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1"/>
          <c:order val="0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elete val="1"/>
          </c:dLbls>
          <c:val>
            <c:numRef>
              <c:f>Sheet1!$F$4:$F$7</c:f>
              <c:numCache>
                <c:formatCode>General</c:formatCode>
                <c:ptCount val="4"/>
                <c:pt idx="0">
                  <c:v>95</c:v>
                </c:pt>
                <c:pt idx="1">
                  <c:v>90</c:v>
                </c:pt>
                <c:pt idx="2">
                  <c:v>40</c:v>
                </c:pt>
                <c:pt idx="3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E7-423A-906A-0002D0840D1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749011936"/>
        <c:axId val="749006528"/>
        <c:axId val="819028464"/>
      </c:bar3DChart>
      <c:catAx>
        <c:axId val="7490119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006528"/>
        <c:crosses val="autoZero"/>
        <c:auto val="1"/>
        <c:lblAlgn val="ctr"/>
        <c:lblOffset val="100"/>
        <c:noMultiLvlLbl val="0"/>
      </c:catAx>
      <c:valAx>
        <c:axId val="74900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011936"/>
        <c:crosses val="autoZero"/>
        <c:crossBetween val="between"/>
      </c:valAx>
      <c:serAx>
        <c:axId val="8190284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006528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3689-4313-4497-B212-29FF03A02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4127C-94C1-4B1A-AC7B-6F629E17D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7338D-C576-4E7A-9BC6-AC0AA88D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E554-B8D4-4215-ACFB-AD1FE1AEEB0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12003-D3F4-4784-9BE0-CD135438B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33055-A9A1-44D2-B448-FAFC2A11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57ED-D562-4389-95AF-9F2909852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2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3A1E-68FA-431F-B392-E911BE61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B4745-C3E6-404C-806B-4E2A73EF1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907FB-5E67-4DDE-92E6-7E499C21E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E554-B8D4-4215-ACFB-AD1FE1AEEB0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70631-7968-437B-9234-6B2E7DC4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74B90-4C9D-4159-B1A6-58BEB4EE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57ED-D562-4389-95AF-9F2909852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6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DC39A6-D1FC-4192-83C4-BCE8BE9B6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6E6E4-75BD-48B6-9049-5285AD5E5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3EF5F-AAEF-4CB8-A8B9-38A4FC6B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E554-B8D4-4215-ACFB-AD1FE1AEEB0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CFD0F-0934-4D90-9680-CFB2511F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9D3EC-F965-4AB3-A91F-E200515FD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57ED-D562-4389-95AF-9F2909852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46C2-BD60-4067-8218-A9C2CAAF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7BB77-1EA7-48D5-AD35-0771BE8F1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8419C-351F-4691-AEAB-7327FD9C2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E554-B8D4-4215-ACFB-AD1FE1AEEB0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62D5F-38A9-4F8D-B646-F0A4B2B3D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966CB-2A1C-4E3F-8F67-57131F80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57ED-D562-4389-95AF-9F2909852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4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0910-3BB3-4D2B-A837-889E9AA61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1C871-EB20-49CE-A565-7F3759C2D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769B4-F8E5-4839-B138-557FF0D1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E554-B8D4-4215-ACFB-AD1FE1AEEB0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455CA-BEF8-4398-8ED1-C6ED046B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1438E-5348-45A3-8966-18582879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57ED-D562-4389-95AF-9F2909852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4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3F2E0-D497-4172-B99A-042561F9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7496F-7A9B-4777-9949-B15818AC0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3E07B-7F8B-42E8-9D24-96FE4709D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50E15-A7A3-4225-B7FA-FF1E6C436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E554-B8D4-4215-ACFB-AD1FE1AEEB0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EF7C5-9030-4AFC-A822-2DA6CA7E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13838-D1FB-44DD-AD29-D66C98E5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57ED-D562-4389-95AF-9F2909852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2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E9E3-1948-402E-B5FF-DF5B4E637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06DBE-EB5D-444B-ACDA-374462E55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AE622-5C3D-4EBB-8A9B-4514669CE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A9A64F-F535-4842-B2D2-DAA3A6A2D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0673CA-8194-4A58-90E6-15DB0B26B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F9777-77A0-4217-A3D1-4EB83987D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E554-B8D4-4215-ACFB-AD1FE1AEEB0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86EDE4-A5E9-4405-B157-98D21C24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D2AB1-9CE4-4C85-B3A6-07F37AF1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57ED-D562-4389-95AF-9F2909852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9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08E2-2962-434B-8557-5D2F95C2C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0DE726-2B88-4E49-B295-7406BFDA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E554-B8D4-4215-ACFB-AD1FE1AEEB0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490B5-1D17-4D7E-A89C-3093FF5A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51028-B053-4231-98E3-4A2AEF9F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57ED-D562-4389-95AF-9F2909852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0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0BC02D-B592-4ACE-A425-AD6C2001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E554-B8D4-4215-ACFB-AD1FE1AEEB0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A67A6A-45F4-4735-9092-F4A81C8B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0E9F8-E4B9-4C18-A9E7-23917D2D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57ED-D562-4389-95AF-9F2909852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77D1-9827-4D8C-A5B0-EA6A4D59C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35AC6-FCF8-4C05-907F-A5DFC9C20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894CF-1A6A-4FEB-B58E-D58B84196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726B4-C3F2-44CC-91C1-E3229E3A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E554-B8D4-4215-ACFB-AD1FE1AEEB0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70D21-6E9E-4DDB-AB9E-963826A8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D26EB-0D84-4D8D-9B25-B61C230C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57ED-D562-4389-95AF-9F2909852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1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349E-E710-4B44-B57B-F54028607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EB6969-935B-4138-8B0A-BCFD15B22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1BA98-2025-44C0-8C3D-F03FD8788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B848E-76E6-4D6E-80E7-7F32F5F5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E554-B8D4-4215-ACFB-AD1FE1AEEB0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A1652-4E3C-463C-B243-E49F9DB7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9A942-5CE4-4364-9822-CC798FF3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57ED-D562-4389-95AF-9F2909852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0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293C0C-A6EB-4E7D-9138-85B8799F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4315C-DA12-4D4B-866F-21EC7E596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E1CD1-0B20-4F82-9AB3-19DF6E677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4E554-B8D4-4215-ACFB-AD1FE1AEEB0D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BC3C4-F728-4576-9FD2-1EC36F5C9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15A82-B34C-4CE0-845F-F2FA21013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157ED-D562-4389-95AF-9F2909852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5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blumira.com/glossary/promiscuous-mode/#:~:text=Promiscuous%20mode%20is%20a%20type,adapters%20operating%20in%20this%20mode.&amp;text=Promiscuous%20mode%20is%20used%20to%20monitor(sniff)%20network%20traffic.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XML_external_entity_attack" TargetMode="External"/><Relationship Id="rId5" Type="http://schemas.openxmlformats.org/officeDocument/2006/relationships/hyperlink" Target="https://en.wikipedia.org/wiki/HTTP_cookie" TargetMode="External"/><Relationship Id="rId4" Type="http://schemas.openxmlformats.org/officeDocument/2006/relationships/hyperlink" Target="https://nordicapis.com/balancing-client-and-server-caching-in-web-application-development/" TargetMode="Externa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file:///\\hom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4659145D-459B-4550-9342-96269179185C}"/>
              </a:ext>
            </a:extLst>
          </p:cNvPr>
          <p:cNvSpPr/>
          <p:nvPr/>
        </p:nvSpPr>
        <p:spPr>
          <a:xfrm flipV="1">
            <a:off x="257578" y="0"/>
            <a:ext cx="11642501" cy="914400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28290D-9C2B-4A5E-AEBF-B87771575C8C}"/>
              </a:ext>
            </a:extLst>
          </p:cNvPr>
          <p:cNvSpPr txBox="1"/>
          <p:nvPr/>
        </p:nvSpPr>
        <p:spPr>
          <a:xfrm>
            <a:off x="3280892" y="72479"/>
            <a:ext cx="609814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Bahnschrift SemiBold" panose="020B0502040204020203" pitchFamily="34" charset="0"/>
              </a:rPr>
              <a:t>Project Presentation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522BF5-0984-49D0-96A2-7A59A75F00FE}"/>
              </a:ext>
            </a:extLst>
          </p:cNvPr>
          <p:cNvSpPr txBox="1"/>
          <p:nvPr/>
        </p:nvSpPr>
        <p:spPr>
          <a:xfrm>
            <a:off x="457047" y="4159877"/>
            <a:ext cx="56389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ahnschrift SemiBold" panose="020B0502040204020203" pitchFamily="34" charset="0"/>
              </a:rPr>
              <a:t>Presented By, </a:t>
            </a:r>
          </a:p>
          <a:p>
            <a:endParaRPr lang="en-US" sz="2000" b="1" dirty="0">
              <a:latin typeface="Bahnschrift SemiBold" panose="020B0502040204020203" pitchFamily="34" charset="0"/>
            </a:endParaRPr>
          </a:p>
          <a:p>
            <a:r>
              <a:rPr lang="en-US" sz="2000" b="1" dirty="0">
                <a:latin typeface="Bahnschrift SemiBold" panose="020B0502040204020203" pitchFamily="34" charset="0"/>
              </a:rPr>
              <a:t>Name		: </a:t>
            </a:r>
            <a:r>
              <a:rPr lang="en-US" sz="2000" dirty="0">
                <a:latin typeface="Bahnschrift SemiBold" panose="020B0502040204020203" pitchFamily="34" charset="0"/>
              </a:rPr>
              <a:t>Md. Mahamudul Hasan Roky</a:t>
            </a:r>
            <a:r>
              <a:rPr lang="en-US" sz="2000" b="1" dirty="0">
                <a:latin typeface="Bahnschrift SemiBold" panose="020B0502040204020203" pitchFamily="34" charset="0"/>
              </a:rPr>
              <a:t> </a:t>
            </a:r>
          </a:p>
          <a:p>
            <a:r>
              <a:rPr lang="en-US" sz="2000" b="1" dirty="0">
                <a:latin typeface="Bahnschrift SemiBold" panose="020B0502040204020203" pitchFamily="34" charset="0"/>
              </a:rPr>
              <a:t>ID		: </a:t>
            </a:r>
            <a:r>
              <a:rPr lang="en-US" sz="2000" dirty="0">
                <a:latin typeface="Bahnschrift SemiBold" panose="020B0502040204020203" pitchFamily="34" charset="0"/>
              </a:rPr>
              <a:t>191311075</a:t>
            </a:r>
            <a:endParaRPr lang="en-US" sz="2000" b="1" dirty="0">
              <a:latin typeface="Bahnschrift SemiBold" panose="020B0502040204020203" pitchFamily="34" charset="0"/>
            </a:endParaRPr>
          </a:p>
          <a:p>
            <a:r>
              <a:rPr lang="en-US" sz="2000" b="1" dirty="0">
                <a:latin typeface="Bahnschrift SemiBold" panose="020B0502040204020203" pitchFamily="34" charset="0"/>
              </a:rPr>
              <a:t>Semester	: </a:t>
            </a:r>
            <a:r>
              <a:rPr lang="en-US" sz="2000" dirty="0">
                <a:latin typeface="Bahnschrift SemiBold" panose="020B0502040204020203" pitchFamily="34" charset="0"/>
              </a:rPr>
              <a:t>9th</a:t>
            </a:r>
            <a:endParaRPr lang="en-US" sz="2000" b="1" dirty="0">
              <a:latin typeface="Bahnschrift SemiBold" panose="020B0502040204020203" pitchFamily="34" charset="0"/>
            </a:endParaRPr>
          </a:p>
          <a:p>
            <a:r>
              <a:rPr lang="en-US" sz="2000" b="1" dirty="0">
                <a:latin typeface="Bahnschrift SemiBold" panose="020B0502040204020203" pitchFamily="34" charset="0"/>
              </a:rPr>
              <a:t>Batch No. 	: </a:t>
            </a:r>
            <a:r>
              <a:rPr lang="en-US" sz="2000" dirty="0">
                <a:latin typeface="Bahnschrift SemiBold" panose="020B0502040204020203" pitchFamily="34" charset="0"/>
              </a:rPr>
              <a:t>20</a:t>
            </a:r>
          </a:p>
          <a:p>
            <a:r>
              <a:rPr lang="en-US" sz="2000" b="1" dirty="0">
                <a:latin typeface="Bahnschrift SemiBold" panose="020B0502040204020203" pitchFamily="34" charset="0"/>
              </a:rPr>
              <a:t>Dept. of CSE, VU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23DF08-00C5-4A26-BEF5-90761B9D4A80}"/>
              </a:ext>
            </a:extLst>
          </p:cNvPr>
          <p:cNvSpPr txBox="1"/>
          <p:nvPr/>
        </p:nvSpPr>
        <p:spPr>
          <a:xfrm>
            <a:off x="8242453" y="4159877"/>
            <a:ext cx="335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Bahnschrift SemiBold" panose="020B0502040204020203" pitchFamily="34" charset="0"/>
              </a:rPr>
              <a:t>Presented </a:t>
            </a:r>
            <a:r>
              <a:rPr lang="en-US" b="1" dirty="0">
                <a:latin typeface="Bahnschrift SemiBold" panose="020B0502040204020203" pitchFamily="34" charset="0"/>
              </a:rPr>
              <a:t>To</a:t>
            </a:r>
            <a:r>
              <a:rPr lang="en-US" sz="1800" b="1" dirty="0">
                <a:latin typeface="Bahnschrift SemiBold" panose="020B0502040204020203" pitchFamily="34" charset="0"/>
              </a:rPr>
              <a:t>,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4FA995-A15B-47BA-87D3-ADC19DA738F4}"/>
              </a:ext>
            </a:extLst>
          </p:cNvPr>
          <p:cNvSpPr txBox="1"/>
          <p:nvPr/>
        </p:nvSpPr>
        <p:spPr>
          <a:xfrm>
            <a:off x="8737779" y="4629211"/>
            <a:ext cx="316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 SemiBold" panose="020B0502040204020203" pitchFamily="34" charset="0"/>
              </a:rPr>
              <a:t>Name</a:t>
            </a:r>
            <a:r>
              <a:rPr lang="en-US" dirty="0">
                <a:latin typeface="Bahnschrift SemiBold" panose="020B0502040204020203" pitchFamily="34" charset="0"/>
              </a:rPr>
              <a:t>: Md. Nour Nabi</a:t>
            </a:r>
          </a:p>
          <a:p>
            <a:r>
              <a:rPr lang="en-US" dirty="0">
                <a:latin typeface="Bahnschrift SemiBold" panose="020B0502040204020203" pitchFamily="34" charset="0"/>
              </a:rPr>
              <a:t>Lecturer, </a:t>
            </a:r>
          </a:p>
          <a:p>
            <a:r>
              <a:rPr lang="en-US" dirty="0">
                <a:latin typeface="Bahnschrift SemiBold" panose="020B0502040204020203" pitchFamily="34" charset="0"/>
              </a:rPr>
              <a:t>Dept. of CSE, VU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4A5577-C8C1-4FB2-9F2E-E9AB7253AA63}"/>
              </a:ext>
            </a:extLst>
          </p:cNvPr>
          <p:cNvSpPr txBox="1"/>
          <p:nvPr/>
        </p:nvSpPr>
        <p:spPr>
          <a:xfrm>
            <a:off x="457047" y="1936974"/>
            <a:ext cx="74931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ahnschrift SemiBold" panose="020B0502040204020203" pitchFamily="34" charset="0"/>
              </a:rPr>
              <a:t>Project Title</a:t>
            </a:r>
            <a:r>
              <a:rPr lang="en-US" sz="2000" dirty="0">
                <a:latin typeface="Bahnschrift SemiBold" panose="020B0502040204020203" pitchFamily="34" charset="0"/>
              </a:rPr>
              <a:t>	: Sniffer</a:t>
            </a:r>
          </a:p>
          <a:p>
            <a:r>
              <a:rPr lang="en-US" sz="2000" b="1" dirty="0">
                <a:latin typeface="Bahnschrift SemiBold" panose="020B0502040204020203" pitchFamily="34" charset="0"/>
              </a:rPr>
              <a:t>Course Title</a:t>
            </a:r>
            <a:r>
              <a:rPr lang="en-US" sz="2000" dirty="0">
                <a:latin typeface="Bahnschrift SemiBold" panose="020B0502040204020203" pitchFamily="34" charset="0"/>
              </a:rPr>
              <a:t>	: Software Development Lab |||</a:t>
            </a:r>
          </a:p>
          <a:p>
            <a:r>
              <a:rPr lang="en-US" sz="2000" b="1" dirty="0">
                <a:latin typeface="Bahnschrift SemiBold" panose="020B0502040204020203" pitchFamily="34" charset="0"/>
              </a:rPr>
              <a:t>Course Code</a:t>
            </a:r>
            <a:r>
              <a:rPr lang="en-US" sz="2000" dirty="0">
                <a:latin typeface="Bahnschrift SemiBold" panose="020B0502040204020203" pitchFamily="34" charset="0"/>
              </a:rPr>
              <a:t>	: CSE - 336</a:t>
            </a:r>
          </a:p>
        </p:txBody>
      </p:sp>
    </p:spTree>
    <p:extLst>
      <p:ext uri="{BB962C8B-B14F-4D97-AF65-F5344CB8AC3E}">
        <p14:creationId xmlns:p14="http://schemas.microsoft.com/office/powerpoint/2010/main" val="241247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555B1B-A3B1-4CA9-9D26-D81F70AC9AC1}"/>
              </a:ext>
            </a:extLst>
          </p:cNvPr>
          <p:cNvSpPr txBox="1"/>
          <p:nvPr/>
        </p:nvSpPr>
        <p:spPr>
          <a:xfrm>
            <a:off x="502278" y="489396"/>
            <a:ext cx="4082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Narrow" panose="020B0606020202030204" pitchFamily="34" charset="0"/>
              </a:rPr>
              <a:t>Think about a packet?</a:t>
            </a:r>
          </a:p>
        </p:txBody>
      </p:sp>
      <p:pic>
        <p:nvPicPr>
          <p:cNvPr id="1026" name="Picture 2" descr="8,416 Thinking Emoji Stock Photos, Pictures &amp;amp; Royalty-Free Images - iStock">
            <a:extLst>
              <a:ext uri="{FF2B5EF4-FFF2-40B4-BE49-F238E27FC236}">
                <a16:creationId xmlns:a16="http://schemas.microsoft.com/office/drawing/2014/main" id="{B015C018-7BE2-44ED-BECD-460563AD9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376" y="0"/>
            <a:ext cx="1505319" cy="15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43AE37-82EE-41FC-B26C-BD8C47432A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48"/>
          <a:stretch/>
        </p:blipFill>
        <p:spPr>
          <a:xfrm>
            <a:off x="502277" y="2054963"/>
            <a:ext cx="9187356" cy="764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0E3414-2306-4180-92F1-B66D15405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77" y="3228370"/>
            <a:ext cx="9187356" cy="3449323"/>
          </a:xfrm>
          <a:prstGeom prst="rect">
            <a:avLst/>
          </a:prstGeom>
        </p:spPr>
      </p:pic>
      <p:pic>
        <p:nvPicPr>
          <p:cNvPr id="1028" name="Picture 4" descr="Green Tick - Green Tick Emoji,Green Check Mark Emoji - free transparent  emoji - emojipng.com">
            <a:extLst>
              <a:ext uri="{FF2B5EF4-FFF2-40B4-BE49-F238E27FC236}">
                <a16:creationId xmlns:a16="http://schemas.microsoft.com/office/drawing/2014/main" id="{89DEEA65-7C28-4FA6-B0BB-7E6EA6290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828" y="2054963"/>
            <a:ext cx="830173" cy="90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Green Tick - Green Tick Emoji,Green Check Mark Emoji - free transparent  emoji - emojipng.com">
            <a:extLst>
              <a:ext uri="{FF2B5EF4-FFF2-40B4-BE49-F238E27FC236}">
                <a16:creationId xmlns:a16="http://schemas.microsoft.com/office/drawing/2014/main" id="{FCAABD7B-4018-43E6-9D25-CE7C3A0DD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828" y="4420450"/>
            <a:ext cx="830174" cy="100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03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43A1F8-FDAF-43E7-A1DD-A18735A045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69" r="1731" b="4806"/>
          <a:stretch/>
        </p:blipFill>
        <p:spPr>
          <a:xfrm>
            <a:off x="5710328" y="34281"/>
            <a:ext cx="913706" cy="6653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B5A855-4FA2-43C5-A4F0-74EF86785CEE}"/>
              </a:ext>
            </a:extLst>
          </p:cNvPr>
          <p:cNvSpPr txBox="1"/>
          <p:nvPr/>
        </p:nvSpPr>
        <p:spPr>
          <a:xfrm>
            <a:off x="399242" y="176420"/>
            <a:ext cx="5177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Narrow" panose="020B0606020202030204" pitchFamily="34" charset="0"/>
              </a:rPr>
              <a:t>Try to think like an offensive way?</a:t>
            </a:r>
          </a:p>
        </p:txBody>
      </p:sp>
      <p:sp>
        <p:nvSpPr>
          <p:cNvPr id="8" name="TextBox 7">
            <a:hlinkClick r:id="rId3" tooltip="Promiscuous mode"/>
            <a:extLst>
              <a:ext uri="{FF2B5EF4-FFF2-40B4-BE49-F238E27FC236}">
                <a16:creationId xmlns:a16="http://schemas.microsoft.com/office/drawing/2014/main" id="{1E3036CF-EC52-43E5-9355-2F1D06E23F3D}"/>
              </a:ext>
            </a:extLst>
          </p:cNvPr>
          <p:cNvSpPr txBox="1"/>
          <p:nvPr/>
        </p:nvSpPr>
        <p:spPr>
          <a:xfrm>
            <a:off x="1223490" y="900487"/>
            <a:ext cx="2987901" cy="457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Promiscuous mode</a:t>
            </a:r>
          </a:p>
        </p:txBody>
      </p:sp>
      <p:sp>
        <p:nvSpPr>
          <p:cNvPr id="10" name="TextBox 9">
            <a:hlinkClick r:id="rId4"/>
            <a:extLst>
              <a:ext uri="{FF2B5EF4-FFF2-40B4-BE49-F238E27FC236}">
                <a16:creationId xmlns:a16="http://schemas.microsoft.com/office/drawing/2014/main" id="{23FD1F1D-BCF1-46CC-A694-62CD6EF149E0}"/>
              </a:ext>
            </a:extLst>
          </p:cNvPr>
          <p:cNvSpPr txBox="1"/>
          <p:nvPr/>
        </p:nvSpPr>
        <p:spPr>
          <a:xfrm>
            <a:off x="1223491" y="1353313"/>
            <a:ext cx="2987900" cy="457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&amp; Server cache</a:t>
            </a:r>
          </a:p>
        </p:txBody>
      </p:sp>
      <p:sp>
        <p:nvSpPr>
          <p:cNvPr id="12" name="TextBox 11">
            <a:hlinkClick r:id="rId5"/>
            <a:extLst>
              <a:ext uri="{FF2B5EF4-FFF2-40B4-BE49-F238E27FC236}">
                <a16:creationId xmlns:a16="http://schemas.microsoft.com/office/drawing/2014/main" id="{AB1A0DAA-1369-41D8-993B-8C2F5BFC33E9}"/>
              </a:ext>
            </a:extLst>
          </p:cNvPr>
          <p:cNvSpPr txBox="1"/>
          <p:nvPr/>
        </p:nvSpPr>
        <p:spPr>
          <a:xfrm>
            <a:off x="1223491" y="1819018"/>
            <a:ext cx="4778064" cy="457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&amp; Server cookie</a:t>
            </a:r>
          </a:p>
        </p:txBody>
      </p:sp>
      <p:sp>
        <p:nvSpPr>
          <p:cNvPr id="14" name="TextBox 13">
            <a:hlinkClick r:id="rId6"/>
            <a:extLst>
              <a:ext uri="{FF2B5EF4-FFF2-40B4-BE49-F238E27FC236}">
                <a16:creationId xmlns:a16="http://schemas.microsoft.com/office/drawing/2014/main" id="{1894AB79-67A5-4493-B467-518150911F2F}"/>
              </a:ext>
            </a:extLst>
          </p:cNvPr>
          <p:cNvSpPr txBox="1"/>
          <p:nvPr/>
        </p:nvSpPr>
        <p:spPr>
          <a:xfrm>
            <a:off x="1249243" y="2938395"/>
            <a:ext cx="2869007" cy="457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External Entity (XXE)</a:t>
            </a:r>
          </a:p>
        </p:txBody>
      </p:sp>
      <p:pic>
        <p:nvPicPr>
          <p:cNvPr id="2050" name="Picture 2" descr="Index Finger Emoji [Free Download All Emojis] | Emoji Island">
            <a:extLst>
              <a:ext uri="{FF2B5EF4-FFF2-40B4-BE49-F238E27FC236}">
                <a16:creationId xmlns:a16="http://schemas.microsoft.com/office/drawing/2014/main" id="{7A0041A2-26AB-4E16-804B-9BC7999EC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527837" y="873443"/>
            <a:ext cx="292368" cy="51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ndex Finger Emoji [Free Download All Emojis] | Emoji Island">
            <a:extLst>
              <a:ext uri="{FF2B5EF4-FFF2-40B4-BE49-F238E27FC236}">
                <a16:creationId xmlns:a16="http://schemas.microsoft.com/office/drawing/2014/main" id="{7196DE24-D11B-4D87-8A3D-9CA722F7F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527838" y="1371343"/>
            <a:ext cx="292368" cy="51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ndex Finger Emoji [Free Download All Emojis] | Emoji Island">
            <a:extLst>
              <a:ext uri="{FF2B5EF4-FFF2-40B4-BE49-F238E27FC236}">
                <a16:creationId xmlns:a16="http://schemas.microsoft.com/office/drawing/2014/main" id="{252F687C-61C2-4F2A-82D4-57D04A631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527837" y="1809894"/>
            <a:ext cx="292368" cy="51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ndex Finger Emoji [Free Download All Emojis] | Emoji Island">
            <a:extLst>
              <a:ext uri="{FF2B5EF4-FFF2-40B4-BE49-F238E27FC236}">
                <a16:creationId xmlns:a16="http://schemas.microsoft.com/office/drawing/2014/main" id="{C6F41B00-8F83-4336-B53F-2E26C2E15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527838" y="2365619"/>
            <a:ext cx="292368" cy="51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hlinkClick r:id="rId6"/>
            <a:extLst>
              <a:ext uri="{FF2B5EF4-FFF2-40B4-BE49-F238E27FC236}">
                <a16:creationId xmlns:a16="http://schemas.microsoft.com/office/drawing/2014/main" id="{690E229B-53F5-477C-B418-7041C1237184}"/>
              </a:ext>
            </a:extLst>
          </p:cNvPr>
          <p:cNvSpPr txBox="1"/>
          <p:nvPr/>
        </p:nvSpPr>
        <p:spPr>
          <a:xfrm>
            <a:off x="1737143" y="3885709"/>
            <a:ext cx="4173699" cy="457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Extensiv</a:t>
            </a:r>
            <a:r>
              <a:rPr lang="en-US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Markup Language (XML)</a:t>
            </a:r>
            <a:endParaRPr lang="en-US" sz="24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hlinkClick r:id="rId6"/>
            <a:extLst>
              <a:ext uri="{FF2B5EF4-FFF2-40B4-BE49-F238E27FC236}">
                <a16:creationId xmlns:a16="http://schemas.microsoft.com/office/drawing/2014/main" id="{519744D6-B794-4725-8CED-B26178FECDB7}"/>
              </a:ext>
            </a:extLst>
          </p:cNvPr>
          <p:cNvSpPr txBox="1"/>
          <p:nvPr/>
        </p:nvSpPr>
        <p:spPr>
          <a:xfrm>
            <a:off x="1737144" y="5440310"/>
            <a:ext cx="5121552" cy="457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Structured</a:t>
            </a:r>
            <a:r>
              <a:rPr lang="en-US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Query Language Injection(SQLI)</a:t>
            </a:r>
            <a:endParaRPr lang="en-US" sz="24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A1D6AE5-473E-47F7-95B4-08DB1E021A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696" y="797886"/>
            <a:ext cx="5291830" cy="263111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EBFE8AB-572B-49F4-BE32-245852A8E1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8696" y="4634896"/>
            <a:ext cx="5291829" cy="676275"/>
          </a:xfrm>
          <a:prstGeom prst="rect">
            <a:avLst/>
          </a:prstGeom>
        </p:spPr>
      </p:pic>
      <p:sp>
        <p:nvSpPr>
          <p:cNvPr id="43" name="TextBox 42">
            <a:hlinkClick r:id="rId6"/>
            <a:extLst>
              <a:ext uri="{FF2B5EF4-FFF2-40B4-BE49-F238E27FC236}">
                <a16:creationId xmlns:a16="http://schemas.microsoft.com/office/drawing/2014/main" id="{0D37740B-9C5B-43C1-9FBD-9C4B0D04BB5E}"/>
              </a:ext>
            </a:extLst>
          </p:cNvPr>
          <p:cNvSpPr txBox="1"/>
          <p:nvPr/>
        </p:nvSpPr>
        <p:spPr>
          <a:xfrm>
            <a:off x="1737144" y="4634896"/>
            <a:ext cx="4173699" cy="457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 Injection (CI)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5B6912-1A55-4BE2-A00C-4E0C44AE2886}"/>
              </a:ext>
            </a:extLst>
          </p:cNvPr>
          <p:cNvSpPr txBox="1"/>
          <p:nvPr/>
        </p:nvSpPr>
        <p:spPr>
          <a:xfrm>
            <a:off x="6858696" y="5473546"/>
            <a:ext cx="529183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&lt;?xml version="1.0" encoding="UTF-8"?&gt;</a:t>
            </a:r>
            <a:b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&lt;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stockCheck</a:t>
            </a:r>
            <a:r>
              <a:rPr lang="en-US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&gt;&lt;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productId</a:t>
            </a:r>
            <a:r>
              <a:rPr lang="en-US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&gt;381&lt;/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productId</a:t>
            </a:r>
            <a:r>
              <a:rPr lang="en-US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&gt;&lt;/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stockCheck</a:t>
            </a:r>
            <a:r>
              <a:rPr lang="en-US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&gt;</a:t>
            </a:r>
            <a:endParaRPr lang="en-US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3736B69-2118-4368-A66D-22C591016074}"/>
              </a:ext>
            </a:extLst>
          </p:cNvPr>
          <p:cNvSpPr txBox="1"/>
          <p:nvPr/>
        </p:nvSpPr>
        <p:spPr>
          <a:xfrm>
            <a:off x="6858696" y="3877445"/>
            <a:ext cx="5291829" cy="6001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 Narrow" panose="020B0606020202030204" pitchFamily="34" charset="0"/>
              </a:rPr>
              <a:t>&lt;?xml version="1.0"?&gt;</a:t>
            </a:r>
          </a:p>
          <a:p>
            <a:r>
              <a:rPr lang="en-US" sz="1100" dirty="0">
                <a:solidFill>
                  <a:schemeClr val="bg1"/>
                </a:solidFill>
                <a:latin typeface="Arial Narrow" panose="020B0606020202030204" pitchFamily="34" charset="0"/>
              </a:rPr>
              <a:t>&lt;!DOCTYPE replace[&lt;!ENTITY name "</a:t>
            </a:r>
            <a:r>
              <a:rPr lang="en-US" sz="1100" dirty="0" err="1">
                <a:solidFill>
                  <a:schemeClr val="bg1"/>
                </a:solidFill>
                <a:latin typeface="Arial Narrow" panose="020B0606020202030204" pitchFamily="34" charset="0"/>
              </a:rPr>
              <a:t>Anarul</a:t>
            </a:r>
            <a:r>
              <a:rPr lang="en-US" sz="1100" dirty="0">
                <a:solidFill>
                  <a:schemeClr val="bg1"/>
                </a:solidFill>
                <a:latin typeface="Arial Narrow" panose="020B0606020202030204" pitchFamily="34" charset="0"/>
              </a:rPr>
              <a:t> Islam"&gt;]&gt;&lt;</a:t>
            </a:r>
            <a:r>
              <a:rPr lang="en-US" sz="1100" dirty="0" err="1">
                <a:solidFill>
                  <a:schemeClr val="bg1"/>
                </a:solidFill>
                <a:latin typeface="Arial Narrow" panose="020B0606020202030204" pitchFamily="34" charset="0"/>
              </a:rPr>
              <a:t>userinfo</a:t>
            </a:r>
            <a:r>
              <a:rPr lang="en-US" sz="1100" dirty="0">
                <a:solidFill>
                  <a:schemeClr val="bg1"/>
                </a:solidFill>
                <a:latin typeface="Arial Narrow" panose="020B0606020202030204" pitchFamily="34" charset="0"/>
              </a:rPr>
              <a:t>&gt;</a:t>
            </a:r>
          </a:p>
          <a:p>
            <a:r>
              <a:rPr lang="en-US" sz="1100" dirty="0">
                <a:solidFill>
                  <a:schemeClr val="bg1"/>
                </a:solidFill>
                <a:latin typeface="Arial Narrow" panose="020B0606020202030204" pitchFamily="34" charset="0"/>
              </a:rPr>
              <a:t>&lt;</a:t>
            </a:r>
            <a:r>
              <a:rPr lang="en-US" sz="1100" dirty="0" err="1">
                <a:solidFill>
                  <a:schemeClr val="bg1"/>
                </a:solidFill>
                <a:latin typeface="Arial Narrow" panose="020B0606020202030204" pitchFamily="34" charset="0"/>
              </a:rPr>
              <a:t>firstName</a:t>
            </a:r>
            <a:r>
              <a:rPr lang="en-US" sz="1100" dirty="0">
                <a:solidFill>
                  <a:schemeClr val="bg1"/>
                </a:solidFill>
                <a:latin typeface="Arial Narrow" panose="020B0606020202030204" pitchFamily="34" charset="0"/>
              </a:rPr>
              <a:t>&gt;</a:t>
            </a:r>
            <a:r>
              <a:rPr lang="en-US" sz="1100" dirty="0" err="1">
                <a:solidFill>
                  <a:schemeClr val="bg1"/>
                </a:solidFill>
                <a:latin typeface="Arial Narrow" panose="020B0606020202030204" pitchFamily="34" charset="0"/>
              </a:rPr>
              <a:t>Rakibul</a:t>
            </a:r>
            <a:r>
              <a:rPr lang="en-US" sz="1100" dirty="0">
                <a:solidFill>
                  <a:schemeClr val="bg1"/>
                </a:solidFill>
                <a:latin typeface="Arial Narrow" panose="020B0606020202030204" pitchFamily="34" charset="0"/>
              </a:rPr>
              <a:t>&lt;/</a:t>
            </a:r>
            <a:r>
              <a:rPr lang="en-US" sz="1100" dirty="0" err="1">
                <a:solidFill>
                  <a:schemeClr val="bg1"/>
                </a:solidFill>
                <a:latin typeface="Arial Narrow" panose="020B0606020202030204" pitchFamily="34" charset="0"/>
              </a:rPr>
              <a:t>firstname</a:t>
            </a:r>
            <a:r>
              <a:rPr lang="en-US" sz="1100" dirty="0">
                <a:solidFill>
                  <a:schemeClr val="bg1"/>
                </a:solidFill>
                <a:latin typeface="Arial Narrow" panose="020B0606020202030204" pitchFamily="34" charset="0"/>
              </a:rPr>
              <a:t>&gt;&lt;</a:t>
            </a:r>
            <a:r>
              <a:rPr lang="en-US" sz="1100" dirty="0" err="1">
                <a:solidFill>
                  <a:schemeClr val="bg1"/>
                </a:solidFill>
                <a:latin typeface="Arial Narrow" panose="020B0606020202030204" pitchFamily="34" charset="0"/>
              </a:rPr>
              <a:t>lastname</a:t>
            </a:r>
            <a:r>
              <a:rPr lang="en-US" sz="1100" dirty="0">
                <a:solidFill>
                  <a:schemeClr val="bg1"/>
                </a:solidFill>
                <a:latin typeface="Arial Narrow" panose="020B0606020202030204" pitchFamily="34" charset="0"/>
              </a:rPr>
              <a:t>&gt;&amp;name&lt;/</a:t>
            </a:r>
            <a:r>
              <a:rPr lang="en-US" sz="1100" dirty="0" err="1">
                <a:solidFill>
                  <a:schemeClr val="bg1"/>
                </a:solidFill>
                <a:latin typeface="Arial Narrow" panose="020B0606020202030204" pitchFamily="34" charset="0"/>
              </a:rPr>
              <a:t>lastname</a:t>
            </a:r>
            <a:r>
              <a:rPr lang="en-US" sz="1100" dirty="0">
                <a:solidFill>
                  <a:schemeClr val="bg1"/>
                </a:solidFill>
                <a:latin typeface="Arial Narrow" panose="020B0606020202030204" pitchFamily="34" charset="0"/>
              </a:rPr>
              <a:t>&gt;&lt;/</a:t>
            </a:r>
            <a:r>
              <a:rPr lang="en-US" sz="1100" dirty="0" err="1">
                <a:solidFill>
                  <a:schemeClr val="bg1"/>
                </a:solidFill>
                <a:latin typeface="Arial Narrow" panose="020B0606020202030204" pitchFamily="34" charset="0"/>
              </a:rPr>
              <a:t>userinfo</a:t>
            </a:r>
            <a:r>
              <a:rPr lang="en-US" sz="1100" dirty="0">
                <a:solidFill>
                  <a:schemeClr val="bg1"/>
                </a:solidFill>
                <a:latin typeface="Arial Narrow" panose="020B0606020202030204" pitchFamily="34" charset="0"/>
              </a:rPr>
              <a:t>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1824EF-D3A0-41A8-A559-36212373F838}"/>
              </a:ext>
            </a:extLst>
          </p:cNvPr>
          <p:cNvSpPr txBox="1"/>
          <p:nvPr/>
        </p:nvSpPr>
        <p:spPr>
          <a:xfrm>
            <a:off x="1232924" y="2402095"/>
            <a:ext cx="2656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Encryption Method </a:t>
            </a:r>
          </a:p>
        </p:txBody>
      </p:sp>
      <p:pic>
        <p:nvPicPr>
          <p:cNvPr id="47" name="Picture 2" descr="Index Finger Emoji [Free Download All Emojis] | Emoji Island">
            <a:extLst>
              <a:ext uri="{FF2B5EF4-FFF2-40B4-BE49-F238E27FC236}">
                <a16:creationId xmlns:a16="http://schemas.microsoft.com/office/drawing/2014/main" id="{17ECD57D-4602-4062-9D56-A7EB3686E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527838" y="2907271"/>
            <a:ext cx="292368" cy="51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Left Bracket 47">
            <a:extLst>
              <a:ext uri="{FF2B5EF4-FFF2-40B4-BE49-F238E27FC236}">
                <a16:creationId xmlns:a16="http://schemas.microsoft.com/office/drawing/2014/main" id="{563B06C5-F702-47F9-87DD-A82126975C5B}"/>
              </a:ext>
            </a:extLst>
          </p:cNvPr>
          <p:cNvSpPr/>
          <p:nvPr/>
        </p:nvSpPr>
        <p:spPr>
          <a:xfrm>
            <a:off x="1571225" y="3937131"/>
            <a:ext cx="230315" cy="207180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Curved Right 48">
            <a:extLst>
              <a:ext uri="{FF2B5EF4-FFF2-40B4-BE49-F238E27FC236}">
                <a16:creationId xmlns:a16="http://schemas.microsoft.com/office/drawing/2014/main" id="{6DCC68C2-B59E-455B-B17E-0BCA085D91B2}"/>
              </a:ext>
            </a:extLst>
          </p:cNvPr>
          <p:cNvSpPr/>
          <p:nvPr/>
        </p:nvSpPr>
        <p:spPr>
          <a:xfrm>
            <a:off x="557202" y="3095676"/>
            <a:ext cx="706014" cy="207180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18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2" grpId="0"/>
      <p:bldP spid="14" grpId="0"/>
      <p:bldP spid="28" grpId="0"/>
      <p:bldP spid="29" grpId="0"/>
      <p:bldP spid="43" grpId="0"/>
      <p:bldP spid="42" grpId="0" animBg="1"/>
      <p:bldP spid="44" grpId="0" animBg="1"/>
      <p:bldP spid="45" grpId="0"/>
      <p:bldP spid="48" grpId="0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CC78AF-66F4-4FB4-BB36-A5D0555AF97A}"/>
              </a:ext>
            </a:extLst>
          </p:cNvPr>
          <p:cNvSpPr txBox="1"/>
          <p:nvPr/>
        </p:nvSpPr>
        <p:spPr>
          <a:xfrm>
            <a:off x="6874413" y="1675974"/>
            <a:ext cx="5291829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&lt;?xml version="1.0"?&gt;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&lt;!DOCTYPE </a:t>
            </a:r>
            <a:r>
              <a:rPr lang="en-US" sz="1600" dirty="0" err="1">
                <a:latin typeface="Arial Narrow" panose="020B0606020202030204" pitchFamily="34" charset="0"/>
              </a:rPr>
              <a:t>stockCheck</a:t>
            </a:r>
            <a:r>
              <a:rPr lang="en-US" sz="1600" dirty="0">
                <a:latin typeface="Arial Narrow" panose="020B0606020202030204" pitchFamily="34" charset="0"/>
              </a:rPr>
              <a:t> [&lt;!ENTITY </a:t>
            </a:r>
            <a:r>
              <a:rPr lang="en-US" sz="1600" dirty="0" err="1">
                <a:latin typeface="Arial Narrow" panose="020B0606020202030204" pitchFamily="34" charset="0"/>
              </a:rPr>
              <a:t>xxe</a:t>
            </a:r>
            <a:r>
              <a:rPr lang="en-US" sz="1600" dirty="0">
                <a:latin typeface="Arial Narrow" panose="020B0606020202030204" pitchFamily="34" charset="0"/>
              </a:rPr>
              <a:t> SYSTEM </a:t>
            </a:r>
            <a:r>
              <a:rPr lang="en-US" sz="1600" dirty="0">
                <a:latin typeface="Arial Narrow" panose="020B0606020202030204" pitchFamily="3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file://home</a:t>
            </a:r>
            <a:r>
              <a:rPr lang="en-US" sz="1600" dirty="0">
                <a:latin typeface="Arial Narrow" panose="020B0606020202030204" pitchFamily="34" charset="0"/>
              </a:rPr>
              <a:t> &gt; ]&gt;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91FE52-D010-4498-9627-DC726D322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73" y="344310"/>
            <a:ext cx="5653827" cy="3176251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5E3F152C-FC05-4B85-B47B-8371F5023EEB}"/>
              </a:ext>
            </a:extLst>
          </p:cNvPr>
          <p:cNvSpPr/>
          <p:nvPr/>
        </p:nvSpPr>
        <p:spPr>
          <a:xfrm>
            <a:off x="6310648" y="3641838"/>
            <a:ext cx="473613" cy="31762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EAA1E6-6EE6-4E67-B3FE-2B4DFE9A2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73" y="3724276"/>
            <a:ext cx="5653827" cy="3011376"/>
          </a:xfrm>
          <a:prstGeom prst="rect">
            <a:avLst/>
          </a:prstGeom>
        </p:spPr>
      </p:pic>
      <p:sp>
        <p:nvSpPr>
          <p:cNvPr id="12" name="Right Brace 11">
            <a:extLst>
              <a:ext uri="{FF2B5EF4-FFF2-40B4-BE49-F238E27FC236}">
                <a16:creationId xmlns:a16="http://schemas.microsoft.com/office/drawing/2014/main" id="{6A3E2295-1782-4FF7-BF97-7003EDE83C9C}"/>
              </a:ext>
            </a:extLst>
          </p:cNvPr>
          <p:cNvSpPr/>
          <p:nvPr/>
        </p:nvSpPr>
        <p:spPr>
          <a:xfrm>
            <a:off x="6310647" y="380235"/>
            <a:ext cx="473613" cy="31762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B57C2B-7036-4930-8CC2-C0FA1D152C32}"/>
              </a:ext>
            </a:extLst>
          </p:cNvPr>
          <p:cNvSpPr txBox="1"/>
          <p:nvPr/>
        </p:nvSpPr>
        <p:spPr>
          <a:xfrm>
            <a:off x="6874413" y="4629798"/>
            <a:ext cx="5291829" cy="12003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 Narrow" panose="020B0606020202030204" pitchFamily="34" charset="0"/>
              </a:rPr>
              <a:t>&lt;?xml version="1.0"?&gt;</a:t>
            </a:r>
            <a:br>
              <a:rPr lang="en-US" dirty="0">
                <a:latin typeface="Arial Narrow" panose="020B0606020202030204" pitchFamily="34" charset="0"/>
              </a:rPr>
            </a:br>
            <a:r>
              <a:rPr lang="en-US" b="0" i="0" dirty="0">
                <a:effectLst/>
                <a:latin typeface="Arial Narrow" panose="020B0606020202030204" pitchFamily="34" charset="0"/>
              </a:rPr>
              <a:t>&lt;!DOCTYPE root [&lt;!ENTITY read SYSTEM 'file:///etc/passwd'&gt;]&gt;</a:t>
            </a:r>
            <a:br>
              <a:rPr lang="en-US" dirty="0">
                <a:latin typeface="Arial Narrow" panose="020B0606020202030204" pitchFamily="34" charset="0"/>
              </a:rPr>
            </a:br>
            <a:r>
              <a:rPr lang="en-US" b="0" i="0" dirty="0">
                <a:effectLst/>
                <a:latin typeface="Arial Narrow" panose="020B0606020202030204" pitchFamily="34" charset="0"/>
              </a:rPr>
              <a:t>&lt;root&gt;&amp;read;&lt;/root&gt;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5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1123A8-A9ED-4C65-8D1B-EF3FAF404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7741"/>
            <a:ext cx="12192000" cy="48102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86A698-480C-441D-87BD-F902443125DF}"/>
              </a:ext>
            </a:extLst>
          </p:cNvPr>
          <p:cNvSpPr txBox="1"/>
          <p:nvPr/>
        </p:nvSpPr>
        <p:spPr>
          <a:xfrm>
            <a:off x="115909" y="231819"/>
            <a:ext cx="383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SemiBold" panose="020B0502040204020203" pitchFamily="34" charset="0"/>
              </a:rPr>
              <a:t>Actual Scenario: </a:t>
            </a:r>
          </a:p>
        </p:txBody>
      </p:sp>
    </p:spTree>
    <p:extLst>
      <p:ext uri="{BB962C8B-B14F-4D97-AF65-F5344CB8AC3E}">
        <p14:creationId xmlns:p14="http://schemas.microsoft.com/office/powerpoint/2010/main" val="1637764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CF703296-D2FA-47AC-8D60-E1FF0537DAA5}"/>
              </a:ext>
            </a:extLst>
          </p:cNvPr>
          <p:cNvSpPr/>
          <p:nvPr/>
        </p:nvSpPr>
        <p:spPr>
          <a:xfrm>
            <a:off x="4675031" y="2897746"/>
            <a:ext cx="2112135" cy="140379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hnschrift SemiCondensed" panose="020B0502040204020203" pitchFamily="34" charset="0"/>
            </a:endParaRPr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7693E183-32A7-40A3-981C-1F6516AF9AB5}"/>
              </a:ext>
            </a:extLst>
          </p:cNvPr>
          <p:cNvSpPr/>
          <p:nvPr/>
        </p:nvSpPr>
        <p:spPr>
          <a:xfrm>
            <a:off x="9195094" y="5531474"/>
            <a:ext cx="2305738" cy="5602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Condensed" panose="020B0502040204020203" pitchFamily="34" charset="0"/>
            </a:endParaRP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6F7DB4C-CEEC-4BFD-99C3-3DF7D63AF717}"/>
              </a:ext>
            </a:extLst>
          </p:cNvPr>
          <p:cNvSpPr/>
          <p:nvPr/>
        </p:nvSpPr>
        <p:spPr>
          <a:xfrm>
            <a:off x="9066725" y="5531474"/>
            <a:ext cx="1867437" cy="56023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Condensed" panose="020B0502040204020203" pitchFamily="34" charset="0"/>
            </a:endParaRPr>
          </a:p>
        </p:txBody>
      </p:sp>
      <p:sp>
        <p:nvSpPr>
          <p:cNvPr id="21" name="Scroll: Horizontal 20">
            <a:extLst>
              <a:ext uri="{FF2B5EF4-FFF2-40B4-BE49-F238E27FC236}">
                <a16:creationId xmlns:a16="http://schemas.microsoft.com/office/drawing/2014/main" id="{2A4558A0-7076-47D9-A4CE-8A764A54DCF1}"/>
              </a:ext>
            </a:extLst>
          </p:cNvPr>
          <p:cNvSpPr/>
          <p:nvPr/>
        </p:nvSpPr>
        <p:spPr>
          <a:xfrm>
            <a:off x="147896" y="575587"/>
            <a:ext cx="2734666" cy="1678218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Condense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224545-E439-4C39-85C2-1358002700B0}"/>
              </a:ext>
            </a:extLst>
          </p:cNvPr>
          <p:cNvSpPr txBox="1"/>
          <p:nvPr/>
        </p:nvSpPr>
        <p:spPr>
          <a:xfrm>
            <a:off x="5235261" y="3343053"/>
            <a:ext cx="1107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Condensed" panose="020B0502040204020203" pitchFamily="34" charset="0"/>
              </a:rPr>
              <a:t>Sniffer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F2A16E-677C-45DE-90AB-60038844A58C}"/>
              </a:ext>
            </a:extLst>
          </p:cNvPr>
          <p:cNvSpPr txBox="1"/>
          <p:nvPr/>
        </p:nvSpPr>
        <p:spPr>
          <a:xfrm>
            <a:off x="6922181" y="5411480"/>
            <a:ext cx="1867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Condensed" panose="020B0502040204020203" pitchFamily="34" charset="0"/>
              </a:rPr>
              <a:t>Accuracy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4E35B5-3BD6-4C56-830C-1FD7DA23CCF4}"/>
              </a:ext>
            </a:extLst>
          </p:cNvPr>
          <p:cNvSpPr txBox="1"/>
          <p:nvPr/>
        </p:nvSpPr>
        <p:spPr>
          <a:xfrm>
            <a:off x="9749307" y="5701687"/>
            <a:ext cx="965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Condensed" panose="020B0502040204020203" pitchFamily="34" charset="0"/>
              </a:rPr>
              <a:t>70%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7E85B0-DCA8-4076-9DAC-946956611B2A}"/>
              </a:ext>
            </a:extLst>
          </p:cNvPr>
          <p:cNvSpPr txBox="1"/>
          <p:nvPr/>
        </p:nvSpPr>
        <p:spPr>
          <a:xfrm>
            <a:off x="3477085" y="902359"/>
            <a:ext cx="194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Condensed" panose="020B0502040204020203" pitchFamily="34" charset="0"/>
              </a:rPr>
              <a:t>Restrictions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D582F4-41C3-4752-9DDB-744FB7244F47}"/>
              </a:ext>
            </a:extLst>
          </p:cNvPr>
          <p:cNvSpPr txBox="1"/>
          <p:nvPr/>
        </p:nvSpPr>
        <p:spPr>
          <a:xfrm>
            <a:off x="553472" y="832302"/>
            <a:ext cx="2099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Don’t use for military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Avoid using free PPTP VPN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Avoid changes anything in system firewalls.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Or, any kind of illegal purposes.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D4EFBE-EBCA-4A9C-A9AE-1203F6A2F005}"/>
              </a:ext>
            </a:extLst>
          </p:cNvPr>
          <p:cNvSpPr txBox="1"/>
          <p:nvPr/>
        </p:nvSpPr>
        <p:spPr>
          <a:xfrm>
            <a:off x="6210103" y="949346"/>
            <a:ext cx="290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Condensed" panose="020B0502040204020203" pitchFamily="34" charset="0"/>
              </a:rPr>
              <a:t>Acknowledgements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10C084-7AA3-49BF-84EC-D4C16086A853}"/>
              </a:ext>
            </a:extLst>
          </p:cNvPr>
          <p:cNvSpPr txBox="1"/>
          <p:nvPr/>
        </p:nvSpPr>
        <p:spPr>
          <a:xfrm>
            <a:off x="9040795" y="998079"/>
            <a:ext cx="2671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latin typeface="Bahnschrift SemiCondensed" panose="020B0502040204020203" pitchFamily="34" charset="0"/>
              </a:rPr>
              <a:t>Enables NIC’s Promiscuous Mode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latin typeface="Bahnschrift SemiCondensed" panose="020B0502040204020203" pitchFamily="34" charset="0"/>
              </a:rPr>
              <a:t>Receives Packets in local ports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latin typeface="Bahnschrift SemiCondensed" panose="020B0502040204020203" pitchFamily="34" charset="0"/>
              </a:rPr>
              <a:t>Avoids receiving responses in reserved ports for OS daemons.</a:t>
            </a:r>
          </a:p>
        </p:txBody>
      </p:sp>
      <p:pic>
        <p:nvPicPr>
          <p:cNvPr id="4098" name="Picture 2" descr="linux-logo – Temperfield - Mastery Driving into Your Digital Journey">
            <a:extLst>
              <a:ext uri="{FF2B5EF4-FFF2-40B4-BE49-F238E27FC236}">
                <a16:creationId xmlns:a16="http://schemas.microsoft.com/office/drawing/2014/main" id="{65385952-4302-458B-8290-63308D2FC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821" y="3071608"/>
            <a:ext cx="1387645" cy="101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FE9B647-F6A1-4398-BCAB-F36C962B02D7}"/>
              </a:ext>
            </a:extLst>
          </p:cNvPr>
          <p:cNvSpPr txBox="1"/>
          <p:nvPr/>
        </p:nvSpPr>
        <p:spPr>
          <a:xfrm>
            <a:off x="3238587" y="5259110"/>
            <a:ext cx="1571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Condensed" panose="020B0502040204020203" pitchFamily="34" charset="0"/>
              </a:rPr>
              <a:t>Advantages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AD06B58-4028-4D3B-9D1B-344F84AD1157}"/>
              </a:ext>
            </a:extLst>
          </p:cNvPr>
          <p:cNvSpPr/>
          <p:nvPr/>
        </p:nvSpPr>
        <p:spPr>
          <a:xfrm>
            <a:off x="169410" y="4957284"/>
            <a:ext cx="2713152" cy="17376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utoShape 6" descr="Python Socket Programming Explained in a NutShell">
            <a:extLst>
              <a:ext uri="{FF2B5EF4-FFF2-40B4-BE49-F238E27FC236}">
                <a16:creationId xmlns:a16="http://schemas.microsoft.com/office/drawing/2014/main" id="{63590D1F-C8B7-4089-BC56-935F6320CC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438E205-29E1-4698-8A55-2656BD6F0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54" y="3130498"/>
            <a:ext cx="1571541" cy="93056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15FA6F5-962E-426D-9893-2014FE6B13BD}"/>
              </a:ext>
            </a:extLst>
          </p:cNvPr>
          <p:cNvSpPr txBox="1"/>
          <p:nvPr/>
        </p:nvSpPr>
        <p:spPr>
          <a:xfrm>
            <a:off x="7191514" y="3117998"/>
            <a:ext cx="1571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Condensed" panose="020B0502040204020203" pitchFamily="34" charset="0"/>
              </a:rPr>
              <a:t>Platform</a:t>
            </a:r>
          </a:p>
        </p:txBody>
      </p:sp>
      <p:sp>
        <p:nvSpPr>
          <p:cNvPr id="41" name="Flowchart: Delay 40">
            <a:extLst>
              <a:ext uri="{FF2B5EF4-FFF2-40B4-BE49-F238E27FC236}">
                <a16:creationId xmlns:a16="http://schemas.microsoft.com/office/drawing/2014/main" id="{449C9092-534A-4C11-9A0F-270AA1565D52}"/>
              </a:ext>
            </a:extLst>
          </p:cNvPr>
          <p:cNvSpPr/>
          <p:nvPr/>
        </p:nvSpPr>
        <p:spPr>
          <a:xfrm>
            <a:off x="9035776" y="770158"/>
            <a:ext cx="2784193" cy="1265348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E14E78-2FAD-420F-B240-E84F6918B44B}"/>
              </a:ext>
            </a:extLst>
          </p:cNvPr>
          <p:cNvSpPr txBox="1"/>
          <p:nvPr/>
        </p:nvSpPr>
        <p:spPr>
          <a:xfrm>
            <a:off x="440738" y="5301577"/>
            <a:ext cx="2212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Captures incoming and outgoing packets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Shows source &amp; destination port with address.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Captures payloads in XXE form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8F5F6E5-542F-426D-9D79-767A3CD20C2E}"/>
              </a:ext>
            </a:extLst>
          </p:cNvPr>
          <p:cNvCxnSpPr>
            <a:cxnSpLocks/>
          </p:cNvCxnSpPr>
          <p:nvPr/>
        </p:nvCxnSpPr>
        <p:spPr>
          <a:xfrm>
            <a:off x="5734452" y="4301543"/>
            <a:ext cx="0" cy="1532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6346250-BF0B-4B56-80E0-48720423269B}"/>
              </a:ext>
            </a:extLst>
          </p:cNvPr>
          <p:cNvCxnSpPr>
            <a:cxnSpLocks/>
          </p:cNvCxnSpPr>
          <p:nvPr/>
        </p:nvCxnSpPr>
        <p:spPr>
          <a:xfrm>
            <a:off x="5721573" y="1402832"/>
            <a:ext cx="0" cy="1487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2702D74-1859-4214-A72D-B69018E58F0C}"/>
              </a:ext>
            </a:extLst>
          </p:cNvPr>
          <p:cNvCxnSpPr>
            <a:cxnSpLocks/>
          </p:cNvCxnSpPr>
          <p:nvPr/>
        </p:nvCxnSpPr>
        <p:spPr>
          <a:xfrm>
            <a:off x="5719212" y="1402832"/>
            <a:ext cx="3301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C3F8712-D9A2-4C3E-AF90-67CBD1E7182A}"/>
              </a:ext>
            </a:extLst>
          </p:cNvPr>
          <p:cNvCxnSpPr>
            <a:cxnSpLocks/>
          </p:cNvCxnSpPr>
          <p:nvPr/>
        </p:nvCxnSpPr>
        <p:spPr>
          <a:xfrm flipH="1">
            <a:off x="2882562" y="1399184"/>
            <a:ext cx="2836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4F9ACDD-5F32-4F4C-936A-9471E9077BC6}"/>
              </a:ext>
            </a:extLst>
          </p:cNvPr>
          <p:cNvCxnSpPr>
            <a:cxnSpLocks/>
          </p:cNvCxnSpPr>
          <p:nvPr/>
        </p:nvCxnSpPr>
        <p:spPr>
          <a:xfrm>
            <a:off x="5719212" y="5833163"/>
            <a:ext cx="3301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B4223B3-D021-49CA-A52E-0BC0160803E8}"/>
              </a:ext>
            </a:extLst>
          </p:cNvPr>
          <p:cNvCxnSpPr>
            <a:cxnSpLocks/>
          </p:cNvCxnSpPr>
          <p:nvPr/>
        </p:nvCxnSpPr>
        <p:spPr>
          <a:xfrm flipH="1">
            <a:off x="2882562" y="5829515"/>
            <a:ext cx="2836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AC9FA29-90C2-49A9-8852-C8FDF3E6F3A2}"/>
              </a:ext>
            </a:extLst>
          </p:cNvPr>
          <p:cNvCxnSpPr>
            <a:cxnSpLocks/>
            <a:stCxn id="17" idx="6"/>
            <a:endCxn id="4098" idx="1"/>
          </p:cNvCxnSpPr>
          <p:nvPr/>
        </p:nvCxnSpPr>
        <p:spPr>
          <a:xfrm flipV="1">
            <a:off x="6787166" y="3581487"/>
            <a:ext cx="2514655" cy="18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A79A8DC-F99B-41EC-A8F6-B9CA1AA1A474}"/>
              </a:ext>
            </a:extLst>
          </p:cNvPr>
          <p:cNvCxnSpPr>
            <a:cxnSpLocks/>
            <a:stCxn id="17" idx="2"/>
            <a:endCxn id="40" idx="3"/>
          </p:cNvCxnSpPr>
          <p:nvPr/>
        </p:nvCxnSpPr>
        <p:spPr>
          <a:xfrm flipH="1" flipV="1">
            <a:off x="2013595" y="3595782"/>
            <a:ext cx="2661436" cy="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F739C1B-071E-4445-A2BF-B8C32DC5FE58}"/>
              </a:ext>
            </a:extLst>
          </p:cNvPr>
          <p:cNvSpPr txBox="1"/>
          <p:nvPr/>
        </p:nvSpPr>
        <p:spPr>
          <a:xfrm>
            <a:off x="2665960" y="3031385"/>
            <a:ext cx="194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Condensed" panose="020B0502040204020203" pitchFamily="34" charset="0"/>
              </a:rPr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223302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F2D6675C-EB03-4197-A1EE-81AAA08323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827132"/>
              </p:ext>
            </p:extLst>
          </p:nvPr>
        </p:nvGraphicFramePr>
        <p:xfrm>
          <a:off x="604911" y="1285862"/>
          <a:ext cx="10930597" cy="5572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8EFF9DE-BC8C-4991-8FF6-25E136F840BE}"/>
              </a:ext>
            </a:extLst>
          </p:cNvPr>
          <p:cNvSpPr txBox="1"/>
          <p:nvPr/>
        </p:nvSpPr>
        <p:spPr>
          <a:xfrm>
            <a:off x="4234374" y="2442077"/>
            <a:ext cx="1491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      OS</a:t>
            </a:r>
          </a:p>
          <a:p>
            <a:r>
              <a:rPr lang="en-US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Familiarity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72E9BC-F8B0-4C6A-AC5A-0A5FD57DE366}"/>
              </a:ext>
            </a:extLst>
          </p:cNvPr>
          <p:cNvSpPr txBox="1"/>
          <p:nvPr/>
        </p:nvSpPr>
        <p:spPr>
          <a:xfrm>
            <a:off x="6307016" y="3429000"/>
            <a:ext cx="23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        Bugs </a:t>
            </a:r>
          </a:p>
          <a:p>
            <a:r>
              <a:rPr lang="en-US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(Military Purposes)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3ACBEF-CA3A-4345-86FD-3DF6FE95516F}"/>
              </a:ext>
            </a:extLst>
          </p:cNvPr>
          <p:cNvSpPr txBox="1"/>
          <p:nvPr/>
        </p:nvSpPr>
        <p:spPr>
          <a:xfrm>
            <a:off x="8792308" y="2395910"/>
            <a:ext cx="149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Access Ports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D9D693-D974-4028-95E6-D8712FFEC6E3}"/>
              </a:ext>
            </a:extLst>
          </p:cNvPr>
          <p:cNvSpPr txBox="1"/>
          <p:nvPr/>
        </p:nvSpPr>
        <p:spPr>
          <a:xfrm>
            <a:off x="1908516" y="2476401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Capturing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8984A7-6DBD-45A7-B898-D28D79EAAABC}"/>
              </a:ext>
            </a:extLst>
          </p:cNvPr>
          <p:cNvSpPr txBox="1"/>
          <p:nvPr/>
        </p:nvSpPr>
        <p:spPr>
          <a:xfrm>
            <a:off x="4417256" y="436098"/>
            <a:ext cx="3221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SemiBold" panose="020B0502040204020203" pitchFamily="34" charset="0"/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5982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mile Thank You / Greeting Card - SRF | Zazzle.com | Funny emoticons, Funny  emoji, Thank you greetings">
            <a:extLst>
              <a:ext uri="{FF2B5EF4-FFF2-40B4-BE49-F238E27FC236}">
                <a16:creationId xmlns:a16="http://schemas.microsoft.com/office/drawing/2014/main" id="{4A39A14D-858F-4CDF-82A4-CEC4B8C3D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3022600"/>
            <a:ext cx="38354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72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309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Narrow</vt:lpstr>
      <vt:lpstr>Bahnschrift SemiBold</vt:lpstr>
      <vt:lpstr>Bahnschrift SemiBold SemiConden</vt:lpstr>
      <vt:lpstr>Bahnschrift SemiCondensed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Mahamudul Hasan Roky</dc:creator>
  <cp:lastModifiedBy>Mahamudul Hasan Roky</cp:lastModifiedBy>
  <cp:revision>3</cp:revision>
  <dcterms:created xsi:type="dcterms:W3CDTF">2021-10-06T22:07:34Z</dcterms:created>
  <dcterms:modified xsi:type="dcterms:W3CDTF">2021-10-07T01:45:02Z</dcterms:modified>
</cp:coreProperties>
</file>