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0" r:id="rId5"/>
    <p:sldId id="280" r:id="rId6"/>
    <p:sldId id="261" r:id="rId7"/>
    <p:sldId id="270" r:id="rId8"/>
    <p:sldId id="271" r:id="rId9"/>
    <p:sldId id="272" r:id="rId10"/>
    <p:sldId id="273" r:id="rId11"/>
    <p:sldId id="274" r:id="rId12"/>
    <p:sldId id="275" r:id="rId13"/>
    <p:sldId id="276" r:id="rId14"/>
    <p:sldId id="278" r:id="rId15"/>
    <p:sldId id="263" r:id="rId16"/>
    <p:sldId id="279" r:id="rId17"/>
    <p:sldId id="281" r:id="rId18"/>
    <p:sldId id="282" r:id="rId19"/>
    <p:sldId id="262" r:id="rId20"/>
    <p:sldId id="28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n Bhimireddy" userId="8c32fd37633d1fff" providerId="LiveId" clId="{66AECBC3-B040-41A0-9F69-69301B4E9D44}"/>
    <pc:docChg chg="modSld">
      <pc:chgData name="Mahan Bhimireddy" userId="8c32fd37633d1fff" providerId="LiveId" clId="{66AECBC3-B040-41A0-9F69-69301B4E9D44}" dt="2024-12-02T18:44:43.781" v="10" actId="20577"/>
      <pc:docMkLst>
        <pc:docMk/>
      </pc:docMkLst>
      <pc:sldChg chg="modSp mod">
        <pc:chgData name="Mahan Bhimireddy" userId="8c32fd37633d1fff" providerId="LiveId" clId="{66AECBC3-B040-41A0-9F69-69301B4E9D44}" dt="2024-12-02T18:44:43.781" v="10" actId="20577"/>
        <pc:sldMkLst>
          <pc:docMk/>
          <pc:sldMk cId="2185871761" sldId="283"/>
        </pc:sldMkLst>
        <pc:spChg chg="mod">
          <ac:chgData name="Mahan Bhimireddy" userId="8c32fd37633d1fff" providerId="LiveId" clId="{66AECBC3-B040-41A0-9F69-69301B4E9D44}" dt="2024-12-02T18:44:43.781" v="10" actId="20577"/>
          <ac:spMkLst>
            <pc:docMk/>
            <pc:sldMk cId="2185871761" sldId="283"/>
            <ac:spMk id="2" creationId="{91C4510A-8E8F-F9F9-DF55-2A1479F9A4AD}"/>
          </ac:spMkLst>
        </pc:spChg>
      </pc:sldChg>
    </pc:docChg>
  </pc:docChgLst>
  <pc:docChgLst>
    <pc:chgData name="Mahan Bhimireddy" userId="8c32fd37633d1fff" providerId="LiveId" clId="{C21E95E2-C377-413E-A388-B9F846F0E638}"/>
    <pc:docChg chg="modSld">
      <pc:chgData name="Mahan Bhimireddy" userId="8c32fd37633d1fff" providerId="LiveId" clId="{C21E95E2-C377-413E-A388-B9F846F0E638}" dt="2024-12-04T04:57:24.860" v="11" actId="1076"/>
      <pc:docMkLst>
        <pc:docMk/>
      </pc:docMkLst>
      <pc:sldChg chg="modSp mod">
        <pc:chgData name="Mahan Bhimireddy" userId="8c32fd37633d1fff" providerId="LiveId" clId="{C21E95E2-C377-413E-A388-B9F846F0E638}" dt="2024-12-04T04:57:24.860" v="11" actId="1076"/>
        <pc:sldMkLst>
          <pc:docMk/>
          <pc:sldMk cId="2873526199" sldId="256"/>
        </pc:sldMkLst>
        <pc:spChg chg="mod">
          <ac:chgData name="Mahan Bhimireddy" userId="8c32fd37633d1fff" providerId="LiveId" clId="{C21E95E2-C377-413E-A388-B9F846F0E638}" dt="2024-12-04T04:57:24.860" v="11" actId="1076"/>
          <ac:spMkLst>
            <pc:docMk/>
            <pc:sldMk cId="2873526199" sldId="256"/>
            <ac:spMk id="4" creationId="{FFEFF346-4107-8C8A-D6AB-B11ACBC61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3EF-A82A-4F68-A27A-3A2B145EAFEE}" type="datetimeFigureOut">
              <a:rPr lang="en-IN" smtClean="0"/>
              <a:t>04-12-2024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A82A9-A438-4483-965E-78A2F3C277DD}" type="slidenum">
              <a:rPr lang="en-IN" smtClean="0"/>
              <a:t>‹#›</a:t>
            </a:fld>
            <a:endParaRPr lang="en-IN"/>
          </a:p>
        </p:txBody>
      </p:sp>
    </p:spTree>
    <p:extLst>
      <p:ext uri="{BB962C8B-B14F-4D97-AF65-F5344CB8AC3E}">
        <p14:creationId xmlns:p14="http://schemas.microsoft.com/office/powerpoint/2010/main" val="417937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CA82A9-A438-4483-965E-78A2F3C277DD}" type="slidenum">
              <a:rPr lang="en-IN" smtClean="0"/>
              <a:t>1</a:t>
            </a:fld>
            <a:endParaRPr lang="en-IN"/>
          </a:p>
        </p:txBody>
      </p:sp>
    </p:spTree>
    <p:extLst>
      <p:ext uri="{BB962C8B-B14F-4D97-AF65-F5344CB8AC3E}">
        <p14:creationId xmlns:p14="http://schemas.microsoft.com/office/powerpoint/2010/main" val="91472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1AAD-506E-D248-4291-572AED3C0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0BB14-897D-7F8A-ED2B-24AC17935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C2565-1521-3889-139B-59711744AF62}"/>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D487D8C8-2A7F-98AE-E07B-95E9774AA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BFB46-0250-93F1-C827-BF2817774A03}"/>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210184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7BA3-B3D4-8136-937C-5EAA7E4BD2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4A6922-24FE-568E-D5E1-AEADC4AE3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7A3459-9204-834B-4A82-1E161040586B}"/>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45F3973A-1772-B190-8A7F-1E840259B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16954-1C1D-31E3-01B0-5E4B6BB0BEC6}"/>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21199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3DDE9-387F-19C3-9048-CD98FB0D5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3C5A60-6526-CE53-6596-058AD5C66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96E85-3A65-4B31-C703-FB68FC1FB003}"/>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B6F876A5-40B3-9380-6474-0BD212A0A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2ECB5-6FB3-CCFB-D49D-DD296A4CD6A1}"/>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240517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F8A8-E3EC-CE65-C4D7-43A4F467EF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D6C5D-ABCA-A634-0280-507A0C566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66BFE-A45A-F4A9-F4B4-234A3BBDEC87}"/>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5E07D43A-70F5-AD3E-C125-EB0111776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E1746-98CB-A57E-89BC-71BC0B35E22E}"/>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18411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E9E7-D011-DF81-E1E5-A1B875EA6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877EDB-7A2F-50F4-5A7B-FD7A7403B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91CA6-9D7E-64AB-1213-83BE209B9804}"/>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8D8861DB-906D-6796-DAFC-7B014DC89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69422-DF5F-3E9A-208D-38F73A684B95}"/>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153081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D9A9-D43F-1AAF-455E-1D03148A2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BC9F5D-C929-BF46-C5B7-149887338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405009-B478-D08D-37F0-DE0731CD76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C776B5-5C54-4140-5AD7-ED0A62B25799}"/>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6" name="Footer Placeholder 5">
            <a:extLst>
              <a:ext uri="{FF2B5EF4-FFF2-40B4-BE49-F238E27FC236}">
                <a16:creationId xmlns:a16="http://schemas.microsoft.com/office/drawing/2014/main" id="{E12DE740-5E81-B36C-8EF5-6049FFE2E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79B725-5BA4-DBEF-7893-55B9D515D6C0}"/>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209679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068B-2FE1-8F31-A82B-03318E3F55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40282-10FD-8E33-A3AA-D4C2C82B4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6C7CD3-2323-D360-3F9B-B4AF7FC78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6CAFE7-BCC9-D653-7A5A-48895F070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AC642-7723-3592-8E46-134BA0965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ECDA48-DBF5-FC00-4255-714D9D918EDE}"/>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8" name="Footer Placeholder 7">
            <a:extLst>
              <a:ext uri="{FF2B5EF4-FFF2-40B4-BE49-F238E27FC236}">
                <a16:creationId xmlns:a16="http://schemas.microsoft.com/office/drawing/2014/main" id="{5296FB7E-9546-94D0-E40C-C85EC2C3C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D4F2D6-1914-750F-9C11-1DF03091E2E0}"/>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110451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3B14-0B89-62A9-538C-6B95B77EC6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235391-103B-370F-979F-9115842B5E09}"/>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4" name="Footer Placeholder 3">
            <a:extLst>
              <a:ext uri="{FF2B5EF4-FFF2-40B4-BE49-F238E27FC236}">
                <a16:creationId xmlns:a16="http://schemas.microsoft.com/office/drawing/2014/main" id="{E85D92E6-752B-DB48-5715-8235FAE736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6675D5-E077-35F8-4026-410672B12238}"/>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187305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9F3C-D7C3-931F-B9C5-11441DE80364}"/>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3" name="Footer Placeholder 2">
            <a:extLst>
              <a:ext uri="{FF2B5EF4-FFF2-40B4-BE49-F238E27FC236}">
                <a16:creationId xmlns:a16="http://schemas.microsoft.com/office/drawing/2014/main" id="{D0E1E1A4-6936-2532-0865-E26C342620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8A00FF-9631-A775-BC10-38BD07825367}"/>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35482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952F-DA64-6C05-8F29-15A9FE86C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9A7B8-1087-ACF0-8AB0-CFBA24D4B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28EF02-DBC3-C06E-66FE-6E68D0CD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8EBAF-CE59-30F1-9556-C2913E7399C0}"/>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6" name="Footer Placeholder 5">
            <a:extLst>
              <a:ext uri="{FF2B5EF4-FFF2-40B4-BE49-F238E27FC236}">
                <a16:creationId xmlns:a16="http://schemas.microsoft.com/office/drawing/2014/main" id="{2C6EC7BA-08B3-2E9E-7B18-45A2898E3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A0459-170F-3C73-8629-B90D03D042EC}"/>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210508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D933-1B8F-7B6C-1B2C-8DA8E2B8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951A6-67A7-01E5-15BC-9960DE4BF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FD3CA2-B284-39E9-712F-88E556E3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6BF64-9390-4FBC-8002-8986614EB8D7}"/>
              </a:ext>
            </a:extLst>
          </p:cNvPr>
          <p:cNvSpPr>
            <a:spLocks noGrp="1"/>
          </p:cNvSpPr>
          <p:nvPr>
            <p:ph type="dt" sz="half" idx="10"/>
          </p:nvPr>
        </p:nvSpPr>
        <p:spPr/>
        <p:txBody>
          <a:bodyPr/>
          <a:lstStyle/>
          <a:p>
            <a:fld id="{256A578E-A1D5-418F-BFE6-A7B09C9D9A62}" type="datetimeFigureOut">
              <a:rPr lang="en-IN" smtClean="0"/>
              <a:t>04-12-2024</a:t>
            </a:fld>
            <a:endParaRPr lang="en-IN"/>
          </a:p>
        </p:txBody>
      </p:sp>
      <p:sp>
        <p:nvSpPr>
          <p:cNvPr id="6" name="Footer Placeholder 5">
            <a:extLst>
              <a:ext uri="{FF2B5EF4-FFF2-40B4-BE49-F238E27FC236}">
                <a16:creationId xmlns:a16="http://schemas.microsoft.com/office/drawing/2014/main" id="{48AEBE86-393F-817F-332B-4753CA30D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C787F-B90E-A9EA-3036-E670F0D307DB}"/>
              </a:ext>
            </a:extLst>
          </p:cNvPr>
          <p:cNvSpPr>
            <a:spLocks noGrp="1"/>
          </p:cNvSpPr>
          <p:nvPr>
            <p:ph type="sldNum" sz="quarter" idx="12"/>
          </p:nvPr>
        </p:nvSpPr>
        <p:spPr/>
        <p:txBody>
          <a:bodyPr/>
          <a:lstStyle/>
          <a:p>
            <a:fld id="{32FD4078-FE3D-4029-9328-30B5EAF876C4}" type="slidenum">
              <a:rPr lang="en-IN" smtClean="0"/>
              <a:t>‹#›</a:t>
            </a:fld>
            <a:endParaRPr lang="en-IN"/>
          </a:p>
        </p:txBody>
      </p:sp>
    </p:spTree>
    <p:extLst>
      <p:ext uri="{BB962C8B-B14F-4D97-AF65-F5344CB8AC3E}">
        <p14:creationId xmlns:p14="http://schemas.microsoft.com/office/powerpoint/2010/main" val="126400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F3FA4-FD1F-824C-2452-CC1CF7BC1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96E552-F650-4F2D-8DFD-841CE1D45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E2E02-BDD5-2B63-3D43-48D59158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A578E-A1D5-418F-BFE6-A7B09C9D9A62}" type="datetimeFigureOut">
              <a:rPr lang="en-IN" smtClean="0"/>
              <a:t>04-12-2024</a:t>
            </a:fld>
            <a:endParaRPr lang="en-IN"/>
          </a:p>
        </p:txBody>
      </p:sp>
      <p:sp>
        <p:nvSpPr>
          <p:cNvPr id="5" name="Footer Placeholder 4">
            <a:extLst>
              <a:ext uri="{FF2B5EF4-FFF2-40B4-BE49-F238E27FC236}">
                <a16:creationId xmlns:a16="http://schemas.microsoft.com/office/drawing/2014/main" id="{1F338BC5-50D3-9294-B21B-2135D7C13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2DD244-1797-BAAA-E273-C9EF5D8C0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D4078-FE3D-4029-9328-30B5EAF876C4}" type="slidenum">
              <a:rPr lang="en-IN" smtClean="0"/>
              <a:t>‹#›</a:t>
            </a:fld>
            <a:endParaRPr lang="en-IN"/>
          </a:p>
        </p:txBody>
      </p:sp>
    </p:spTree>
    <p:extLst>
      <p:ext uri="{BB962C8B-B14F-4D97-AF65-F5344CB8AC3E}">
        <p14:creationId xmlns:p14="http://schemas.microsoft.com/office/powerpoint/2010/main" val="267758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D7AF-103E-4406-B0EE-7B16575DAC00}"/>
              </a:ext>
            </a:extLst>
          </p:cNvPr>
          <p:cNvSpPr>
            <a:spLocks noGrp="1"/>
          </p:cNvSpPr>
          <p:nvPr>
            <p:ph type="ctrTitle"/>
          </p:nvPr>
        </p:nvSpPr>
        <p:spPr>
          <a:xfrm>
            <a:off x="1524000" y="2302641"/>
            <a:ext cx="9144000" cy="1126359"/>
          </a:xfrm>
        </p:spPr>
        <p:txBody>
          <a:bodyPr>
            <a:normAutofit/>
          </a:bodyPr>
          <a:lstStyle/>
          <a:p>
            <a:r>
              <a:rPr lang="en-IN" sz="7200" b="1" dirty="0">
                <a:solidFill>
                  <a:schemeClr val="accent1"/>
                </a:solidFill>
                <a:latin typeface="Microsoft JhengHei UI Light" panose="020B0304030504040204" pitchFamily="34" charset="-120"/>
                <a:ea typeface="Microsoft JhengHei UI Light" panose="020B0304030504040204" pitchFamily="34" charset="-120"/>
              </a:rPr>
              <a:t>ICPS Project</a:t>
            </a:r>
          </a:p>
        </p:txBody>
      </p:sp>
      <p:sp>
        <p:nvSpPr>
          <p:cNvPr id="5" name="TextBox 4">
            <a:extLst>
              <a:ext uri="{FF2B5EF4-FFF2-40B4-BE49-F238E27FC236}">
                <a16:creationId xmlns:a16="http://schemas.microsoft.com/office/drawing/2014/main" id="{F3468D1C-A71E-86E8-C880-8949F177E545}"/>
              </a:ext>
            </a:extLst>
          </p:cNvPr>
          <p:cNvSpPr txBox="1"/>
          <p:nvPr/>
        </p:nvSpPr>
        <p:spPr>
          <a:xfrm>
            <a:off x="3743217" y="4458984"/>
            <a:ext cx="5013789" cy="1200329"/>
          </a:xfrm>
          <a:prstGeom prst="rect">
            <a:avLst/>
          </a:prstGeom>
          <a:noFill/>
        </p:spPr>
        <p:txBody>
          <a:bodyPr wrap="square" rtlCol="0">
            <a:spAutoFit/>
          </a:bodyPr>
          <a:lstStyle/>
          <a:p>
            <a:pPr algn="ctr"/>
            <a:r>
              <a:rPr lang="en-IN" i="1" dirty="0"/>
              <a:t>Mahan Bhimireddy – S20210020260</a:t>
            </a:r>
          </a:p>
          <a:p>
            <a:pPr algn="ctr"/>
            <a:r>
              <a:rPr lang="en-IN" i="1" dirty="0"/>
              <a:t>Arjit Avadhanam – S20210020257</a:t>
            </a:r>
          </a:p>
          <a:p>
            <a:pPr algn="ctr"/>
            <a:r>
              <a:rPr lang="en-IN" i="1" dirty="0"/>
              <a:t>Tejas S – S20210010226</a:t>
            </a:r>
          </a:p>
          <a:p>
            <a:pPr algn="ctr"/>
            <a:r>
              <a:rPr lang="en-IN" i="1" dirty="0"/>
              <a:t>Jagadeesh Naik – S20210010188</a:t>
            </a:r>
          </a:p>
        </p:txBody>
      </p:sp>
      <p:sp>
        <p:nvSpPr>
          <p:cNvPr id="4" name="TextBox 3">
            <a:extLst>
              <a:ext uri="{FF2B5EF4-FFF2-40B4-BE49-F238E27FC236}">
                <a16:creationId xmlns:a16="http://schemas.microsoft.com/office/drawing/2014/main" id="{FFEFF346-4107-8C8A-D6AB-B11ACBC61B94}"/>
              </a:ext>
            </a:extLst>
          </p:cNvPr>
          <p:cNvSpPr txBox="1"/>
          <p:nvPr/>
        </p:nvSpPr>
        <p:spPr>
          <a:xfrm>
            <a:off x="5682928" y="3935764"/>
            <a:ext cx="4109663" cy="523220"/>
          </a:xfrm>
          <a:prstGeom prst="rect">
            <a:avLst/>
          </a:prstGeom>
          <a:noFill/>
        </p:spPr>
        <p:txBody>
          <a:bodyPr wrap="square" rtlCol="0">
            <a:spAutoFit/>
          </a:bodyPr>
          <a:lstStyle/>
          <a:p>
            <a:r>
              <a:rPr lang="en-US" sz="2800" b="1" i="1" dirty="0"/>
              <a:t>Group 3</a:t>
            </a:r>
            <a:endParaRPr lang="en-IN" sz="2800" b="1" i="1" dirty="0"/>
          </a:p>
        </p:txBody>
      </p:sp>
    </p:spTree>
    <p:extLst>
      <p:ext uri="{BB962C8B-B14F-4D97-AF65-F5344CB8AC3E}">
        <p14:creationId xmlns:p14="http://schemas.microsoft.com/office/powerpoint/2010/main" val="287352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92A826C-28F9-137C-C0AD-524C016C90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83"/>
          <a:stretch/>
        </p:blipFill>
        <p:spPr bwMode="auto">
          <a:xfrm>
            <a:off x="1211178" y="1005008"/>
            <a:ext cx="9769643" cy="46766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42AA77-2C1A-8B10-F4F5-A821D1D7FC54}"/>
              </a:ext>
            </a:extLst>
          </p:cNvPr>
          <p:cNvSpPr txBox="1"/>
          <p:nvPr/>
        </p:nvSpPr>
        <p:spPr>
          <a:xfrm>
            <a:off x="6095999" y="5691884"/>
            <a:ext cx="1565097" cy="338554"/>
          </a:xfrm>
          <a:prstGeom prst="rect">
            <a:avLst/>
          </a:prstGeom>
          <a:noFill/>
        </p:spPr>
        <p:txBody>
          <a:bodyPr wrap="square" rtlCol="0">
            <a:spAutoFit/>
          </a:bodyPr>
          <a:lstStyle/>
          <a:p>
            <a:r>
              <a:rPr lang="en-US" sz="1600" dirty="0"/>
              <a:t>Week</a:t>
            </a:r>
            <a:endParaRPr lang="en-IN" dirty="0"/>
          </a:p>
        </p:txBody>
      </p:sp>
    </p:spTree>
    <p:extLst>
      <p:ext uri="{BB962C8B-B14F-4D97-AF65-F5344CB8AC3E}">
        <p14:creationId xmlns:p14="http://schemas.microsoft.com/office/powerpoint/2010/main" val="18471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B1CBE4-D9D7-DAF3-2846-9614999E3C55}"/>
              </a:ext>
            </a:extLst>
          </p:cNvPr>
          <p:cNvSpPr txBox="1"/>
          <p:nvPr/>
        </p:nvSpPr>
        <p:spPr>
          <a:xfrm>
            <a:off x="977701" y="786017"/>
            <a:ext cx="10662919" cy="1785104"/>
          </a:xfrm>
          <a:prstGeom prst="rect">
            <a:avLst/>
          </a:prstGeom>
          <a:noFill/>
        </p:spPr>
        <p:txBody>
          <a:bodyPr wrap="square" rtlCol="0">
            <a:spAutoFit/>
          </a:bodyPr>
          <a:lstStyle/>
          <a:p>
            <a:r>
              <a:rPr lang="en-IN" sz="2200" dirty="0">
                <a:latin typeface="+mj-lt"/>
              </a:rPr>
              <a:t>6. </a:t>
            </a:r>
            <a:r>
              <a:rPr lang="en-US" sz="2200" dirty="0">
                <a:latin typeface="+mj-lt"/>
              </a:rPr>
              <a:t>As the data in the sales column is continuous, plot it and  check whether there are some outliers in this column or not. A normal distribution here means that the sales over time and across all products are evenly distributed around a central value(mean). This could indicate that the sales are stable and consistent, without frequent extreme fluctuations or outliers.</a:t>
            </a:r>
          </a:p>
          <a:p>
            <a:endParaRPr lang="en-IN" sz="2200" dirty="0">
              <a:latin typeface="+mj-lt"/>
            </a:endParaRPr>
          </a:p>
        </p:txBody>
      </p:sp>
      <p:pic>
        <p:nvPicPr>
          <p:cNvPr id="8194" name="Picture 2">
            <a:extLst>
              <a:ext uri="{FF2B5EF4-FFF2-40B4-BE49-F238E27FC236}">
                <a16:creationId xmlns:a16="http://schemas.microsoft.com/office/drawing/2014/main" id="{AADE2266-52D1-BAAF-A479-7EA5387BA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663" y="2344553"/>
            <a:ext cx="8254744" cy="363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03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090F5F-E174-6A69-9F0E-D3B0BC7EF64E}"/>
              </a:ext>
            </a:extLst>
          </p:cNvPr>
          <p:cNvSpPr txBox="1"/>
          <p:nvPr/>
        </p:nvSpPr>
        <p:spPr>
          <a:xfrm>
            <a:off x="838200" y="564636"/>
            <a:ext cx="10662919" cy="1446550"/>
          </a:xfrm>
          <a:prstGeom prst="rect">
            <a:avLst/>
          </a:prstGeom>
          <a:noFill/>
        </p:spPr>
        <p:txBody>
          <a:bodyPr wrap="square" rtlCol="0">
            <a:spAutoFit/>
          </a:bodyPr>
          <a:lstStyle/>
          <a:p>
            <a:r>
              <a:rPr lang="en-IN" sz="2200" dirty="0">
                <a:latin typeface="+mj-lt"/>
              </a:rPr>
              <a:t>7. Visualize the highly correlated features with heatmap. </a:t>
            </a:r>
            <a:r>
              <a:rPr kumimoji="0" lang="en-US" altLang="en-US" sz="2200" b="0" i="0" u="none" strike="noStrike" cap="none" normalizeH="0" baseline="0" dirty="0">
                <a:ln>
                  <a:noFill/>
                </a:ln>
                <a:solidFill>
                  <a:schemeClr val="tx1"/>
                </a:solidFill>
                <a:effectLst/>
                <a:latin typeface="+mj-lt"/>
              </a:rPr>
              <a:t>Avoid multicollinearity by removing highly correlated features. Use features with a strong correlation to the target. Removing redundant features can improve model performance.</a:t>
            </a:r>
          </a:p>
          <a:p>
            <a:r>
              <a:rPr lang="en-IN" sz="2200" dirty="0">
                <a:latin typeface="+mj-lt"/>
              </a:rPr>
              <a:t>  </a:t>
            </a:r>
            <a:r>
              <a:rPr kumimoji="0" lang="en-US" altLang="en-US" sz="2200" b="0" i="0" u="none" strike="noStrike" cap="none" normalizeH="0" baseline="0" dirty="0">
                <a:ln>
                  <a:noFill/>
                </a:ln>
                <a:solidFill>
                  <a:schemeClr val="tx1"/>
                </a:solidFill>
                <a:effectLst/>
                <a:latin typeface="+mj-lt"/>
              </a:rPr>
              <a:t> </a:t>
            </a:r>
            <a:endParaRPr lang="en-IN" sz="2200" dirty="0">
              <a:latin typeface="+mj-lt"/>
            </a:endParaRPr>
          </a:p>
        </p:txBody>
      </p:sp>
      <p:pic>
        <p:nvPicPr>
          <p:cNvPr id="9221" name="Picture 5">
            <a:extLst>
              <a:ext uri="{FF2B5EF4-FFF2-40B4-BE49-F238E27FC236}">
                <a16:creationId xmlns:a16="http://schemas.microsoft.com/office/drawing/2014/main" id="{F7368952-5AB9-DDC5-0EC1-2A279030F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727" y="1684420"/>
            <a:ext cx="4564546" cy="453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0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5372-D79B-CBB9-187A-E5A1A29E1C9D}"/>
              </a:ext>
            </a:extLst>
          </p:cNvPr>
          <p:cNvSpPr>
            <a:spLocks noGrp="1"/>
          </p:cNvSpPr>
          <p:nvPr>
            <p:ph type="title"/>
          </p:nvPr>
        </p:nvSpPr>
        <p:spPr>
          <a:xfrm>
            <a:off x="992205" y="499879"/>
            <a:ext cx="10515600" cy="793024"/>
          </a:xfrm>
        </p:spPr>
        <p:txBody>
          <a:bodyPr>
            <a:noAutofit/>
          </a:bodyPr>
          <a:lstStyle/>
          <a:p>
            <a:r>
              <a:rPr lang="en-IN" sz="2200" dirty="0"/>
              <a:t>8. From the box plot, there are few outliers for sales&gt;140. Remove them and here we have the final features.</a:t>
            </a:r>
          </a:p>
        </p:txBody>
      </p:sp>
      <p:pic>
        <p:nvPicPr>
          <p:cNvPr id="5" name="Picture 4">
            <a:extLst>
              <a:ext uri="{FF2B5EF4-FFF2-40B4-BE49-F238E27FC236}">
                <a16:creationId xmlns:a16="http://schemas.microsoft.com/office/drawing/2014/main" id="{69FD6B70-7A8D-4ABA-5BD7-0B1D4377FD2F}"/>
              </a:ext>
            </a:extLst>
          </p:cNvPr>
          <p:cNvPicPr>
            <a:picLocks noChangeAspect="1"/>
          </p:cNvPicPr>
          <p:nvPr/>
        </p:nvPicPr>
        <p:blipFill>
          <a:blip r:embed="rId2"/>
          <a:stretch>
            <a:fillRect/>
          </a:stretch>
        </p:blipFill>
        <p:spPr>
          <a:xfrm>
            <a:off x="2390449" y="1392491"/>
            <a:ext cx="6753551" cy="4073017"/>
          </a:xfrm>
          <a:prstGeom prst="rect">
            <a:avLst/>
          </a:prstGeom>
        </p:spPr>
      </p:pic>
    </p:spTree>
    <p:extLst>
      <p:ext uri="{BB962C8B-B14F-4D97-AF65-F5344CB8AC3E}">
        <p14:creationId xmlns:p14="http://schemas.microsoft.com/office/powerpoint/2010/main" val="223481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DE3D0-60BB-9FC2-FF92-C2330B59F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C7042-2D0E-DBA9-961E-C79EFC76C267}"/>
              </a:ext>
            </a:extLst>
          </p:cNvPr>
          <p:cNvSpPr>
            <a:spLocks noGrp="1"/>
          </p:cNvSpPr>
          <p:nvPr>
            <p:ph type="title"/>
          </p:nvPr>
        </p:nvSpPr>
        <p:spPr>
          <a:xfrm>
            <a:off x="951108" y="623169"/>
            <a:ext cx="10515600" cy="1811806"/>
          </a:xfrm>
        </p:spPr>
        <p:txBody>
          <a:bodyPr>
            <a:noAutofit/>
          </a:bodyPr>
          <a:lstStyle/>
          <a:p>
            <a:r>
              <a:rPr lang="en-IN" sz="2200" dirty="0"/>
              <a:t>9. Split the data into training (80%) and testing (20%) sets.</a:t>
            </a:r>
            <a:r>
              <a:rPr lang="en-US" sz="2200" dirty="0"/>
              <a:t> Normalize the features using    StandardScaler() to ensure stable and fast model training by standardizing them to have a mean of 0 and a standard deviation of 1. </a:t>
            </a:r>
            <a:br>
              <a:rPr lang="en-US" sz="2200" dirty="0"/>
            </a:br>
            <a:br>
              <a:rPr lang="en-US" sz="2200" dirty="0"/>
            </a:br>
            <a:endParaRPr lang="en-IN" sz="2200" dirty="0"/>
          </a:p>
        </p:txBody>
      </p:sp>
      <p:sp>
        <p:nvSpPr>
          <p:cNvPr id="4" name="Title 1">
            <a:extLst>
              <a:ext uri="{FF2B5EF4-FFF2-40B4-BE49-F238E27FC236}">
                <a16:creationId xmlns:a16="http://schemas.microsoft.com/office/drawing/2014/main" id="{FE8F821C-FFC1-BCA0-C604-482152615DD2}"/>
              </a:ext>
            </a:extLst>
          </p:cNvPr>
          <p:cNvSpPr txBox="1">
            <a:spLocks/>
          </p:cNvSpPr>
          <p:nvPr/>
        </p:nvSpPr>
        <p:spPr>
          <a:xfrm>
            <a:off x="951108" y="2008468"/>
            <a:ext cx="11059382" cy="11251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dirty="0"/>
              <a:t>10. Do the Hyperparameter tuning using RandomizedSearchCV to select best hyperparameters for better accuracy.</a:t>
            </a:r>
            <a:br>
              <a:rPr lang="en-US" sz="2200" dirty="0"/>
            </a:br>
            <a:br>
              <a:rPr lang="en-US" sz="2200" dirty="0"/>
            </a:br>
            <a:endParaRPr lang="en-IN" sz="2200" dirty="0"/>
          </a:p>
        </p:txBody>
      </p:sp>
      <p:sp>
        <p:nvSpPr>
          <p:cNvPr id="6" name="Title 1">
            <a:extLst>
              <a:ext uri="{FF2B5EF4-FFF2-40B4-BE49-F238E27FC236}">
                <a16:creationId xmlns:a16="http://schemas.microsoft.com/office/drawing/2014/main" id="{97FCDAFD-349A-660D-17D1-B330116C98E7}"/>
              </a:ext>
            </a:extLst>
          </p:cNvPr>
          <p:cNvSpPr txBox="1">
            <a:spLocks/>
          </p:cNvSpPr>
          <p:nvPr/>
        </p:nvSpPr>
        <p:spPr>
          <a:xfrm>
            <a:off x="951108" y="3133618"/>
            <a:ext cx="11059382" cy="11251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dirty="0"/>
              <a:t>11. Train the XGBoost Regressor passing the parameters obtained by Hyperparameters tuning.</a:t>
            </a:r>
          </a:p>
          <a:p>
            <a:r>
              <a:rPr lang="en-IN" sz="2200" dirty="0"/>
              <a:t>Test the model on the 20% test data and evaluate the model on different metrics such as MSE, MAE and R2-score. </a:t>
            </a:r>
            <a:br>
              <a:rPr lang="en-US" sz="2200" dirty="0"/>
            </a:br>
            <a:br>
              <a:rPr lang="en-US" sz="2200" dirty="0"/>
            </a:br>
            <a:endParaRPr lang="en-IN" sz="2200" dirty="0"/>
          </a:p>
        </p:txBody>
      </p:sp>
      <p:sp>
        <p:nvSpPr>
          <p:cNvPr id="7" name="Title 1">
            <a:extLst>
              <a:ext uri="{FF2B5EF4-FFF2-40B4-BE49-F238E27FC236}">
                <a16:creationId xmlns:a16="http://schemas.microsoft.com/office/drawing/2014/main" id="{107DDE82-CCCA-67DD-26EE-EA259A108281}"/>
              </a:ext>
            </a:extLst>
          </p:cNvPr>
          <p:cNvSpPr txBox="1">
            <a:spLocks/>
          </p:cNvSpPr>
          <p:nvPr/>
        </p:nvSpPr>
        <p:spPr>
          <a:xfrm>
            <a:off x="951108" y="4065998"/>
            <a:ext cx="11059382" cy="202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200" dirty="0"/>
              <a:t>12. </a:t>
            </a:r>
            <a:r>
              <a:rPr lang="en-US" sz="2200" dirty="0"/>
              <a:t>Deploy the model to predict sales based on inputs like date/month, store ID, and item ID. The model can handle various scenarios, such as: Predicting sales for a specific item in a given store and month-year. Predicting sales for all items in a store for a specific month-year and arranging the results in descending order by sales.</a:t>
            </a:r>
            <a:br>
              <a:rPr lang="en-US" sz="2200" dirty="0"/>
            </a:br>
            <a:br>
              <a:rPr lang="en-US" sz="2200" dirty="0"/>
            </a:br>
            <a:endParaRPr lang="en-IN" sz="2200" dirty="0"/>
          </a:p>
        </p:txBody>
      </p:sp>
    </p:spTree>
    <p:extLst>
      <p:ext uri="{BB962C8B-B14F-4D97-AF65-F5344CB8AC3E}">
        <p14:creationId xmlns:p14="http://schemas.microsoft.com/office/powerpoint/2010/main" val="196896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D4EA-9082-BD17-DA5A-FD8BCC92ED3B}"/>
              </a:ext>
            </a:extLst>
          </p:cNvPr>
          <p:cNvSpPr>
            <a:spLocks noGrp="1"/>
          </p:cNvSpPr>
          <p:nvPr>
            <p:ph type="title"/>
          </p:nvPr>
        </p:nvSpPr>
        <p:spPr/>
        <p:txBody>
          <a:bodyPr>
            <a:normAutofit/>
          </a:bodyPr>
          <a:lstStyle/>
          <a:p>
            <a:r>
              <a:rPr lang="en-IN" sz="4000" dirty="0">
                <a:solidFill>
                  <a:schemeClr val="accent1"/>
                </a:solidFill>
              </a:rPr>
              <a:t>Results</a:t>
            </a:r>
          </a:p>
        </p:txBody>
      </p:sp>
      <p:sp>
        <p:nvSpPr>
          <p:cNvPr id="4" name="TextBox 3">
            <a:extLst>
              <a:ext uri="{FF2B5EF4-FFF2-40B4-BE49-F238E27FC236}">
                <a16:creationId xmlns:a16="http://schemas.microsoft.com/office/drawing/2014/main" id="{330E00F8-6373-7F1A-967C-F95C6A429DAC}"/>
              </a:ext>
            </a:extLst>
          </p:cNvPr>
          <p:cNvSpPr txBox="1"/>
          <p:nvPr/>
        </p:nvSpPr>
        <p:spPr>
          <a:xfrm>
            <a:off x="838200" y="1346839"/>
            <a:ext cx="6086582" cy="1569660"/>
          </a:xfrm>
          <a:prstGeom prst="rect">
            <a:avLst/>
          </a:prstGeom>
          <a:noFill/>
        </p:spPr>
        <p:txBody>
          <a:bodyPr wrap="square" rtlCol="0">
            <a:spAutoFit/>
          </a:bodyPr>
          <a:lstStyle/>
          <a:p>
            <a:r>
              <a:rPr lang="en-US" sz="2400" b="1" dirty="0">
                <a:latin typeface="+mj-lt"/>
              </a:rPr>
              <a:t>Model Evaluation:</a:t>
            </a:r>
            <a:endParaRPr lang="en-IN" sz="2400" b="1" dirty="0">
              <a:latin typeface="+mj-lt"/>
            </a:endParaRPr>
          </a:p>
          <a:p>
            <a:r>
              <a:rPr lang="en-US" sz="2400" dirty="0">
                <a:latin typeface="+mj-lt"/>
              </a:rPr>
              <a:t>Mean Squared Error: 62.5119229510955</a:t>
            </a:r>
          </a:p>
          <a:p>
            <a:r>
              <a:rPr lang="en-US" sz="2400" dirty="0">
                <a:latin typeface="+mj-lt"/>
              </a:rPr>
              <a:t>Mean Absolute Error: 6.06330626979921</a:t>
            </a:r>
          </a:p>
          <a:p>
            <a:r>
              <a:rPr lang="en-US" sz="2400" dirty="0">
                <a:latin typeface="+mj-lt"/>
              </a:rPr>
              <a:t>R-squared: 0.9179232120513916</a:t>
            </a:r>
          </a:p>
        </p:txBody>
      </p:sp>
      <p:pic>
        <p:nvPicPr>
          <p:cNvPr id="2050" name="Picture 2">
            <a:extLst>
              <a:ext uri="{FF2B5EF4-FFF2-40B4-BE49-F238E27FC236}">
                <a16:creationId xmlns:a16="http://schemas.microsoft.com/office/drawing/2014/main" id="{111F240D-30B2-06A5-9A50-490E8E6E3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92" y="2892403"/>
            <a:ext cx="7265488" cy="396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7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E875B-AFCF-D431-7E3E-9A07D5F5C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30CE4-34DF-349E-A507-7D3DC9E819E0}"/>
              </a:ext>
            </a:extLst>
          </p:cNvPr>
          <p:cNvSpPr>
            <a:spLocks noGrp="1"/>
          </p:cNvSpPr>
          <p:nvPr>
            <p:ph type="title"/>
          </p:nvPr>
        </p:nvSpPr>
        <p:spPr/>
        <p:txBody>
          <a:bodyPr>
            <a:normAutofit/>
          </a:bodyPr>
          <a:lstStyle/>
          <a:p>
            <a:r>
              <a:rPr lang="en-IN" sz="4000" dirty="0">
                <a:solidFill>
                  <a:schemeClr val="accent1"/>
                </a:solidFill>
              </a:rPr>
              <a:t>Testing</a:t>
            </a:r>
          </a:p>
        </p:txBody>
      </p:sp>
      <p:sp>
        <p:nvSpPr>
          <p:cNvPr id="3" name="TextBox 2">
            <a:extLst>
              <a:ext uri="{FF2B5EF4-FFF2-40B4-BE49-F238E27FC236}">
                <a16:creationId xmlns:a16="http://schemas.microsoft.com/office/drawing/2014/main" id="{8EC49EE3-DE08-AE49-C18B-D4B3A8E21EEF}"/>
              </a:ext>
            </a:extLst>
          </p:cNvPr>
          <p:cNvSpPr txBox="1"/>
          <p:nvPr/>
        </p:nvSpPr>
        <p:spPr>
          <a:xfrm>
            <a:off x="914400" y="1475244"/>
            <a:ext cx="7459038" cy="430887"/>
          </a:xfrm>
          <a:prstGeom prst="rect">
            <a:avLst/>
          </a:prstGeom>
          <a:noFill/>
        </p:spPr>
        <p:txBody>
          <a:bodyPr wrap="square" rtlCol="0">
            <a:spAutoFit/>
          </a:bodyPr>
          <a:lstStyle/>
          <a:p>
            <a:r>
              <a:rPr lang="en-US" sz="2200" dirty="0">
                <a:latin typeface="+mj-lt"/>
              </a:rPr>
              <a:t>1. Predict the sales given date, Item ID and Store ID</a:t>
            </a:r>
            <a:endParaRPr lang="en-IN" sz="2200" dirty="0">
              <a:latin typeface="+mj-lt"/>
            </a:endParaRPr>
          </a:p>
        </p:txBody>
      </p:sp>
      <p:pic>
        <p:nvPicPr>
          <p:cNvPr id="6" name="Picture 5">
            <a:extLst>
              <a:ext uri="{FF2B5EF4-FFF2-40B4-BE49-F238E27FC236}">
                <a16:creationId xmlns:a16="http://schemas.microsoft.com/office/drawing/2014/main" id="{548BFB97-687E-64B5-2FE9-8F7405434803}"/>
              </a:ext>
            </a:extLst>
          </p:cNvPr>
          <p:cNvPicPr>
            <a:picLocks noChangeAspect="1"/>
          </p:cNvPicPr>
          <p:nvPr/>
        </p:nvPicPr>
        <p:blipFill>
          <a:blip r:embed="rId2"/>
          <a:stretch>
            <a:fillRect/>
          </a:stretch>
        </p:blipFill>
        <p:spPr>
          <a:xfrm>
            <a:off x="2292615" y="2089151"/>
            <a:ext cx="6573982" cy="3293605"/>
          </a:xfrm>
          <a:prstGeom prst="rect">
            <a:avLst/>
          </a:prstGeom>
        </p:spPr>
      </p:pic>
    </p:spTree>
    <p:extLst>
      <p:ext uri="{BB962C8B-B14F-4D97-AF65-F5344CB8AC3E}">
        <p14:creationId xmlns:p14="http://schemas.microsoft.com/office/powerpoint/2010/main" val="407985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B6E86-2E45-9406-B01E-514141DD1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B5E90-B522-8C6D-17EF-A87F850E67F1}"/>
              </a:ext>
            </a:extLst>
          </p:cNvPr>
          <p:cNvSpPr>
            <a:spLocks noGrp="1"/>
          </p:cNvSpPr>
          <p:nvPr>
            <p:ph type="title"/>
          </p:nvPr>
        </p:nvSpPr>
        <p:spPr/>
        <p:txBody>
          <a:bodyPr>
            <a:normAutofit/>
          </a:bodyPr>
          <a:lstStyle/>
          <a:p>
            <a:r>
              <a:rPr lang="en-IN" sz="4000" dirty="0">
                <a:solidFill>
                  <a:schemeClr val="accent1"/>
                </a:solidFill>
              </a:rPr>
              <a:t>Testing</a:t>
            </a:r>
          </a:p>
        </p:txBody>
      </p:sp>
      <p:sp>
        <p:nvSpPr>
          <p:cNvPr id="3" name="TextBox 2">
            <a:extLst>
              <a:ext uri="{FF2B5EF4-FFF2-40B4-BE49-F238E27FC236}">
                <a16:creationId xmlns:a16="http://schemas.microsoft.com/office/drawing/2014/main" id="{91E8FFC3-BFE1-A28B-F68C-39A4F28D845A}"/>
              </a:ext>
            </a:extLst>
          </p:cNvPr>
          <p:cNvSpPr txBox="1"/>
          <p:nvPr/>
        </p:nvSpPr>
        <p:spPr>
          <a:xfrm>
            <a:off x="914399" y="1475244"/>
            <a:ext cx="8815227" cy="430887"/>
          </a:xfrm>
          <a:prstGeom prst="rect">
            <a:avLst/>
          </a:prstGeom>
          <a:noFill/>
        </p:spPr>
        <p:txBody>
          <a:bodyPr wrap="square" rtlCol="0">
            <a:spAutoFit/>
          </a:bodyPr>
          <a:lstStyle/>
          <a:p>
            <a:r>
              <a:rPr lang="en-US" sz="2200" dirty="0">
                <a:latin typeface="+mj-lt"/>
              </a:rPr>
              <a:t>2. Predict the monthly sales given month-year, Item ID and Store ID</a:t>
            </a:r>
            <a:endParaRPr lang="en-IN" sz="2200" dirty="0">
              <a:latin typeface="+mj-lt"/>
            </a:endParaRPr>
          </a:p>
        </p:txBody>
      </p:sp>
      <p:pic>
        <p:nvPicPr>
          <p:cNvPr id="5" name="Picture 4">
            <a:extLst>
              <a:ext uri="{FF2B5EF4-FFF2-40B4-BE49-F238E27FC236}">
                <a16:creationId xmlns:a16="http://schemas.microsoft.com/office/drawing/2014/main" id="{66D36C08-162A-84A0-727E-6E65A8DAF544}"/>
              </a:ext>
            </a:extLst>
          </p:cNvPr>
          <p:cNvPicPr>
            <a:picLocks noChangeAspect="1"/>
          </p:cNvPicPr>
          <p:nvPr/>
        </p:nvPicPr>
        <p:blipFill>
          <a:blip r:embed="rId2"/>
          <a:stretch>
            <a:fillRect/>
          </a:stretch>
        </p:blipFill>
        <p:spPr>
          <a:xfrm>
            <a:off x="2206492" y="2197834"/>
            <a:ext cx="6998808" cy="3322666"/>
          </a:xfrm>
          <a:prstGeom prst="rect">
            <a:avLst/>
          </a:prstGeom>
        </p:spPr>
      </p:pic>
    </p:spTree>
    <p:extLst>
      <p:ext uri="{BB962C8B-B14F-4D97-AF65-F5344CB8AC3E}">
        <p14:creationId xmlns:p14="http://schemas.microsoft.com/office/powerpoint/2010/main" val="159358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D2CC6-3E75-0BE8-1F55-61A43DE72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01729-DC91-8254-CFA7-0367888D52B6}"/>
              </a:ext>
            </a:extLst>
          </p:cNvPr>
          <p:cNvSpPr>
            <a:spLocks noGrp="1"/>
          </p:cNvSpPr>
          <p:nvPr>
            <p:ph type="title"/>
          </p:nvPr>
        </p:nvSpPr>
        <p:spPr/>
        <p:txBody>
          <a:bodyPr>
            <a:normAutofit/>
          </a:bodyPr>
          <a:lstStyle/>
          <a:p>
            <a:r>
              <a:rPr lang="en-IN" sz="4000" dirty="0">
                <a:solidFill>
                  <a:schemeClr val="accent1"/>
                </a:solidFill>
              </a:rPr>
              <a:t>Testing</a:t>
            </a:r>
          </a:p>
        </p:txBody>
      </p:sp>
      <p:sp>
        <p:nvSpPr>
          <p:cNvPr id="3" name="TextBox 2">
            <a:extLst>
              <a:ext uri="{FF2B5EF4-FFF2-40B4-BE49-F238E27FC236}">
                <a16:creationId xmlns:a16="http://schemas.microsoft.com/office/drawing/2014/main" id="{1A4B1124-CE22-F4A9-B774-E2AACA45EE01}"/>
              </a:ext>
            </a:extLst>
          </p:cNvPr>
          <p:cNvSpPr txBox="1"/>
          <p:nvPr/>
        </p:nvSpPr>
        <p:spPr>
          <a:xfrm>
            <a:off x="914399" y="1475244"/>
            <a:ext cx="9277565" cy="430887"/>
          </a:xfrm>
          <a:prstGeom prst="rect">
            <a:avLst/>
          </a:prstGeom>
          <a:noFill/>
        </p:spPr>
        <p:txBody>
          <a:bodyPr wrap="square" rtlCol="0">
            <a:spAutoFit/>
          </a:bodyPr>
          <a:lstStyle/>
          <a:p>
            <a:r>
              <a:rPr lang="en-US" sz="2200" dirty="0">
                <a:latin typeface="+mj-lt"/>
              </a:rPr>
              <a:t>3. Predict the monthly sales of every item given month-year and Store ID</a:t>
            </a:r>
            <a:endParaRPr lang="en-IN" sz="2200" dirty="0">
              <a:latin typeface="+mj-lt"/>
            </a:endParaRPr>
          </a:p>
        </p:txBody>
      </p:sp>
      <p:pic>
        <p:nvPicPr>
          <p:cNvPr id="8" name="Picture 7">
            <a:extLst>
              <a:ext uri="{FF2B5EF4-FFF2-40B4-BE49-F238E27FC236}">
                <a16:creationId xmlns:a16="http://schemas.microsoft.com/office/drawing/2014/main" id="{1C75A08A-D175-716B-0D42-DBCFCF478049}"/>
              </a:ext>
            </a:extLst>
          </p:cNvPr>
          <p:cNvPicPr>
            <a:picLocks noChangeAspect="1"/>
          </p:cNvPicPr>
          <p:nvPr/>
        </p:nvPicPr>
        <p:blipFill>
          <a:blip r:embed="rId2"/>
          <a:stretch>
            <a:fillRect/>
          </a:stretch>
        </p:blipFill>
        <p:spPr>
          <a:xfrm>
            <a:off x="1087842" y="2208034"/>
            <a:ext cx="5107475" cy="2185826"/>
          </a:xfrm>
          <a:prstGeom prst="rect">
            <a:avLst/>
          </a:prstGeom>
        </p:spPr>
      </p:pic>
      <p:pic>
        <p:nvPicPr>
          <p:cNvPr id="10" name="Picture 9">
            <a:extLst>
              <a:ext uri="{FF2B5EF4-FFF2-40B4-BE49-F238E27FC236}">
                <a16:creationId xmlns:a16="http://schemas.microsoft.com/office/drawing/2014/main" id="{BA665430-D250-9633-B2F4-F81EA4CE5588}"/>
              </a:ext>
            </a:extLst>
          </p:cNvPr>
          <p:cNvPicPr>
            <a:picLocks noChangeAspect="1"/>
          </p:cNvPicPr>
          <p:nvPr/>
        </p:nvPicPr>
        <p:blipFill>
          <a:blip r:embed="rId3"/>
          <a:srcRect b="48632"/>
          <a:stretch/>
        </p:blipFill>
        <p:spPr>
          <a:xfrm>
            <a:off x="6976339" y="1906131"/>
            <a:ext cx="1787190" cy="4477932"/>
          </a:xfrm>
          <a:prstGeom prst="rect">
            <a:avLst/>
          </a:prstGeom>
        </p:spPr>
      </p:pic>
      <p:pic>
        <p:nvPicPr>
          <p:cNvPr id="12" name="Picture 11">
            <a:extLst>
              <a:ext uri="{FF2B5EF4-FFF2-40B4-BE49-F238E27FC236}">
                <a16:creationId xmlns:a16="http://schemas.microsoft.com/office/drawing/2014/main" id="{D21BC86A-12AF-BC45-DDDD-081A2A148166}"/>
              </a:ext>
            </a:extLst>
          </p:cNvPr>
          <p:cNvPicPr>
            <a:picLocks noChangeAspect="1"/>
          </p:cNvPicPr>
          <p:nvPr/>
        </p:nvPicPr>
        <p:blipFill>
          <a:blip r:embed="rId4"/>
          <a:stretch>
            <a:fillRect/>
          </a:stretch>
        </p:blipFill>
        <p:spPr>
          <a:xfrm>
            <a:off x="9413854" y="1906132"/>
            <a:ext cx="1690304" cy="4477932"/>
          </a:xfrm>
          <a:prstGeom prst="rect">
            <a:avLst/>
          </a:prstGeom>
        </p:spPr>
      </p:pic>
    </p:spTree>
    <p:extLst>
      <p:ext uri="{BB962C8B-B14F-4D97-AF65-F5344CB8AC3E}">
        <p14:creationId xmlns:p14="http://schemas.microsoft.com/office/powerpoint/2010/main" val="353687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DD4D-A1B3-8FE7-F1C6-08D50ED2B08F}"/>
              </a:ext>
            </a:extLst>
          </p:cNvPr>
          <p:cNvSpPr>
            <a:spLocks noGrp="1"/>
          </p:cNvSpPr>
          <p:nvPr>
            <p:ph type="title"/>
          </p:nvPr>
        </p:nvSpPr>
        <p:spPr/>
        <p:txBody>
          <a:bodyPr>
            <a:normAutofit/>
          </a:bodyPr>
          <a:lstStyle/>
          <a:p>
            <a:r>
              <a:rPr lang="en-IN" sz="4000" dirty="0">
                <a:solidFill>
                  <a:schemeClr val="accent1"/>
                </a:solidFill>
              </a:rPr>
              <a:t>Challenges faced</a:t>
            </a:r>
          </a:p>
        </p:txBody>
      </p:sp>
      <p:sp>
        <p:nvSpPr>
          <p:cNvPr id="3" name="Content Placeholder 2">
            <a:extLst>
              <a:ext uri="{FF2B5EF4-FFF2-40B4-BE49-F238E27FC236}">
                <a16:creationId xmlns:a16="http://schemas.microsoft.com/office/drawing/2014/main" id="{C2419DC4-E79A-2175-1287-684057608C23}"/>
              </a:ext>
            </a:extLst>
          </p:cNvPr>
          <p:cNvSpPr>
            <a:spLocks noGrp="1"/>
          </p:cNvSpPr>
          <p:nvPr>
            <p:ph idx="1"/>
          </p:nvPr>
        </p:nvSpPr>
        <p:spPr>
          <a:xfrm>
            <a:off x="838200" y="1604244"/>
            <a:ext cx="10515600" cy="3882156"/>
          </a:xfrm>
        </p:spPr>
        <p:txBody>
          <a:bodyPr/>
          <a:lstStyle/>
          <a:p>
            <a:r>
              <a:rPr lang="en-US" sz="2200" b="1" dirty="0">
                <a:latin typeface="+mj-lt"/>
              </a:rPr>
              <a:t>Lack of Item-Specific Information</a:t>
            </a:r>
            <a:r>
              <a:rPr lang="en-US" sz="2200" dirty="0">
                <a:latin typeface="+mj-lt"/>
              </a:rPr>
              <a:t>: The dataset only contains item IDs, without any further information about the items (e.g., product type, price, category). This limits the ability to perform deeper analysis on item-specific trends.</a:t>
            </a:r>
          </a:p>
          <a:p>
            <a:endParaRPr lang="en-US" sz="2200" dirty="0">
              <a:latin typeface="+mj-lt"/>
            </a:endParaRPr>
          </a:p>
          <a:p>
            <a:r>
              <a:rPr lang="en-US" sz="2200" dirty="0">
                <a:latin typeface="+mj-lt"/>
              </a:rPr>
              <a:t>Using only IDs for items might lead the model to treat all items similarly, failing to differentiate between their unique characteristics.</a:t>
            </a:r>
          </a:p>
          <a:p>
            <a:endParaRPr lang="en-IN" dirty="0"/>
          </a:p>
        </p:txBody>
      </p:sp>
    </p:spTree>
    <p:extLst>
      <p:ext uri="{BB962C8B-B14F-4D97-AF65-F5344CB8AC3E}">
        <p14:creationId xmlns:p14="http://schemas.microsoft.com/office/powerpoint/2010/main" val="77280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AA3A-2C13-84AC-515C-5FFC670A32A9}"/>
              </a:ext>
            </a:extLst>
          </p:cNvPr>
          <p:cNvSpPr>
            <a:spLocks noGrp="1"/>
          </p:cNvSpPr>
          <p:nvPr>
            <p:ph type="title"/>
          </p:nvPr>
        </p:nvSpPr>
        <p:spPr>
          <a:xfrm>
            <a:off x="838200" y="347537"/>
            <a:ext cx="10515600" cy="1325563"/>
          </a:xfrm>
        </p:spPr>
        <p:txBody>
          <a:bodyPr>
            <a:normAutofit/>
          </a:bodyPr>
          <a:lstStyle/>
          <a:p>
            <a:r>
              <a:rPr lang="en-IN" sz="4000" dirty="0">
                <a:solidFill>
                  <a:schemeClr val="accent1"/>
                </a:solidFill>
              </a:rPr>
              <a:t>Problem Statement</a:t>
            </a:r>
          </a:p>
        </p:txBody>
      </p:sp>
      <p:sp>
        <p:nvSpPr>
          <p:cNvPr id="3" name="Content Placeholder 2">
            <a:extLst>
              <a:ext uri="{FF2B5EF4-FFF2-40B4-BE49-F238E27FC236}">
                <a16:creationId xmlns:a16="http://schemas.microsoft.com/office/drawing/2014/main" id="{EA832530-E210-8AC3-CE42-BAF94319D2EE}"/>
              </a:ext>
            </a:extLst>
          </p:cNvPr>
          <p:cNvSpPr>
            <a:spLocks noGrp="1"/>
          </p:cNvSpPr>
          <p:nvPr>
            <p:ph idx="1"/>
          </p:nvPr>
        </p:nvSpPr>
        <p:spPr>
          <a:xfrm>
            <a:off x="838200" y="1404385"/>
            <a:ext cx="10515600" cy="537431"/>
          </a:xfrm>
        </p:spPr>
        <p:txBody>
          <a:bodyPr>
            <a:normAutofit/>
          </a:bodyPr>
          <a:lstStyle/>
          <a:p>
            <a:pPr marL="0" indent="0">
              <a:buNone/>
            </a:pPr>
            <a:r>
              <a:rPr lang="en-IN" sz="2400" dirty="0">
                <a:latin typeface="+mj-lt"/>
                <a:cs typeface="Times New Roman" panose="02020603050405020304" pitchFamily="18" charset="0"/>
              </a:rPr>
              <a:t>Predict the future sales or demand of the products for a grocery store.</a:t>
            </a:r>
          </a:p>
        </p:txBody>
      </p:sp>
      <p:sp>
        <p:nvSpPr>
          <p:cNvPr id="5" name="Title 1">
            <a:extLst>
              <a:ext uri="{FF2B5EF4-FFF2-40B4-BE49-F238E27FC236}">
                <a16:creationId xmlns:a16="http://schemas.microsoft.com/office/drawing/2014/main" id="{ADB5C383-86B7-5642-DD6F-41CD372BCFAC}"/>
              </a:ext>
            </a:extLst>
          </p:cNvPr>
          <p:cNvSpPr txBox="1">
            <a:spLocks/>
          </p:cNvSpPr>
          <p:nvPr/>
        </p:nvSpPr>
        <p:spPr>
          <a:xfrm>
            <a:off x="838200" y="19418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accent1"/>
                </a:solidFill>
              </a:rPr>
              <a:t>Importance of the problem</a:t>
            </a:r>
          </a:p>
        </p:txBody>
      </p:sp>
      <p:sp>
        <p:nvSpPr>
          <p:cNvPr id="6" name="TextBox 5">
            <a:extLst>
              <a:ext uri="{FF2B5EF4-FFF2-40B4-BE49-F238E27FC236}">
                <a16:creationId xmlns:a16="http://schemas.microsoft.com/office/drawing/2014/main" id="{2819C363-5B44-14B8-D6F4-59588F58B41C}"/>
              </a:ext>
            </a:extLst>
          </p:cNvPr>
          <p:cNvSpPr txBox="1"/>
          <p:nvPr/>
        </p:nvSpPr>
        <p:spPr>
          <a:xfrm>
            <a:off x="838200" y="2981076"/>
            <a:ext cx="10515600" cy="2677656"/>
          </a:xfrm>
          <a:prstGeom prst="rect">
            <a:avLst/>
          </a:prstGeom>
          <a:noFill/>
        </p:spPr>
        <p:txBody>
          <a:bodyPr wrap="square" rtlCol="0">
            <a:spAutoFit/>
          </a:bodyPr>
          <a:lstStyle/>
          <a:p>
            <a:r>
              <a:rPr lang="en-US" sz="2400" dirty="0">
                <a:latin typeface="+mj-lt"/>
              </a:rPr>
              <a:t>The vendors who are selling everyday items need to keep their stock up to date so, that no customer returns from their shop empty hand. Accurate sales forecasts allow retailers to respond proactively to consumer demand, improving customer satisfaction by minimizing stockouts. Moreover, effective forecasting aids in strategic decision-making, enabling better allocation of resources and promotional planning.</a:t>
            </a:r>
            <a:r>
              <a:rPr lang="en-US" sz="2400" dirty="0"/>
              <a:t> </a:t>
            </a:r>
            <a:r>
              <a:rPr lang="en-US" sz="2400" dirty="0">
                <a:latin typeface="+mj-lt"/>
              </a:rPr>
              <a:t>Ultimately, improving sales prediction contributes to increased profitability and competitiveness in the retail market. </a:t>
            </a:r>
            <a:endParaRPr lang="en-IN" sz="2400" dirty="0">
              <a:latin typeface="+mj-lt"/>
            </a:endParaRPr>
          </a:p>
        </p:txBody>
      </p:sp>
    </p:spTree>
    <p:extLst>
      <p:ext uri="{BB962C8B-B14F-4D97-AF65-F5344CB8AC3E}">
        <p14:creationId xmlns:p14="http://schemas.microsoft.com/office/powerpoint/2010/main" val="2162156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3DFF9-E393-F765-3608-119661DB0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4510A-8E8F-F9F9-DF55-2A1479F9A4AD}"/>
              </a:ext>
            </a:extLst>
          </p:cNvPr>
          <p:cNvSpPr>
            <a:spLocks noGrp="1"/>
          </p:cNvSpPr>
          <p:nvPr>
            <p:ph type="title"/>
          </p:nvPr>
        </p:nvSpPr>
        <p:spPr/>
        <p:txBody>
          <a:bodyPr>
            <a:normAutofit/>
          </a:bodyPr>
          <a:lstStyle/>
          <a:p>
            <a:r>
              <a:rPr lang="en-IN" sz="4000" dirty="0">
                <a:solidFill>
                  <a:schemeClr val="accent1"/>
                </a:solidFill>
              </a:rPr>
              <a:t>Individual Contributions</a:t>
            </a:r>
          </a:p>
        </p:txBody>
      </p:sp>
      <p:sp>
        <p:nvSpPr>
          <p:cNvPr id="7" name="TextBox 6">
            <a:extLst>
              <a:ext uri="{FF2B5EF4-FFF2-40B4-BE49-F238E27FC236}">
                <a16:creationId xmlns:a16="http://schemas.microsoft.com/office/drawing/2014/main" id="{440897FA-E10C-E3FA-FEBB-5D3D06A666D8}"/>
              </a:ext>
            </a:extLst>
          </p:cNvPr>
          <p:cNvSpPr txBox="1"/>
          <p:nvPr/>
        </p:nvSpPr>
        <p:spPr>
          <a:xfrm>
            <a:off x="838200" y="1690688"/>
            <a:ext cx="11283593" cy="3816429"/>
          </a:xfrm>
          <a:prstGeom prst="rect">
            <a:avLst/>
          </a:prstGeom>
          <a:noFill/>
        </p:spPr>
        <p:txBody>
          <a:bodyPr wrap="square">
            <a:spAutoFit/>
          </a:bodyPr>
          <a:lstStyle/>
          <a:p>
            <a:pPr marL="342900" indent="-342900">
              <a:buFont typeface="Arial" panose="020B0604020202020204" pitchFamily="34" charset="0"/>
              <a:buChar char="•"/>
            </a:pPr>
            <a:r>
              <a:rPr lang="en-US" sz="2200" b="1" dirty="0">
                <a:latin typeface="+mj-lt"/>
              </a:rPr>
              <a:t>Mahan Bhimireddy – S20210020260</a:t>
            </a:r>
            <a:br>
              <a:rPr lang="en-US" sz="2200" dirty="0">
                <a:latin typeface="+mj-lt"/>
              </a:rPr>
            </a:br>
            <a:r>
              <a:rPr lang="en-US" sz="2200" dirty="0">
                <a:latin typeface="+mj-lt"/>
              </a:rPr>
              <a:t>Led the hyperparameter tuning and model building processes to optimize model performance and ensure accuracy.</a:t>
            </a:r>
          </a:p>
          <a:p>
            <a:pPr marL="342900" indent="-342900">
              <a:buFont typeface="Arial" panose="020B0604020202020204" pitchFamily="34" charset="0"/>
              <a:buChar char="•"/>
            </a:pPr>
            <a:r>
              <a:rPr lang="en-US" sz="2200" b="1" dirty="0">
                <a:latin typeface="+mj-lt"/>
              </a:rPr>
              <a:t>Arjit Avadhanam – S20210020257</a:t>
            </a:r>
            <a:br>
              <a:rPr lang="en-US" sz="2200" dirty="0">
                <a:latin typeface="+mj-lt"/>
              </a:rPr>
            </a:br>
            <a:r>
              <a:rPr lang="en-US" sz="2200" dirty="0">
                <a:latin typeface="+mj-lt"/>
              </a:rPr>
              <a:t>Handled data preprocessing and feature extraction, transforming raw data into meaningful inputs for the model.</a:t>
            </a:r>
          </a:p>
          <a:p>
            <a:pPr marL="342900" indent="-342900">
              <a:buFont typeface="Arial" panose="020B0604020202020204" pitchFamily="34" charset="0"/>
              <a:buChar char="•"/>
            </a:pPr>
            <a:r>
              <a:rPr lang="en-US" sz="2200" b="1" dirty="0">
                <a:latin typeface="+mj-lt"/>
              </a:rPr>
              <a:t>Tejas S – S20210010226</a:t>
            </a:r>
            <a:br>
              <a:rPr lang="en-US" sz="2200" dirty="0">
                <a:latin typeface="+mj-lt"/>
              </a:rPr>
            </a:br>
            <a:r>
              <a:rPr lang="en-US" sz="2200" dirty="0">
                <a:latin typeface="+mj-lt"/>
              </a:rPr>
              <a:t>Conducted comprehensive model testing and facilitated deployment </a:t>
            </a:r>
          </a:p>
          <a:p>
            <a:pPr marL="342900" indent="-342900">
              <a:buFont typeface="Arial" panose="020B0604020202020204" pitchFamily="34" charset="0"/>
              <a:buChar char="•"/>
            </a:pPr>
            <a:r>
              <a:rPr lang="en-US" sz="2200" b="1" dirty="0">
                <a:latin typeface="+mj-lt"/>
              </a:rPr>
              <a:t>Jagadeesh Naik – S20210010188</a:t>
            </a:r>
            <a:br>
              <a:rPr lang="en-US" sz="2200" dirty="0">
                <a:latin typeface="+mj-lt"/>
              </a:rPr>
            </a:br>
            <a:r>
              <a:rPr lang="en-US" sz="2200" dirty="0">
                <a:latin typeface="+mj-lt"/>
              </a:rPr>
              <a:t>Refined and filtered features to ensure their relevance, enhancing the model's training and testing efficiency.</a:t>
            </a:r>
          </a:p>
        </p:txBody>
      </p:sp>
    </p:spTree>
    <p:extLst>
      <p:ext uri="{BB962C8B-B14F-4D97-AF65-F5344CB8AC3E}">
        <p14:creationId xmlns:p14="http://schemas.microsoft.com/office/powerpoint/2010/main" val="218587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049B-2AD8-9D93-41CA-62E7AED83B10}"/>
              </a:ext>
            </a:extLst>
          </p:cNvPr>
          <p:cNvSpPr>
            <a:spLocks noGrp="1"/>
          </p:cNvSpPr>
          <p:nvPr>
            <p:ph type="title"/>
          </p:nvPr>
        </p:nvSpPr>
        <p:spPr>
          <a:xfrm>
            <a:off x="838200" y="2766218"/>
            <a:ext cx="10515600" cy="1325563"/>
          </a:xfrm>
        </p:spPr>
        <p:txBody>
          <a:bodyPr/>
          <a:lstStyle/>
          <a:p>
            <a:pPr algn="ctr"/>
            <a:r>
              <a:rPr lang="en-IN" b="1" dirty="0">
                <a:solidFill>
                  <a:schemeClr val="accent1"/>
                </a:solidFill>
              </a:rPr>
              <a:t>THANK YOU</a:t>
            </a:r>
          </a:p>
        </p:txBody>
      </p:sp>
    </p:spTree>
    <p:extLst>
      <p:ext uri="{BB962C8B-B14F-4D97-AF65-F5344CB8AC3E}">
        <p14:creationId xmlns:p14="http://schemas.microsoft.com/office/powerpoint/2010/main" val="198481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E96A-2328-3D87-E284-88B89A5F660B}"/>
              </a:ext>
            </a:extLst>
          </p:cNvPr>
          <p:cNvSpPr>
            <a:spLocks noGrp="1"/>
          </p:cNvSpPr>
          <p:nvPr>
            <p:ph type="title"/>
          </p:nvPr>
        </p:nvSpPr>
        <p:spPr>
          <a:xfrm>
            <a:off x="838200" y="580882"/>
            <a:ext cx="10515600" cy="970515"/>
          </a:xfrm>
        </p:spPr>
        <p:txBody>
          <a:bodyPr>
            <a:normAutofit/>
          </a:bodyPr>
          <a:lstStyle/>
          <a:p>
            <a:r>
              <a:rPr lang="en-IN" sz="4000" dirty="0">
                <a:solidFill>
                  <a:schemeClr val="accent1"/>
                </a:solidFill>
              </a:rPr>
              <a:t>Proposed Solution</a:t>
            </a:r>
          </a:p>
        </p:txBody>
      </p:sp>
      <p:sp>
        <p:nvSpPr>
          <p:cNvPr id="3" name="Content Placeholder 2">
            <a:extLst>
              <a:ext uri="{FF2B5EF4-FFF2-40B4-BE49-F238E27FC236}">
                <a16:creationId xmlns:a16="http://schemas.microsoft.com/office/drawing/2014/main" id="{FAAA7CE7-D831-43C9-B3F9-E48F332AC55E}"/>
              </a:ext>
            </a:extLst>
          </p:cNvPr>
          <p:cNvSpPr>
            <a:spLocks noGrp="1"/>
          </p:cNvSpPr>
          <p:nvPr>
            <p:ph idx="1"/>
          </p:nvPr>
        </p:nvSpPr>
        <p:spPr>
          <a:xfrm>
            <a:off x="838200" y="1551397"/>
            <a:ext cx="10515600" cy="3904181"/>
          </a:xfrm>
        </p:spPr>
        <p:txBody>
          <a:bodyPr>
            <a:normAutofit/>
          </a:bodyPr>
          <a:lstStyle/>
          <a:p>
            <a:pPr marL="0" indent="0">
              <a:buNone/>
            </a:pPr>
            <a:r>
              <a:rPr lang="en-US" sz="2400" dirty="0">
                <a:latin typeface="+mj-lt"/>
              </a:rPr>
              <a:t>The solution to the sales prediction problem leverages machine learning models to analyze historical sales data and forecast future sales trends. We employed </a:t>
            </a:r>
            <a:r>
              <a:rPr lang="en-US" sz="2400" b="1" dirty="0">
                <a:latin typeface="+mj-lt"/>
              </a:rPr>
              <a:t>XGBoost Regression</a:t>
            </a:r>
            <a:r>
              <a:rPr lang="en-US" sz="2400" dirty="0">
                <a:latin typeface="+mj-lt"/>
              </a:rPr>
              <a:t>, a powerful ensemble learning method that can model complex, non-linear relationships in the data. This approach helps us understand interactions between different features and improve prediction accuracy. </a:t>
            </a:r>
            <a:endParaRPr lang="en-IN" sz="2400" dirty="0">
              <a:latin typeface="+mj-lt"/>
            </a:endParaRPr>
          </a:p>
        </p:txBody>
      </p:sp>
    </p:spTree>
    <p:extLst>
      <p:ext uri="{BB962C8B-B14F-4D97-AF65-F5344CB8AC3E}">
        <p14:creationId xmlns:p14="http://schemas.microsoft.com/office/powerpoint/2010/main" val="18400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06FC-563A-191D-FA3D-92248F2E7932}"/>
              </a:ext>
            </a:extLst>
          </p:cNvPr>
          <p:cNvSpPr>
            <a:spLocks noGrp="1"/>
          </p:cNvSpPr>
          <p:nvPr>
            <p:ph type="title"/>
          </p:nvPr>
        </p:nvSpPr>
        <p:spPr/>
        <p:txBody>
          <a:bodyPr/>
          <a:lstStyle/>
          <a:p>
            <a:r>
              <a:rPr lang="en-IN" sz="4000" dirty="0">
                <a:solidFill>
                  <a:schemeClr val="accent1"/>
                </a:solidFill>
              </a:rPr>
              <a:t>Methodology</a:t>
            </a:r>
            <a:endParaRPr lang="en-IN" dirty="0">
              <a:solidFill>
                <a:schemeClr val="accent1"/>
              </a:solidFill>
            </a:endParaRPr>
          </a:p>
        </p:txBody>
      </p:sp>
      <p:sp>
        <p:nvSpPr>
          <p:cNvPr id="3" name="Content Placeholder 2">
            <a:extLst>
              <a:ext uri="{FF2B5EF4-FFF2-40B4-BE49-F238E27FC236}">
                <a16:creationId xmlns:a16="http://schemas.microsoft.com/office/drawing/2014/main" id="{8D0A2AFB-16E9-4559-4401-78922EC4A782}"/>
              </a:ext>
            </a:extLst>
          </p:cNvPr>
          <p:cNvSpPr>
            <a:spLocks noGrp="1"/>
          </p:cNvSpPr>
          <p:nvPr>
            <p:ph idx="1"/>
          </p:nvPr>
        </p:nvSpPr>
        <p:spPr>
          <a:xfrm>
            <a:off x="838200" y="1609867"/>
            <a:ext cx="10515600" cy="4523805"/>
          </a:xfrm>
        </p:spPr>
        <p:txBody>
          <a:bodyPr>
            <a:normAutofit/>
          </a:bodyPr>
          <a:lstStyle/>
          <a:p>
            <a:pPr marL="457200" indent="-457200">
              <a:lnSpc>
                <a:spcPct val="100000"/>
              </a:lnSpc>
              <a:buFont typeface="+mj-lt"/>
              <a:buAutoNum type="arabicPeriod"/>
            </a:pPr>
            <a:r>
              <a:rPr lang="en-US" sz="2000" b="1" dirty="0">
                <a:latin typeface="+mj-lt"/>
              </a:rPr>
              <a:t>Data Collection: </a:t>
            </a:r>
            <a:r>
              <a:rPr lang="en-US" sz="2000" dirty="0">
                <a:latin typeface="+mj-lt"/>
              </a:rPr>
              <a:t>Gather historical sales data from the grocery store, including columns for date, store ID, item ID, and sales figures over a five-year period.</a:t>
            </a:r>
          </a:p>
          <a:p>
            <a:pPr marL="457200" indent="-457200">
              <a:lnSpc>
                <a:spcPct val="100000"/>
              </a:lnSpc>
              <a:buFont typeface="+mj-lt"/>
              <a:buAutoNum type="arabicPeriod"/>
            </a:pPr>
            <a:r>
              <a:rPr lang="en-US" sz="2000" b="1" dirty="0">
                <a:latin typeface="+mj-lt"/>
              </a:rPr>
              <a:t>Data Preprocessing</a:t>
            </a:r>
            <a:r>
              <a:rPr lang="en-US" sz="2000" dirty="0">
                <a:latin typeface="+mj-lt"/>
              </a:rPr>
              <a:t>: Clean the dataset by handling missing values and removing any irrelevant or duplicate entries. Convert the date column to a datetime format for easy manipulation and analysis.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mj-lt"/>
              </a:rPr>
              <a:t> Feature Engineering</a:t>
            </a:r>
            <a:r>
              <a:rPr kumimoji="0" lang="en-US" altLang="en-US" sz="2000" b="0" i="0" u="none" strike="noStrike" cap="none" normalizeH="0" baseline="0" dirty="0">
                <a:ln>
                  <a:noFill/>
                </a:ln>
                <a:solidFill>
                  <a:schemeClr val="tx1"/>
                </a:solidFill>
                <a:effectLst/>
                <a:latin typeface="+mj-lt"/>
              </a:rPr>
              <a:t>: Obtain </a:t>
            </a:r>
            <a:r>
              <a:rPr lang="en-US" altLang="en-US" sz="2000" dirty="0">
                <a:latin typeface="+mj-lt"/>
              </a:rPr>
              <a:t>r</a:t>
            </a:r>
            <a:r>
              <a:rPr kumimoji="0" lang="en-US" altLang="en-US" sz="2000" b="0" i="0" u="none" strike="noStrike" cap="none" normalizeH="0" baseline="0" dirty="0">
                <a:ln>
                  <a:noFill/>
                </a:ln>
                <a:solidFill>
                  <a:schemeClr val="tx1"/>
                </a:solidFill>
                <a:effectLst/>
                <a:latin typeface="+mj-lt"/>
              </a:rPr>
              <a:t>elevant features such as weekend, weekday, holidays, cyclical features.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mj-lt"/>
              </a:rPr>
              <a:t> Model Implementation</a:t>
            </a:r>
            <a:r>
              <a:rPr kumimoji="0" lang="en-US" altLang="en-US" sz="2000" b="0" i="0" u="none" strike="noStrike" cap="none" normalizeH="0" baseline="0" dirty="0">
                <a:ln>
                  <a:noFill/>
                </a:ln>
                <a:solidFill>
                  <a:schemeClr val="tx1"/>
                </a:solidFill>
                <a:effectLst/>
                <a:latin typeface="+mj-lt"/>
              </a:rPr>
              <a:t>: Implement the </a:t>
            </a:r>
            <a:r>
              <a:rPr kumimoji="0" lang="en-US" altLang="en-US" sz="2000" b="1" i="0" u="none" strike="noStrike" cap="none" normalizeH="0" baseline="0" dirty="0">
                <a:ln>
                  <a:noFill/>
                </a:ln>
                <a:solidFill>
                  <a:schemeClr val="tx1"/>
                </a:solidFill>
                <a:effectLst/>
                <a:latin typeface="+mj-lt"/>
              </a:rPr>
              <a:t>XGBoost Regression </a:t>
            </a:r>
            <a:r>
              <a:rPr kumimoji="0" lang="en-US" altLang="en-US" sz="2000" b="0" i="0" u="none" strike="noStrike" cap="none" normalizeH="0" baseline="0" dirty="0">
                <a:ln>
                  <a:noFill/>
                </a:ln>
                <a:solidFill>
                  <a:schemeClr val="tx1"/>
                </a:solidFill>
                <a:effectLst/>
                <a:latin typeface="+mj-lt"/>
              </a:rPr>
              <a:t>model on the training data. This model</a:t>
            </a:r>
            <a:r>
              <a:rPr lang="en-US" altLang="en-US" sz="2000" dirty="0">
                <a:latin typeface="+mj-lt"/>
              </a:rPr>
              <a:t> </a:t>
            </a:r>
            <a:r>
              <a:rPr kumimoji="0" lang="en-US" altLang="en-US" sz="2000" b="0" i="0" u="none" strike="noStrike" cap="none" normalizeH="0" baseline="0" dirty="0">
                <a:ln>
                  <a:noFill/>
                </a:ln>
                <a:solidFill>
                  <a:schemeClr val="tx1"/>
                </a:solidFill>
                <a:effectLst/>
                <a:latin typeface="+mj-lt"/>
              </a:rPr>
              <a:t>leverages decision tree ensembles to capture more complex, non-linear relationships within the data. For better accuracy, Use </a:t>
            </a:r>
            <a:r>
              <a:rPr lang="en-US" altLang="en-US" sz="2000" dirty="0">
                <a:latin typeface="+mj-lt"/>
              </a:rPr>
              <a:t>H</a:t>
            </a:r>
            <a:r>
              <a:rPr kumimoji="0" lang="en-US" altLang="en-US" sz="2000" b="0" i="0" u="none" strike="noStrike" cap="none" normalizeH="0" baseline="0" dirty="0">
                <a:ln>
                  <a:noFill/>
                </a:ln>
                <a:solidFill>
                  <a:schemeClr val="tx1"/>
                </a:solidFill>
                <a:effectLst/>
                <a:latin typeface="+mj-lt"/>
              </a:rPr>
              <a:t>yperparameter tuning.</a:t>
            </a:r>
          </a:p>
          <a:p>
            <a:pPr marL="457200" indent="-457200" eaLnBrk="0" fontAlgn="base" hangingPunct="0">
              <a:lnSpc>
                <a:spcPct val="100000"/>
              </a:lnSpc>
              <a:spcBef>
                <a:spcPct val="0"/>
              </a:spcBef>
              <a:spcAft>
                <a:spcPct val="0"/>
              </a:spcAft>
              <a:buFont typeface="+mj-lt"/>
              <a:buAutoNum type="arabicPeriod"/>
            </a:pPr>
            <a:r>
              <a:rPr lang="en-US" altLang="en-US" sz="2000" b="1" dirty="0">
                <a:latin typeface="+mj-lt"/>
              </a:rPr>
              <a:t> Model training and evaluation: </a:t>
            </a:r>
            <a:r>
              <a:rPr kumimoji="0" lang="en-US" altLang="en-US" sz="2000" b="0" i="0" u="none" strike="noStrike" cap="none" normalizeH="0" baseline="0" dirty="0">
                <a:ln>
                  <a:noFill/>
                </a:ln>
                <a:solidFill>
                  <a:schemeClr val="tx1"/>
                </a:solidFill>
                <a:effectLst/>
                <a:latin typeface="+mj-lt"/>
              </a:rPr>
              <a:t>Train the models using the respective training datasets. Evaluate the performance of  models on the testing dataset using metrics such as MSE, MAE, R2 Score.</a:t>
            </a:r>
          </a:p>
          <a:p>
            <a:pPr marL="457200" indent="-457200" eaLnBrk="0" fontAlgn="base" hangingPunct="0">
              <a:lnSpc>
                <a:spcPct val="100000"/>
              </a:lnSpc>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mj-lt"/>
              </a:rPr>
              <a:t> Predict Future sales: </a:t>
            </a:r>
            <a:r>
              <a:rPr kumimoji="0" lang="en-US" altLang="en-US" sz="2000" i="0" u="none" strike="noStrike" cap="none" normalizeH="0" baseline="0" dirty="0">
                <a:ln>
                  <a:noFill/>
                </a:ln>
                <a:solidFill>
                  <a:schemeClr val="tx1"/>
                </a:solidFill>
                <a:effectLst/>
                <a:latin typeface="+mj-lt"/>
              </a:rPr>
              <a:t>Use the models to predict the future sales and manage the inventory.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3600" dirty="0">
              <a:latin typeface="+mj-lt"/>
            </a:endParaRPr>
          </a:p>
          <a:p>
            <a:pPr marL="0" indent="0">
              <a:buNone/>
            </a:pPr>
            <a:endParaRPr lang="en-US" dirty="0"/>
          </a:p>
          <a:p>
            <a:endParaRPr lang="en-US" dirty="0"/>
          </a:p>
        </p:txBody>
      </p:sp>
    </p:spTree>
    <p:extLst>
      <p:ext uri="{BB962C8B-B14F-4D97-AF65-F5344CB8AC3E}">
        <p14:creationId xmlns:p14="http://schemas.microsoft.com/office/powerpoint/2010/main" val="6116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1501-BC4C-3659-301A-E6946BDBF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FB416-B888-9303-D654-6C4BBA779BA5}"/>
              </a:ext>
            </a:extLst>
          </p:cNvPr>
          <p:cNvSpPr>
            <a:spLocks noGrp="1"/>
          </p:cNvSpPr>
          <p:nvPr>
            <p:ph type="title"/>
          </p:nvPr>
        </p:nvSpPr>
        <p:spPr/>
        <p:txBody>
          <a:bodyPr/>
          <a:lstStyle/>
          <a:p>
            <a:r>
              <a:rPr lang="en-IN" sz="4000" dirty="0">
                <a:solidFill>
                  <a:schemeClr val="accent1"/>
                </a:solidFill>
              </a:rPr>
              <a:t>Model Overview: XGB Regressor </a:t>
            </a:r>
            <a:endParaRPr lang="en-IN" dirty="0">
              <a:solidFill>
                <a:schemeClr val="accent1"/>
              </a:solidFill>
            </a:endParaRPr>
          </a:p>
        </p:txBody>
      </p:sp>
      <p:pic>
        <p:nvPicPr>
          <p:cNvPr id="7" name="Picture 6">
            <a:extLst>
              <a:ext uri="{FF2B5EF4-FFF2-40B4-BE49-F238E27FC236}">
                <a16:creationId xmlns:a16="http://schemas.microsoft.com/office/drawing/2014/main" id="{DDD8B6A3-9905-0411-B5B6-7E4F68D0A6CC}"/>
              </a:ext>
            </a:extLst>
          </p:cNvPr>
          <p:cNvPicPr>
            <a:picLocks noChangeAspect="1"/>
          </p:cNvPicPr>
          <p:nvPr/>
        </p:nvPicPr>
        <p:blipFill>
          <a:blip r:embed="rId2"/>
          <a:stretch>
            <a:fillRect/>
          </a:stretch>
        </p:blipFill>
        <p:spPr>
          <a:xfrm>
            <a:off x="2130322" y="1449220"/>
            <a:ext cx="7229436" cy="4623869"/>
          </a:xfrm>
          <a:prstGeom prst="rect">
            <a:avLst/>
          </a:prstGeom>
        </p:spPr>
      </p:pic>
    </p:spTree>
    <p:extLst>
      <p:ext uri="{BB962C8B-B14F-4D97-AF65-F5344CB8AC3E}">
        <p14:creationId xmlns:p14="http://schemas.microsoft.com/office/powerpoint/2010/main" val="176662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992-0FC8-203F-675D-2704A80C0C5B}"/>
              </a:ext>
            </a:extLst>
          </p:cNvPr>
          <p:cNvSpPr>
            <a:spLocks noGrp="1"/>
          </p:cNvSpPr>
          <p:nvPr>
            <p:ph type="title"/>
          </p:nvPr>
        </p:nvSpPr>
        <p:spPr>
          <a:xfrm>
            <a:off x="838200" y="365126"/>
            <a:ext cx="10515600" cy="898596"/>
          </a:xfrm>
        </p:spPr>
        <p:txBody>
          <a:bodyPr>
            <a:normAutofit/>
          </a:bodyPr>
          <a:lstStyle/>
          <a:p>
            <a:r>
              <a:rPr lang="en-US" sz="4000" dirty="0">
                <a:solidFill>
                  <a:schemeClr val="accent1"/>
                </a:solidFill>
              </a:rPr>
              <a:t>Workflow</a:t>
            </a:r>
            <a:endParaRPr lang="en-IN" sz="4000" dirty="0">
              <a:solidFill>
                <a:schemeClr val="accent1"/>
              </a:solidFill>
            </a:endParaRPr>
          </a:p>
        </p:txBody>
      </p:sp>
      <p:pic>
        <p:nvPicPr>
          <p:cNvPr id="10" name="Content Placeholder 9">
            <a:extLst>
              <a:ext uri="{FF2B5EF4-FFF2-40B4-BE49-F238E27FC236}">
                <a16:creationId xmlns:a16="http://schemas.microsoft.com/office/drawing/2014/main" id="{C33587D9-9B4F-B05C-45CF-1B0820CC8E3C}"/>
              </a:ext>
            </a:extLst>
          </p:cNvPr>
          <p:cNvPicPr>
            <a:picLocks noGrp="1" noChangeAspect="1"/>
          </p:cNvPicPr>
          <p:nvPr>
            <p:ph idx="1"/>
          </p:nvPr>
        </p:nvPicPr>
        <p:blipFill>
          <a:blip r:embed="rId2"/>
          <a:stretch>
            <a:fillRect/>
          </a:stretch>
        </p:blipFill>
        <p:spPr>
          <a:xfrm>
            <a:off x="1042798" y="1631858"/>
            <a:ext cx="2984672" cy="2093334"/>
          </a:xfrm>
        </p:spPr>
      </p:pic>
      <p:pic>
        <p:nvPicPr>
          <p:cNvPr id="12" name="Picture 11">
            <a:extLst>
              <a:ext uri="{FF2B5EF4-FFF2-40B4-BE49-F238E27FC236}">
                <a16:creationId xmlns:a16="http://schemas.microsoft.com/office/drawing/2014/main" id="{0E5BD1A8-AB95-D106-D6E6-4B0311576486}"/>
              </a:ext>
            </a:extLst>
          </p:cNvPr>
          <p:cNvPicPr>
            <a:picLocks noChangeAspect="1"/>
          </p:cNvPicPr>
          <p:nvPr/>
        </p:nvPicPr>
        <p:blipFill>
          <a:blip r:embed="rId3"/>
          <a:stretch>
            <a:fillRect/>
          </a:stretch>
        </p:blipFill>
        <p:spPr>
          <a:xfrm>
            <a:off x="4830539" y="1631858"/>
            <a:ext cx="3333993" cy="2093334"/>
          </a:xfrm>
          <a:prstGeom prst="rect">
            <a:avLst/>
          </a:prstGeom>
        </p:spPr>
      </p:pic>
      <p:sp>
        <p:nvSpPr>
          <p:cNvPr id="13" name="TextBox 12">
            <a:extLst>
              <a:ext uri="{FF2B5EF4-FFF2-40B4-BE49-F238E27FC236}">
                <a16:creationId xmlns:a16="http://schemas.microsoft.com/office/drawing/2014/main" id="{C884C29D-9103-0D16-7E9A-86D44689748F}"/>
              </a:ext>
            </a:extLst>
          </p:cNvPr>
          <p:cNvSpPr txBox="1"/>
          <p:nvPr/>
        </p:nvSpPr>
        <p:spPr>
          <a:xfrm>
            <a:off x="4027470" y="3195263"/>
            <a:ext cx="919509" cy="646331"/>
          </a:xfrm>
          <a:prstGeom prst="rect">
            <a:avLst/>
          </a:prstGeom>
          <a:noFill/>
        </p:spPr>
        <p:txBody>
          <a:bodyPr wrap="square" rtlCol="0">
            <a:spAutoFit/>
          </a:bodyPr>
          <a:lstStyle/>
          <a:p>
            <a:r>
              <a:rPr lang="en-IN" sz="3600" dirty="0"/>
              <a:t>…..</a:t>
            </a:r>
            <a:endParaRPr lang="en-IN" dirty="0"/>
          </a:p>
        </p:txBody>
      </p:sp>
      <p:sp>
        <p:nvSpPr>
          <p:cNvPr id="14" name="TextBox 13">
            <a:extLst>
              <a:ext uri="{FF2B5EF4-FFF2-40B4-BE49-F238E27FC236}">
                <a16:creationId xmlns:a16="http://schemas.microsoft.com/office/drawing/2014/main" id="{EAB129DB-132E-AC97-FA79-6FD861318841}"/>
              </a:ext>
            </a:extLst>
          </p:cNvPr>
          <p:cNvSpPr txBox="1"/>
          <p:nvPr/>
        </p:nvSpPr>
        <p:spPr>
          <a:xfrm>
            <a:off x="977701" y="1200971"/>
            <a:ext cx="3451303" cy="430887"/>
          </a:xfrm>
          <a:prstGeom prst="rect">
            <a:avLst/>
          </a:prstGeom>
          <a:noFill/>
        </p:spPr>
        <p:txBody>
          <a:bodyPr wrap="square" rtlCol="0">
            <a:spAutoFit/>
          </a:bodyPr>
          <a:lstStyle/>
          <a:p>
            <a:r>
              <a:rPr lang="en-IN" sz="2200" dirty="0">
                <a:latin typeface="+mj-lt"/>
              </a:rPr>
              <a:t>1. Load the dataset</a:t>
            </a:r>
          </a:p>
        </p:txBody>
      </p:sp>
      <p:pic>
        <p:nvPicPr>
          <p:cNvPr id="19" name="Picture 18">
            <a:extLst>
              <a:ext uri="{FF2B5EF4-FFF2-40B4-BE49-F238E27FC236}">
                <a16:creationId xmlns:a16="http://schemas.microsoft.com/office/drawing/2014/main" id="{D21F7FB8-56EA-0BEC-58C2-D89DE0B8C2A0}"/>
              </a:ext>
            </a:extLst>
          </p:cNvPr>
          <p:cNvPicPr>
            <a:picLocks noChangeAspect="1"/>
          </p:cNvPicPr>
          <p:nvPr/>
        </p:nvPicPr>
        <p:blipFill>
          <a:blip r:embed="rId4"/>
          <a:stretch>
            <a:fillRect/>
          </a:stretch>
        </p:blipFill>
        <p:spPr>
          <a:xfrm>
            <a:off x="1042798" y="4278602"/>
            <a:ext cx="7998460" cy="2211865"/>
          </a:xfrm>
          <a:prstGeom prst="rect">
            <a:avLst/>
          </a:prstGeom>
        </p:spPr>
      </p:pic>
      <p:sp>
        <p:nvSpPr>
          <p:cNvPr id="20" name="TextBox 19">
            <a:extLst>
              <a:ext uri="{FF2B5EF4-FFF2-40B4-BE49-F238E27FC236}">
                <a16:creationId xmlns:a16="http://schemas.microsoft.com/office/drawing/2014/main" id="{B81D7ABF-49E4-64C5-EBF0-6EA1EE9495A9}"/>
              </a:ext>
            </a:extLst>
          </p:cNvPr>
          <p:cNvSpPr txBox="1"/>
          <p:nvPr/>
        </p:nvSpPr>
        <p:spPr>
          <a:xfrm>
            <a:off x="977701" y="3847715"/>
            <a:ext cx="3960717" cy="430887"/>
          </a:xfrm>
          <a:prstGeom prst="rect">
            <a:avLst/>
          </a:prstGeom>
          <a:noFill/>
        </p:spPr>
        <p:txBody>
          <a:bodyPr wrap="square" rtlCol="0">
            <a:spAutoFit/>
          </a:bodyPr>
          <a:lstStyle/>
          <a:p>
            <a:r>
              <a:rPr lang="en-IN" sz="2200" dirty="0">
                <a:latin typeface="+mj-lt"/>
              </a:rPr>
              <a:t>2. Obtain the relevant features</a:t>
            </a:r>
          </a:p>
        </p:txBody>
      </p:sp>
    </p:spTree>
    <p:extLst>
      <p:ext uri="{BB962C8B-B14F-4D97-AF65-F5344CB8AC3E}">
        <p14:creationId xmlns:p14="http://schemas.microsoft.com/office/powerpoint/2010/main" val="90633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A04444-8DD6-F620-7272-24B3DD25D908}"/>
              </a:ext>
            </a:extLst>
          </p:cNvPr>
          <p:cNvSpPr txBox="1"/>
          <p:nvPr/>
        </p:nvSpPr>
        <p:spPr>
          <a:xfrm>
            <a:off x="1070169" y="775743"/>
            <a:ext cx="10662919" cy="769441"/>
          </a:xfrm>
          <a:prstGeom prst="rect">
            <a:avLst/>
          </a:prstGeom>
          <a:noFill/>
        </p:spPr>
        <p:txBody>
          <a:bodyPr wrap="square" rtlCol="0">
            <a:spAutoFit/>
          </a:bodyPr>
          <a:lstStyle/>
          <a:p>
            <a:r>
              <a:rPr lang="en-IN" sz="2200" dirty="0">
                <a:latin typeface="+mj-lt"/>
              </a:rPr>
              <a:t>3. Create bar charts for each feature vs mean sales. </a:t>
            </a:r>
            <a:r>
              <a:rPr lang="en-US" sz="2200" dirty="0">
                <a:latin typeface="+mj-lt"/>
              </a:rPr>
              <a:t>These visualizations help to understand how each feature influences sales patterns.</a:t>
            </a:r>
            <a:endParaRPr lang="en-IN" sz="2200" dirty="0">
              <a:latin typeface="+mj-lt"/>
            </a:endParaRPr>
          </a:p>
        </p:txBody>
      </p:sp>
      <p:pic>
        <p:nvPicPr>
          <p:cNvPr id="4098" name="Picture 2">
            <a:extLst>
              <a:ext uri="{FF2B5EF4-FFF2-40B4-BE49-F238E27FC236}">
                <a16:creationId xmlns:a16="http://schemas.microsoft.com/office/drawing/2014/main" id="{06820C8D-4EEC-6A1C-06E0-0BBE66822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60" y="1545184"/>
            <a:ext cx="3371202" cy="25177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BEB59A6-120B-F10F-0D46-DC3962B94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949" y="1503742"/>
            <a:ext cx="3371204" cy="25177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EC82754-0F05-508F-7587-0E4B934CB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8940" y="1462298"/>
            <a:ext cx="3371205" cy="251773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0E220D7-5128-F2A6-CBC1-55BA411DCB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960" y="4169668"/>
            <a:ext cx="3371202" cy="25177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3E0B9454-E184-BCE8-120A-38049A6F8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6950" y="4062918"/>
            <a:ext cx="3371203" cy="251773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4F8E5A62-285C-136A-F5CB-CB89D0F40C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940" y="4023591"/>
            <a:ext cx="3371202" cy="251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30B95F-1DBB-BE5E-7A0A-FCAE9D4385EC}"/>
              </a:ext>
            </a:extLst>
          </p:cNvPr>
          <p:cNvSpPr txBox="1"/>
          <p:nvPr/>
        </p:nvSpPr>
        <p:spPr>
          <a:xfrm>
            <a:off x="977701" y="786017"/>
            <a:ext cx="10662919" cy="769441"/>
          </a:xfrm>
          <a:prstGeom prst="rect">
            <a:avLst/>
          </a:prstGeom>
          <a:noFill/>
        </p:spPr>
        <p:txBody>
          <a:bodyPr wrap="square" rtlCol="0">
            <a:spAutoFit/>
          </a:bodyPr>
          <a:lstStyle/>
          <a:p>
            <a:r>
              <a:rPr lang="en-IN" sz="2200" dirty="0">
                <a:latin typeface="+mj-lt"/>
              </a:rPr>
              <a:t>4. </a:t>
            </a:r>
            <a:r>
              <a:rPr lang="en-US" sz="2200" b="0" dirty="0">
                <a:effectLst/>
                <a:latin typeface="+mj-lt"/>
              </a:rPr>
              <a:t>variation of stock as the month closes to the end.</a:t>
            </a:r>
          </a:p>
          <a:p>
            <a:endParaRPr lang="en-IN" sz="2200" dirty="0">
              <a:latin typeface="+mj-lt"/>
            </a:endParaRPr>
          </a:p>
        </p:txBody>
      </p:sp>
      <p:pic>
        <p:nvPicPr>
          <p:cNvPr id="3" name="Picture 2">
            <a:extLst>
              <a:ext uri="{FF2B5EF4-FFF2-40B4-BE49-F238E27FC236}">
                <a16:creationId xmlns:a16="http://schemas.microsoft.com/office/drawing/2014/main" id="{1E36F43F-3B6E-8CF4-A474-A5CEFFE100BF}"/>
              </a:ext>
            </a:extLst>
          </p:cNvPr>
          <p:cNvPicPr>
            <a:picLocks noChangeAspect="1"/>
          </p:cNvPicPr>
          <p:nvPr/>
        </p:nvPicPr>
        <p:blipFill>
          <a:blip r:embed="rId2"/>
          <a:srcRect t="1967" b="4145"/>
          <a:stretch/>
        </p:blipFill>
        <p:spPr>
          <a:xfrm>
            <a:off x="1988628" y="1777386"/>
            <a:ext cx="7988711" cy="3729519"/>
          </a:xfrm>
          <a:prstGeom prst="rect">
            <a:avLst/>
          </a:prstGeom>
        </p:spPr>
      </p:pic>
      <p:sp>
        <p:nvSpPr>
          <p:cNvPr id="5" name="TextBox 4">
            <a:extLst>
              <a:ext uri="{FF2B5EF4-FFF2-40B4-BE49-F238E27FC236}">
                <a16:creationId xmlns:a16="http://schemas.microsoft.com/office/drawing/2014/main" id="{6DD8C876-1F67-DCD5-F80F-F1B8735801DE}"/>
              </a:ext>
            </a:extLst>
          </p:cNvPr>
          <p:cNvSpPr txBox="1"/>
          <p:nvPr/>
        </p:nvSpPr>
        <p:spPr>
          <a:xfrm>
            <a:off x="523982" y="3272813"/>
            <a:ext cx="2455524" cy="369332"/>
          </a:xfrm>
          <a:prstGeom prst="rect">
            <a:avLst/>
          </a:prstGeom>
          <a:noFill/>
        </p:spPr>
        <p:txBody>
          <a:bodyPr wrap="square" rtlCol="0">
            <a:spAutoFit/>
          </a:bodyPr>
          <a:lstStyle/>
          <a:p>
            <a:r>
              <a:rPr lang="en-US" dirty="0"/>
              <a:t>Average Sales</a:t>
            </a:r>
            <a:endParaRPr lang="en-IN" dirty="0"/>
          </a:p>
        </p:txBody>
      </p:sp>
      <p:sp>
        <p:nvSpPr>
          <p:cNvPr id="6" name="TextBox 5">
            <a:extLst>
              <a:ext uri="{FF2B5EF4-FFF2-40B4-BE49-F238E27FC236}">
                <a16:creationId xmlns:a16="http://schemas.microsoft.com/office/drawing/2014/main" id="{A51106A8-9ED5-CC75-F736-3C3584A8F09F}"/>
              </a:ext>
            </a:extLst>
          </p:cNvPr>
          <p:cNvSpPr txBox="1"/>
          <p:nvPr/>
        </p:nvSpPr>
        <p:spPr>
          <a:xfrm>
            <a:off x="5525784" y="5544167"/>
            <a:ext cx="2455524" cy="369332"/>
          </a:xfrm>
          <a:prstGeom prst="rect">
            <a:avLst/>
          </a:prstGeom>
          <a:noFill/>
        </p:spPr>
        <p:txBody>
          <a:bodyPr wrap="square" rtlCol="0">
            <a:spAutoFit/>
          </a:bodyPr>
          <a:lstStyle/>
          <a:p>
            <a:r>
              <a:rPr lang="en-US" dirty="0"/>
              <a:t>Day of the month</a:t>
            </a:r>
            <a:endParaRPr lang="en-IN" dirty="0"/>
          </a:p>
        </p:txBody>
      </p:sp>
      <p:sp>
        <p:nvSpPr>
          <p:cNvPr id="7" name="TextBox 6">
            <a:extLst>
              <a:ext uri="{FF2B5EF4-FFF2-40B4-BE49-F238E27FC236}">
                <a16:creationId xmlns:a16="http://schemas.microsoft.com/office/drawing/2014/main" id="{74A793F0-1D4A-747B-64BD-9BF0EF60C596}"/>
              </a:ext>
            </a:extLst>
          </p:cNvPr>
          <p:cNvSpPr txBox="1"/>
          <p:nvPr/>
        </p:nvSpPr>
        <p:spPr>
          <a:xfrm>
            <a:off x="4769778" y="1351095"/>
            <a:ext cx="3967536" cy="369332"/>
          </a:xfrm>
          <a:prstGeom prst="rect">
            <a:avLst/>
          </a:prstGeom>
          <a:noFill/>
        </p:spPr>
        <p:txBody>
          <a:bodyPr wrap="square" rtlCol="0">
            <a:spAutoFit/>
          </a:bodyPr>
          <a:lstStyle/>
          <a:p>
            <a:r>
              <a:rPr lang="en-US" i="1" dirty="0"/>
              <a:t>Average Sales by day of the month</a:t>
            </a:r>
            <a:endParaRPr lang="en-IN" i="1" dirty="0"/>
          </a:p>
        </p:txBody>
      </p:sp>
    </p:spTree>
    <p:extLst>
      <p:ext uri="{BB962C8B-B14F-4D97-AF65-F5344CB8AC3E}">
        <p14:creationId xmlns:p14="http://schemas.microsoft.com/office/powerpoint/2010/main" val="10727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08613C-3987-5A99-0297-80C7A4A458F6}"/>
              </a:ext>
            </a:extLst>
          </p:cNvPr>
          <p:cNvSpPr txBox="1"/>
          <p:nvPr/>
        </p:nvSpPr>
        <p:spPr>
          <a:xfrm>
            <a:off x="977701" y="786017"/>
            <a:ext cx="10662919" cy="1446550"/>
          </a:xfrm>
          <a:prstGeom prst="rect">
            <a:avLst/>
          </a:prstGeom>
          <a:noFill/>
        </p:spPr>
        <p:txBody>
          <a:bodyPr wrap="square" rtlCol="0">
            <a:spAutoFit/>
          </a:bodyPr>
          <a:lstStyle/>
          <a:p>
            <a:r>
              <a:rPr lang="en-IN" sz="2200" dirty="0">
                <a:latin typeface="+mj-lt"/>
              </a:rPr>
              <a:t>5. Create a Simple Moving Average </a:t>
            </a:r>
            <a:r>
              <a:rPr lang="en-US" sz="2200" dirty="0">
                <a:latin typeface="+mj-lt"/>
              </a:rPr>
              <a:t>to analyze data points by creating averages of different subsets of the full dataset. It smooths out fluctuations to help identify trends over a 30-day period. </a:t>
            </a:r>
            <a:endParaRPr lang="en-US" sz="2200" b="0" dirty="0">
              <a:effectLst/>
              <a:latin typeface="+mj-lt"/>
            </a:endParaRPr>
          </a:p>
          <a:p>
            <a:endParaRPr lang="en-IN" sz="2200" dirty="0">
              <a:latin typeface="+mj-lt"/>
            </a:endParaRPr>
          </a:p>
        </p:txBody>
      </p:sp>
      <p:pic>
        <p:nvPicPr>
          <p:cNvPr id="6146" name="Picture 2">
            <a:extLst>
              <a:ext uri="{FF2B5EF4-FFF2-40B4-BE49-F238E27FC236}">
                <a16:creationId xmlns:a16="http://schemas.microsoft.com/office/drawing/2014/main" id="{AE598310-2C80-AD6C-4118-79D5F51E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004" y="2042329"/>
            <a:ext cx="9877992" cy="402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5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976</Words>
  <Application>Microsoft Office PowerPoint</Application>
  <PresentationFormat>Widescreen</PresentationFormat>
  <Paragraphs>64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Microsoft JhengHei UI Light</vt:lpstr>
      <vt:lpstr>Arial</vt:lpstr>
      <vt:lpstr>Calibri</vt:lpstr>
      <vt:lpstr>Calibri Light</vt:lpstr>
      <vt:lpstr>Office Theme</vt:lpstr>
      <vt:lpstr>ICPS Project</vt:lpstr>
      <vt:lpstr>Problem Statement</vt:lpstr>
      <vt:lpstr>Proposed Solution</vt:lpstr>
      <vt:lpstr>Methodology</vt:lpstr>
      <vt:lpstr>Model Overview: XGB Regressor </vt:lpstr>
      <vt:lpstr>Workflow</vt:lpstr>
      <vt:lpstr>PowerPoint Presentation</vt:lpstr>
      <vt:lpstr>PowerPoint Presentation</vt:lpstr>
      <vt:lpstr>PowerPoint Presentation</vt:lpstr>
      <vt:lpstr>PowerPoint Presentation</vt:lpstr>
      <vt:lpstr>PowerPoint Presentation</vt:lpstr>
      <vt:lpstr>PowerPoint Presentation</vt:lpstr>
      <vt:lpstr>8. From the box plot, there are few outliers for sales&gt;140. Remove them and here we have the final features.</vt:lpstr>
      <vt:lpstr>9. Split the data into training (80%) and testing (20%) sets. Normalize the features using    StandardScaler() to ensure stable and fast model training by standardizing them to have a mean of 0 and a standard deviation of 1.   </vt:lpstr>
      <vt:lpstr>Results</vt:lpstr>
      <vt:lpstr>Testing</vt:lpstr>
      <vt:lpstr>Testing</vt:lpstr>
      <vt:lpstr>Testing</vt:lpstr>
      <vt:lpstr>Challenges faced</vt:lpstr>
      <vt:lpstr>Individual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Mahan Bhimireddy</dc:creator>
  <cp:lastModifiedBy>Mahan Bhimireddy</cp:lastModifiedBy>
  <cp:revision>5</cp:revision>
  <dcterms:created xsi:type="dcterms:W3CDTF">2024-10-22T19:09:30Z</dcterms:created>
  <dcterms:modified xsi:type="dcterms:W3CDTF">2024-12-04T04:57:29Z</dcterms:modified>
</cp:coreProperties>
</file>