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70916"/>
            <a:ext cx="10732970" cy="854579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/>
              <a:t>DATA ANALYST PORTFOLIO PROJECT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563" y="1546789"/>
            <a:ext cx="11211534" cy="171770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C000"/>
                </a:solidFill>
              </a:rPr>
              <a:t>BANK LOAN ANALYSIS</a:t>
            </a:r>
            <a:endParaRPr lang="en-IN" sz="3600" dirty="0">
              <a:solidFill>
                <a:srgbClr val="FFC000"/>
              </a:solidFill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63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788" y="-61913"/>
            <a:ext cx="12601575" cy="698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3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550" y="-109538"/>
            <a:ext cx="12611100" cy="70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6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5738" y="-85725"/>
            <a:ext cx="12563475" cy="7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518" y="121585"/>
            <a:ext cx="35408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latin typeface="Lato"/>
              </a:rPr>
              <a:t>PROBLEM </a:t>
            </a:r>
            <a:r>
              <a:rPr lang="en-IN" sz="2000" b="1" dirty="0" smtClean="0">
                <a:solidFill>
                  <a:srgbClr val="FFFF00"/>
                </a:solidFill>
                <a:latin typeface="Lato"/>
              </a:rPr>
              <a:t>STATEMENT :</a:t>
            </a:r>
            <a:endParaRPr lang="en-IN" sz="2000" dirty="0">
              <a:solidFill>
                <a:srgbClr val="FFFF00"/>
              </a:solidFill>
            </a:endParaRP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5518" y="5832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>
                <a:solidFill>
                  <a:srgbClr val="FFD966"/>
                </a:solidFill>
                <a:latin typeface="Calibri" panose="020F0502020204030204" pitchFamily="34" charset="0"/>
              </a:rPr>
              <a:t>DASHBOARD 1: SUMMARY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5518" y="1044915"/>
            <a:ext cx="4857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4B081"/>
                </a:solidFill>
                <a:latin typeface="Calibri" panose="020F0502020204030204" pitchFamily="34" charset="0"/>
              </a:rPr>
              <a:t>Key Performance Indicators (KPIs) Requirements: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5518" y="1627740"/>
            <a:ext cx="1116080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1.	Total </a:t>
            </a:r>
            <a:r>
              <a:rPr lang="en-US" b="1" dirty="0">
                <a:solidFill>
                  <a:srgbClr val="FFFF00"/>
                </a:solidFill>
              </a:rPr>
              <a:t>Loan Applications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1400" dirty="0" smtClean="0"/>
              <a:t>Track </a:t>
            </a:r>
            <a:r>
              <a:rPr lang="en-US" sz="1400" dirty="0"/>
              <a:t>the overall number of loan applications received within a specific time frame. Additionally, monitor the </a:t>
            </a:r>
            <a:r>
              <a:rPr lang="en-US" sz="1400" b="1" dirty="0" smtClean="0"/>
              <a:t>Month-to-	Date </a:t>
            </a:r>
            <a:r>
              <a:rPr lang="en-US" sz="1400" b="1" dirty="0"/>
              <a:t>(MTD)</a:t>
            </a:r>
            <a:r>
              <a:rPr lang="en-US" sz="1400" dirty="0"/>
              <a:t> loan applications and analyze </a:t>
            </a:r>
            <a:r>
              <a:rPr lang="en-US" sz="1400" b="1" dirty="0"/>
              <a:t>Month-over-Month (</a:t>
            </a:r>
            <a:r>
              <a:rPr lang="en-US" sz="1400" b="1" dirty="0" err="1"/>
              <a:t>MoM</a:t>
            </a:r>
            <a:r>
              <a:rPr lang="en-US" sz="1400" b="1" dirty="0"/>
              <a:t>)</a:t>
            </a:r>
            <a:r>
              <a:rPr lang="en-US" sz="1400" dirty="0"/>
              <a:t> trends to identify changes in application volume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b="1" dirty="0" smtClean="0">
                <a:solidFill>
                  <a:srgbClr val="FFFF00"/>
                </a:solidFill>
              </a:rPr>
              <a:t>2.	Total </a:t>
            </a:r>
            <a:r>
              <a:rPr lang="en-US" b="1" dirty="0">
                <a:solidFill>
                  <a:srgbClr val="FFFF00"/>
                </a:solidFill>
              </a:rPr>
              <a:t>Funded Amount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1400" dirty="0" smtClean="0"/>
              <a:t>Measure </a:t>
            </a:r>
            <a:r>
              <a:rPr lang="en-US" sz="1400" dirty="0"/>
              <a:t>the total value of loans disbursed to borrowers. This includes tracking the </a:t>
            </a:r>
            <a:r>
              <a:rPr lang="en-US" sz="1400" b="1" dirty="0"/>
              <a:t>MTD funded amount</a:t>
            </a:r>
            <a:r>
              <a:rPr lang="en-US" sz="1400" dirty="0"/>
              <a:t> and evaluating </a:t>
            </a:r>
            <a:r>
              <a:rPr lang="en-US" sz="1400" dirty="0" smtClean="0"/>
              <a:t>	</a:t>
            </a:r>
            <a:r>
              <a:rPr lang="en-US" sz="1400" b="1" dirty="0" err="1" smtClean="0"/>
              <a:t>MoM</a:t>
            </a:r>
            <a:r>
              <a:rPr lang="en-US" sz="1400" b="1" dirty="0" smtClean="0"/>
              <a:t> </a:t>
            </a:r>
            <a:r>
              <a:rPr lang="en-US" sz="1400" b="1" dirty="0"/>
              <a:t>changes</a:t>
            </a:r>
            <a:r>
              <a:rPr lang="en-US" sz="1400" dirty="0"/>
              <a:t> to understand fluctuations in loan disbursement activity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b="1" dirty="0" smtClean="0">
                <a:solidFill>
                  <a:srgbClr val="FFFF00"/>
                </a:solidFill>
              </a:rPr>
              <a:t>3.	Total </a:t>
            </a:r>
            <a:r>
              <a:rPr lang="en-US" b="1" dirty="0">
                <a:solidFill>
                  <a:srgbClr val="FFFF00"/>
                </a:solidFill>
              </a:rPr>
              <a:t>Amount Received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1400" dirty="0" smtClean="0"/>
              <a:t>Monitor the total repayment amount collected from borrowers. Analyze the </a:t>
            </a:r>
            <a:r>
              <a:rPr lang="en-US" sz="1400" b="1" dirty="0" smtClean="0"/>
              <a:t>MTD received amount</a:t>
            </a:r>
            <a:r>
              <a:rPr lang="en-US" sz="1400" dirty="0" smtClean="0"/>
              <a:t> and assess </a:t>
            </a:r>
            <a:r>
              <a:rPr lang="en-US" sz="1400" b="1" dirty="0" err="1" smtClean="0"/>
              <a:t>MoM</a:t>
            </a:r>
            <a:r>
              <a:rPr lang="en-US" sz="1400" b="1" dirty="0" smtClean="0"/>
              <a:t> 	variations</a:t>
            </a:r>
            <a:r>
              <a:rPr lang="en-US" sz="1400" dirty="0" smtClean="0"/>
              <a:t> to evaluate loan recovery performance and cash flow trends.</a:t>
            </a:r>
          </a:p>
          <a:p>
            <a:endParaRPr lang="en-US" sz="1400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4.	Average Interest Rate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400" dirty="0" smtClean="0"/>
              <a:t>Calculate the average interest rate applied across all loans. Include </a:t>
            </a:r>
            <a:r>
              <a:rPr lang="en-US" sz="1400" b="1" dirty="0" smtClean="0"/>
              <a:t>MTD averages</a:t>
            </a:r>
            <a:r>
              <a:rPr lang="en-US" sz="1400" dirty="0" smtClean="0"/>
              <a:t> and assess </a:t>
            </a:r>
            <a:r>
              <a:rPr lang="en-US" sz="1400" b="1" dirty="0" err="1" smtClean="0"/>
              <a:t>MoM</a:t>
            </a:r>
            <a:r>
              <a:rPr lang="en-US" sz="1400" b="1" dirty="0" smtClean="0"/>
              <a:t> changes</a:t>
            </a:r>
            <a:r>
              <a:rPr lang="en-US" sz="1400" dirty="0" smtClean="0"/>
              <a:t> to gain 	insights into the lending portfolio's pricing and rate movement.</a:t>
            </a:r>
          </a:p>
          <a:p>
            <a:endParaRPr lang="en-US" sz="1400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5.	Average </a:t>
            </a:r>
            <a:r>
              <a:rPr lang="en-US" b="1" dirty="0">
                <a:solidFill>
                  <a:srgbClr val="FFFF00"/>
                </a:solidFill>
              </a:rPr>
              <a:t>Debt-to-Income (DTI) Ratio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1400" dirty="0" smtClean="0"/>
              <a:t>Evaluate </a:t>
            </a:r>
            <a:r>
              <a:rPr lang="en-US" sz="1400" dirty="0"/>
              <a:t>the financial health of borrowers by calculating the average DTI ratio. Report both overall and </a:t>
            </a:r>
            <a:r>
              <a:rPr lang="en-US" sz="1400" b="1" dirty="0"/>
              <a:t>MTD averages</a:t>
            </a:r>
            <a:r>
              <a:rPr lang="en-US" sz="1400" dirty="0"/>
              <a:t>, </a:t>
            </a:r>
            <a:r>
              <a:rPr lang="en-US" sz="1400" dirty="0" smtClean="0"/>
              <a:t>	and </a:t>
            </a:r>
            <a:r>
              <a:rPr lang="en-US" sz="1400" dirty="0"/>
              <a:t>analyze </a:t>
            </a:r>
            <a:r>
              <a:rPr lang="en-US" sz="1400" b="1" dirty="0" err="1"/>
              <a:t>MoM</a:t>
            </a:r>
            <a:r>
              <a:rPr lang="en-US" sz="1400" b="1" dirty="0"/>
              <a:t> trends</a:t>
            </a:r>
            <a:r>
              <a:rPr lang="en-US" sz="1400" dirty="0"/>
              <a:t> to detect changes in borrower risk profiles over time.</a:t>
            </a:r>
          </a:p>
        </p:txBody>
      </p:sp>
    </p:spTree>
    <p:extLst>
      <p:ext uri="{BB962C8B-B14F-4D97-AF65-F5344CB8AC3E}">
        <p14:creationId xmlns:p14="http://schemas.microsoft.com/office/powerpoint/2010/main" val="993907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621" y="240971"/>
            <a:ext cx="4711581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4B081"/>
                </a:solidFill>
                <a:latin typeface="Calibri" panose="020F0502020204030204" pitchFamily="34" charset="0"/>
              </a:rPr>
              <a:t>Good Loan v Bad Loan KPI’s</a:t>
            </a:r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</a:rPr>
              <a:t>Good Loan:</a:t>
            </a:r>
            <a:endParaRPr lang="en-US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Good Loan Application Percentage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Good Loan Applications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Good Loan Funded Amount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Good Loan Total Received Amount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081757" y="887302"/>
            <a:ext cx="414755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</a:rPr>
              <a:t>Bad Loan</a:t>
            </a:r>
            <a:endParaRPr lang="en-US" dirty="0">
              <a:solidFill>
                <a:srgbClr val="FFFF00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Bad Loan Application Percentage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Bad Loan Applications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Bad Loan Funded Amount</a:t>
            </a:r>
          </a:p>
          <a:p>
            <a:pPr fontAlgn="base"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</a:rPr>
              <a:t>Bad Loan Total Received Amount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621" y="2884749"/>
            <a:ext cx="10420171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4B081"/>
                </a:solidFill>
                <a:latin typeface="Calibri" panose="020F0502020204030204" pitchFamily="34" charset="0"/>
              </a:rPr>
              <a:t>Loan Status Grid View</a:t>
            </a:r>
            <a:endParaRPr lang="en-US" dirty="0"/>
          </a:p>
          <a:p>
            <a:pPr algn="just">
              <a:spcBef>
                <a:spcPts val="800"/>
              </a:spcBef>
            </a:pPr>
            <a:r>
              <a:rPr lang="en-US" sz="1600" dirty="0">
                <a:solidFill>
                  <a:srgbClr val="FFFFFF"/>
                </a:solidFill>
                <a:latin typeface="Calibri" panose="020F0502020204030204" pitchFamily="34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US" sz="1600" dirty="0"/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20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258" y="1386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>
                <a:solidFill>
                  <a:srgbClr val="FFD966"/>
                </a:solidFill>
                <a:latin typeface="Calibri" panose="020F0502020204030204" pitchFamily="34" charset="0"/>
              </a:rPr>
              <a:t>DASHBOARD 2: OVERVIEW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4202" y="897424"/>
            <a:ext cx="10836067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1. Line Chart – Monthly Trends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Shows loan activity over time to detect seasonality and long-term trends.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2. Filled Map – Regional Analysis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Highlights lending volume by state to identify regional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3. Donut Chart – Loan Term Distribution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Visualizes how loans are spread across different repayment terms.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4. Bar Chart – Employment Length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Analyzes loan metrics by borrower employment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5. Bar Chart – Loan Purpose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Breaks down loans by purpose (e.g., credit card, home improvement).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6. Tree Map – Home Ownership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Shows how home ownership type impacts loan applications and funding.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i="1" u="sng" dirty="0">
                <a:solidFill>
                  <a:srgbClr val="00FFFF"/>
                </a:solidFill>
              </a:rPr>
              <a:t>Metrics to be shown: 'Total Loan Applications,' 'Total Funded Amount,' and 'Total Amount Received'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9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0796" y="959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u="sng" dirty="0">
                <a:solidFill>
                  <a:srgbClr val="FFD966"/>
                </a:solidFill>
                <a:latin typeface="Calibri" panose="020F0502020204030204" pitchFamily="34" charset="0"/>
              </a:rPr>
              <a:t>DASHBOARD 3: DETAILS</a:t>
            </a:r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0796" y="898965"/>
            <a:ext cx="886198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Purpose: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A consolidated grid view to present all key loan data in one place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Objective: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To provide users with an intuitive, all-in-one interface for accessing detailed insights into </a:t>
            </a:r>
            <a:r>
              <a:rPr lang="en-US" sz="1600" b="1" dirty="0"/>
              <a:t>loan metrics</a:t>
            </a:r>
            <a:r>
              <a:rPr lang="en-US" sz="1600" dirty="0"/>
              <a:t>, </a:t>
            </a:r>
            <a:r>
              <a:rPr lang="en-US" sz="1600" b="1" dirty="0"/>
              <a:t>borrower profiles</a:t>
            </a:r>
            <a:r>
              <a:rPr lang="en-US" sz="1600" dirty="0"/>
              <a:t>, and </a:t>
            </a:r>
            <a:r>
              <a:rPr lang="en-US" sz="1600" b="1" dirty="0"/>
              <a:t>portfolio performance</a:t>
            </a:r>
            <a:r>
              <a:rPr lang="en-US" sz="1600" dirty="0"/>
              <a:t> efficiently.</a:t>
            </a:r>
          </a:p>
        </p:txBody>
      </p:sp>
    </p:spTree>
    <p:extLst>
      <p:ext uri="{BB962C8B-B14F-4D97-AF65-F5344CB8AC3E}">
        <p14:creationId xmlns:p14="http://schemas.microsoft.com/office/powerpoint/2010/main" val="76056292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160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Lato</vt:lpstr>
      <vt:lpstr>Wingdings 3</vt:lpstr>
      <vt:lpstr>Slice</vt:lpstr>
      <vt:lpstr>DATA ANALYST PORTFOLIO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PORTFOLIO PROJECT</dc:title>
  <dc:creator>shiva</dc:creator>
  <cp:lastModifiedBy>shiva</cp:lastModifiedBy>
  <cp:revision>4</cp:revision>
  <dcterms:created xsi:type="dcterms:W3CDTF">2025-05-16T14:53:40Z</dcterms:created>
  <dcterms:modified xsi:type="dcterms:W3CDTF">2025-05-16T15:24:01Z</dcterms:modified>
</cp:coreProperties>
</file>