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741" r:id="rId1"/>
  </p:sldMasterIdLst>
  <p:notesMasterIdLst>
    <p:notesMasterId r:id="rId23"/>
  </p:notesMasterIdLst>
  <p:sldIdLst>
    <p:sldId id="256" r:id="rId2"/>
    <p:sldId id="716" r:id="rId3"/>
    <p:sldId id="674" r:id="rId4"/>
    <p:sldId id="717" r:id="rId5"/>
    <p:sldId id="718" r:id="rId6"/>
    <p:sldId id="719" r:id="rId7"/>
    <p:sldId id="720" r:id="rId8"/>
    <p:sldId id="723" r:id="rId9"/>
    <p:sldId id="724" r:id="rId10"/>
    <p:sldId id="726" r:id="rId11"/>
    <p:sldId id="727" r:id="rId12"/>
    <p:sldId id="725" r:id="rId13"/>
    <p:sldId id="721" r:id="rId14"/>
    <p:sldId id="676" r:id="rId15"/>
    <p:sldId id="715" r:id="rId16"/>
    <p:sldId id="729" r:id="rId17"/>
    <p:sldId id="711" r:id="rId18"/>
    <p:sldId id="722" r:id="rId19"/>
    <p:sldId id="730" r:id="rId20"/>
    <p:sldId id="728"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325756-FDAC-439C-BD09-808A41C50B0A}">
          <p14:sldIdLst>
            <p14:sldId id="256"/>
            <p14:sldId id="716"/>
            <p14:sldId id="674"/>
            <p14:sldId id="717"/>
            <p14:sldId id="718"/>
            <p14:sldId id="719"/>
            <p14:sldId id="720"/>
            <p14:sldId id="723"/>
          </p14:sldIdLst>
        </p14:section>
        <p14:section name="Untitled Section" id="{A8343269-F5F1-4CB8-9730-5EE1C018EBE5}">
          <p14:sldIdLst>
            <p14:sldId id="724"/>
            <p14:sldId id="726"/>
            <p14:sldId id="727"/>
            <p14:sldId id="725"/>
            <p14:sldId id="721"/>
            <p14:sldId id="676"/>
            <p14:sldId id="715"/>
            <p14:sldId id="729"/>
            <p14:sldId id="711"/>
            <p14:sldId id="722"/>
            <p14:sldId id="730"/>
            <p14:sldId id="728"/>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3FA"/>
    <a:srgbClr val="21275D"/>
    <a:srgbClr val="323B8D"/>
    <a:srgbClr val="99CCFF"/>
    <a:srgbClr val="2F5597"/>
    <a:srgbClr val="8FAADC"/>
    <a:srgbClr val="6699FF"/>
    <a:srgbClr val="8497B0"/>
    <a:srgbClr val="333F50"/>
    <a:srgbClr val="626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83" d="100"/>
          <a:sy n="83" d="100"/>
        </p:scale>
        <p:origin x="547" y="53"/>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Accuracy</c:v>
                </c:pt>
              </c:strCache>
            </c:strRef>
          </c:tx>
          <c:spPr>
            <a:solidFill>
              <a:srgbClr val="323B8D"/>
            </a:solidFill>
            <a:ln>
              <a:noFill/>
            </a:ln>
            <a:effectLst/>
          </c:spPr>
          <c:invertIfNegative val="0"/>
          <c:cat>
            <c:strRef>
              <c:f>Sheet1!$A$2:$A$5</c:f>
              <c:strCache>
                <c:ptCount val="4"/>
                <c:pt idx="0">
                  <c:v> Random Forest Tree</c:v>
                </c:pt>
                <c:pt idx="1">
                  <c:v>Logistic Regression</c:v>
                </c:pt>
                <c:pt idx="2">
                  <c:v>Decision Tree</c:v>
                </c:pt>
                <c:pt idx="3">
                  <c:v>KNN</c:v>
                </c:pt>
              </c:strCache>
            </c:strRef>
          </c:cat>
          <c:val>
            <c:numRef>
              <c:f>Sheet1!$B$2:$B$5</c:f>
              <c:numCache>
                <c:formatCode>0%</c:formatCode>
                <c:ptCount val="4"/>
                <c:pt idx="0">
                  <c:v>0.66</c:v>
                </c:pt>
                <c:pt idx="1">
                  <c:v>0.63</c:v>
                </c:pt>
                <c:pt idx="2">
                  <c:v>0.64</c:v>
                </c:pt>
                <c:pt idx="3">
                  <c:v>0.65</c:v>
                </c:pt>
              </c:numCache>
            </c:numRef>
          </c:val>
        </c:ser>
        <c:ser>
          <c:idx val="1"/>
          <c:order val="1"/>
          <c:tx>
            <c:strRef>
              <c:f>Sheet1!$C$1</c:f>
              <c:strCache>
                <c:ptCount val="1"/>
                <c:pt idx="0">
                  <c:v>Precision</c:v>
                </c:pt>
              </c:strCache>
            </c:strRef>
          </c:tx>
          <c:spPr>
            <a:solidFill>
              <a:srgbClr val="6699FF"/>
            </a:solidFill>
            <a:ln>
              <a:noFill/>
            </a:ln>
            <a:effectLst/>
          </c:spPr>
          <c:invertIfNegative val="0"/>
          <c:cat>
            <c:strRef>
              <c:f>Sheet1!$A$2:$A$5</c:f>
              <c:strCache>
                <c:ptCount val="4"/>
                <c:pt idx="0">
                  <c:v> Random Forest Tree</c:v>
                </c:pt>
                <c:pt idx="1">
                  <c:v>Logistic Regression</c:v>
                </c:pt>
                <c:pt idx="2">
                  <c:v>Decision Tree</c:v>
                </c:pt>
                <c:pt idx="3">
                  <c:v>KNN</c:v>
                </c:pt>
              </c:strCache>
            </c:strRef>
          </c:cat>
          <c:val>
            <c:numRef>
              <c:f>Sheet1!$C$2:$C$5</c:f>
              <c:numCache>
                <c:formatCode>0%</c:formatCode>
                <c:ptCount val="4"/>
                <c:pt idx="0">
                  <c:v>0.68</c:v>
                </c:pt>
                <c:pt idx="1">
                  <c:v>0.63</c:v>
                </c:pt>
                <c:pt idx="2">
                  <c:v>0.64</c:v>
                </c:pt>
                <c:pt idx="3">
                  <c:v>0.65</c:v>
                </c:pt>
              </c:numCache>
            </c:numRef>
          </c:val>
        </c:ser>
        <c:ser>
          <c:idx val="2"/>
          <c:order val="2"/>
          <c:tx>
            <c:strRef>
              <c:f>Sheet1!$D$1</c:f>
              <c:strCache>
                <c:ptCount val="1"/>
                <c:pt idx="0">
                  <c:v>Recall</c:v>
                </c:pt>
              </c:strCache>
            </c:strRef>
          </c:tx>
          <c:spPr>
            <a:solidFill>
              <a:srgbClr val="99CCFF"/>
            </a:solidFill>
            <a:ln>
              <a:noFill/>
            </a:ln>
            <a:effectLst/>
          </c:spPr>
          <c:invertIfNegative val="0"/>
          <c:cat>
            <c:strRef>
              <c:f>Sheet1!$A$2:$A$5</c:f>
              <c:strCache>
                <c:ptCount val="4"/>
                <c:pt idx="0">
                  <c:v> Random Forest Tree</c:v>
                </c:pt>
                <c:pt idx="1">
                  <c:v>Logistic Regression</c:v>
                </c:pt>
                <c:pt idx="2">
                  <c:v>Decision Tree</c:v>
                </c:pt>
                <c:pt idx="3">
                  <c:v>KNN</c:v>
                </c:pt>
              </c:strCache>
            </c:strRef>
          </c:cat>
          <c:val>
            <c:numRef>
              <c:f>Sheet1!$D$2:$D$5</c:f>
              <c:numCache>
                <c:formatCode>0%</c:formatCode>
                <c:ptCount val="4"/>
                <c:pt idx="0">
                  <c:v>0.66</c:v>
                </c:pt>
                <c:pt idx="1">
                  <c:v>0.63</c:v>
                </c:pt>
                <c:pt idx="2">
                  <c:v>0.64</c:v>
                </c:pt>
                <c:pt idx="3">
                  <c:v>0.65</c:v>
                </c:pt>
              </c:numCache>
            </c:numRef>
          </c:val>
        </c:ser>
        <c:ser>
          <c:idx val="3"/>
          <c:order val="3"/>
          <c:tx>
            <c:strRef>
              <c:f>Sheet1!$E$1</c:f>
              <c:strCache>
                <c:ptCount val="1"/>
                <c:pt idx="0">
                  <c:v>F1-score</c:v>
                </c:pt>
              </c:strCache>
            </c:strRef>
          </c:tx>
          <c:spPr>
            <a:solidFill>
              <a:schemeClr val="tx2">
                <a:lumMod val="60000"/>
                <a:lumOff val="40000"/>
              </a:schemeClr>
            </a:solidFill>
            <a:ln>
              <a:noFill/>
            </a:ln>
            <a:effectLst/>
          </c:spPr>
          <c:invertIfNegative val="0"/>
          <c:cat>
            <c:strRef>
              <c:f>Sheet1!$A$2:$A$5</c:f>
              <c:strCache>
                <c:ptCount val="4"/>
                <c:pt idx="0">
                  <c:v> Random Forest Tree</c:v>
                </c:pt>
                <c:pt idx="1">
                  <c:v>Logistic Regression</c:v>
                </c:pt>
                <c:pt idx="2">
                  <c:v>Decision Tree</c:v>
                </c:pt>
                <c:pt idx="3">
                  <c:v>KNN</c:v>
                </c:pt>
              </c:strCache>
            </c:strRef>
          </c:cat>
          <c:val>
            <c:numRef>
              <c:f>Sheet1!$E$2:$E$5</c:f>
              <c:numCache>
                <c:formatCode>0%</c:formatCode>
                <c:ptCount val="4"/>
                <c:pt idx="0">
                  <c:v>0.67</c:v>
                </c:pt>
                <c:pt idx="1">
                  <c:v>0.63</c:v>
                </c:pt>
                <c:pt idx="2">
                  <c:v>0.64</c:v>
                </c:pt>
                <c:pt idx="3">
                  <c:v>0.65</c:v>
                </c:pt>
              </c:numCache>
            </c:numRef>
          </c:val>
        </c:ser>
        <c:dLbls>
          <c:showLegendKey val="0"/>
          <c:showVal val="0"/>
          <c:showCatName val="0"/>
          <c:showSerName val="0"/>
          <c:showPercent val="0"/>
          <c:showBubbleSize val="0"/>
        </c:dLbls>
        <c:gapWidth val="219"/>
        <c:overlap val="-27"/>
        <c:axId val="279635808"/>
        <c:axId val="279634240"/>
      </c:barChart>
      <c:catAx>
        <c:axId val="279635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9634240"/>
        <c:crosses val="autoZero"/>
        <c:auto val="1"/>
        <c:lblAlgn val="ctr"/>
        <c:lblOffset val="100"/>
        <c:noMultiLvlLbl val="0"/>
      </c:catAx>
      <c:valAx>
        <c:axId val="279634240"/>
        <c:scaling>
          <c:orientation val="minMax"/>
        </c:scaling>
        <c:delete val="0"/>
        <c:axPos val="l"/>
        <c:majorGridlines>
          <c:spPr>
            <a:ln w="9525" cap="flat" cmpd="sng" algn="ctr">
              <a:solidFill>
                <a:schemeClr val="tx1">
                  <a:lumMod val="15000"/>
                  <a:lumOff val="85000"/>
                </a:schemeClr>
              </a:solidFill>
              <a:round/>
            </a:ln>
            <a:effectLst>
              <a:innerShdw blurRad="114300">
                <a:prstClr val="black"/>
              </a:innerShdw>
              <a:softEdge rad="0"/>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9635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a:glow rad="127000">
        <a:srgbClr val="21275D"/>
      </a:glo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17-07-2025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14</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077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27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8514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5703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3285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6468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558300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1529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2117851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2390885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072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807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24587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485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17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253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04223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7/17/2025</a:t>
            </a:fld>
            <a:endParaRPr lang="en-US" dirty="0"/>
          </a:p>
        </p:txBody>
      </p:sp>
    </p:spTree>
    <p:extLst>
      <p:ext uri="{BB962C8B-B14F-4D97-AF65-F5344CB8AC3E}">
        <p14:creationId xmlns:p14="http://schemas.microsoft.com/office/powerpoint/2010/main" val="1434842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pic>
        <p:nvPicPr>
          <p:cNvPr id="18" name="Picture 4" descr="Top Ranked Data Science Institute, Classroom Plus Online Training | Boston  Institute of Analytics">
            <a:extLst>
              <a:ext uri="{FF2B5EF4-FFF2-40B4-BE49-F238E27FC236}">
                <a16:creationId xmlns="" xmlns:a16="http://schemas.microsoft.com/office/drawing/2014/main" id="{D55A4135-B2E5-3A1C-9614-E010D1062B85}"/>
              </a:ext>
            </a:extLst>
          </p:cNvPr>
          <p:cNvPicPr>
            <a:picLocks noChangeAspect="1" noChangeArrowheads="1"/>
          </p:cNvPicPr>
          <p:nvPr userDrawn="1"/>
        </p:nvPicPr>
        <p:blipFill rotWithShape="1">
          <a:blip r:embed="rId31"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63250375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61" r:id="rId18"/>
    <p:sldLayoutId id="2147483662" r:id="rId19"/>
    <p:sldLayoutId id="2147483672" r:id="rId20"/>
    <p:sldLayoutId id="2147483673" r:id="rId21"/>
    <p:sldLayoutId id="2147483677" r:id="rId22"/>
    <p:sldLayoutId id="2147483676" r:id="rId23"/>
    <p:sldLayoutId id="2147483663" r:id="rId24"/>
    <p:sldLayoutId id="2147483664" r:id="rId25"/>
    <p:sldLayoutId id="2147483665" r:id="rId26"/>
    <p:sldLayoutId id="2147483666" r:id="rId27"/>
    <p:sldLayoutId id="2147483668" r:id="rId28"/>
    <p:sldLayoutId id="2147483670" r:id="rId2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smtClean="0"/>
              <a:t>Capstone Project</a:t>
            </a: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AF3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30" y="581536"/>
            <a:ext cx="8596668" cy="513522"/>
          </a:xfrm>
        </p:spPr>
        <p:txBody>
          <a:bodyPr>
            <a:noAutofit/>
          </a:bodyPr>
          <a:lstStyle/>
          <a:p>
            <a:pPr lvl="0">
              <a:lnSpc>
                <a:spcPct val="90000"/>
              </a:lnSpc>
              <a:spcAft>
                <a:spcPts val="600"/>
              </a:spcAft>
              <a:defRPr/>
            </a:pPr>
            <a:r>
              <a:rPr lang="en-US" sz="2400" b="1" dirty="0" smtClean="0">
                <a:solidFill>
                  <a:srgbClr val="323B8D"/>
                </a:solidFill>
                <a:latin typeface="Cambria" panose="02040503050406030204" pitchFamily="18" charset="0"/>
                <a:ea typeface="Cambria" panose="02040503050406030204" pitchFamily="18" charset="0"/>
              </a:rPr>
              <a:t>3.Continuous Feature vs TARGET</a:t>
            </a:r>
            <a:endParaRPr lang="en-US" sz="2400" b="1" dirty="0">
              <a:solidFill>
                <a:srgbClr val="323B8D"/>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8899" y="1348740"/>
            <a:ext cx="6090916" cy="4878359"/>
          </a:xfrm>
        </p:spPr>
        <p:txBody>
          <a:bodyPr>
            <a:normAutofit/>
          </a:bodyPr>
          <a:lstStyle/>
          <a:p>
            <a:r>
              <a:rPr lang="en-US" sz="1600" b="1" dirty="0" smtClean="0">
                <a:latin typeface="Cambria" panose="02040503050406030204" pitchFamily="18" charset="0"/>
                <a:ea typeface="Cambria" panose="02040503050406030204" pitchFamily="18" charset="0"/>
              </a:rPr>
              <a:t>Warehouse </a:t>
            </a:r>
            <a:r>
              <a:rPr lang="en-US" sz="1600" b="1" dirty="0">
                <a:latin typeface="Cambria" panose="02040503050406030204" pitchFamily="18" charset="0"/>
                <a:ea typeface="Cambria" panose="02040503050406030204" pitchFamily="18" charset="0"/>
              </a:rPr>
              <a:t>Block</a:t>
            </a:r>
            <a:r>
              <a:rPr lang="en-US" sz="1600" b="1" dirty="0" smtClean="0">
                <a:latin typeface="Cambria" panose="02040503050406030204" pitchFamily="18" charset="0"/>
                <a:ea typeface="Cambria" panose="02040503050406030204" pitchFamily="18" charset="0"/>
              </a:rPr>
              <a:t>:</a:t>
            </a:r>
            <a:r>
              <a:rPr lang="en-US" sz="1600" dirty="0">
                <a:latin typeface="Cambria" panose="02040503050406030204" pitchFamily="18" charset="0"/>
                <a:ea typeface="Cambria" panose="02040503050406030204" pitchFamily="18" charset="0"/>
              </a:rPr>
              <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Block </a:t>
            </a:r>
            <a:r>
              <a:rPr lang="en-US" sz="1600" i="1" dirty="0">
                <a:latin typeface="Cambria" panose="02040503050406030204" pitchFamily="18" charset="0"/>
                <a:ea typeface="Cambria" panose="02040503050406030204" pitchFamily="18" charset="0"/>
              </a:rPr>
              <a:t>F</a:t>
            </a:r>
            <a:r>
              <a:rPr lang="en-US" sz="1600" dirty="0">
                <a:latin typeface="Cambria" panose="02040503050406030204" pitchFamily="18" charset="0"/>
                <a:ea typeface="Cambria" panose="02040503050406030204" pitchFamily="18" charset="0"/>
              </a:rPr>
              <a:t> has the highest number of shipments, indicating it handles most of the orders in the warehouse network.</a:t>
            </a:r>
          </a:p>
          <a:p>
            <a:r>
              <a:rPr lang="en-US" sz="1600" b="1" dirty="0">
                <a:latin typeface="Cambria" panose="02040503050406030204" pitchFamily="18" charset="0"/>
                <a:ea typeface="Cambria" panose="02040503050406030204" pitchFamily="18" charset="0"/>
              </a:rPr>
              <a:t>Mode of Shipment:</a:t>
            </a:r>
            <a:r>
              <a:rPr lang="en-US" sz="1600" dirty="0">
                <a:latin typeface="Cambria" panose="02040503050406030204" pitchFamily="18" charset="0"/>
                <a:ea typeface="Cambria" panose="02040503050406030204" pitchFamily="18" charset="0"/>
              </a:rPr>
              <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Majority of orders are shipped via </a:t>
            </a:r>
            <a:r>
              <a:rPr lang="en-US" sz="1600" i="1" dirty="0">
                <a:latin typeface="Cambria" panose="02040503050406030204" pitchFamily="18" charset="0"/>
                <a:ea typeface="Cambria" panose="02040503050406030204" pitchFamily="18" charset="0"/>
              </a:rPr>
              <a:t>Ship</a:t>
            </a:r>
            <a:r>
              <a:rPr lang="en-US" sz="1600" dirty="0">
                <a:latin typeface="Cambria" panose="02040503050406030204" pitchFamily="18" charset="0"/>
                <a:ea typeface="Cambria" panose="02040503050406030204" pitchFamily="18" charset="0"/>
              </a:rPr>
              <a:t>, showing preference for economical large-batch shipping. </a:t>
            </a:r>
            <a:r>
              <a:rPr lang="en-US" sz="1600" i="1" dirty="0">
                <a:latin typeface="Cambria" panose="02040503050406030204" pitchFamily="18" charset="0"/>
                <a:ea typeface="Cambria" panose="02040503050406030204" pitchFamily="18" charset="0"/>
              </a:rPr>
              <a:t>Flight</a:t>
            </a:r>
            <a:r>
              <a:rPr lang="en-US" sz="1600" dirty="0">
                <a:latin typeface="Cambria" panose="02040503050406030204" pitchFamily="18" charset="0"/>
                <a:ea typeface="Cambria" panose="02040503050406030204" pitchFamily="18" charset="0"/>
              </a:rPr>
              <a:t> and </a:t>
            </a:r>
            <a:r>
              <a:rPr lang="en-US" sz="1600" i="1" dirty="0">
                <a:latin typeface="Cambria" panose="02040503050406030204" pitchFamily="18" charset="0"/>
                <a:ea typeface="Cambria" panose="02040503050406030204" pitchFamily="18" charset="0"/>
              </a:rPr>
              <a:t>Road</a:t>
            </a:r>
            <a:r>
              <a:rPr lang="en-US" sz="1600" dirty="0">
                <a:latin typeface="Cambria" panose="02040503050406030204" pitchFamily="18" charset="0"/>
                <a:ea typeface="Cambria" panose="02040503050406030204" pitchFamily="18" charset="0"/>
              </a:rPr>
              <a:t> are less common.</a:t>
            </a:r>
          </a:p>
          <a:p>
            <a:r>
              <a:rPr lang="en-US" sz="1600" b="1" dirty="0">
                <a:latin typeface="Cambria" panose="02040503050406030204" pitchFamily="18" charset="0"/>
                <a:ea typeface="Cambria" panose="02040503050406030204" pitchFamily="18" charset="0"/>
              </a:rPr>
              <a:t>Product Importance:</a:t>
            </a:r>
            <a:r>
              <a:rPr lang="en-US" sz="1600" dirty="0">
                <a:latin typeface="Cambria" panose="02040503050406030204" pitchFamily="18" charset="0"/>
                <a:ea typeface="Cambria" panose="02040503050406030204" pitchFamily="18" charset="0"/>
              </a:rPr>
              <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Most products are tagged </a:t>
            </a:r>
            <a:r>
              <a:rPr lang="en-US" sz="1600" i="1" dirty="0">
                <a:latin typeface="Cambria" panose="02040503050406030204" pitchFamily="18" charset="0"/>
                <a:ea typeface="Cambria" panose="02040503050406030204" pitchFamily="18" charset="0"/>
              </a:rPr>
              <a:t>Low</a:t>
            </a:r>
            <a:r>
              <a:rPr lang="en-US" sz="1600" dirty="0">
                <a:latin typeface="Cambria" panose="02040503050406030204" pitchFamily="18" charset="0"/>
                <a:ea typeface="Cambria" panose="02040503050406030204" pitchFamily="18" charset="0"/>
              </a:rPr>
              <a:t> or </a:t>
            </a:r>
            <a:r>
              <a:rPr lang="en-US" sz="1600" i="1" dirty="0">
                <a:latin typeface="Cambria" panose="02040503050406030204" pitchFamily="18" charset="0"/>
                <a:ea typeface="Cambria" panose="02040503050406030204" pitchFamily="18" charset="0"/>
              </a:rPr>
              <a:t>Medium</a:t>
            </a:r>
            <a:r>
              <a:rPr lang="en-US" sz="1600" dirty="0">
                <a:latin typeface="Cambria" panose="02040503050406030204" pitchFamily="18" charset="0"/>
                <a:ea typeface="Cambria" panose="02040503050406030204" pitchFamily="18" charset="0"/>
              </a:rPr>
              <a:t> importance, while </a:t>
            </a:r>
            <a:r>
              <a:rPr lang="en-US" sz="1600" i="1" dirty="0">
                <a:latin typeface="Cambria" panose="02040503050406030204" pitchFamily="18" charset="0"/>
                <a:ea typeface="Cambria" panose="02040503050406030204" pitchFamily="18" charset="0"/>
              </a:rPr>
              <a:t>High</a:t>
            </a:r>
            <a:r>
              <a:rPr lang="en-US" sz="1600" dirty="0">
                <a:latin typeface="Cambria" panose="02040503050406030204" pitchFamily="18" charset="0"/>
                <a:ea typeface="Cambria" panose="02040503050406030204" pitchFamily="18" charset="0"/>
              </a:rPr>
              <a:t> importance products are rare.</a:t>
            </a:r>
          </a:p>
          <a:p>
            <a:r>
              <a:rPr lang="en-US" sz="1600" b="1" dirty="0">
                <a:latin typeface="Cambria" panose="02040503050406030204" pitchFamily="18" charset="0"/>
                <a:ea typeface="Cambria" panose="02040503050406030204" pitchFamily="18" charset="0"/>
              </a:rPr>
              <a:t>Gender:</a:t>
            </a:r>
            <a:r>
              <a:rPr lang="en-US" sz="1600" dirty="0">
                <a:latin typeface="Cambria" panose="02040503050406030204" pitchFamily="18" charset="0"/>
                <a:ea typeface="Cambria" panose="02040503050406030204" pitchFamily="18" charset="0"/>
              </a:rPr>
              <a:t/>
            </a:r>
            <a:br>
              <a:rPr lang="en-US" sz="1600" dirty="0">
                <a:latin typeface="Cambria" panose="02040503050406030204" pitchFamily="18" charset="0"/>
                <a:ea typeface="Cambria" panose="02040503050406030204" pitchFamily="18" charset="0"/>
              </a:rPr>
            </a:br>
            <a:r>
              <a:rPr lang="en-US" sz="1600" dirty="0">
                <a:latin typeface="Cambria" panose="02040503050406030204" pitchFamily="18" charset="0"/>
                <a:ea typeface="Cambria" panose="02040503050406030204" pitchFamily="18" charset="0"/>
              </a:rPr>
              <a:t>Gender does not show significant variation; the dataset is roughly balanced.</a:t>
            </a:r>
          </a:p>
          <a:p>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16617" y="1"/>
            <a:ext cx="3475384" cy="6857999"/>
          </a:xfrm>
          <a:prstGeom prst="rect">
            <a:avLst/>
          </a:prstGeom>
          <a:ln>
            <a:noFill/>
          </a:ln>
        </p:spPr>
      </p:pic>
      <p:pic>
        <p:nvPicPr>
          <p:cNvPr id="15" name="Picture 14">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8" name="Picture 7"/>
          <p:cNvPicPr>
            <a:picLocks noChangeAspect="1"/>
          </p:cNvPicPr>
          <p:nvPr/>
        </p:nvPicPr>
        <p:blipFill>
          <a:blip r:embed="rId4"/>
          <a:stretch>
            <a:fillRect/>
          </a:stretch>
        </p:blipFill>
        <p:spPr>
          <a:xfrm>
            <a:off x="6316154" y="74130"/>
            <a:ext cx="3212824" cy="2902225"/>
          </a:xfrm>
          <a:prstGeom prst="rect">
            <a:avLst/>
          </a:prstGeom>
        </p:spPr>
      </p:pic>
      <p:pic>
        <p:nvPicPr>
          <p:cNvPr id="10" name="Picture 9"/>
          <p:cNvPicPr>
            <a:picLocks noChangeAspect="1"/>
          </p:cNvPicPr>
          <p:nvPr/>
        </p:nvPicPr>
        <p:blipFill>
          <a:blip r:embed="rId5"/>
          <a:stretch>
            <a:fillRect/>
          </a:stretch>
        </p:blipFill>
        <p:spPr>
          <a:xfrm>
            <a:off x="9474281" y="74130"/>
            <a:ext cx="2717720" cy="2902226"/>
          </a:xfrm>
          <a:prstGeom prst="rect">
            <a:avLst/>
          </a:prstGeom>
        </p:spPr>
      </p:pic>
      <p:pic>
        <p:nvPicPr>
          <p:cNvPr id="11" name="Picture 10"/>
          <p:cNvPicPr>
            <a:picLocks noChangeAspect="1"/>
          </p:cNvPicPr>
          <p:nvPr/>
        </p:nvPicPr>
        <p:blipFill>
          <a:blip r:embed="rId6"/>
          <a:stretch>
            <a:fillRect/>
          </a:stretch>
        </p:blipFill>
        <p:spPr>
          <a:xfrm>
            <a:off x="6316154" y="2976355"/>
            <a:ext cx="3212824" cy="2791032"/>
          </a:xfrm>
          <a:prstGeom prst="rect">
            <a:avLst/>
          </a:prstGeom>
        </p:spPr>
      </p:pic>
      <p:pic>
        <p:nvPicPr>
          <p:cNvPr id="12" name="Picture 11"/>
          <p:cNvPicPr>
            <a:picLocks noChangeAspect="1"/>
          </p:cNvPicPr>
          <p:nvPr/>
        </p:nvPicPr>
        <p:blipFill>
          <a:blip r:embed="rId7"/>
          <a:stretch>
            <a:fillRect/>
          </a:stretch>
        </p:blipFill>
        <p:spPr>
          <a:xfrm>
            <a:off x="9322905" y="2976355"/>
            <a:ext cx="2869096" cy="2791032"/>
          </a:xfrm>
          <a:prstGeom prst="rect">
            <a:avLst/>
          </a:prstGeom>
        </p:spPr>
      </p:pic>
    </p:spTree>
    <p:extLst>
      <p:ext uri="{BB962C8B-B14F-4D97-AF65-F5344CB8AC3E}">
        <p14:creationId xmlns:p14="http://schemas.microsoft.com/office/powerpoint/2010/main" val="1763939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F3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30" y="581536"/>
            <a:ext cx="8596668" cy="513522"/>
          </a:xfrm>
        </p:spPr>
        <p:txBody>
          <a:bodyPr>
            <a:noAutofit/>
          </a:bodyPr>
          <a:lstStyle/>
          <a:p>
            <a:pPr lvl="0">
              <a:lnSpc>
                <a:spcPct val="90000"/>
              </a:lnSpc>
              <a:spcAft>
                <a:spcPts val="600"/>
              </a:spcAft>
              <a:defRPr/>
            </a:pPr>
            <a:r>
              <a:rPr lang="en-US" sz="2400" b="1" dirty="0" smtClean="0">
                <a:solidFill>
                  <a:srgbClr val="323B8D"/>
                </a:solidFill>
                <a:latin typeface="Cambria" panose="02040503050406030204" pitchFamily="18" charset="0"/>
                <a:ea typeface="Cambria" panose="02040503050406030204" pitchFamily="18" charset="0"/>
              </a:rPr>
              <a:t>4. Categorical Feature vs TARGET</a:t>
            </a:r>
            <a:endParaRPr lang="en-US" sz="2400" b="1" dirty="0">
              <a:solidFill>
                <a:srgbClr val="323B8D"/>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8899" y="1348740"/>
            <a:ext cx="7881132" cy="4878359"/>
          </a:xfrm>
        </p:spPr>
        <p:txBody>
          <a:bodyPr>
            <a:normAutofit/>
          </a:bodyPr>
          <a:lstStyle/>
          <a:p>
            <a:r>
              <a:rPr lang="en-US" b="1" dirty="0" smtClean="0"/>
              <a:t>Weight </a:t>
            </a:r>
            <a:r>
              <a:rPr lang="en-US" b="1" dirty="0"/>
              <a:t>in Grams:</a:t>
            </a:r>
            <a:endParaRPr lang="en-US" dirty="0"/>
          </a:p>
          <a:p>
            <a:pPr marL="400050" lvl="1" indent="0">
              <a:buNone/>
            </a:pPr>
            <a:r>
              <a:rPr lang="en-US" dirty="0">
                <a:latin typeface="Cambria" panose="02040503050406030204" pitchFamily="18" charset="0"/>
                <a:ea typeface="Cambria" panose="02040503050406030204" pitchFamily="18" charset="0"/>
              </a:rPr>
              <a:t>Higher weight parcels tend to be delivered </a:t>
            </a:r>
            <a:r>
              <a:rPr lang="en-US" b="1" dirty="0">
                <a:latin typeface="Cambria" panose="02040503050406030204" pitchFamily="18" charset="0"/>
                <a:ea typeface="Cambria" panose="02040503050406030204" pitchFamily="18" charset="0"/>
              </a:rPr>
              <a:t>late</a:t>
            </a:r>
            <a:r>
              <a:rPr lang="en-US" dirty="0">
                <a:latin typeface="Cambria" panose="02040503050406030204" pitchFamily="18" charset="0"/>
                <a:ea typeface="Cambria" panose="02040503050406030204" pitchFamily="18" charset="0"/>
              </a:rPr>
              <a:t> more often.</a:t>
            </a:r>
          </a:p>
          <a:p>
            <a:pPr marL="400050" lvl="1" indent="0">
              <a:buNone/>
            </a:pPr>
            <a:r>
              <a:rPr lang="en-US" dirty="0">
                <a:latin typeface="Cambria" panose="02040503050406030204" pitchFamily="18" charset="0"/>
                <a:ea typeface="Cambria" panose="02040503050406030204" pitchFamily="18" charset="0"/>
              </a:rPr>
              <a:t>Late deliveries show wider weight variation.</a:t>
            </a:r>
          </a:p>
          <a:p>
            <a:r>
              <a:rPr lang="en-US" b="1" dirty="0" smtClean="0">
                <a:latin typeface="Cambria" panose="02040503050406030204" pitchFamily="18" charset="0"/>
                <a:ea typeface="Cambria" panose="02040503050406030204" pitchFamily="18" charset="0"/>
              </a:rPr>
              <a:t>Discount </a:t>
            </a:r>
            <a:r>
              <a:rPr lang="en-US" b="1" dirty="0">
                <a:latin typeface="Cambria" panose="02040503050406030204" pitchFamily="18" charset="0"/>
                <a:ea typeface="Cambria" panose="02040503050406030204" pitchFamily="18" charset="0"/>
              </a:rPr>
              <a:t>Offered:</a:t>
            </a:r>
            <a:endParaRPr lang="en-US" dirty="0">
              <a:latin typeface="Cambria" panose="02040503050406030204" pitchFamily="18" charset="0"/>
              <a:ea typeface="Cambria" panose="02040503050406030204" pitchFamily="18" charset="0"/>
            </a:endParaRPr>
          </a:p>
          <a:p>
            <a:pPr marL="400050" lvl="1" indent="0">
              <a:buNone/>
            </a:pPr>
            <a:r>
              <a:rPr lang="en-US" dirty="0">
                <a:latin typeface="Cambria" panose="02040503050406030204" pitchFamily="18" charset="0"/>
                <a:ea typeface="Cambria" panose="02040503050406030204" pitchFamily="18" charset="0"/>
              </a:rPr>
              <a:t>Orders with </a:t>
            </a:r>
            <a:r>
              <a:rPr lang="en-US" b="1" dirty="0">
                <a:latin typeface="Cambria" panose="02040503050406030204" pitchFamily="18" charset="0"/>
                <a:ea typeface="Cambria" panose="02040503050406030204" pitchFamily="18" charset="0"/>
              </a:rPr>
              <a:t>higher discounts</a:t>
            </a:r>
            <a:r>
              <a:rPr lang="en-US" dirty="0">
                <a:latin typeface="Cambria" panose="02040503050406030204" pitchFamily="18" charset="0"/>
                <a:ea typeface="Cambria" panose="02040503050406030204" pitchFamily="18" charset="0"/>
              </a:rPr>
              <a:t> are more likely to be </a:t>
            </a:r>
            <a:r>
              <a:rPr lang="en-US" b="1" dirty="0">
                <a:latin typeface="Cambria" panose="02040503050406030204" pitchFamily="18" charset="0"/>
                <a:ea typeface="Cambria" panose="02040503050406030204" pitchFamily="18" charset="0"/>
              </a:rPr>
              <a:t>late</a:t>
            </a:r>
            <a:r>
              <a:rPr lang="en-US" dirty="0">
                <a:latin typeface="Cambria" panose="02040503050406030204" pitchFamily="18" charset="0"/>
                <a:ea typeface="Cambria" panose="02040503050406030204" pitchFamily="18" charset="0"/>
              </a:rPr>
              <a:t>.</a:t>
            </a:r>
          </a:p>
          <a:p>
            <a:pPr marL="400050" lvl="1" indent="0">
              <a:buNone/>
            </a:pPr>
            <a:r>
              <a:rPr lang="en-US" dirty="0">
                <a:latin typeface="Cambria" panose="02040503050406030204" pitchFamily="18" charset="0"/>
                <a:ea typeface="Cambria" panose="02040503050406030204" pitchFamily="18" charset="0"/>
              </a:rPr>
              <a:t>Suggests aggressive discounts may affect timely fulfillment</a:t>
            </a:r>
            <a:r>
              <a:rPr lang="en-US" dirty="0" smtClean="0">
                <a:latin typeface="Cambria" panose="02040503050406030204" pitchFamily="18" charset="0"/>
                <a:ea typeface="Cambria" panose="02040503050406030204" pitchFamily="18" charset="0"/>
              </a:rPr>
              <a:t>.</a:t>
            </a:r>
          </a:p>
          <a:p>
            <a:r>
              <a:rPr lang="en-US" b="1" dirty="0" smtClean="0">
                <a:latin typeface="Cambria" panose="02040503050406030204" pitchFamily="18" charset="0"/>
                <a:ea typeface="Cambria" panose="02040503050406030204" pitchFamily="18" charset="0"/>
              </a:rPr>
              <a:t>Customer </a:t>
            </a:r>
            <a:r>
              <a:rPr lang="en-US" b="1" dirty="0">
                <a:latin typeface="Cambria" panose="02040503050406030204" pitchFamily="18" charset="0"/>
                <a:ea typeface="Cambria" panose="02040503050406030204" pitchFamily="18" charset="0"/>
              </a:rPr>
              <a:t>Rating:</a:t>
            </a:r>
            <a:endParaRPr lang="en-US" dirty="0">
              <a:latin typeface="Cambria" panose="02040503050406030204" pitchFamily="18" charset="0"/>
              <a:ea typeface="Cambria" panose="02040503050406030204" pitchFamily="18" charset="0"/>
            </a:endParaRPr>
          </a:p>
          <a:p>
            <a:pPr marL="400050" lvl="1" indent="0">
              <a:buNone/>
            </a:pPr>
            <a:r>
              <a:rPr lang="en-US" dirty="0">
                <a:latin typeface="Cambria" panose="02040503050406030204" pitchFamily="18" charset="0"/>
                <a:ea typeface="Cambria" panose="02040503050406030204" pitchFamily="18" charset="0"/>
              </a:rPr>
              <a:t>Ratings are evenly distributed for both On-Time and Late deliveries.</a:t>
            </a:r>
          </a:p>
          <a:p>
            <a:pPr marL="400050" lvl="1" indent="0">
              <a:buNone/>
            </a:pPr>
            <a:r>
              <a:rPr lang="en-US" dirty="0">
                <a:latin typeface="Cambria" panose="02040503050406030204" pitchFamily="18" charset="0"/>
                <a:ea typeface="Cambria" panose="02040503050406030204" pitchFamily="18" charset="0"/>
              </a:rPr>
              <a:t>This suggests customer feedback (rating) </a:t>
            </a:r>
            <a:r>
              <a:rPr lang="en-US" b="1" dirty="0">
                <a:latin typeface="Cambria" panose="02040503050406030204" pitchFamily="18" charset="0"/>
                <a:ea typeface="Cambria" panose="02040503050406030204" pitchFamily="18" charset="0"/>
              </a:rPr>
              <a:t>doesn’t significantly influence delivery timeliness</a:t>
            </a:r>
            <a:r>
              <a:rPr lang="en-US" dirty="0">
                <a:latin typeface="Cambria" panose="02040503050406030204" pitchFamily="18" charset="0"/>
                <a:ea typeface="Cambria" panose="02040503050406030204" pitchFamily="18" charset="0"/>
              </a:rPr>
              <a:t>.</a:t>
            </a:r>
          </a:p>
          <a:p>
            <a:pPr marL="400050" lvl="1" indent="0">
              <a:buNone/>
            </a:pP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16617" y="1"/>
            <a:ext cx="3475384" cy="6857999"/>
          </a:xfrm>
          <a:prstGeom prst="rect">
            <a:avLst/>
          </a:prstGeom>
          <a:ln>
            <a:noFill/>
          </a:ln>
        </p:spPr>
      </p:pic>
      <p:pic>
        <p:nvPicPr>
          <p:cNvPr id="15" name="Picture 14">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5" name="Picture 4"/>
          <p:cNvPicPr>
            <a:picLocks noChangeAspect="1"/>
          </p:cNvPicPr>
          <p:nvPr/>
        </p:nvPicPr>
        <p:blipFill>
          <a:blip r:embed="rId4"/>
          <a:stretch>
            <a:fillRect/>
          </a:stretch>
        </p:blipFill>
        <p:spPr>
          <a:xfrm>
            <a:off x="8248366" y="57153"/>
            <a:ext cx="3918648" cy="2119119"/>
          </a:xfrm>
          <a:prstGeom prst="rect">
            <a:avLst/>
          </a:prstGeom>
        </p:spPr>
      </p:pic>
      <p:pic>
        <p:nvPicPr>
          <p:cNvPr id="6" name="Picture 5"/>
          <p:cNvPicPr>
            <a:picLocks noChangeAspect="1"/>
          </p:cNvPicPr>
          <p:nvPr/>
        </p:nvPicPr>
        <p:blipFill>
          <a:blip r:embed="rId5"/>
          <a:stretch>
            <a:fillRect/>
          </a:stretch>
        </p:blipFill>
        <p:spPr>
          <a:xfrm>
            <a:off x="8260859" y="2233424"/>
            <a:ext cx="3918648" cy="1988802"/>
          </a:xfrm>
          <a:prstGeom prst="rect">
            <a:avLst/>
          </a:prstGeom>
        </p:spPr>
      </p:pic>
      <p:pic>
        <p:nvPicPr>
          <p:cNvPr id="7" name="Picture 6"/>
          <p:cNvPicPr>
            <a:picLocks noChangeAspect="1"/>
          </p:cNvPicPr>
          <p:nvPr/>
        </p:nvPicPr>
        <p:blipFill>
          <a:blip r:embed="rId6"/>
          <a:stretch>
            <a:fillRect/>
          </a:stretch>
        </p:blipFill>
        <p:spPr>
          <a:xfrm>
            <a:off x="8293723" y="4271391"/>
            <a:ext cx="3931141" cy="1906542"/>
          </a:xfrm>
          <a:prstGeom prst="rect">
            <a:avLst/>
          </a:prstGeom>
        </p:spPr>
      </p:pic>
    </p:spTree>
    <p:extLst>
      <p:ext uri="{BB962C8B-B14F-4D97-AF65-F5344CB8AC3E}">
        <p14:creationId xmlns:p14="http://schemas.microsoft.com/office/powerpoint/2010/main" val="3284397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AF3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30" y="581536"/>
            <a:ext cx="8596668" cy="513522"/>
          </a:xfrm>
        </p:spPr>
        <p:txBody>
          <a:bodyPr>
            <a:noAutofit/>
          </a:bodyPr>
          <a:lstStyle/>
          <a:p>
            <a:r>
              <a:rPr lang="en-IN" sz="2400" b="1" dirty="0" smtClean="0">
                <a:solidFill>
                  <a:srgbClr val="323B8D"/>
                </a:solidFill>
                <a:latin typeface="Cambria" panose="02040503050406030204" pitchFamily="18" charset="0"/>
                <a:ea typeface="Cambria" panose="02040503050406030204" pitchFamily="18" charset="0"/>
              </a:rPr>
              <a:t>5. Correlation </a:t>
            </a:r>
            <a:r>
              <a:rPr lang="en-IN" sz="2400" b="1" dirty="0" smtClean="0">
                <a:solidFill>
                  <a:srgbClr val="323B8D"/>
                </a:solidFill>
                <a:latin typeface="Cambria" panose="02040503050406030204" pitchFamily="18" charset="0"/>
                <a:ea typeface="Cambria" panose="02040503050406030204" pitchFamily="18" charset="0"/>
              </a:rPr>
              <a:t>Heat Map</a:t>
            </a:r>
            <a:endParaRPr lang="en-IN" sz="2400" b="1" dirty="0">
              <a:solidFill>
                <a:srgbClr val="323B8D"/>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10493" y="1095058"/>
            <a:ext cx="5464750" cy="4878359"/>
          </a:xfrm>
        </p:spPr>
        <p:txBody>
          <a:bodyPr>
            <a:normAutofit/>
          </a:bodyPr>
          <a:lstStyle/>
          <a:p>
            <a:r>
              <a:rPr lang="en-US" sz="1400" b="1" dirty="0" smtClean="0">
                <a:latin typeface="Cambria" panose="02040503050406030204" pitchFamily="18" charset="0"/>
                <a:ea typeface="Cambria" panose="02040503050406030204" pitchFamily="18" charset="0"/>
              </a:rPr>
              <a:t>Positive </a:t>
            </a:r>
            <a:r>
              <a:rPr lang="en-US" sz="1400" b="1" dirty="0">
                <a:latin typeface="Cambria" panose="02040503050406030204" pitchFamily="18" charset="0"/>
                <a:ea typeface="Cambria" panose="02040503050406030204" pitchFamily="18" charset="0"/>
              </a:rPr>
              <a:t>correlation was observed between Customer Care Calls and Cost_of_the_Product, suggesting that more expensive products might trigger slightly more support interactions.</a:t>
            </a:r>
          </a:p>
          <a:p>
            <a:r>
              <a:rPr lang="en-US" sz="1400" b="1" dirty="0" smtClean="0">
                <a:latin typeface="Cambria" panose="02040503050406030204" pitchFamily="18" charset="0"/>
                <a:ea typeface="Cambria" panose="02040503050406030204" pitchFamily="18" charset="0"/>
              </a:rPr>
              <a:t>Discount_offered </a:t>
            </a:r>
            <a:r>
              <a:rPr lang="en-US" sz="1400" b="1" dirty="0">
                <a:latin typeface="Cambria" panose="02040503050406030204" pitchFamily="18" charset="0"/>
                <a:ea typeface="Cambria" panose="02040503050406030204" pitchFamily="18" charset="0"/>
              </a:rPr>
              <a:t>shows a negative correlation with both Weight_in_gms and Cost_of_the_Product, indicating higher discounts are usually applied to lighter or lower-cost products.</a:t>
            </a:r>
          </a:p>
          <a:p>
            <a:r>
              <a:rPr lang="en-US" sz="1400" b="1" dirty="0" smtClean="0">
                <a:latin typeface="Cambria" panose="02040503050406030204" pitchFamily="18" charset="0"/>
                <a:ea typeface="Cambria" panose="02040503050406030204" pitchFamily="18" charset="0"/>
              </a:rPr>
              <a:t>Overall</a:t>
            </a:r>
            <a:r>
              <a:rPr lang="en-US" sz="1400" b="1" dirty="0">
                <a:latin typeface="Cambria" panose="02040503050406030204" pitchFamily="18" charset="0"/>
                <a:ea typeface="Cambria" panose="02040503050406030204" pitchFamily="18" charset="0"/>
              </a:rPr>
              <a:t>, most variables like Customer_rating and Prior_purchases show minimal correlation with other features — this is good as it indicates low multicollinearity</a:t>
            </a:r>
            <a:r>
              <a:rPr lang="en-US" sz="1400" b="1" dirty="0" smtClean="0">
                <a:latin typeface="Cambria" panose="02040503050406030204" pitchFamily="18" charset="0"/>
                <a:ea typeface="Cambria" panose="02040503050406030204" pitchFamily="18" charset="0"/>
              </a:rPr>
              <a:t>.</a:t>
            </a:r>
          </a:p>
          <a:p>
            <a:pPr marL="0" indent="0">
              <a:buNone/>
            </a:pPr>
            <a:endParaRPr lang="en-US" sz="1400" b="1" dirty="0">
              <a:latin typeface="Cambria" panose="02040503050406030204" pitchFamily="18" charset="0"/>
              <a:ea typeface="Cambria" panose="02040503050406030204" pitchFamily="18" charset="0"/>
            </a:endParaRPr>
          </a:p>
          <a:p>
            <a:r>
              <a:rPr lang="en-US" sz="1400" b="1" dirty="0" smtClean="0">
                <a:latin typeface="Cambria" panose="02040503050406030204" pitchFamily="18" charset="0"/>
                <a:ea typeface="Cambria" panose="02040503050406030204" pitchFamily="18" charset="0"/>
              </a:rPr>
              <a:t>These </a:t>
            </a:r>
            <a:r>
              <a:rPr lang="en-US" sz="1400" b="1" dirty="0">
                <a:latin typeface="Cambria" panose="02040503050406030204" pitchFamily="18" charset="0"/>
                <a:ea typeface="Cambria" panose="02040503050406030204" pitchFamily="18" charset="0"/>
              </a:rPr>
              <a:t>relationships ensure that each feature contributes unique information to the prediction model.</a:t>
            </a:r>
            <a:endParaRPr lang="en-US" sz="1400" dirty="0">
              <a:latin typeface="Cambria" panose="02040503050406030204" pitchFamily="18" charset="0"/>
              <a:ea typeface="Cambria" panose="02040503050406030204" pitchFamily="18" charset="0"/>
            </a:endParaRPr>
          </a:p>
          <a:p>
            <a:pPr marL="0" indent="0">
              <a:buNone/>
            </a:pPr>
            <a:endParaRPr lang="en-US" sz="1600" dirty="0">
              <a:latin typeface="Cambria" panose="02040503050406030204" pitchFamily="18" charset="0"/>
              <a:ea typeface="Cambria" panose="02040503050406030204" pitchFamily="18" charset="0"/>
            </a:endParaRPr>
          </a:p>
          <a:p>
            <a:pPr marL="0" indent="0">
              <a:buNone/>
            </a:pPr>
            <a:endParaRPr lang="en-US" sz="16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16617" y="1"/>
            <a:ext cx="3475384" cy="6857999"/>
          </a:xfrm>
          <a:prstGeom prst="rect">
            <a:avLst/>
          </a:prstGeom>
          <a:ln>
            <a:noFill/>
          </a:ln>
        </p:spPr>
      </p:pic>
      <p:pic>
        <p:nvPicPr>
          <p:cNvPr id="15" name="Picture 14">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8" name="Picture 7"/>
          <p:cNvPicPr>
            <a:picLocks noChangeAspect="1"/>
          </p:cNvPicPr>
          <p:nvPr/>
        </p:nvPicPr>
        <p:blipFill>
          <a:blip r:embed="rId4"/>
          <a:stretch>
            <a:fillRect/>
          </a:stretch>
        </p:blipFill>
        <p:spPr>
          <a:xfrm>
            <a:off x="5711959" y="838297"/>
            <a:ext cx="6427752" cy="4748005"/>
          </a:xfrm>
          <a:prstGeom prst="rect">
            <a:avLst/>
          </a:prstGeom>
          <a:ln>
            <a:solidFill>
              <a:srgbClr val="EAF3FA"/>
            </a:solidFill>
          </a:ln>
          <a:effectLst>
            <a:innerShdw blurRad="114300">
              <a:prstClr val="black"/>
            </a:innerShdw>
          </a:effectLst>
        </p:spPr>
      </p:pic>
    </p:spTree>
    <p:extLst>
      <p:ext uri="{BB962C8B-B14F-4D97-AF65-F5344CB8AC3E}">
        <p14:creationId xmlns:p14="http://schemas.microsoft.com/office/powerpoint/2010/main" val="1648484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12575"/>
            <a:ext cx="8039283" cy="4828788"/>
          </a:xfrm>
        </p:spPr>
        <p:txBody>
          <a:bodyPr>
            <a:normAutofit/>
          </a:bodyPr>
          <a:lstStyle/>
          <a:p>
            <a:r>
              <a:rPr lang="en-US" sz="1400" dirty="0">
                <a:latin typeface="Cambria" panose="02040503050406030204" pitchFamily="18" charset="0"/>
                <a:ea typeface="Cambria" panose="02040503050406030204" pitchFamily="18" charset="0"/>
              </a:rPr>
              <a:t>Created dummy variables for categorical </a:t>
            </a:r>
            <a:r>
              <a:rPr lang="en-US" sz="1400" dirty="0" smtClean="0">
                <a:latin typeface="Cambria" panose="02040503050406030204" pitchFamily="18" charset="0"/>
                <a:ea typeface="Cambria" panose="02040503050406030204" pitchFamily="18" charset="0"/>
              </a:rPr>
              <a:t>columns.</a:t>
            </a:r>
          </a:p>
          <a:p>
            <a:r>
              <a:rPr lang="en-US" sz="1400" dirty="0" smtClean="0">
                <a:latin typeface="Cambria" panose="02040503050406030204" pitchFamily="18" charset="0"/>
                <a:ea typeface="Cambria" panose="02040503050406030204" pitchFamily="18" charset="0"/>
              </a:rPr>
              <a:t>Kept </a:t>
            </a:r>
            <a:r>
              <a:rPr lang="en-US" sz="1400" dirty="0">
                <a:latin typeface="Cambria" panose="02040503050406030204" pitchFamily="18" charset="0"/>
                <a:ea typeface="Cambria" panose="02040503050406030204" pitchFamily="18" charset="0"/>
              </a:rPr>
              <a:t>all relevant columns due to small </a:t>
            </a:r>
            <a:r>
              <a:rPr lang="en-US" sz="1400" dirty="0" smtClean="0">
                <a:latin typeface="Cambria" panose="02040503050406030204" pitchFamily="18" charset="0"/>
                <a:ea typeface="Cambria" panose="02040503050406030204" pitchFamily="18" charset="0"/>
              </a:rPr>
              <a:t>dataset</a:t>
            </a:r>
          </a:p>
          <a:p>
            <a:r>
              <a:rPr lang="en-US" sz="1400" dirty="0" smtClean="0">
                <a:latin typeface="Cambria" panose="02040503050406030204" pitchFamily="18" charset="0"/>
                <a:ea typeface="Cambria" panose="02040503050406030204" pitchFamily="18" charset="0"/>
              </a:rPr>
              <a:t>Final </a:t>
            </a:r>
            <a:r>
              <a:rPr lang="en-US" sz="1400" dirty="0">
                <a:latin typeface="Cambria" panose="02040503050406030204" pitchFamily="18" charset="0"/>
                <a:ea typeface="Cambria" panose="02040503050406030204" pitchFamily="18" charset="0"/>
              </a:rPr>
              <a:t>feature split:</a:t>
            </a:r>
          </a:p>
          <a:p>
            <a:pPr lvl="1"/>
            <a:r>
              <a:rPr lang="en-US" sz="1400" b="1" dirty="0">
                <a:latin typeface="Cambria" panose="02040503050406030204" pitchFamily="18" charset="0"/>
                <a:ea typeface="Cambria" panose="02040503050406030204" pitchFamily="18" charset="0"/>
              </a:rPr>
              <a:t>X:</a:t>
            </a:r>
            <a:r>
              <a:rPr lang="en-US" sz="1400" dirty="0">
                <a:latin typeface="Cambria" panose="02040503050406030204" pitchFamily="18" charset="0"/>
                <a:ea typeface="Cambria" panose="02040503050406030204" pitchFamily="18" charset="0"/>
              </a:rPr>
              <a:t> All predictor columns</a:t>
            </a:r>
          </a:p>
          <a:p>
            <a:pPr lvl="1"/>
            <a:r>
              <a:rPr lang="en-US" sz="1400" b="1" dirty="0">
                <a:latin typeface="Cambria" panose="02040503050406030204" pitchFamily="18" charset="0"/>
                <a:ea typeface="Cambria" panose="02040503050406030204" pitchFamily="18" charset="0"/>
              </a:rPr>
              <a:t>Y:</a:t>
            </a:r>
            <a:r>
              <a:rPr lang="en-US" sz="1400" dirty="0">
                <a:latin typeface="Cambria" panose="02040503050406030204" pitchFamily="18" charset="0"/>
                <a:ea typeface="Cambria" panose="02040503050406030204" pitchFamily="18" charset="0"/>
              </a:rPr>
              <a:t> Delivery Status (1 = Delayed, 0 = On-time)</a:t>
            </a:r>
          </a:p>
          <a:p>
            <a:r>
              <a:rPr lang="en-US" sz="1400" b="1" dirty="0">
                <a:latin typeface="Cambria" panose="02040503050406030204" pitchFamily="18" charset="0"/>
                <a:ea typeface="Cambria" panose="02040503050406030204" pitchFamily="18" charset="0"/>
              </a:rPr>
              <a:t>Outliers Treatment: </a:t>
            </a:r>
            <a:r>
              <a:rPr lang="en-US" sz="1400" dirty="0">
                <a:latin typeface="Cambria" panose="02040503050406030204" pitchFamily="18" charset="0"/>
                <a:ea typeface="Cambria" panose="02040503050406030204" pitchFamily="18" charset="0"/>
              </a:rPr>
              <a:t>Checked outliers using </a:t>
            </a:r>
            <a:r>
              <a:rPr lang="en-US" sz="1400" b="1" dirty="0">
                <a:latin typeface="Cambria" panose="02040503050406030204" pitchFamily="18" charset="0"/>
                <a:ea typeface="Cambria" panose="02040503050406030204" pitchFamily="18" charset="0"/>
              </a:rPr>
              <a:t>IQR </a:t>
            </a:r>
            <a:r>
              <a:rPr lang="en-US" sz="1400" dirty="0">
                <a:latin typeface="Cambria" panose="02040503050406030204" pitchFamily="18" charset="0"/>
                <a:ea typeface="Cambria" panose="02040503050406030204" pitchFamily="18" charset="0"/>
              </a:rPr>
              <a:t>method for the continuous features and upon identifying outliers, nature of algorithm, and given small dataset size direct removal of </a:t>
            </a:r>
            <a:r>
              <a:rPr lang="en-US" sz="1400" dirty="0" smtClean="0">
                <a:latin typeface="Cambria" panose="02040503050406030204" pitchFamily="18" charset="0"/>
                <a:ea typeface="Cambria" panose="02040503050406030204" pitchFamily="18" charset="0"/>
              </a:rPr>
              <a:t>outliers </a:t>
            </a:r>
            <a:r>
              <a:rPr lang="en-US" sz="1400" dirty="0">
                <a:latin typeface="Cambria" panose="02040503050406030204" pitchFamily="18" charset="0"/>
                <a:ea typeface="Cambria" panose="02040503050406030204" pitchFamily="18" charset="0"/>
              </a:rPr>
              <a:t>might not be best </a:t>
            </a:r>
            <a:r>
              <a:rPr lang="en-US" sz="1400" dirty="0" smtClean="0">
                <a:latin typeface="Cambria" panose="02040503050406030204" pitchFamily="18" charset="0"/>
                <a:ea typeface="Cambria" panose="02040503050406030204" pitchFamily="18" charset="0"/>
              </a:rPr>
              <a:t>approach.</a:t>
            </a:r>
          </a:p>
          <a:p>
            <a:r>
              <a:rPr lang="en-US" sz="1400" dirty="0" smtClean="0">
                <a:solidFill>
                  <a:schemeClr val="tx1"/>
                </a:solidFill>
                <a:latin typeface="Cambria" panose="02040503050406030204" pitchFamily="18" charset="0"/>
                <a:ea typeface="Cambria" panose="02040503050406030204" pitchFamily="18" charset="0"/>
              </a:rPr>
              <a:t>Feature </a:t>
            </a:r>
            <a:r>
              <a:rPr lang="en-US" sz="1400" dirty="0">
                <a:solidFill>
                  <a:schemeClr val="tx1"/>
                </a:solidFill>
                <a:latin typeface="Cambria" panose="02040503050406030204" pitchFamily="18" charset="0"/>
                <a:ea typeface="Cambria" panose="02040503050406030204" pitchFamily="18" charset="0"/>
              </a:rPr>
              <a:t>scaling was needed for numeric features like </a:t>
            </a:r>
            <a:r>
              <a:rPr lang="en-US" sz="1400" b="1" dirty="0">
                <a:solidFill>
                  <a:schemeClr val="tx1"/>
                </a:solidFill>
                <a:latin typeface="Cambria" panose="02040503050406030204" pitchFamily="18" charset="0"/>
                <a:ea typeface="Cambria" panose="02040503050406030204" pitchFamily="18" charset="0"/>
              </a:rPr>
              <a:t>Cost of the Product</a:t>
            </a:r>
            <a:r>
              <a:rPr lang="en-US" sz="1400" dirty="0">
                <a:solidFill>
                  <a:schemeClr val="tx1"/>
                </a:solidFill>
                <a:latin typeface="Cambria" panose="02040503050406030204" pitchFamily="18" charset="0"/>
                <a:ea typeface="Cambria" panose="02040503050406030204" pitchFamily="18" charset="0"/>
              </a:rPr>
              <a:t>, </a:t>
            </a:r>
            <a:r>
              <a:rPr lang="en-US" sz="1400" b="1" dirty="0">
                <a:solidFill>
                  <a:schemeClr val="tx1"/>
                </a:solidFill>
                <a:latin typeface="Cambria" panose="02040503050406030204" pitchFamily="18" charset="0"/>
                <a:ea typeface="Cambria" panose="02040503050406030204" pitchFamily="18" charset="0"/>
              </a:rPr>
              <a:t>Discount Offered</a:t>
            </a:r>
            <a:r>
              <a:rPr lang="en-US" sz="1400" dirty="0">
                <a:solidFill>
                  <a:schemeClr val="tx1"/>
                </a:solidFill>
                <a:latin typeface="Cambria" panose="02040503050406030204" pitchFamily="18" charset="0"/>
                <a:ea typeface="Cambria" panose="02040503050406030204" pitchFamily="18" charset="0"/>
              </a:rPr>
              <a:t>, and </a:t>
            </a:r>
            <a:r>
              <a:rPr lang="en-US" sz="1400" b="1" dirty="0" smtClean="0">
                <a:solidFill>
                  <a:schemeClr val="tx1"/>
                </a:solidFill>
                <a:latin typeface="Cambria" panose="02040503050406030204" pitchFamily="18" charset="0"/>
                <a:ea typeface="Cambria" panose="02040503050406030204" pitchFamily="18" charset="0"/>
              </a:rPr>
              <a:t>Weight</a:t>
            </a:r>
            <a:r>
              <a:rPr lang="en-US" sz="1400" dirty="0" smtClean="0">
                <a:solidFill>
                  <a:schemeClr val="tx1"/>
                </a:solidFill>
                <a:latin typeface="Cambria" panose="02040503050406030204" pitchFamily="18" charset="0"/>
                <a:ea typeface="Cambria" panose="02040503050406030204" pitchFamily="18" charset="0"/>
              </a:rPr>
              <a:t>.</a:t>
            </a:r>
          </a:p>
          <a:p>
            <a:r>
              <a:rPr lang="en-US" sz="1400" dirty="0" smtClean="0">
                <a:solidFill>
                  <a:schemeClr val="tx1"/>
                </a:solidFill>
                <a:latin typeface="Cambria" panose="02040503050406030204" pitchFamily="18" charset="0"/>
                <a:ea typeface="Cambria" panose="02040503050406030204" pitchFamily="18" charset="0"/>
              </a:rPr>
              <a:t>Checked </a:t>
            </a:r>
            <a:r>
              <a:rPr lang="en-US" sz="1400" dirty="0">
                <a:solidFill>
                  <a:schemeClr val="tx1"/>
                </a:solidFill>
                <a:latin typeface="Cambria" panose="02040503050406030204" pitchFamily="18" charset="0"/>
                <a:ea typeface="Cambria" panose="02040503050406030204" pitchFamily="18" charset="0"/>
              </a:rPr>
              <a:t>scale sensitivity: algorithms like </a:t>
            </a:r>
            <a:r>
              <a:rPr lang="en-US" sz="1400" b="1" dirty="0">
                <a:solidFill>
                  <a:schemeClr val="tx1"/>
                </a:solidFill>
                <a:latin typeface="Cambria" panose="02040503050406030204" pitchFamily="18" charset="0"/>
                <a:ea typeface="Cambria" panose="02040503050406030204" pitchFamily="18" charset="0"/>
              </a:rPr>
              <a:t>SVM</a:t>
            </a:r>
            <a:r>
              <a:rPr lang="en-US" sz="1400" dirty="0">
                <a:solidFill>
                  <a:schemeClr val="tx1"/>
                </a:solidFill>
                <a:latin typeface="Cambria" panose="02040503050406030204" pitchFamily="18" charset="0"/>
                <a:ea typeface="Cambria" panose="02040503050406030204" pitchFamily="18" charset="0"/>
              </a:rPr>
              <a:t> and </a:t>
            </a:r>
            <a:r>
              <a:rPr lang="en-US" sz="1400" b="1" dirty="0">
                <a:solidFill>
                  <a:schemeClr val="tx1"/>
                </a:solidFill>
                <a:latin typeface="Cambria" panose="02040503050406030204" pitchFamily="18" charset="0"/>
                <a:ea typeface="Cambria" panose="02040503050406030204" pitchFamily="18" charset="0"/>
              </a:rPr>
              <a:t>Logistic Regression</a:t>
            </a:r>
            <a:r>
              <a:rPr lang="en-US" sz="1400" dirty="0">
                <a:solidFill>
                  <a:schemeClr val="tx1"/>
                </a:solidFill>
                <a:latin typeface="Cambria" panose="02040503050406030204" pitchFamily="18" charset="0"/>
                <a:ea typeface="Cambria" panose="02040503050406030204" pitchFamily="18" charset="0"/>
              </a:rPr>
              <a:t> benefit from </a:t>
            </a:r>
            <a:r>
              <a:rPr lang="en-US" sz="1400" dirty="0" smtClean="0">
                <a:solidFill>
                  <a:schemeClr val="tx1"/>
                </a:solidFill>
                <a:latin typeface="Cambria" panose="02040503050406030204" pitchFamily="18" charset="0"/>
                <a:ea typeface="Cambria" panose="02040503050406030204" pitchFamily="18" charset="0"/>
              </a:rPr>
              <a:t>scaling.</a:t>
            </a:r>
          </a:p>
          <a:p>
            <a:r>
              <a:rPr lang="en-US" sz="1400" dirty="0" smtClean="0">
                <a:solidFill>
                  <a:schemeClr val="tx1"/>
                </a:solidFill>
                <a:latin typeface="Cambria" panose="02040503050406030204" pitchFamily="18" charset="0"/>
                <a:ea typeface="Cambria" panose="02040503050406030204" pitchFamily="18" charset="0"/>
              </a:rPr>
              <a:t>Used </a:t>
            </a:r>
            <a:r>
              <a:rPr lang="en-US" sz="1400" b="1" dirty="0">
                <a:solidFill>
                  <a:schemeClr val="tx1"/>
                </a:solidFill>
                <a:latin typeface="Cambria" panose="02040503050406030204" pitchFamily="18" charset="0"/>
                <a:ea typeface="Cambria" panose="02040503050406030204" pitchFamily="18" charset="0"/>
              </a:rPr>
              <a:t>StandardScaler</a:t>
            </a:r>
            <a:r>
              <a:rPr lang="en-US" sz="1400" dirty="0">
                <a:solidFill>
                  <a:schemeClr val="tx1"/>
                </a:solidFill>
                <a:latin typeface="Cambria" panose="02040503050406030204" pitchFamily="18" charset="0"/>
                <a:ea typeface="Cambria" panose="02040503050406030204" pitchFamily="18" charset="0"/>
              </a:rPr>
              <a:t> to make numeric values </a:t>
            </a:r>
            <a:r>
              <a:rPr lang="en-US" sz="1400" dirty="0" smtClean="0">
                <a:solidFill>
                  <a:schemeClr val="tx1"/>
                </a:solidFill>
                <a:latin typeface="Cambria" panose="02040503050406030204" pitchFamily="18" charset="0"/>
                <a:ea typeface="Cambria" panose="02040503050406030204" pitchFamily="18" charset="0"/>
              </a:rPr>
              <a:t>comparable.</a:t>
            </a:r>
          </a:p>
          <a:p>
            <a:r>
              <a:rPr lang="en-US" sz="1400" dirty="0" smtClean="0">
                <a:solidFill>
                  <a:schemeClr val="tx1"/>
                </a:solidFill>
                <a:latin typeface="Cambria" panose="02040503050406030204" pitchFamily="18" charset="0"/>
                <a:ea typeface="Cambria" panose="02040503050406030204" pitchFamily="18" charset="0"/>
              </a:rPr>
              <a:t>Decision </a:t>
            </a:r>
            <a:r>
              <a:rPr lang="en-US" sz="1400" dirty="0">
                <a:solidFill>
                  <a:schemeClr val="tx1"/>
                </a:solidFill>
                <a:latin typeface="Cambria" panose="02040503050406030204" pitchFamily="18" charset="0"/>
                <a:ea typeface="Cambria" panose="02040503050406030204" pitchFamily="18" charset="0"/>
              </a:rPr>
              <a:t>Trees and Random Forests are scale-invariant, so scaling was applied mainly for mixed-model </a:t>
            </a:r>
            <a:r>
              <a:rPr lang="en-US" sz="1400" dirty="0" smtClean="0">
                <a:solidFill>
                  <a:schemeClr val="tx1"/>
                </a:solidFill>
                <a:latin typeface="Cambria" panose="02040503050406030204" pitchFamily="18" charset="0"/>
                <a:ea typeface="Cambria" panose="02040503050406030204" pitchFamily="18" charset="0"/>
              </a:rPr>
              <a:t>approach.</a:t>
            </a:r>
          </a:p>
          <a:p>
            <a:r>
              <a:rPr lang="en-US" sz="1400" dirty="0" smtClean="0">
                <a:solidFill>
                  <a:schemeClr val="tx1"/>
                </a:solidFill>
                <a:latin typeface="Cambria" panose="02040503050406030204" pitchFamily="18" charset="0"/>
                <a:ea typeface="Cambria" panose="02040503050406030204" pitchFamily="18" charset="0"/>
              </a:rPr>
              <a:t>Scaling </a:t>
            </a:r>
            <a:r>
              <a:rPr lang="en-US" sz="1400" dirty="0">
                <a:solidFill>
                  <a:schemeClr val="tx1"/>
                </a:solidFill>
                <a:latin typeface="Cambria" panose="02040503050406030204" pitchFamily="18" charset="0"/>
                <a:ea typeface="Cambria" panose="02040503050406030204" pitchFamily="18" charset="0"/>
              </a:rPr>
              <a:t>was done inside pipelines for smooth integration with training.</a:t>
            </a:r>
          </a:p>
          <a:p>
            <a:endParaRPr lang="en-IN" sz="1200" b="1"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16617" y="1"/>
            <a:ext cx="3475384" cy="6857999"/>
          </a:xfrm>
          <a:prstGeom prst="rect">
            <a:avLst/>
          </a:prstGeom>
          <a:ln>
            <a:noFill/>
          </a:ln>
        </p:spPr>
      </p:pic>
      <p:pic>
        <p:nvPicPr>
          <p:cNvPr id="6" name="Picture 5">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7" name="Picture 6" descr="A hand pointing at a group of people&#10;&#10;Description automatically generated">
            <a:extLst>
              <a:ext uri="{FF2B5EF4-FFF2-40B4-BE49-F238E27FC236}">
                <a16:creationId xmlns="" xmlns:a16="http://schemas.microsoft.com/office/drawing/2014/main" id="{40A84B47-4A6A-0687-0FCB-DD218228D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8655" y="1761233"/>
            <a:ext cx="3171308" cy="2999612"/>
          </a:xfrm>
          <a:prstGeom prst="rect">
            <a:avLst/>
          </a:prstGeom>
          <a:effectLst>
            <a:innerShdw blurRad="63500" dist="50800" dir="10800000">
              <a:prstClr val="black">
                <a:alpha val="50000"/>
              </a:prstClr>
            </a:innerShdw>
          </a:effectLst>
        </p:spPr>
      </p:pic>
      <p:sp>
        <p:nvSpPr>
          <p:cNvPr id="2" name="Title 1"/>
          <p:cNvSpPr>
            <a:spLocks noGrp="1"/>
          </p:cNvSpPr>
          <p:nvPr>
            <p:ph type="title"/>
          </p:nvPr>
        </p:nvSpPr>
        <p:spPr>
          <a:xfrm>
            <a:off x="447261" y="395938"/>
            <a:ext cx="11241155" cy="602974"/>
          </a:xfrm>
        </p:spPr>
        <p:txBody>
          <a:bodyPr>
            <a:noAutofit/>
          </a:bodyPr>
          <a:lstStyle/>
          <a:p>
            <a:r>
              <a:rPr lang="en-IN" b="1" dirty="0" smtClean="0">
                <a:solidFill>
                  <a:srgbClr val="323B8D"/>
                </a:solidFill>
                <a:latin typeface="Cambria" panose="02040503050406030204" pitchFamily="18" charset="0"/>
                <a:ea typeface="Cambria" panose="02040503050406030204" pitchFamily="18" charset="0"/>
              </a:rPr>
              <a:t>Pre-processing and Feature </a:t>
            </a:r>
            <a:r>
              <a:rPr lang="en-IN" b="1" dirty="0">
                <a:solidFill>
                  <a:srgbClr val="323B8D"/>
                </a:solidFill>
                <a:latin typeface="Cambria" panose="02040503050406030204" pitchFamily="18" charset="0"/>
                <a:ea typeface="Cambria" panose="02040503050406030204" pitchFamily="18" charset="0"/>
              </a:rPr>
              <a:t>Engineering</a:t>
            </a:r>
          </a:p>
        </p:txBody>
      </p:sp>
    </p:spTree>
    <p:extLst>
      <p:ext uri="{BB962C8B-B14F-4D97-AF65-F5344CB8AC3E}">
        <p14:creationId xmlns:p14="http://schemas.microsoft.com/office/powerpoint/2010/main" val="18547063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5BA2E58-FEC9-D54D-ACC0-E7CEEF5F42E4}"/>
              </a:ext>
            </a:extLst>
          </p:cNvPr>
          <p:cNvSpPr>
            <a:spLocks noGrp="1"/>
          </p:cNvSpPr>
          <p:nvPr>
            <p:ph type="title"/>
          </p:nvPr>
        </p:nvSpPr>
        <p:spPr>
          <a:xfrm>
            <a:off x="560844" y="441331"/>
            <a:ext cx="7920014" cy="563217"/>
          </a:xfrm>
        </p:spPr>
        <p:txBody>
          <a:bodyPr>
            <a:noAutofit/>
          </a:bodyPr>
          <a:lstStyle/>
          <a:p>
            <a:r>
              <a:rPr lang="en-US" sz="2800" b="1" dirty="0" smtClean="0">
                <a:solidFill>
                  <a:srgbClr val="323B8D"/>
                </a:solidFill>
                <a:latin typeface="Cambria" panose="02040503050406030204" pitchFamily="18" charset="0"/>
                <a:ea typeface="Cambria" panose="02040503050406030204" pitchFamily="18" charset="0"/>
              </a:rPr>
              <a:t>TRAIN </a:t>
            </a:r>
            <a:r>
              <a:rPr lang="en-US" sz="2800" b="1" dirty="0">
                <a:solidFill>
                  <a:srgbClr val="323B8D"/>
                </a:solidFill>
                <a:latin typeface="Cambria" panose="02040503050406030204" pitchFamily="18" charset="0"/>
                <a:ea typeface="Cambria" panose="02040503050406030204" pitchFamily="18" charset="0"/>
              </a:rPr>
              <a:t>TEST </a:t>
            </a:r>
            <a:r>
              <a:rPr lang="en-US" sz="2800" b="1" dirty="0" smtClean="0">
                <a:solidFill>
                  <a:srgbClr val="323B8D"/>
                </a:solidFill>
                <a:latin typeface="Cambria" panose="02040503050406030204" pitchFamily="18" charset="0"/>
                <a:ea typeface="Cambria" panose="02040503050406030204" pitchFamily="18" charset="0"/>
              </a:rPr>
              <a:t>SPLIT</a:t>
            </a:r>
            <a:r>
              <a:rPr lang="en-US" sz="2800" dirty="0">
                <a:solidFill>
                  <a:srgbClr val="323B8D"/>
                </a:solidFill>
                <a:latin typeface="Cambria" panose="02040503050406030204" pitchFamily="18" charset="0"/>
                <a:ea typeface="Cambria" panose="02040503050406030204" pitchFamily="18" charset="0"/>
              </a:rPr>
              <a:t/>
            </a:r>
            <a:br>
              <a:rPr lang="en-US" sz="2800" dirty="0">
                <a:solidFill>
                  <a:srgbClr val="323B8D"/>
                </a:solidFill>
                <a:latin typeface="Cambria" panose="02040503050406030204" pitchFamily="18" charset="0"/>
                <a:ea typeface="Cambria" panose="02040503050406030204" pitchFamily="18" charset="0"/>
              </a:rPr>
            </a:br>
            <a:endParaRPr lang="en-US" sz="2800" dirty="0">
              <a:solidFill>
                <a:srgbClr val="323B8D"/>
              </a:solidFill>
              <a:latin typeface="Cambria" panose="02040503050406030204" pitchFamily="18" charset="0"/>
              <a:ea typeface="Cambria" panose="02040503050406030204" pitchFamily="18" charset="0"/>
            </a:endParaRPr>
          </a:p>
        </p:txBody>
      </p:sp>
      <p:sp>
        <p:nvSpPr>
          <p:cNvPr id="2" name="Content Placeholder 1">
            <a:extLst>
              <a:ext uri="{FF2B5EF4-FFF2-40B4-BE49-F238E27FC236}">
                <a16:creationId xmlns="" xmlns:a16="http://schemas.microsoft.com/office/drawing/2014/main" id="{C9565BAE-48A9-8300-4E79-87D77968413B}"/>
              </a:ext>
            </a:extLst>
          </p:cNvPr>
          <p:cNvSpPr>
            <a:spLocks noGrp="1"/>
          </p:cNvSpPr>
          <p:nvPr>
            <p:ph idx="1"/>
          </p:nvPr>
        </p:nvSpPr>
        <p:spPr>
          <a:xfrm>
            <a:off x="793823" y="2339329"/>
            <a:ext cx="7687035" cy="2848733"/>
          </a:xfrm>
        </p:spPr>
        <p:txBody>
          <a:bodyPr lIns="0" tIns="0" rIns="0" bIns="0" numCol="2">
            <a:normAutofit/>
          </a:bodyPr>
          <a:lstStyle/>
          <a:p>
            <a:pPr marL="0" indent="0">
              <a:buNone/>
            </a:pPr>
            <a:endParaRPr lang="en-US" b="1" dirty="0" smtClean="0">
              <a:solidFill>
                <a:schemeClr val="tx2"/>
              </a:solidFill>
              <a:latin typeface="Cambria" panose="02040503050406030204" pitchFamily="18" charset="0"/>
              <a:ea typeface="Cambria" panose="02040503050406030204" pitchFamily="18" charset="0"/>
            </a:endParaRPr>
          </a:p>
          <a:p>
            <a:pPr marL="0" indent="0">
              <a:buNone/>
            </a:pPr>
            <a:r>
              <a:rPr lang="en-US" b="1" dirty="0" smtClean="0">
                <a:solidFill>
                  <a:srgbClr val="323B8D"/>
                </a:solidFill>
                <a:latin typeface="Cambria" panose="02040503050406030204" pitchFamily="18" charset="0"/>
                <a:ea typeface="Cambria" panose="02040503050406030204" pitchFamily="18" charset="0"/>
              </a:rPr>
              <a:t>SPLITTING </a:t>
            </a:r>
            <a:r>
              <a:rPr lang="en-US" b="1" dirty="0">
                <a:solidFill>
                  <a:srgbClr val="323B8D"/>
                </a:solidFill>
                <a:latin typeface="Cambria" panose="02040503050406030204" pitchFamily="18" charset="0"/>
                <a:ea typeface="Cambria" panose="02040503050406030204" pitchFamily="18" charset="0"/>
              </a:rPr>
              <a:t>THE DATA INTO X &amp; </a:t>
            </a:r>
            <a:r>
              <a:rPr lang="en-US" b="1" dirty="0" smtClean="0">
                <a:solidFill>
                  <a:srgbClr val="323B8D"/>
                </a:solidFill>
                <a:latin typeface="Cambria" panose="02040503050406030204" pitchFamily="18" charset="0"/>
                <a:ea typeface="Cambria" panose="02040503050406030204" pitchFamily="18" charset="0"/>
              </a:rPr>
              <a:t>Y</a:t>
            </a:r>
          </a:p>
          <a:p>
            <a:pPr marL="0" indent="0">
              <a:buNone/>
            </a:pPr>
            <a:endParaRPr lang="en-IN" b="1" dirty="0">
              <a:solidFill>
                <a:schemeClr val="tx2"/>
              </a:solidFill>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3"/>
          <a:stretch>
            <a:fillRect/>
          </a:stretch>
        </p:blipFill>
        <p:spPr>
          <a:xfrm>
            <a:off x="8716617" y="1"/>
            <a:ext cx="3475384" cy="6857999"/>
          </a:xfrm>
          <a:prstGeom prst="rect">
            <a:avLst/>
          </a:prstGeom>
          <a:ln>
            <a:noFill/>
          </a:ln>
        </p:spPr>
      </p:pic>
      <p:sp>
        <p:nvSpPr>
          <p:cNvPr id="3" name="Rectangle 1"/>
          <p:cNvSpPr>
            <a:spLocks noChangeArrowheads="1"/>
          </p:cNvSpPr>
          <p:nvPr/>
        </p:nvSpPr>
        <p:spPr bwMode="auto">
          <a:xfrm>
            <a:off x="677334" y="1125196"/>
            <a:ext cx="7507183"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We split the data into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training (80%)</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and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testing (20%)</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sets.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 fixed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random state</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ensures consistent and repeatable results.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Used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stratify=y</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to maintain the same ratio of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on-time</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and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delayed</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deliveries in both sets.</a:t>
            </a:r>
          </a:p>
        </p:txBody>
      </p:sp>
      <p:sp>
        <p:nvSpPr>
          <p:cNvPr id="6" name="Rectangle 2"/>
          <p:cNvSpPr>
            <a:spLocks noChangeArrowheads="1"/>
          </p:cNvSpPr>
          <p:nvPr/>
        </p:nvSpPr>
        <p:spPr bwMode="auto">
          <a:xfrm>
            <a:off x="793822" y="3232780"/>
            <a:ext cx="7922795"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 dataset was divided into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X</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and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y</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parts.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"X"</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represents the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independent features</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like product cost, customer calls, discount, weight, etc.</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"y"</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is the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target</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 whether the delivery is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on time</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or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delayed</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t>
            </a:r>
          </a:p>
        </p:txBody>
      </p:sp>
      <p:pic>
        <p:nvPicPr>
          <p:cNvPr id="7" name="Picture 6">
            <a:extLst>
              <a:ext uri="{FF2B5EF4-FFF2-40B4-BE49-F238E27FC236}">
                <a16:creationId xmlns="" xmlns:a16="http://schemas.microsoft.com/office/drawing/2014/main" id="{D4E6C047-5885-D0BC-273F-A5DD1EE584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28459924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091" y="390939"/>
            <a:ext cx="8596668" cy="513522"/>
          </a:xfrm>
        </p:spPr>
        <p:txBody>
          <a:bodyPr>
            <a:noAutofit/>
          </a:bodyPr>
          <a:lstStyle/>
          <a:p>
            <a:r>
              <a:rPr lang="en-US" b="1" dirty="0" smtClean="0">
                <a:solidFill>
                  <a:srgbClr val="323B8D"/>
                </a:solidFill>
                <a:latin typeface="Cambria" panose="02040503050406030204" pitchFamily="18" charset="0"/>
                <a:ea typeface="Cambria" panose="02040503050406030204" pitchFamily="18" charset="0"/>
              </a:rPr>
              <a:t>Model Selection</a:t>
            </a:r>
            <a:endParaRPr lang="en-IN" b="1" dirty="0">
              <a:solidFill>
                <a:srgbClr val="323B8D"/>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36495" y="1"/>
            <a:ext cx="3455505" cy="6857999"/>
          </a:xfrm>
          <a:prstGeom prst="rect">
            <a:avLst/>
          </a:prstGeom>
          <a:ln>
            <a:noFill/>
          </a:ln>
        </p:spPr>
      </p:pic>
      <p:sp>
        <p:nvSpPr>
          <p:cNvPr id="5" name="Rectangle 1"/>
          <p:cNvSpPr>
            <a:spLocks noGrp="1" noChangeArrowheads="1"/>
          </p:cNvSpPr>
          <p:nvPr>
            <p:ph idx="1"/>
          </p:nvPr>
        </p:nvSpPr>
        <p:spPr bwMode="auto">
          <a:xfrm>
            <a:off x="577943" y="1123122"/>
            <a:ext cx="7959769"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Logistic Regression:</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r>
            <a:b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b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Used for binary classification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On-Time</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vs </a:t>
            </a: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Delayed</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delivery). Simple and efficient to model the relationship between customer/product features and the probability of delay.</a:t>
            </a:r>
          </a:p>
          <a:p>
            <a:pPr marL="0" marR="0" lvl="0" indent="0" algn="l" defTabSz="914400" rtl="0" eaLnBrk="0" fontAlgn="base" latinLnBrk="0" hangingPunct="0">
              <a:lnSpc>
                <a:spcPct val="150000"/>
              </a:lnSpc>
              <a:spcBef>
                <a:spcPct val="0"/>
              </a:spcBef>
              <a:spcAft>
                <a:spcPct val="0"/>
              </a:spcAft>
              <a:buClrTx/>
              <a:buSzTx/>
              <a:buNone/>
              <a:tabLst/>
            </a:pPr>
            <a:endPar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Decision Tree:</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r>
            <a:b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b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Chosen for its ability to handle both categorical and numerical features. Easy to interpret and works well to capture decision rules from customer, product, and shipping data.</a:t>
            </a:r>
          </a:p>
          <a:p>
            <a:pPr marL="0" marR="0" lvl="0" indent="0" algn="l" defTabSz="914400" rtl="0" eaLnBrk="0" fontAlgn="base" latinLnBrk="0" hangingPunct="0">
              <a:lnSpc>
                <a:spcPct val="150000"/>
              </a:lnSpc>
              <a:spcBef>
                <a:spcPct val="0"/>
              </a:spcBef>
              <a:spcAft>
                <a:spcPct val="0"/>
              </a:spcAft>
              <a:buClrTx/>
              <a:buSzTx/>
              <a:buNone/>
              <a:tabLst/>
            </a:pPr>
            <a:endPar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Random Forest:</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r>
            <a:b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b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 robust ensemble method that combines multiple decision trees to improve prediction accuracy. Handles feature importance and reduces over fitting.</a:t>
            </a:r>
          </a:p>
          <a:p>
            <a:pPr marL="0" marR="0" lvl="0" indent="0" algn="l" defTabSz="914400" rtl="0" eaLnBrk="0" fontAlgn="base" latinLnBrk="0" hangingPunct="0">
              <a:lnSpc>
                <a:spcPct val="150000"/>
              </a:lnSpc>
              <a:spcBef>
                <a:spcPct val="0"/>
              </a:spcBef>
              <a:spcAft>
                <a:spcPct val="0"/>
              </a:spcAft>
              <a:buClrTx/>
              <a:buSzTx/>
              <a:buNone/>
              <a:tabLst/>
            </a:pPr>
            <a:endPar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sz="1400"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Support Vector Machine:</a:t>
            </a: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r>
            <a:b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br>
            <a:r>
              <a:rPr kumimoji="0" lang="en-US" sz="14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Applied for its strength in small-to-medium datasets with complex feature spaces. Helps find the best boundary between on-time and delayed deliveries.</a:t>
            </a:r>
          </a:p>
        </p:txBody>
      </p:sp>
      <p:pic>
        <p:nvPicPr>
          <p:cNvPr id="6" name="Picture 5">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7" name="Picture 6"/>
          <p:cNvPicPr>
            <a:picLocks noChangeAspect="1"/>
          </p:cNvPicPr>
          <p:nvPr/>
        </p:nvPicPr>
        <p:blipFill>
          <a:blip r:embed="rId4"/>
          <a:stretch>
            <a:fillRect/>
          </a:stretch>
        </p:blipFill>
        <p:spPr>
          <a:xfrm>
            <a:off x="9168019" y="2053258"/>
            <a:ext cx="2324100" cy="1638300"/>
          </a:xfrm>
          <a:prstGeom prst="rect">
            <a:avLst/>
          </a:prstGeom>
          <a:effectLst>
            <a:softEdge rad="63500"/>
          </a:effectLst>
        </p:spPr>
      </p:pic>
    </p:spTree>
    <p:extLst>
      <p:ext uri="{BB962C8B-B14F-4D97-AF65-F5344CB8AC3E}">
        <p14:creationId xmlns:p14="http://schemas.microsoft.com/office/powerpoint/2010/main" val="575083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091" y="390939"/>
            <a:ext cx="8596668" cy="513522"/>
          </a:xfrm>
        </p:spPr>
        <p:txBody>
          <a:bodyPr>
            <a:noAutofit/>
          </a:bodyPr>
          <a:lstStyle/>
          <a:p>
            <a:r>
              <a:rPr lang="en-US" sz="2800" b="1" dirty="0" smtClean="0">
                <a:solidFill>
                  <a:srgbClr val="323B8D"/>
                </a:solidFill>
                <a:latin typeface="Cambria" panose="02040503050406030204" pitchFamily="18" charset="0"/>
                <a:ea typeface="Cambria" panose="02040503050406030204" pitchFamily="18" charset="0"/>
              </a:rPr>
              <a:t>Model Training</a:t>
            </a:r>
            <a:endParaRPr lang="en-IN" sz="2800" b="1" dirty="0">
              <a:solidFill>
                <a:srgbClr val="323B8D"/>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36495" y="1"/>
            <a:ext cx="3455505" cy="6857999"/>
          </a:xfrm>
          <a:prstGeom prst="rect">
            <a:avLst/>
          </a:prstGeom>
          <a:ln>
            <a:noFill/>
          </a:ln>
        </p:spPr>
      </p:pic>
      <p:sp>
        <p:nvSpPr>
          <p:cNvPr id="5" name="Rectangle 1"/>
          <p:cNvSpPr>
            <a:spLocks noGrp="1" noChangeArrowheads="1"/>
          </p:cNvSpPr>
          <p:nvPr>
            <p:ph idx="1"/>
          </p:nvPr>
        </p:nvSpPr>
        <p:spPr bwMode="auto">
          <a:xfrm>
            <a:off x="288235" y="1076631"/>
            <a:ext cx="8249477" cy="465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v"/>
            </a:pPr>
            <a:r>
              <a:rPr lang="en-US" sz="1600" b="1" dirty="0" smtClean="0">
                <a:solidFill>
                  <a:srgbClr val="002060"/>
                </a:solidFill>
                <a:latin typeface="Cambria" panose="02040503050406030204" pitchFamily="18" charset="0"/>
                <a:ea typeface="Cambria" panose="02040503050406030204" pitchFamily="18" charset="0"/>
              </a:rPr>
              <a:t>Goal:</a:t>
            </a:r>
            <a:r>
              <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r>
            <a:br>
              <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br>
            <a:r>
              <a:rPr lang="en-US" sz="1600" b="1" dirty="0" smtClean="0">
                <a:solidFill>
                  <a:schemeClr val="tx1"/>
                </a:solidFill>
                <a:latin typeface="Cambria" panose="02040503050406030204" pitchFamily="18" charset="0"/>
                <a:ea typeface="Cambria" panose="02040503050406030204" pitchFamily="18" charset="0"/>
              </a:rPr>
              <a:t>Train </a:t>
            </a:r>
            <a:r>
              <a:rPr lang="en-US" sz="1600" b="1" dirty="0">
                <a:solidFill>
                  <a:schemeClr val="tx1"/>
                </a:solidFill>
                <a:latin typeface="Cambria" panose="02040503050406030204" pitchFamily="18" charset="0"/>
                <a:ea typeface="Cambria" panose="02040503050406030204" pitchFamily="18" charset="0"/>
              </a:rPr>
              <a:t>a well-generalized model</a:t>
            </a:r>
            <a:r>
              <a:rPr lang="en-US" sz="1600" dirty="0">
                <a:solidFill>
                  <a:schemeClr val="tx1"/>
                </a:solidFill>
                <a:latin typeface="Cambria" panose="02040503050406030204" pitchFamily="18" charset="0"/>
                <a:ea typeface="Cambria" panose="02040503050406030204" pitchFamily="18" charset="0"/>
              </a:rPr>
              <a:t> for predicting order delivery status using </a:t>
            </a:r>
            <a:r>
              <a:rPr lang="en-US" sz="1600" b="1" dirty="0">
                <a:solidFill>
                  <a:schemeClr val="tx1"/>
                </a:solidFill>
                <a:latin typeface="Cambria" panose="02040503050406030204" pitchFamily="18" charset="0"/>
                <a:ea typeface="Cambria" panose="02040503050406030204" pitchFamily="18" charset="0"/>
              </a:rPr>
              <a:t>cross-validation and </a:t>
            </a:r>
            <a:r>
              <a:rPr lang="en-US" sz="1600" b="1" dirty="0" smtClean="0">
                <a:solidFill>
                  <a:schemeClr val="tx1"/>
                </a:solidFill>
                <a:latin typeface="Cambria" panose="02040503050406030204" pitchFamily="18" charset="0"/>
                <a:ea typeface="Cambria" panose="02040503050406030204" pitchFamily="18" charset="0"/>
              </a:rPr>
              <a:t>hyper parameter </a:t>
            </a:r>
            <a:r>
              <a:rPr lang="en-US" sz="1600" b="1" dirty="0">
                <a:solidFill>
                  <a:schemeClr val="tx1"/>
                </a:solidFill>
                <a:latin typeface="Cambria" panose="02040503050406030204" pitchFamily="18" charset="0"/>
                <a:ea typeface="Cambria" panose="02040503050406030204" pitchFamily="18" charset="0"/>
              </a:rPr>
              <a:t>tuning</a:t>
            </a:r>
            <a:r>
              <a:rPr lang="en-US" sz="1600" dirty="0">
                <a:solidFill>
                  <a:schemeClr val="tx1"/>
                </a:solidFill>
                <a:latin typeface="Cambria" panose="02040503050406030204" pitchFamily="18" charset="0"/>
                <a:ea typeface="Cambria" panose="02040503050406030204" pitchFamily="18" charset="0"/>
              </a:rPr>
              <a:t> to ensure reliable and stable performance on unseen data</a:t>
            </a:r>
            <a:r>
              <a:rPr lang="en-US" sz="1600" dirty="0" smtClean="0">
                <a:solidFill>
                  <a:schemeClr val="tx1"/>
                </a:solidFill>
                <a:latin typeface="Cambria" panose="02040503050406030204" pitchFamily="18" charset="0"/>
                <a:ea typeface="Cambria" panose="02040503050406030204" pitchFamily="18" charset="0"/>
              </a:rPr>
              <a:t>.</a:t>
            </a:r>
          </a:p>
          <a:p>
            <a:pPr>
              <a:buFont typeface="Wingdings" panose="05000000000000000000" pitchFamily="2" charset="2"/>
              <a:buChar char="v"/>
            </a:pPr>
            <a:endPar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lvl="0" indent="0" defTabSz="914400" eaLnBrk="0" fontAlgn="base" hangingPunct="0">
              <a:spcBef>
                <a:spcPct val="0"/>
              </a:spcBef>
              <a:spcAft>
                <a:spcPct val="0"/>
              </a:spcAft>
              <a:buClrTx/>
              <a:buSzTx/>
              <a:buNone/>
            </a:pPr>
            <a:r>
              <a:rPr lang="en-IN" sz="1600" b="1" dirty="0" smtClean="0">
                <a:solidFill>
                  <a:srgbClr val="002060"/>
                </a:solidFill>
                <a:latin typeface="Cambria" panose="02040503050406030204" pitchFamily="18" charset="0"/>
                <a:ea typeface="Cambria" panose="02040503050406030204" pitchFamily="18" charset="0"/>
              </a:rPr>
              <a:t>1. K-Fold </a:t>
            </a:r>
            <a:r>
              <a:rPr lang="en-IN" sz="1600" b="1" dirty="0">
                <a:solidFill>
                  <a:srgbClr val="002060"/>
                </a:solidFill>
                <a:latin typeface="Cambria" panose="02040503050406030204" pitchFamily="18" charset="0"/>
                <a:ea typeface="Cambria" panose="02040503050406030204" pitchFamily="18" charset="0"/>
              </a:rPr>
              <a:t>Cross Validation (5-Fold)</a:t>
            </a:r>
            <a:r>
              <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r>
            <a:br>
              <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br>
            <a:r>
              <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r>
              <a:rPr kumimoji="0" lang="en-US" sz="1600" b="0" i="0" u="none" strike="noStrike" cap="none" normalizeH="0" dirty="0" smtClean="0">
                <a:ln>
                  <a:noFill/>
                </a:ln>
                <a:solidFill>
                  <a:schemeClr val="tx1"/>
                </a:solidFill>
                <a:effectLst/>
                <a:latin typeface="Cambria" panose="02040503050406030204" pitchFamily="18" charset="0"/>
                <a:ea typeface="Cambria" panose="02040503050406030204" pitchFamily="18" charset="0"/>
              </a:rPr>
              <a:t>         </a:t>
            </a:r>
            <a:r>
              <a:rPr lang="en-US" sz="1600" dirty="0" smtClean="0">
                <a:solidFill>
                  <a:schemeClr val="tx1"/>
                </a:solidFill>
                <a:latin typeface="Cambria" panose="02040503050406030204" pitchFamily="18" charset="0"/>
                <a:ea typeface="Cambria" panose="02040503050406030204" pitchFamily="18" charset="0"/>
              </a:rPr>
              <a:t>The </a:t>
            </a:r>
            <a:r>
              <a:rPr lang="en-US" sz="1600" dirty="0">
                <a:solidFill>
                  <a:schemeClr val="tx1"/>
                </a:solidFill>
                <a:latin typeface="Cambria" panose="02040503050406030204" pitchFamily="18" charset="0"/>
                <a:ea typeface="Cambria" panose="02040503050406030204" pitchFamily="18" charset="0"/>
              </a:rPr>
              <a:t>training data was divided into </a:t>
            </a:r>
            <a:r>
              <a:rPr lang="en-US" sz="1600" b="1" dirty="0">
                <a:solidFill>
                  <a:schemeClr val="tx1"/>
                </a:solidFill>
                <a:latin typeface="Cambria" panose="02040503050406030204" pitchFamily="18" charset="0"/>
                <a:ea typeface="Cambria" panose="02040503050406030204" pitchFamily="18" charset="0"/>
              </a:rPr>
              <a:t>5 equal parts</a:t>
            </a:r>
            <a:r>
              <a:rPr lang="en-US" sz="1600" dirty="0">
                <a:solidFill>
                  <a:schemeClr val="tx1"/>
                </a:solidFill>
                <a:latin typeface="Cambria" panose="02040503050406030204" pitchFamily="18" charset="0"/>
                <a:ea typeface="Cambria" panose="02040503050406030204" pitchFamily="18" charset="0"/>
              </a:rPr>
              <a:t> (folds</a:t>
            </a:r>
            <a:r>
              <a:rPr lang="en-US" sz="1600" dirty="0" smtClean="0">
                <a:solidFill>
                  <a:schemeClr val="tx1"/>
                </a:solidFill>
                <a:latin typeface="Cambria" panose="02040503050406030204" pitchFamily="18" charset="0"/>
                <a:ea typeface="Cambria" panose="02040503050406030204" pitchFamily="18" charset="0"/>
              </a:rPr>
              <a:t>).</a:t>
            </a:r>
          </a:p>
          <a:p>
            <a:pPr marL="0" lvl="0" indent="0" defTabSz="914400" eaLnBrk="0" fontAlgn="base" hangingPunct="0">
              <a:spcBef>
                <a:spcPct val="0"/>
              </a:spcBef>
              <a:spcAft>
                <a:spcPct val="0"/>
              </a:spcAft>
              <a:buClrTx/>
              <a:buSzTx/>
              <a:buNone/>
            </a:pPr>
            <a:r>
              <a:rPr lang="en-US" sz="1600" dirty="0">
                <a:solidFill>
                  <a:schemeClr val="tx1"/>
                </a:solidFill>
                <a:latin typeface="Cambria" panose="02040503050406030204" pitchFamily="18" charset="0"/>
                <a:ea typeface="Cambria" panose="02040503050406030204" pitchFamily="18" charset="0"/>
              </a:rPr>
              <a:t> </a:t>
            </a:r>
            <a:r>
              <a:rPr lang="en-US" sz="1600" dirty="0" smtClean="0">
                <a:solidFill>
                  <a:schemeClr val="tx1"/>
                </a:solidFill>
                <a:latin typeface="Cambria" panose="02040503050406030204" pitchFamily="18" charset="0"/>
                <a:ea typeface="Cambria" panose="02040503050406030204" pitchFamily="18" charset="0"/>
              </a:rPr>
              <a:t>          Each </a:t>
            </a:r>
            <a:r>
              <a:rPr lang="en-US" sz="1600" dirty="0">
                <a:solidFill>
                  <a:schemeClr val="tx1"/>
                </a:solidFill>
                <a:latin typeface="Cambria" panose="02040503050406030204" pitchFamily="18" charset="0"/>
                <a:ea typeface="Cambria" panose="02040503050406030204" pitchFamily="18" charset="0"/>
              </a:rPr>
              <a:t>fold served once as the </a:t>
            </a:r>
            <a:r>
              <a:rPr lang="en-US" sz="1600" b="1" dirty="0">
                <a:solidFill>
                  <a:schemeClr val="tx1"/>
                </a:solidFill>
                <a:latin typeface="Cambria" panose="02040503050406030204" pitchFamily="18" charset="0"/>
                <a:ea typeface="Cambria" panose="02040503050406030204" pitchFamily="18" charset="0"/>
              </a:rPr>
              <a:t>validation set</a:t>
            </a:r>
            <a:r>
              <a:rPr lang="en-US" sz="1600" dirty="0">
                <a:solidFill>
                  <a:schemeClr val="tx1"/>
                </a:solidFill>
                <a:latin typeface="Cambria" panose="02040503050406030204" pitchFamily="18" charset="0"/>
                <a:ea typeface="Cambria" panose="02040503050406030204" pitchFamily="18" charset="0"/>
              </a:rPr>
              <a:t>, while the other 4 folds were used for </a:t>
            </a:r>
            <a:r>
              <a:rPr lang="en-US" sz="1600" dirty="0" smtClean="0">
                <a:solidFill>
                  <a:schemeClr val="tx1"/>
                </a:solidFill>
                <a:latin typeface="Cambria" panose="02040503050406030204" pitchFamily="18" charset="0"/>
                <a:ea typeface="Cambria" panose="02040503050406030204" pitchFamily="18" charset="0"/>
              </a:rPr>
              <a:t>training.</a:t>
            </a:r>
            <a:endParaRPr lang="en-US" sz="1600" dirty="0">
              <a:solidFill>
                <a:schemeClr val="tx1"/>
              </a:solidFill>
              <a:latin typeface="Cambria" panose="02040503050406030204" pitchFamily="18" charset="0"/>
              <a:ea typeface="Cambria" panose="02040503050406030204" pitchFamily="18" charset="0"/>
            </a:endParaRPr>
          </a:p>
          <a:p>
            <a:pPr marL="0" lvl="0" indent="0" defTabSz="914400" eaLnBrk="0" fontAlgn="base" hangingPunct="0">
              <a:spcBef>
                <a:spcPct val="0"/>
              </a:spcBef>
              <a:spcAft>
                <a:spcPct val="0"/>
              </a:spcAft>
              <a:buClrTx/>
              <a:buSzTx/>
              <a:buNone/>
            </a:pPr>
            <a:r>
              <a:rPr lang="en-IN" sz="1600" b="1" dirty="0" smtClean="0">
                <a:solidFill>
                  <a:srgbClr val="002060"/>
                </a:solidFill>
                <a:latin typeface="Cambria" panose="02040503050406030204" pitchFamily="18" charset="0"/>
                <a:ea typeface="Cambria" panose="02040503050406030204" pitchFamily="18" charset="0"/>
              </a:rPr>
              <a:t>2. Hyper parameter </a:t>
            </a:r>
            <a:r>
              <a:rPr lang="en-IN" sz="1600" b="1" dirty="0">
                <a:solidFill>
                  <a:srgbClr val="002060"/>
                </a:solidFill>
                <a:latin typeface="Cambria" panose="02040503050406030204" pitchFamily="18" charset="0"/>
                <a:ea typeface="Cambria" panose="02040503050406030204" pitchFamily="18" charset="0"/>
              </a:rPr>
              <a:t>Tuning</a:t>
            </a:r>
            <a:r>
              <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r>
            <a:br>
              <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br>
            <a:r>
              <a:rPr lang="en-US" sz="1600" dirty="0">
                <a:solidFill>
                  <a:schemeClr val="tx1"/>
                </a:solidFill>
                <a:latin typeface="Cambria" panose="02040503050406030204" pitchFamily="18" charset="0"/>
                <a:ea typeface="Cambria" panose="02040503050406030204" pitchFamily="18" charset="0"/>
              </a:rPr>
              <a:t>          Tested different combinations of model settings</a:t>
            </a:r>
          </a:p>
          <a:p>
            <a:pPr marL="0" lvl="0" indent="0" defTabSz="914400" eaLnBrk="0" fontAlgn="base" hangingPunct="0">
              <a:spcBef>
                <a:spcPct val="0"/>
              </a:spcBef>
              <a:spcAft>
                <a:spcPct val="0"/>
              </a:spcAft>
              <a:buClrTx/>
              <a:buSzTx/>
              <a:buNone/>
            </a:pPr>
            <a:r>
              <a:rPr lang="en-US" sz="1600" dirty="0" smtClean="0">
                <a:solidFill>
                  <a:schemeClr val="tx1"/>
                </a:solidFill>
                <a:latin typeface="Cambria" panose="02040503050406030204" pitchFamily="18" charset="0"/>
                <a:ea typeface="Cambria" panose="02040503050406030204" pitchFamily="18" charset="0"/>
              </a:rPr>
              <a:t>	</a:t>
            </a:r>
            <a:r>
              <a:rPr lang="en-US" sz="1600" b="1" dirty="0" smtClean="0">
                <a:solidFill>
                  <a:srgbClr val="002060"/>
                </a:solidFill>
                <a:latin typeface="Cambria" panose="02040503050406030204" pitchFamily="18" charset="0"/>
                <a:ea typeface="Cambria" panose="02040503050406030204" pitchFamily="18" charset="0"/>
              </a:rPr>
              <a:t>Tuned</a:t>
            </a:r>
            <a:r>
              <a:rPr lang="en-US" sz="1600" b="1" dirty="0">
                <a:solidFill>
                  <a:schemeClr val="tx1"/>
                </a:solidFill>
                <a:latin typeface="Cambria" panose="02040503050406030204" pitchFamily="18" charset="0"/>
                <a:ea typeface="Cambria" panose="02040503050406030204" pitchFamily="18" charset="0"/>
              </a:rPr>
              <a:t>:</a:t>
            </a:r>
          </a:p>
          <a:p>
            <a:pPr marL="0" lvl="0" indent="0" defTabSz="914400" eaLnBrk="0" fontAlgn="base" hangingPunct="0">
              <a:spcBef>
                <a:spcPct val="0"/>
              </a:spcBef>
              <a:spcAft>
                <a:spcPct val="0"/>
              </a:spcAft>
              <a:buClrTx/>
              <a:buSzTx/>
              <a:buNone/>
            </a:pPr>
            <a:r>
              <a:rPr lang="en-US" sz="1600" dirty="0" smtClean="0">
                <a:solidFill>
                  <a:schemeClr val="tx1"/>
                </a:solidFill>
                <a:latin typeface="Cambria" panose="02040503050406030204" pitchFamily="18" charset="0"/>
                <a:ea typeface="Cambria" panose="02040503050406030204" pitchFamily="18" charset="0"/>
              </a:rPr>
              <a:t>	Number </a:t>
            </a:r>
            <a:r>
              <a:rPr lang="en-US" sz="1600" dirty="0">
                <a:solidFill>
                  <a:schemeClr val="tx1"/>
                </a:solidFill>
                <a:latin typeface="Cambria" panose="02040503050406030204" pitchFamily="18" charset="0"/>
                <a:ea typeface="Cambria" panose="02040503050406030204" pitchFamily="18" charset="0"/>
              </a:rPr>
              <a:t>of trees</a:t>
            </a:r>
          </a:p>
          <a:p>
            <a:pPr marL="0" lvl="0" indent="0" defTabSz="914400" eaLnBrk="0" fontAlgn="base" hangingPunct="0">
              <a:spcBef>
                <a:spcPct val="0"/>
              </a:spcBef>
              <a:spcAft>
                <a:spcPct val="0"/>
              </a:spcAft>
              <a:buClrTx/>
              <a:buSzTx/>
              <a:buNone/>
            </a:pPr>
            <a:r>
              <a:rPr lang="en-US" sz="1600" dirty="0" smtClean="0">
                <a:solidFill>
                  <a:schemeClr val="tx1"/>
                </a:solidFill>
                <a:latin typeface="Cambria" panose="02040503050406030204" pitchFamily="18" charset="0"/>
                <a:ea typeface="Cambria" panose="02040503050406030204" pitchFamily="18" charset="0"/>
              </a:rPr>
              <a:t>	Tree </a:t>
            </a:r>
            <a:r>
              <a:rPr lang="en-US" sz="1600" dirty="0">
                <a:solidFill>
                  <a:schemeClr val="tx1"/>
                </a:solidFill>
                <a:latin typeface="Cambria" panose="02040503050406030204" pitchFamily="18" charset="0"/>
                <a:ea typeface="Cambria" panose="02040503050406030204" pitchFamily="18" charset="0"/>
              </a:rPr>
              <a:t>depth</a:t>
            </a:r>
          </a:p>
          <a:p>
            <a:pPr marL="0" lvl="0" indent="0" defTabSz="914400" eaLnBrk="0" fontAlgn="base" hangingPunct="0">
              <a:spcBef>
                <a:spcPct val="0"/>
              </a:spcBef>
              <a:spcAft>
                <a:spcPct val="0"/>
              </a:spcAft>
              <a:buClrTx/>
              <a:buSzTx/>
              <a:buNone/>
            </a:pPr>
            <a:r>
              <a:rPr lang="en-US" sz="1600" dirty="0" smtClean="0">
                <a:solidFill>
                  <a:schemeClr val="tx1"/>
                </a:solidFill>
                <a:latin typeface="Cambria" panose="02040503050406030204" pitchFamily="18" charset="0"/>
                <a:ea typeface="Cambria" panose="02040503050406030204" pitchFamily="18" charset="0"/>
              </a:rPr>
              <a:t>	Minimum samples for splits and leaves</a:t>
            </a:r>
            <a:endPar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marL="0" lvl="0" indent="0" defTabSz="914400" eaLnBrk="0" fontAlgn="base" hangingPunct="0">
              <a:lnSpc>
                <a:spcPct val="150000"/>
              </a:lnSpc>
              <a:spcBef>
                <a:spcPct val="0"/>
              </a:spcBef>
              <a:spcAft>
                <a:spcPct val="0"/>
              </a:spcAft>
              <a:buClrTx/>
              <a:buSzTx/>
              <a:buNone/>
            </a:pPr>
            <a:r>
              <a:rPr lang="en-US" sz="1600" dirty="0">
                <a:solidFill>
                  <a:schemeClr val="tx1"/>
                </a:solidFill>
                <a:latin typeface="Cambria" panose="02040503050406030204" pitchFamily="18" charset="0"/>
                <a:ea typeface="Cambria" panose="02040503050406030204" pitchFamily="18" charset="0"/>
              </a:rPr>
              <a:t>Used </a:t>
            </a:r>
            <a:r>
              <a:rPr lang="en-US" sz="1600" dirty="0" err="1">
                <a:solidFill>
                  <a:schemeClr val="tx1"/>
                </a:solidFill>
                <a:latin typeface="Cambria" panose="02040503050406030204" pitchFamily="18" charset="0"/>
                <a:ea typeface="Cambria" panose="02040503050406030204" pitchFamily="18" charset="0"/>
              </a:rPr>
              <a:t>GridSearchCV</a:t>
            </a:r>
            <a:r>
              <a:rPr lang="en-US" sz="1600" dirty="0">
                <a:solidFill>
                  <a:schemeClr val="tx1"/>
                </a:solidFill>
                <a:latin typeface="Cambria" panose="02040503050406030204" pitchFamily="18" charset="0"/>
                <a:ea typeface="Cambria" panose="02040503050406030204" pitchFamily="18" charset="0"/>
              </a:rPr>
              <a:t> to find the best combination</a:t>
            </a:r>
          </a:p>
          <a:p>
            <a:pPr marL="0" lvl="0" indent="0" defTabSz="914400" eaLnBrk="0" fontAlgn="base" hangingPunct="0">
              <a:lnSpc>
                <a:spcPct val="150000"/>
              </a:lnSpc>
              <a:spcBef>
                <a:spcPct val="0"/>
              </a:spcBef>
              <a:spcAft>
                <a:spcPct val="0"/>
              </a:spcAft>
              <a:buClrTx/>
              <a:buSzTx/>
              <a:buNone/>
            </a:pPr>
            <a:r>
              <a:rPr lang="en-US" sz="1600" dirty="0" smtClean="0">
                <a:solidFill>
                  <a:schemeClr val="tx1"/>
                </a:solidFill>
                <a:latin typeface="Cambria" panose="02040503050406030204" pitchFamily="18" charset="0"/>
                <a:ea typeface="Cambria" panose="02040503050406030204" pitchFamily="18" charset="0"/>
              </a:rPr>
              <a:t>Picked </a:t>
            </a:r>
            <a:r>
              <a:rPr lang="en-US" sz="1600" dirty="0">
                <a:solidFill>
                  <a:schemeClr val="tx1"/>
                </a:solidFill>
                <a:latin typeface="Cambria" panose="02040503050406030204" pitchFamily="18" charset="0"/>
                <a:ea typeface="Cambria" panose="02040503050406030204" pitchFamily="18" charset="0"/>
              </a:rPr>
              <a:t>the parameters with the best validation score</a:t>
            </a:r>
            <a:endParaRPr kumimoji="0" lang="en-US" sz="1600"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pic>
        <p:nvPicPr>
          <p:cNvPr id="6" name="Picture 5">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643310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nip Same Side Corner Rectangle 13"/>
          <p:cNvSpPr/>
          <p:nvPr/>
        </p:nvSpPr>
        <p:spPr>
          <a:xfrm>
            <a:off x="5614927" y="159026"/>
            <a:ext cx="1351722" cy="715618"/>
          </a:xfrm>
          <a:prstGeom prst="snip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23B8D"/>
                </a:solidFill>
              </a:rPr>
              <a:t>F1-Score</a:t>
            </a:r>
          </a:p>
        </p:txBody>
      </p:sp>
      <p:sp>
        <p:nvSpPr>
          <p:cNvPr id="13" name="Snip Same Side Corner Rectangle 12"/>
          <p:cNvSpPr/>
          <p:nvPr/>
        </p:nvSpPr>
        <p:spPr>
          <a:xfrm>
            <a:off x="4312220" y="178904"/>
            <a:ext cx="1283510" cy="715618"/>
          </a:xfrm>
          <a:prstGeom prst="snip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323B8D"/>
                </a:solidFill>
              </a:rPr>
              <a:t>Recall</a:t>
            </a:r>
            <a:endParaRPr lang="en-IN" dirty="0"/>
          </a:p>
        </p:txBody>
      </p:sp>
      <p:sp>
        <p:nvSpPr>
          <p:cNvPr id="12" name="Snip Same Side Corner Rectangle 11"/>
          <p:cNvSpPr/>
          <p:nvPr/>
        </p:nvSpPr>
        <p:spPr>
          <a:xfrm>
            <a:off x="2941301" y="168965"/>
            <a:ext cx="1351722" cy="715618"/>
          </a:xfrm>
          <a:prstGeom prst="snip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323B8D"/>
                </a:solidFill>
              </a:rPr>
              <a:t>Precision </a:t>
            </a:r>
            <a:endParaRPr lang="en-IN"/>
          </a:p>
        </p:txBody>
      </p:sp>
      <p:sp>
        <p:nvSpPr>
          <p:cNvPr id="11" name="Snip Same Side Corner Rectangle 10"/>
          <p:cNvSpPr/>
          <p:nvPr/>
        </p:nvSpPr>
        <p:spPr>
          <a:xfrm>
            <a:off x="1570383" y="168965"/>
            <a:ext cx="1370918" cy="715618"/>
          </a:xfrm>
          <a:prstGeom prst="snip2Same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323B8D"/>
                </a:solidFill>
              </a:rPr>
              <a:t>Accuracy</a:t>
            </a:r>
            <a:endParaRPr lang="en-IN" b="1" dirty="0">
              <a:solidFill>
                <a:srgbClr val="323B8D"/>
              </a:solidFill>
            </a:endParaRPr>
          </a:p>
        </p:txBody>
      </p:sp>
      <p:pic>
        <p:nvPicPr>
          <p:cNvPr id="5" name="Picture 4"/>
          <p:cNvPicPr>
            <a:picLocks noChangeAspect="1"/>
          </p:cNvPicPr>
          <p:nvPr/>
        </p:nvPicPr>
        <p:blipFill>
          <a:blip r:embed="rId2"/>
          <a:stretch>
            <a:fillRect/>
          </a:stretch>
        </p:blipFill>
        <p:spPr>
          <a:xfrm>
            <a:off x="7991061" y="1"/>
            <a:ext cx="4393096" cy="6857999"/>
          </a:xfrm>
          <a:prstGeom prst="rect">
            <a:avLst/>
          </a:prstGeom>
          <a:ln>
            <a:noFill/>
          </a:ln>
        </p:spPr>
      </p:pic>
      <p:sp>
        <p:nvSpPr>
          <p:cNvPr id="4" name="Title 3">
            <a:extLst>
              <a:ext uri="{FF2B5EF4-FFF2-40B4-BE49-F238E27FC236}">
                <a16:creationId xmlns="" xmlns:a16="http://schemas.microsoft.com/office/drawing/2014/main" id="{6F80C857-4384-387E-D3B0-A675AA2C932C}"/>
              </a:ext>
            </a:extLst>
          </p:cNvPr>
          <p:cNvSpPr>
            <a:spLocks noGrp="1"/>
          </p:cNvSpPr>
          <p:nvPr>
            <p:ph type="title"/>
          </p:nvPr>
        </p:nvSpPr>
        <p:spPr>
          <a:xfrm>
            <a:off x="0" y="0"/>
            <a:ext cx="7812157" cy="6857999"/>
          </a:xfrm>
        </p:spPr>
        <p:txBody>
          <a:bodyPr>
            <a:normAutofit/>
          </a:bodyPr>
          <a:lstStyle/>
          <a:p>
            <a:r>
              <a:rPr lang="en-IN" dirty="0"/>
              <a:t/>
            </a:r>
            <a:br>
              <a:rPr lang="en-IN" dirty="0"/>
            </a:b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559687627"/>
              </p:ext>
            </p:extLst>
          </p:nvPr>
        </p:nvGraphicFramePr>
        <p:xfrm>
          <a:off x="223077" y="868754"/>
          <a:ext cx="6754195" cy="2246223"/>
        </p:xfrm>
        <a:graphic>
          <a:graphicData uri="http://schemas.openxmlformats.org/drawingml/2006/table">
            <a:tbl>
              <a:tblPr firstRow="1" bandRow="1">
                <a:solidFill>
                  <a:schemeClr val="bg2">
                    <a:lumMod val="90000"/>
                  </a:schemeClr>
                </a:solidFill>
                <a:effectLst>
                  <a:outerShdw blurRad="50800" dist="38100" dir="2700000" algn="tl" rotWithShape="0">
                    <a:prstClr val="black">
                      <a:alpha val="40000"/>
                    </a:prstClr>
                  </a:outerShdw>
                </a:effectLst>
                <a:tableStyleId>{5C22544A-7EE6-4342-B048-85BDC9FD1C3A}</a:tableStyleId>
              </a:tblPr>
              <a:tblGrid>
                <a:gridCol w="1350839"/>
                <a:gridCol w="1350839"/>
                <a:gridCol w="1350839"/>
                <a:gridCol w="1350839"/>
                <a:gridCol w="1350839"/>
              </a:tblGrid>
              <a:tr h="546312">
                <a:tc>
                  <a:txBody>
                    <a:bodyPr/>
                    <a:lstStyle/>
                    <a:p>
                      <a:r>
                        <a:rPr lang="en-US" sz="1600" dirty="0" smtClean="0">
                          <a:solidFill>
                            <a:srgbClr val="323B8D"/>
                          </a:solidFill>
                          <a:latin typeface="Cambria" panose="02040503050406030204" pitchFamily="18" charset="0"/>
                          <a:ea typeface="Cambria" panose="02040503050406030204" pitchFamily="18" charset="0"/>
                        </a:rPr>
                        <a:t>Random</a:t>
                      </a:r>
                      <a:r>
                        <a:rPr lang="en-US" sz="1600" baseline="0" dirty="0" smtClean="0">
                          <a:solidFill>
                            <a:srgbClr val="323B8D"/>
                          </a:solidFill>
                          <a:latin typeface="Cambria" panose="02040503050406030204" pitchFamily="18" charset="0"/>
                          <a:ea typeface="Cambria" panose="02040503050406030204" pitchFamily="18" charset="0"/>
                        </a:rPr>
                        <a:t> Forest Tree</a:t>
                      </a:r>
                      <a:endParaRPr lang="en-IN" sz="1600" dirty="0">
                        <a:solidFill>
                          <a:srgbClr val="323B8D"/>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rgbClr val="323B8D"/>
                          </a:solidFill>
                          <a:latin typeface="Cambria" panose="02040503050406030204" pitchFamily="18" charset="0"/>
                          <a:ea typeface="Cambria" panose="02040503050406030204" pitchFamily="18" charset="0"/>
                        </a:rPr>
                        <a:t>66%</a:t>
                      </a:r>
                      <a:endParaRPr lang="en-IN" dirty="0">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dirty="0" smtClean="0">
                          <a:solidFill>
                            <a:srgbClr val="323B8D"/>
                          </a:solidFill>
                          <a:latin typeface="Cambria" panose="02040503050406030204" pitchFamily="18" charset="0"/>
                          <a:ea typeface="Cambria" panose="02040503050406030204" pitchFamily="18" charset="0"/>
                        </a:rPr>
                        <a:t>68%</a:t>
                      </a:r>
                      <a:endParaRPr lang="en-IN"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dirty="0" smtClean="0">
                          <a:solidFill>
                            <a:srgbClr val="323B8D"/>
                          </a:solidFill>
                          <a:latin typeface="Cambria" panose="02040503050406030204" pitchFamily="18" charset="0"/>
                          <a:ea typeface="Cambria" panose="02040503050406030204" pitchFamily="18" charset="0"/>
                        </a:rPr>
                        <a:t>66%</a:t>
                      </a:r>
                      <a:endParaRPr lang="en-IN"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dirty="0" smtClean="0">
                          <a:solidFill>
                            <a:srgbClr val="323B8D"/>
                          </a:solidFill>
                          <a:latin typeface="Cambria" panose="02040503050406030204" pitchFamily="18" charset="0"/>
                          <a:ea typeface="Cambria" panose="02040503050406030204" pitchFamily="18" charset="0"/>
                        </a:rPr>
                        <a:t>67%</a:t>
                      </a:r>
                      <a:endParaRPr lang="en-IN"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r>
              <a:tr h="60952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smtClean="0">
                          <a:solidFill>
                            <a:srgbClr val="323B8D"/>
                          </a:solidFill>
                          <a:latin typeface="Cambria" panose="02040503050406030204" pitchFamily="18" charset="0"/>
                          <a:ea typeface="Cambria" panose="02040503050406030204" pitchFamily="18" charset="0"/>
                        </a:rPr>
                        <a:t>Logistic Regression</a:t>
                      </a:r>
                      <a:endParaRPr lang="en-IN" sz="1600" b="1" dirty="0" smtClean="0">
                        <a:solidFill>
                          <a:srgbClr val="323B8D"/>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63%</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63%</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63%</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63%</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r>
              <a:tr h="546312">
                <a:tc>
                  <a:txBody>
                    <a:bodyPr/>
                    <a:lstStyle/>
                    <a:p>
                      <a:r>
                        <a:rPr lang="en-US" sz="1600" b="1" dirty="0" smtClean="0">
                          <a:solidFill>
                            <a:srgbClr val="323B8D"/>
                          </a:solidFill>
                          <a:latin typeface="Cambria" panose="02040503050406030204" pitchFamily="18" charset="0"/>
                          <a:ea typeface="Cambria" panose="02040503050406030204" pitchFamily="18" charset="0"/>
                        </a:rPr>
                        <a:t>Decision Tree</a:t>
                      </a:r>
                      <a:endParaRPr lang="en-IN" sz="1600" b="1" dirty="0">
                        <a:solidFill>
                          <a:srgbClr val="323B8D"/>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64%</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64%</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64%</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64%</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2"/>
                    </a:solidFill>
                  </a:tcPr>
                </a:tc>
              </a:tr>
              <a:tr h="478457">
                <a:tc>
                  <a:txBody>
                    <a:bodyPr/>
                    <a:lstStyle/>
                    <a:p>
                      <a:r>
                        <a:rPr lang="en-US" sz="1600" b="1" dirty="0" smtClean="0">
                          <a:solidFill>
                            <a:srgbClr val="323B8D"/>
                          </a:solidFill>
                          <a:latin typeface="Cambria" panose="02040503050406030204" pitchFamily="18" charset="0"/>
                          <a:ea typeface="Cambria" panose="02040503050406030204" pitchFamily="18" charset="0"/>
                        </a:rPr>
                        <a:t>KNN</a:t>
                      </a:r>
                      <a:endParaRPr lang="en-IN" sz="1600" b="1" dirty="0">
                        <a:solidFill>
                          <a:srgbClr val="323B8D"/>
                        </a:solidFill>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65%</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65%</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65%</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b="1" dirty="0" smtClean="0">
                          <a:solidFill>
                            <a:srgbClr val="323B8D"/>
                          </a:solidFill>
                          <a:latin typeface="Cambria" panose="02040503050406030204" pitchFamily="18" charset="0"/>
                          <a:ea typeface="Cambria" panose="02040503050406030204" pitchFamily="18" charset="0"/>
                        </a:rPr>
                        <a:t>65%</a:t>
                      </a:r>
                      <a:endParaRPr lang="en-IN" b="1" dirty="0">
                        <a:solidFill>
                          <a:srgbClr val="323B8D"/>
                        </a:solidFill>
                        <a:latin typeface="Cambria" panose="02040503050406030204" pitchFamily="18" charset="0"/>
                        <a:ea typeface="Cambria" panose="02040503050406030204" pitchFamily="18" charset="0"/>
                      </a:endParaRPr>
                    </a:p>
                  </a:txBody>
                  <a:tcP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r>
            </a:tbl>
          </a:graphicData>
        </a:graphic>
      </p:graphicFrame>
      <p:graphicFrame>
        <p:nvGraphicFramePr>
          <p:cNvPr id="17" name="Chart 16"/>
          <p:cNvGraphicFramePr/>
          <p:nvPr>
            <p:extLst>
              <p:ext uri="{D42A27DB-BD31-4B8C-83A1-F6EECF244321}">
                <p14:modId xmlns:p14="http://schemas.microsoft.com/office/powerpoint/2010/main" val="2603704471"/>
              </p:ext>
            </p:extLst>
          </p:nvPr>
        </p:nvGraphicFramePr>
        <p:xfrm>
          <a:off x="7991060" y="3558209"/>
          <a:ext cx="4572001" cy="3299791"/>
        </p:xfrm>
        <a:graphic>
          <a:graphicData uri="http://schemas.openxmlformats.org/drawingml/2006/chart">
            <c:chart xmlns:c="http://schemas.openxmlformats.org/drawingml/2006/chart" xmlns:r="http://schemas.openxmlformats.org/officeDocument/2006/relationships" r:id="rId3"/>
          </a:graphicData>
        </a:graphic>
      </p:graphicFrame>
      <p:sp>
        <p:nvSpPr>
          <p:cNvPr id="19" name="Rounded Rectangle 18"/>
          <p:cNvSpPr/>
          <p:nvPr/>
        </p:nvSpPr>
        <p:spPr>
          <a:xfrm>
            <a:off x="9074426" y="3210338"/>
            <a:ext cx="2435087" cy="337932"/>
          </a:xfrm>
          <a:prstGeom prst="roundRect">
            <a:avLst/>
          </a:prstGeom>
          <a:solidFill>
            <a:schemeClr val="tx2">
              <a:lumMod val="40000"/>
              <a:lumOff val="60000"/>
            </a:schemeClr>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323B8D"/>
                </a:solidFill>
                <a:latin typeface="Cambria" panose="02040503050406030204" pitchFamily="18" charset="0"/>
                <a:ea typeface="Cambria" panose="02040503050406030204" pitchFamily="18" charset="0"/>
              </a:rPr>
              <a:t>Model Comparison</a:t>
            </a:r>
            <a:endParaRPr lang="en-IN" sz="1600" b="1" dirty="0">
              <a:solidFill>
                <a:srgbClr val="323B8D"/>
              </a:solidFill>
              <a:latin typeface="Cambria" panose="02040503050406030204" pitchFamily="18" charset="0"/>
              <a:ea typeface="Cambria" panose="02040503050406030204" pitchFamily="18" charset="0"/>
            </a:endParaRPr>
          </a:p>
        </p:txBody>
      </p:sp>
      <p:sp>
        <p:nvSpPr>
          <p:cNvPr id="20" name="Round Diagonal Corner Rectangle 19"/>
          <p:cNvSpPr/>
          <p:nvPr/>
        </p:nvSpPr>
        <p:spPr>
          <a:xfrm>
            <a:off x="8070574" y="69574"/>
            <a:ext cx="4224130" cy="2971800"/>
          </a:xfrm>
          <a:prstGeom prst="round2DiagRect">
            <a:avLst/>
          </a:prstGeom>
          <a:gradFill flip="none" rotWithShape="1">
            <a:gsLst>
              <a:gs pos="0">
                <a:srgbClr val="2F5597">
                  <a:tint val="66000"/>
                  <a:satMod val="160000"/>
                </a:srgbClr>
              </a:gs>
              <a:gs pos="50000">
                <a:srgbClr val="2F5597">
                  <a:tint val="44500"/>
                  <a:satMod val="160000"/>
                </a:srgbClr>
              </a:gs>
              <a:gs pos="100000">
                <a:srgbClr val="2F5597">
                  <a:tint val="23500"/>
                  <a:satMod val="160000"/>
                </a:srgbClr>
              </a:gs>
            </a:gsLst>
            <a:lin ang="2700000" scaled="1"/>
            <a:tileRect/>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bg1"/>
                </a:solidFill>
                <a:latin typeface="Cambria" panose="02040503050406030204" pitchFamily="18" charset="0"/>
                <a:ea typeface="Cambria" panose="02040503050406030204" pitchFamily="18" charset="0"/>
              </a:rPr>
              <a:t> </a:t>
            </a:r>
            <a:endParaRPr lang="en-US" sz="1400" b="1" u="sng" dirty="0" smtClean="0">
              <a:solidFill>
                <a:schemeClr val="bg1"/>
              </a:solidFill>
              <a:latin typeface="Cambria" panose="02040503050406030204" pitchFamily="18" charset="0"/>
              <a:ea typeface="Cambria" panose="02040503050406030204" pitchFamily="18" charset="0"/>
            </a:endParaRPr>
          </a:p>
          <a:p>
            <a:pPr algn="ctr"/>
            <a:r>
              <a:rPr lang="en-US" sz="1600" b="1" u="sng" dirty="0">
                <a:solidFill>
                  <a:srgbClr val="323B8D"/>
                </a:solidFill>
                <a:latin typeface="Cambria" panose="02040503050406030204" pitchFamily="18" charset="0"/>
                <a:ea typeface="Cambria" panose="02040503050406030204" pitchFamily="18" charset="0"/>
              </a:rPr>
              <a:t>Understanding</a:t>
            </a:r>
          </a:p>
          <a:p>
            <a:r>
              <a:rPr lang="en-US" sz="1400" b="1" dirty="0">
                <a:solidFill>
                  <a:srgbClr val="323B8D"/>
                </a:solidFill>
                <a:latin typeface="Cambria" panose="02040503050406030204" pitchFamily="18" charset="0"/>
                <a:ea typeface="Cambria" panose="02040503050406030204" pitchFamily="18" charset="0"/>
              </a:rPr>
              <a:t>🔹 Precision: </a:t>
            </a:r>
            <a:r>
              <a:rPr lang="en-US" sz="1400" dirty="0">
                <a:solidFill>
                  <a:srgbClr val="323B8D"/>
                </a:solidFill>
                <a:latin typeface="Cambria" panose="02040503050406030204" pitchFamily="18" charset="0"/>
                <a:ea typeface="Cambria" panose="02040503050406030204" pitchFamily="18" charset="0"/>
              </a:rPr>
              <a:t>Measures how many of the predicted positive cases are actually positive (how correct the positive predictions are</a:t>
            </a:r>
            <a:r>
              <a:rPr lang="en-US" sz="1400" dirty="0" smtClean="0">
                <a:solidFill>
                  <a:srgbClr val="323B8D"/>
                </a:solidFill>
                <a:latin typeface="Cambria" panose="02040503050406030204" pitchFamily="18" charset="0"/>
                <a:ea typeface="Cambria" panose="02040503050406030204" pitchFamily="18" charset="0"/>
              </a:rPr>
              <a:t>).</a:t>
            </a:r>
          </a:p>
          <a:p>
            <a:endParaRPr lang="en-US" sz="1400" dirty="0">
              <a:solidFill>
                <a:srgbClr val="323B8D"/>
              </a:solidFill>
              <a:latin typeface="Cambria" panose="02040503050406030204" pitchFamily="18" charset="0"/>
              <a:ea typeface="Cambria" panose="02040503050406030204" pitchFamily="18" charset="0"/>
            </a:endParaRPr>
          </a:p>
          <a:p>
            <a:r>
              <a:rPr lang="en-US" sz="1400" b="1" dirty="0">
                <a:solidFill>
                  <a:srgbClr val="323B8D"/>
                </a:solidFill>
                <a:latin typeface="Cambria" panose="02040503050406030204" pitchFamily="18" charset="0"/>
                <a:ea typeface="Cambria" panose="02040503050406030204" pitchFamily="18" charset="0"/>
              </a:rPr>
              <a:t>🔹 Recall: </a:t>
            </a:r>
            <a:r>
              <a:rPr lang="en-US" sz="1400" dirty="0">
                <a:solidFill>
                  <a:srgbClr val="323B8D"/>
                </a:solidFill>
                <a:latin typeface="Cambria" panose="02040503050406030204" pitchFamily="18" charset="0"/>
                <a:ea typeface="Cambria" panose="02040503050406030204" pitchFamily="18" charset="0"/>
              </a:rPr>
              <a:t>Measures how well the model finds all actual positive cases in the data (how well it catches true positives</a:t>
            </a:r>
            <a:r>
              <a:rPr lang="en-US" sz="1400" dirty="0" smtClean="0">
                <a:solidFill>
                  <a:srgbClr val="323B8D"/>
                </a:solidFill>
                <a:latin typeface="Cambria" panose="02040503050406030204" pitchFamily="18" charset="0"/>
                <a:ea typeface="Cambria" panose="02040503050406030204" pitchFamily="18" charset="0"/>
              </a:rPr>
              <a:t>).</a:t>
            </a:r>
          </a:p>
          <a:p>
            <a:endParaRPr lang="en-US" sz="1400" dirty="0">
              <a:solidFill>
                <a:srgbClr val="323B8D"/>
              </a:solidFill>
              <a:latin typeface="Cambria" panose="02040503050406030204" pitchFamily="18" charset="0"/>
              <a:ea typeface="Cambria" panose="02040503050406030204" pitchFamily="18" charset="0"/>
            </a:endParaRPr>
          </a:p>
          <a:p>
            <a:r>
              <a:rPr lang="en-US" sz="1400" b="1" dirty="0">
                <a:solidFill>
                  <a:srgbClr val="323B8D"/>
                </a:solidFill>
                <a:latin typeface="Cambria" panose="02040503050406030204" pitchFamily="18" charset="0"/>
                <a:ea typeface="Cambria" panose="02040503050406030204" pitchFamily="18" charset="0"/>
              </a:rPr>
              <a:t>🔹 F1 Score: </a:t>
            </a:r>
            <a:r>
              <a:rPr lang="en-US" sz="1400" dirty="0">
                <a:solidFill>
                  <a:srgbClr val="323B8D"/>
                </a:solidFill>
                <a:latin typeface="Cambria" panose="02040503050406030204" pitchFamily="18" charset="0"/>
                <a:ea typeface="Cambria" panose="02040503050406030204" pitchFamily="18" charset="0"/>
              </a:rPr>
              <a:t>Combines precision and recall into one balanced score, helpful when you want to balance false positives and false negatives.</a:t>
            </a:r>
          </a:p>
          <a:p>
            <a:pPr algn="ctr"/>
            <a:endParaRPr lang="en-IN" sz="1200" dirty="0">
              <a:solidFill>
                <a:srgbClr val="323B8D"/>
              </a:solidFill>
              <a:latin typeface="Cambria" panose="02040503050406030204" pitchFamily="18" charset="0"/>
              <a:ea typeface="Cambria" panose="02040503050406030204" pitchFamily="18" charset="0"/>
            </a:endParaRPr>
          </a:p>
        </p:txBody>
      </p:sp>
      <p:sp>
        <p:nvSpPr>
          <p:cNvPr id="21" name="Rounded Rectangle 20"/>
          <p:cNvSpPr/>
          <p:nvPr/>
        </p:nvSpPr>
        <p:spPr>
          <a:xfrm>
            <a:off x="678215" y="5406887"/>
            <a:ext cx="7133942" cy="1271968"/>
          </a:xfrm>
          <a:prstGeom prst="roundRect">
            <a:avLst/>
          </a:prstGeom>
          <a:gradFill flip="none" rotWithShape="1">
            <a:gsLst>
              <a:gs pos="0">
                <a:srgbClr val="323B8D">
                  <a:tint val="66000"/>
                  <a:satMod val="160000"/>
                </a:srgbClr>
              </a:gs>
              <a:gs pos="50000">
                <a:srgbClr val="323B8D">
                  <a:tint val="44500"/>
                  <a:satMod val="160000"/>
                </a:srgbClr>
              </a:gs>
              <a:gs pos="100000">
                <a:srgbClr val="323B8D">
                  <a:tint val="23500"/>
                  <a:satMod val="160000"/>
                </a:srgb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323B8D"/>
                </a:solidFill>
                <a:latin typeface="Cambria" panose="02040503050406030204" pitchFamily="18" charset="0"/>
                <a:ea typeface="Cambria" panose="02040503050406030204" pitchFamily="18" charset="0"/>
              </a:rPr>
              <a:t>Random Forest Performance:</a:t>
            </a:r>
            <a:r>
              <a:rPr lang="en-US" dirty="0">
                <a:solidFill>
                  <a:srgbClr val="323B8D"/>
                </a:solidFill>
                <a:latin typeface="Cambria" panose="02040503050406030204" pitchFamily="18" charset="0"/>
                <a:ea typeface="Cambria" panose="02040503050406030204" pitchFamily="18" charset="0"/>
              </a:rPr>
              <a:t> The Random Forest model achieved </a:t>
            </a:r>
            <a:r>
              <a:rPr lang="en-US" b="1" dirty="0">
                <a:solidFill>
                  <a:srgbClr val="323B8D"/>
                </a:solidFill>
                <a:latin typeface="Cambria" panose="02040503050406030204" pitchFamily="18" charset="0"/>
                <a:ea typeface="Cambria" panose="02040503050406030204" pitchFamily="18" charset="0"/>
              </a:rPr>
              <a:t>66% accuracy</a:t>
            </a:r>
            <a:r>
              <a:rPr lang="en-US" dirty="0">
                <a:solidFill>
                  <a:srgbClr val="323B8D"/>
                </a:solidFill>
                <a:latin typeface="Cambria" panose="02040503050406030204" pitchFamily="18" charset="0"/>
                <a:ea typeface="Cambria" panose="02040503050406030204" pitchFamily="18" charset="0"/>
              </a:rPr>
              <a:t>, with balanced </a:t>
            </a:r>
            <a:r>
              <a:rPr lang="en-US" b="1" dirty="0">
                <a:solidFill>
                  <a:srgbClr val="323B8D"/>
                </a:solidFill>
                <a:latin typeface="Cambria" panose="02040503050406030204" pitchFamily="18" charset="0"/>
                <a:ea typeface="Cambria" panose="02040503050406030204" pitchFamily="18" charset="0"/>
              </a:rPr>
              <a:t>precision</a:t>
            </a:r>
            <a:r>
              <a:rPr lang="en-US" dirty="0">
                <a:solidFill>
                  <a:srgbClr val="323B8D"/>
                </a:solidFill>
                <a:latin typeface="Cambria" panose="02040503050406030204" pitchFamily="18" charset="0"/>
                <a:ea typeface="Cambria" panose="02040503050406030204" pitchFamily="18" charset="0"/>
              </a:rPr>
              <a:t> (68%) and </a:t>
            </a:r>
            <a:r>
              <a:rPr lang="en-US" b="1" dirty="0">
                <a:solidFill>
                  <a:srgbClr val="323B8D"/>
                </a:solidFill>
                <a:latin typeface="Cambria" panose="02040503050406030204" pitchFamily="18" charset="0"/>
                <a:ea typeface="Cambria" panose="02040503050406030204" pitchFamily="18" charset="0"/>
              </a:rPr>
              <a:t>recall</a:t>
            </a:r>
            <a:r>
              <a:rPr lang="en-US" dirty="0">
                <a:solidFill>
                  <a:srgbClr val="323B8D"/>
                </a:solidFill>
                <a:latin typeface="Cambria" panose="02040503050406030204" pitchFamily="18" charset="0"/>
                <a:ea typeface="Cambria" panose="02040503050406030204" pitchFamily="18" charset="0"/>
              </a:rPr>
              <a:t> (66%), showing it is the best performing model for predicting purchase intent in this E-commerce dataset.</a:t>
            </a:r>
            <a:endParaRPr lang="en-IN" dirty="0">
              <a:solidFill>
                <a:srgbClr val="323B8D"/>
              </a:solidFill>
              <a:latin typeface="Cambria" panose="02040503050406030204" pitchFamily="18" charset="0"/>
              <a:ea typeface="Cambria" panose="02040503050406030204" pitchFamily="18" charset="0"/>
            </a:endParaRPr>
          </a:p>
        </p:txBody>
      </p:sp>
      <p:sp>
        <p:nvSpPr>
          <p:cNvPr id="24" name="Rectangle 23"/>
          <p:cNvSpPr/>
          <p:nvPr/>
        </p:nvSpPr>
        <p:spPr>
          <a:xfrm rot="20125364">
            <a:off x="-359406" y="179792"/>
            <a:ext cx="2165218" cy="276999"/>
          </a:xfrm>
          <a:prstGeom prst="rect">
            <a:avLst/>
          </a:prstGeom>
          <a:effectLst>
            <a:outerShdw blurRad="50800" dist="38100" dir="16200000" rotWithShape="0">
              <a:prstClr val="black">
                <a:alpha val="40000"/>
              </a:prstClr>
            </a:outerShdw>
          </a:effectLst>
        </p:spPr>
        <p:txBody>
          <a:bodyPr wrap="square">
            <a:spAutoFit/>
          </a:bodyPr>
          <a:lstStyle/>
          <a:p>
            <a:pPr algn="ctr"/>
            <a:r>
              <a:rPr lang="en-US" sz="1200" b="1" u="sng" dirty="0">
                <a:solidFill>
                  <a:srgbClr val="002060"/>
                </a:solidFill>
                <a:latin typeface="Cambria" panose="02040503050406030204" pitchFamily="18" charset="0"/>
                <a:ea typeface="Cambria" panose="02040503050406030204" pitchFamily="18" charset="0"/>
              </a:rPr>
              <a:t>Evaluation of model</a:t>
            </a:r>
            <a:endParaRPr lang="en-IN" sz="1200" b="1" u="sng" dirty="0">
              <a:solidFill>
                <a:srgbClr val="002060"/>
              </a:solidFill>
              <a:latin typeface="Cambria" panose="02040503050406030204" pitchFamily="18" charset="0"/>
              <a:ea typeface="Cambria" panose="02040503050406030204" pitchFamily="18" charset="0"/>
            </a:endParaRPr>
          </a:p>
        </p:txBody>
      </p:sp>
      <p:pic>
        <p:nvPicPr>
          <p:cNvPr id="25" name="Picture 24"/>
          <p:cNvPicPr>
            <a:picLocks noChangeAspect="1"/>
          </p:cNvPicPr>
          <p:nvPr/>
        </p:nvPicPr>
        <p:blipFill>
          <a:blip r:embed="rId4"/>
          <a:stretch>
            <a:fillRect/>
          </a:stretch>
        </p:blipFill>
        <p:spPr>
          <a:xfrm>
            <a:off x="4893927" y="3357036"/>
            <a:ext cx="2555452" cy="1870707"/>
          </a:xfrm>
          <a:prstGeom prst="rect">
            <a:avLst/>
          </a:prstGeom>
          <a:effectLst>
            <a:outerShdw blurRad="50800" dist="38100" dir="5400000" algn="t" rotWithShape="0">
              <a:prstClr val="black">
                <a:alpha val="40000"/>
              </a:prstClr>
            </a:outerShdw>
          </a:effectLst>
        </p:spPr>
      </p:pic>
      <p:sp>
        <p:nvSpPr>
          <p:cNvPr id="26" name="Rectangle 25"/>
          <p:cNvSpPr/>
          <p:nvPr/>
        </p:nvSpPr>
        <p:spPr>
          <a:xfrm>
            <a:off x="69574" y="3650004"/>
            <a:ext cx="6290788" cy="954107"/>
          </a:xfrm>
          <a:prstGeom prst="rect">
            <a:avLst/>
          </a:prstGeom>
        </p:spPr>
        <p:txBody>
          <a:bodyPr wrap="square">
            <a:spAutoFit/>
          </a:bodyPr>
          <a:lstStyle/>
          <a:p>
            <a:pPr marL="171450" indent="-171450">
              <a:buFont typeface="Wingdings" panose="05000000000000000000" pitchFamily="2" charset="2"/>
              <a:buChar char="q"/>
            </a:pPr>
            <a:r>
              <a:rPr lang="en-IN" sz="1400" dirty="0">
                <a:latin typeface="Cambria" panose="02040503050406030204" pitchFamily="18" charset="0"/>
                <a:ea typeface="Cambria" panose="02040503050406030204" pitchFamily="18" charset="0"/>
              </a:rPr>
              <a:t>True Positives (Delayed &amp; Correct): 669</a:t>
            </a:r>
          </a:p>
          <a:p>
            <a:pPr marL="171450" indent="-171450">
              <a:buFont typeface="Wingdings" panose="05000000000000000000" pitchFamily="2" charset="2"/>
              <a:buChar char="q"/>
            </a:pPr>
            <a:r>
              <a:rPr lang="en-IN" sz="1400" dirty="0">
                <a:latin typeface="Cambria" panose="02040503050406030204" pitchFamily="18" charset="0"/>
                <a:ea typeface="Cambria" panose="02040503050406030204" pitchFamily="18" charset="0"/>
              </a:rPr>
              <a:t>True Negatives (On Time &amp; Correct): 853</a:t>
            </a:r>
          </a:p>
          <a:p>
            <a:pPr marL="171450" indent="-171450">
              <a:buFont typeface="Wingdings" panose="05000000000000000000" pitchFamily="2" charset="2"/>
              <a:buChar char="q"/>
            </a:pPr>
            <a:r>
              <a:rPr lang="en-IN" sz="1400" dirty="0">
                <a:latin typeface="Cambria" panose="02040503050406030204" pitchFamily="18" charset="0"/>
                <a:ea typeface="Cambria" panose="02040503050406030204" pitchFamily="18" charset="0"/>
              </a:rPr>
              <a:t>False Positives (Predicted Delayed, Actually On Time): 42</a:t>
            </a:r>
          </a:p>
          <a:p>
            <a:pPr marL="171450" indent="-171450">
              <a:buFont typeface="Wingdings" panose="05000000000000000000" pitchFamily="2" charset="2"/>
              <a:buChar char="q"/>
            </a:pPr>
            <a:r>
              <a:rPr lang="en-IN" sz="1400" dirty="0">
                <a:latin typeface="Cambria" panose="02040503050406030204" pitchFamily="18" charset="0"/>
                <a:ea typeface="Cambria" panose="02040503050406030204" pitchFamily="18" charset="0"/>
              </a:rPr>
              <a:t>False Negatives (Predicted On Time, Actually Delayed): 636</a:t>
            </a:r>
          </a:p>
        </p:txBody>
      </p:sp>
      <p:sp>
        <p:nvSpPr>
          <p:cNvPr id="27" name="Rounded Rectangle 26"/>
          <p:cNvSpPr/>
          <p:nvPr/>
        </p:nvSpPr>
        <p:spPr>
          <a:xfrm>
            <a:off x="678215" y="3210338"/>
            <a:ext cx="4215712" cy="337932"/>
          </a:xfrm>
          <a:prstGeom prst="roundRect">
            <a:avLst/>
          </a:prstGeom>
          <a:no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solidFill>
                  <a:srgbClr val="002060"/>
                </a:solidFill>
                <a:latin typeface="Cambria" panose="02040503050406030204" pitchFamily="18" charset="0"/>
                <a:ea typeface="Cambria" panose="02040503050406030204" pitchFamily="18" charset="0"/>
              </a:rPr>
              <a:t>Confusion Matrix</a:t>
            </a:r>
            <a:endParaRPr lang="en-IN" sz="1400" b="1" u="sng"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3862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736495" y="1"/>
            <a:ext cx="3455505" cy="6857999"/>
          </a:xfrm>
          <a:prstGeom prst="rect">
            <a:avLst/>
          </a:prstGeom>
          <a:ln>
            <a:noFill/>
          </a:ln>
        </p:spPr>
      </p:pic>
      <p:sp>
        <p:nvSpPr>
          <p:cNvPr id="2" name="Title 1"/>
          <p:cNvSpPr>
            <a:spLocks noGrp="1"/>
          </p:cNvSpPr>
          <p:nvPr>
            <p:ph type="ctrTitle"/>
          </p:nvPr>
        </p:nvSpPr>
        <p:spPr>
          <a:xfrm>
            <a:off x="1507067" y="2404534"/>
            <a:ext cx="7766936" cy="249214"/>
          </a:xfrm>
        </p:spPr>
        <p:txBody>
          <a:bodyPr/>
          <a:lstStyle/>
          <a:p>
            <a:pPr algn="l"/>
            <a:r>
              <a:rPr lang="en-US" smtClean="0"/>
              <a:t/>
            </a:r>
            <a:br>
              <a:rPr lang="en-US" smtClean="0"/>
            </a:br>
            <a:endParaRPr lang="en-IN"/>
          </a:p>
        </p:txBody>
      </p:sp>
      <p:sp>
        <p:nvSpPr>
          <p:cNvPr id="3" name="Subtitle 2"/>
          <p:cNvSpPr>
            <a:spLocks noGrp="1"/>
          </p:cNvSpPr>
          <p:nvPr>
            <p:ph type="subTitle" idx="1"/>
          </p:nvPr>
        </p:nvSpPr>
        <p:spPr>
          <a:xfrm>
            <a:off x="556592" y="1818861"/>
            <a:ext cx="7682948" cy="3328871"/>
          </a:xfrm>
        </p:spPr>
        <p:txBody>
          <a:bodyPr>
            <a:normAutofit/>
          </a:bodyPr>
          <a:lstStyle/>
          <a:p>
            <a:pPr marL="285750" indent="-285750" algn="l">
              <a:buFont typeface="Wingdings" panose="05000000000000000000" pitchFamily="2" charset="2"/>
              <a:buChar char="q"/>
            </a:pPr>
            <a:r>
              <a:rPr lang="en-US" b="1" dirty="0">
                <a:solidFill>
                  <a:srgbClr val="323B8D"/>
                </a:solidFill>
                <a:latin typeface="Cambria" panose="02040503050406030204" pitchFamily="18" charset="0"/>
                <a:ea typeface="Cambria" panose="02040503050406030204" pitchFamily="18" charset="0"/>
              </a:rPr>
              <a:t> Key </a:t>
            </a:r>
            <a:r>
              <a:rPr lang="en-US" b="1" dirty="0" smtClean="0">
                <a:solidFill>
                  <a:srgbClr val="323B8D"/>
                </a:solidFill>
                <a:latin typeface="Cambria" panose="02040503050406030204" pitchFamily="18" charset="0"/>
                <a:ea typeface="Cambria" panose="02040503050406030204" pitchFamily="18" charset="0"/>
              </a:rPr>
              <a:t>Finding</a:t>
            </a:r>
            <a:r>
              <a:rPr lang="en-US" dirty="0">
                <a:solidFill>
                  <a:srgbClr val="323B8D"/>
                </a:solidFill>
                <a:latin typeface="Cambria" panose="02040503050406030204" pitchFamily="18" charset="0"/>
                <a:ea typeface="Cambria" panose="02040503050406030204" pitchFamily="18" charset="0"/>
              </a:rPr>
              <a:t>	</a:t>
            </a:r>
          </a:p>
          <a:p>
            <a:pPr marL="742950" lvl="1" indent="-285750" algn="l">
              <a:buFont typeface="Wingdings" panose="05000000000000000000" pitchFamily="2" charset="2"/>
              <a:buChar char="§"/>
            </a:pPr>
            <a:r>
              <a:rPr lang="en-US" dirty="0" smtClean="0">
                <a:solidFill>
                  <a:srgbClr val="323B8D"/>
                </a:solidFill>
                <a:latin typeface="Cambria" panose="02040503050406030204" pitchFamily="18" charset="0"/>
                <a:ea typeface="Cambria" panose="02040503050406030204" pitchFamily="18" charset="0"/>
              </a:rPr>
              <a:t>The </a:t>
            </a:r>
            <a:r>
              <a:rPr lang="en-US" b="1" dirty="0">
                <a:solidFill>
                  <a:srgbClr val="323B8D"/>
                </a:solidFill>
                <a:latin typeface="Cambria" panose="02040503050406030204" pitchFamily="18" charset="0"/>
                <a:ea typeface="Cambria" panose="02040503050406030204" pitchFamily="18" charset="0"/>
              </a:rPr>
              <a:t>Random Forest</a:t>
            </a:r>
            <a:r>
              <a:rPr lang="en-US" dirty="0">
                <a:solidFill>
                  <a:srgbClr val="323B8D"/>
                </a:solidFill>
                <a:latin typeface="Cambria" panose="02040503050406030204" pitchFamily="18" charset="0"/>
                <a:ea typeface="Cambria" panose="02040503050406030204" pitchFamily="18" charset="0"/>
              </a:rPr>
              <a:t> and </a:t>
            </a:r>
            <a:r>
              <a:rPr lang="en-US" b="1" dirty="0">
                <a:solidFill>
                  <a:srgbClr val="323B8D"/>
                </a:solidFill>
                <a:latin typeface="Cambria" panose="02040503050406030204" pitchFamily="18" charset="0"/>
                <a:ea typeface="Cambria" panose="02040503050406030204" pitchFamily="18" charset="0"/>
              </a:rPr>
              <a:t>Decision Tree</a:t>
            </a:r>
            <a:r>
              <a:rPr lang="en-US" dirty="0">
                <a:solidFill>
                  <a:srgbClr val="323B8D"/>
                </a:solidFill>
                <a:latin typeface="Cambria" panose="02040503050406030204" pitchFamily="18" charset="0"/>
                <a:ea typeface="Cambria" panose="02040503050406030204" pitchFamily="18" charset="0"/>
              </a:rPr>
              <a:t> models achieved similar accuracies around </a:t>
            </a:r>
            <a:r>
              <a:rPr lang="en-US" dirty="0" smtClean="0">
                <a:solidFill>
                  <a:srgbClr val="323B8D"/>
                </a:solidFill>
                <a:latin typeface="Cambria" panose="02040503050406030204" pitchFamily="18" charset="0"/>
                <a:ea typeface="Cambria" panose="02040503050406030204" pitchFamily="18" charset="0"/>
              </a:rPr>
              <a:t>	</a:t>
            </a:r>
            <a:r>
              <a:rPr lang="en-US" b="1" dirty="0" smtClean="0">
                <a:solidFill>
                  <a:srgbClr val="323B8D"/>
                </a:solidFill>
                <a:latin typeface="Cambria" panose="02040503050406030204" pitchFamily="18" charset="0"/>
                <a:ea typeface="Cambria" panose="02040503050406030204" pitchFamily="18" charset="0"/>
              </a:rPr>
              <a:t>66</a:t>
            </a:r>
            <a:r>
              <a:rPr lang="en-US" b="1" dirty="0">
                <a:solidFill>
                  <a:srgbClr val="323B8D"/>
                </a:solidFill>
                <a:latin typeface="Cambria" panose="02040503050406030204" pitchFamily="18" charset="0"/>
                <a:ea typeface="Cambria" panose="02040503050406030204" pitchFamily="18" charset="0"/>
              </a:rPr>
              <a:t>%–68%</a:t>
            </a:r>
            <a:r>
              <a:rPr lang="en-US" dirty="0">
                <a:solidFill>
                  <a:srgbClr val="323B8D"/>
                </a:solidFill>
                <a:latin typeface="Cambria" panose="02040503050406030204" pitchFamily="18" charset="0"/>
                <a:ea typeface="Cambria" panose="02040503050406030204" pitchFamily="18" charset="0"/>
              </a:rPr>
              <a:t>, </a:t>
            </a:r>
            <a:r>
              <a:rPr lang="en-US" dirty="0" smtClean="0">
                <a:solidFill>
                  <a:srgbClr val="323B8D"/>
                </a:solidFill>
                <a:latin typeface="Cambria" panose="02040503050406030204" pitchFamily="18" charset="0"/>
                <a:ea typeface="Cambria" panose="02040503050406030204" pitchFamily="18" charset="0"/>
              </a:rPr>
              <a:t>	showing </a:t>
            </a:r>
            <a:r>
              <a:rPr lang="en-US" dirty="0">
                <a:solidFill>
                  <a:srgbClr val="323B8D"/>
                </a:solidFill>
                <a:latin typeface="Cambria" panose="02040503050406030204" pitchFamily="18" charset="0"/>
                <a:ea typeface="Cambria" panose="02040503050406030204" pitchFamily="18" charset="0"/>
              </a:rPr>
              <a:t>moderate predictive performance on the current </a:t>
            </a:r>
            <a:r>
              <a:rPr lang="en-US" dirty="0" smtClean="0">
                <a:solidFill>
                  <a:srgbClr val="323B8D"/>
                </a:solidFill>
                <a:latin typeface="Cambria" panose="02040503050406030204" pitchFamily="18" charset="0"/>
                <a:ea typeface="Cambria" panose="02040503050406030204" pitchFamily="18" charset="0"/>
              </a:rPr>
              <a:t>dataset</a:t>
            </a:r>
            <a:r>
              <a:rPr lang="en-US" dirty="0">
                <a:solidFill>
                  <a:srgbClr val="323B8D"/>
                </a:solidFill>
                <a:latin typeface="Cambria" panose="02040503050406030204" pitchFamily="18" charset="0"/>
                <a:ea typeface="Cambria" panose="02040503050406030204" pitchFamily="18" charset="0"/>
              </a:rPr>
              <a:t>.</a:t>
            </a:r>
            <a:br>
              <a:rPr lang="en-US" dirty="0">
                <a:solidFill>
                  <a:srgbClr val="323B8D"/>
                </a:solidFill>
                <a:latin typeface="Cambria" panose="02040503050406030204" pitchFamily="18" charset="0"/>
                <a:ea typeface="Cambria" panose="02040503050406030204" pitchFamily="18" charset="0"/>
              </a:rPr>
            </a:br>
            <a:endParaRPr lang="en-US" dirty="0" smtClean="0">
              <a:solidFill>
                <a:srgbClr val="323B8D"/>
              </a:solidFill>
              <a:latin typeface="Cambria" panose="02040503050406030204" pitchFamily="18" charset="0"/>
              <a:ea typeface="Cambria" panose="02040503050406030204" pitchFamily="18" charset="0"/>
            </a:endParaRPr>
          </a:p>
          <a:p>
            <a:pPr marL="285750" indent="-285750" algn="l">
              <a:buFont typeface="Wingdings" panose="05000000000000000000" pitchFamily="2" charset="2"/>
              <a:buChar char="q"/>
            </a:pPr>
            <a:r>
              <a:rPr lang="en-US" b="1" dirty="0" smtClean="0">
                <a:solidFill>
                  <a:srgbClr val="323B8D"/>
                </a:solidFill>
                <a:latin typeface="Cambria" panose="02040503050406030204" pitchFamily="18" charset="0"/>
                <a:ea typeface="Cambria" panose="02040503050406030204" pitchFamily="18" charset="0"/>
              </a:rPr>
              <a:t>Limitations</a:t>
            </a:r>
            <a:r>
              <a:rPr lang="en-US" dirty="0" smtClean="0">
                <a:solidFill>
                  <a:srgbClr val="323B8D"/>
                </a:solidFill>
                <a:latin typeface="Cambria" panose="02040503050406030204" pitchFamily="18" charset="0"/>
                <a:ea typeface="Cambria" panose="02040503050406030204" pitchFamily="18" charset="0"/>
              </a:rPr>
              <a:t> </a:t>
            </a:r>
          </a:p>
          <a:p>
            <a:pPr marL="742950" lvl="1" indent="-285750" algn="l">
              <a:buFont typeface="Wingdings" panose="05000000000000000000" pitchFamily="2" charset="2"/>
              <a:buChar char="§"/>
            </a:pPr>
            <a:r>
              <a:rPr lang="en-US" dirty="0" smtClean="0">
                <a:solidFill>
                  <a:srgbClr val="323B8D"/>
                </a:solidFill>
                <a:latin typeface="Cambria" panose="02040503050406030204" pitchFamily="18" charset="0"/>
                <a:ea typeface="Cambria" panose="02040503050406030204" pitchFamily="18" charset="0"/>
              </a:rPr>
              <a:t>The </a:t>
            </a:r>
            <a:r>
              <a:rPr lang="en-US" dirty="0">
                <a:solidFill>
                  <a:srgbClr val="323B8D"/>
                </a:solidFill>
                <a:latin typeface="Cambria" panose="02040503050406030204" pitchFamily="18" charset="0"/>
                <a:ea typeface="Cambria" panose="02040503050406030204" pitchFamily="18" charset="0"/>
              </a:rPr>
              <a:t>dataset </a:t>
            </a:r>
            <a:r>
              <a:rPr lang="en-US" b="1" dirty="0">
                <a:solidFill>
                  <a:srgbClr val="323B8D"/>
                </a:solidFill>
                <a:latin typeface="Cambria" panose="02040503050406030204" pitchFamily="18" charset="0"/>
                <a:ea typeface="Cambria" panose="02040503050406030204" pitchFamily="18" charset="0"/>
              </a:rPr>
              <a:t>lacks timestamps</a:t>
            </a:r>
            <a:r>
              <a:rPr lang="en-US" dirty="0">
                <a:solidFill>
                  <a:srgbClr val="323B8D"/>
                </a:solidFill>
                <a:latin typeface="Cambria" panose="02040503050406030204" pitchFamily="18" charset="0"/>
                <a:ea typeface="Cambria" panose="02040503050406030204" pitchFamily="18" charset="0"/>
              </a:rPr>
              <a:t>, session durations, and detailed user journey data,  which limits the model’s ability to </a:t>
            </a:r>
            <a:r>
              <a:rPr lang="en-US" dirty="0" smtClean="0">
                <a:solidFill>
                  <a:srgbClr val="323B8D"/>
                </a:solidFill>
                <a:latin typeface="Cambria" panose="02040503050406030204" pitchFamily="18" charset="0"/>
                <a:ea typeface="Cambria" panose="02040503050406030204" pitchFamily="18" charset="0"/>
              </a:rPr>
              <a:t>capture </a:t>
            </a:r>
            <a:r>
              <a:rPr lang="en-US" dirty="0">
                <a:solidFill>
                  <a:srgbClr val="323B8D"/>
                </a:solidFill>
                <a:latin typeface="Cambria" panose="02040503050406030204" pitchFamily="18" charset="0"/>
                <a:ea typeface="Cambria" panose="02040503050406030204" pitchFamily="18" charset="0"/>
              </a:rPr>
              <a:t>time-based patterns</a:t>
            </a:r>
            <a:r>
              <a:rPr lang="en-US" dirty="0" smtClean="0"/>
              <a:t>.</a:t>
            </a:r>
            <a:endParaRPr lang="en-US" dirty="0" smtClean="0">
              <a:solidFill>
                <a:srgbClr val="323B8D"/>
              </a:solidFill>
              <a:latin typeface="Cambria" panose="02040503050406030204" pitchFamily="18" charset="0"/>
              <a:ea typeface="Cambria" panose="02040503050406030204" pitchFamily="18" charset="0"/>
            </a:endParaRPr>
          </a:p>
          <a:p>
            <a:pPr lvl="1" algn="l"/>
            <a:endParaRPr lang="en-US" dirty="0" smtClean="0"/>
          </a:p>
        </p:txBody>
      </p:sp>
      <p:sp>
        <p:nvSpPr>
          <p:cNvPr id="4" name="Rectangle 3"/>
          <p:cNvSpPr/>
          <p:nvPr/>
        </p:nvSpPr>
        <p:spPr>
          <a:xfrm>
            <a:off x="805070" y="542050"/>
            <a:ext cx="1977887" cy="65598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rgbClr val="323B8D"/>
                </a:solidFill>
                <a:latin typeface="Cambria" panose="02040503050406030204" pitchFamily="18" charset="0"/>
                <a:ea typeface="Cambria" panose="02040503050406030204" pitchFamily="18" charset="0"/>
              </a:rPr>
              <a:t>Conclusion</a:t>
            </a:r>
            <a:endParaRPr lang="en-IN" sz="2400" b="1">
              <a:solidFill>
                <a:srgbClr val="323B8D"/>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7" name="Picture 6"/>
          <p:cNvPicPr>
            <a:picLocks noChangeAspect="1"/>
          </p:cNvPicPr>
          <p:nvPr/>
        </p:nvPicPr>
        <p:blipFill>
          <a:blip r:embed="rId4"/>
          <a:stretch>
            <a:fillRect/>
          </a:stretch>
        </p:blipFill>
        <p:spPr>
          <a:xfrm>
            <a:off x="9770958" y="1513325"/>
            <a:ext cx="1755119" cy="1782417"/>
          </a:xfrm>
          <a:prstGeom prst="rect">
            <a:avLst/>
          </a:prstGeom>
          <a:effectLst>
            <a:innerShdw blurRad="114300">
              <a:prstClr val="black"/>
            </a:innerShdw>
          </a:effectLst>
        </p:spPr>
      </p:pic>
    </p:spTree>
    <p:extLst>
      <p:ext uri="{BB962C8B-B14F-4D97-AF65-F5344CB8AC3E}">
        <p14:creationId xmlns:p14="http://schemas.microsoft.com/office/powerpoint/2010/main" val="1983484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736495" y="1"/>
            <a:ext cx="3455505" cy="6857999"/>
          </a:xfrm>
          <a:prstGeom prst="rect">
            <a:avLst/>
          </a:prstGeom>
          <a:ln>
            <a:noFill/>
          </a:ln>
        </p:spPr>
      </p:pic>
      <p:sp>
        <p:nvSpPr>
          <p:cNvPr id="2" name="Title 1"/>
          <p:cNvSpPr>
            <a:spLocks noGrp="1"/>
          </p:cNvSpPr>
          <p:nvPr>
            <p:ph type="ctrTitle"/>
          </p:nvPr>
        </p:nvSpPr>
        <p:spPr>
          <a:xfrm>
            <a:off x="1507067" y="2404534"/>
            <a:ext cx="7766936" cy="249214"/>
          </a:xfrm>
        </p:spPr>
        <p:txBody>
          <a:bodyPr/>
          <a:lstStyle/>
          <a:p>
            <a:pPr algn="l"/>
            <a:r>
              <a:rPr lang="en-US" smtClean="0"/>
              <a:t/>
            </a:r>
            <a:br>
              <a:rPr lang="en-US" smtClean="0"/>
            </a:br>
            <a:endParaRPr lang="en-IN"/>
          </a:p>
        </p:txBody>
      </p:sp>
      <p:pic>
        <p:nvPicPr>
          <p:cNvPr id="9" name="Picture 8"/>
          <p:cNvPicPr>
            <a:picLocks noChangeAspect="1"/>
          </p:cNvPicPr>
          <p:nvPr/>
        </p:nvPicPr>
        <p:blipFill>
          <a:blip r:embed="rId3"/>
          <a:stretch>
            <a:fillRect/>
          </a:stretch>
        </p:blipFill>
        <p:spPr>
          <a:xfrm>
            <a:off x="11228" y="198783"/>
            <a:ext cx="12180772" cy="6659216"/>
          </a:xfrm>
          <a:prstGeom prst="rect">
            <a:avLst/>
          </a:prstGeom>
        </p:spPr>
      </p:pic>
      <p:pic>
        <p:nvPicPr>
          <p:cNvPr id="10" name="Picture 9">
            <a:extLst>
              <a:ext uri="{FF2B5EF4-FFF2-40B4-BE49-F238E27FC236}">
                <a16:creationId xmlns="" xmlns:a16="http://schemas.microsoft.com/office/drawing/2014/main" id="{D4E6C047-5885-D0BC-273F-A5DD1EE584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464247" y="6380922"/>
            <a:ext cx="1596887" cy="347869"/>
          </a:xfrm>
          <a:prstGeom prst="rect">
            <a:avLst/>
          </a:prstGeom>
          <a:solidFill>
            <a:schemeClr val="bg2">
              <a:lumMod val="75000"/>
            </a:schemeClr>
          </a:solidFill>
        </p:spPr>
      </p:pic>
      <p:sp>
        <p:nvSpPr>
          <p:cNvPr id="12" name="Round Diagonal Corner Rectangle 11"/>
          <p:cNvSpPr/>
          <p:nvPr/>
        </p:nvSpPr>
        <p:spPr>
          <a:xfrm>
            <a:off x="11228" y="0"/>
            <a:ext cx="12180772" cy="198782"/>
          </a:xfrm>
          <a:prstGeom prst="round2DiagRect">
            <a:avLst/>
          </a:prstGeom>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latin typeface="Cambria" panose="02040503050406030204" pitchFamily="18" charset="0"/>
                <a:ea typeface="Cambria" panose="02040503050406030204" pitchFamily="18" charset="0"/>
              </a:rPr>
              <a:t>Deployment: Streamlit App</a:t>
            </a:r>
            <a:endParaRPr lang="en-IN" b="1"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0207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 xmlns:a16="http://schemas.microsoft.com/office/drawing/2014/main" id="{D5B65F9C-ED4C-1602-B913-3A2EB097126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 xmlns:a16="http://schemas.microsoft.com/office/drawing/2014/main" id="{13C344C5-228E-F045-01B5-63A5ECF7886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 xmlns:a16="http://schemas.microsoft.com/office/drawing/2014/main" id="{E6CF5FCF-8DC9-98FB-E48A-4251EA574F9D}"/>
              </a:ext>
            </a:extLst>
          </p:cNvPr>
          <p:cNvSpPr txBox="1"/>
          <p:nvPr/>
        </p:nvSpPr>
        <p:spPr>
          <a:xfrm>
            <a:off x="86367" y="1383474"/>
            <a:ext cx="6946552" cy="1754326"/>
          </a:xfrm>
          <a:prstGeom prst="rect">
            <a:avLst/>
          </a:prstGeom>
          <a:noFill/>
          <a:effectLst>
            <a:innerShdw blurRad="63500" dist="50800" dir="8100000">
              <a:prstClr val="black">
                <a:alpha val="50000"/>
              </a:prstClr>
            </a:innerShdw>
          </a:effectLst>
        </p:spPr>
        <p:txBody>
          <a:bodyPr wrap="square" rtlCol="0">
            <a:spAutoFit/>
          </a:bodyPr>
          <a:lstStyle/>
          <a:p>
            <a:pPr algn="ctr"/>
            <a:r>
              <a:rPr lang="en-IN" sz="5400" b="1" dirty="0">
                <a:solidFill>
                  <a:srgbClr val="323B8D"/>
                </a:solidFill>
              </a:rPr>
              <a:t>E-commerce Product Delivery Prediction</a:t>
            </a:r>
          </a:p>
        </p:txBody>
      </p:sp>
      <p:sp>
        <p:nvSpPr>
          <p:cNvPr id="6" name="TextBox 5">
            <a:extLst>
              <a:ext uri="{FF2B5EF4-FFF2-40B4-BE49-F238E27FC236}">
                <a16:creationId xmlns="" xmlns:a16="http://schemas.microsoft.com/office/drawing/2014/main" id="{96356D77-F299-2AFA-67C4-C0AC405938F8}"/>
              </a:ext>
            </a:extLst>
          </p:cNvPr>
          <p:cNvSpPr txBox="1"/>
          <p:nvPr/>
        </p:nvSpPr>
        <p:spPr>
          <a:xfrm>
            <a:off x="205239" y="3919335"/>
            <a:ext cx="7070213" cy="1754326"/>
          </a:xfrm>
          <a:prstGeom prst="rect">
            <a:avLst/>
          </a:prstGeom>
          <a:noFill/>
        </p:spPr>
        <p:txBody>
          <a:bodyPr wrap="square" rtlCol="0">
            <a:spAutoFit/>
          </a:bodyPr>
          <a:lstStyle/>
          <a:p>
            <a:r>
              <a:rPr lang="en-US" b="1" i="0" dirty="0" smtClean="0">
                <a:solidFill>
                  <a:schemeClr val="tx2"/>
                </a:solidFill>
                <a:effectLst/>
                <a:latin typeface="Cambria" panose="02040503050406030204" pitchFamily="18" charset="0"/>
                <a:ea typeface="Cambria" panose="02040503050406030204" pitchFamily="18" charset="0"/>
              </a:rPr>
              <a:t>“</a:t>
            </a:r>
            <a:r>
              <a:rPr lang="en-US" dirty="0">
                <a:solidFill>
                  <a:schemeClr val="tx2"/>
                </a:solidFill>
                <a:latin typeface="Cambria" panose="02040503050406030204" pitchFamily="18" charset="0"/>
                <a:ea typeface="Cambria" panose="02040503050406030204" pitchFamily="18" charset="0"/>
              </a:rPr>
              <a:t>In the evolving landscape of online retail, this project focuses on predicting product delivery outcomes using machine learning techniques. By enhancing delivery prediction, we aim to improve operational efficiency and customer satisfaction in the e-commerce sector</a:t>
            </a:r>
            <a:r>
              <a:rPr lang="en-US" dirty="0" smtClean="0">
                <a:solidFill>
                  <a:schemeClr val="tx2"/>
                </a:solidFill>
                <a:latin typeface="Cambria" panose="02040503050406030204" pitchFamily="18" charset="0"/>
                <a:ea typeface="Cambria" panose="02040503050406030204" pitchFamily="18" charset="0"/>
              </a:rPr>
              <a:t>.</a:t>
            </a:r>
            <a:r>
              <a:rPr lang="en-US" sz="1600" b="1" i="0" dirty="0" smtClean="0">
                <a:solidFill>
                  <a:schemeClr val="tx2"/>
                </a:solidFill>
                <a:effectLst/>
                <a:latin typeface="Rockwell" panose="02060603020205020403" pitchFamily="18" charset="0"/>
              </a:rPr>
              <a:t>”</a:t>
            </a:r>
            <a:r>
              <a:rPr lang="en-US" dirty="0">
                <a:latin typeface="Rockwell" panose="02060603020205020403" pitchFamily="18" charset="0"/>
              </a:rPr>
              <a:t/>
            </a:r>
            <a:br>
              <a:rPr lang="en-US" dirty="0">
                <a:latin typeface="Rockwell" panose="02060603020205020403" pitchFamily="18" charset="0"/>
              </a:rPr>
            </a:br>
            <a:endParaRPr lang="en-IN" dirty="0">
              <a:latin typeface="Rockwell" panose="02060603020205020403" pitchFamily="18" charset="0"/>
            </a:endParaRPr>
          </a:p>
        </p:txBody>
      </p:sp>
      <p:pic>
        <p:nvPicPr>
          <p:cNvPr id="8" name="Picture 7"/>
          <p:cNvPicPr>
            <a:picLocks noChangeAspect="1"/>
          </p:cNvPicPr>
          <p:nvPr/>
        </p:nvPicPr>
        <p:blipFill>
          <a:blip r:embed="rId4"/>
          <a:stretch>
            <a:fillRect/>
          </a:stretch>
        </p:blipFill>
        <p:spPr>
          <a:xfrm>
            <a:off x="7598664" y="969264"/>
            <a:ext cx="4395001" cy="4177303"/>
          </a:xfrm>
          <a:prstGeom prst="rect">
            <a:avLst/>
          </a:prstGeom>
          <a:ln>
            <a:noFill/>
          </a:ln>
          <a:effectLst>
            <a:softEdge rad="112500"/>
          </a:effectLst>
        </p:spPr>
      </p:pic>
      <p:pic>
        <p:nvPicPr>
          <p:cNvPr id="12" name="Picture 11"/>
          <p:cNvPicPr>
            <a:picLocks noChangeAspect="1"/>
          </p:cNvPicPr>
          <p:nvPr/>
        </p:nvPicPr>
        <p:blipFill>
          <a:blip r:embed="rId5"/>
          <a:stretch>
            <a:fillRect/>
          </a:stretch>
        </p:blipFill>
        <p:spPr>
          <a:xfrm>
            <a:off x="384048" y="6227098"/>
            <a:ext cx="7141464" cy="630901"/>
          </a:xfrm>
          <a:prstGeom prst="rect">
            <a:avLst/>
          </a:prstGeom>
        </p:spPr>
      </p:pic>
      <p:sp>
        <p:nvSpPr>
          <p:cNvPr id="13" name="Rectangle 12"/>
          <p:cNvSpPr/>
          <p:nvPr/>
        </p:nvSpPr>
        <p:spPr>
          <a:xfrm>
            <a:off x="425833" y="6320716"/>
            <a:ext cx="3232488" cy="369332"/>
          </a:xfrm>
          <a:prstGeom prst="rect">
            <a:avLst/>
          </a:prstGeom>
        </p:spPr>
        <p:txBody>
          <a:bodyPr wrap="none">
            <a:spAutoFit/>
          </a:bodyPr>
          <a:lstStyle/>
          <a:p>
            <a:r>
              <a:rPr lang="en-US" dirty="0">
                <a:latin typeface="Rockwell" panose="02060603020205020403" pitchFamily="18" charset="0"/>
              </a:rPr>
              <a:t>Presented By </a:t>
            </a:r>
            <a:r>
              <a:rPr lang="en-US" dirty="0" smtClean="0">
                <a:latin typeface="Rockwell" panose="02060603020205020403" pitchFamily="18" charset="0"/>
              </a:rPr>
              <a:t>: Mahananda </a:t>
            </a:r>
            <a:r>
              <a:rPr lang="en-US" dirty="0">
                <a:latin typeface="Rockwell" panose="02060603020205020403" pitchFamily="18" charset="0"/>
              </a:rPr>
              <a:t>M</a:t>
            </a:r>
            <a:endParaRPr lang="en-IN" dirty="0">
              <a:latin typeface="Rockwell" panose="02060603020205020403" pitchFamily="18" charset="0"/>
            </a:endParaRPr>
          </a:p>
        </p:txBody>
      </p:sp>
      <p:pic>
        <p:nvPicPr>
          <p:cNvPr id="14" name="Picture 13"/>
          <p:cNvPicPr>
            <a:picLocks noChangeAspect="1"/>
          </p:cNvPicPr>
          <p:nvPr/>
        </p:nvPicPr>
        <p:blipFill>
          <a:blip r:embed="rId6"/>
          <a:stretch>
            <a:fillRect/>
          </a:stretch>
        </p:blipFill>
        <p:spPr>
          <a:xfrm>
            <a:off x="7861851" y="2398619"/>
            <a:ext cx="861391" cy="659296"/>
          </a:xfrm>
          <a:prstGeom prst="rect">
            <a:avLst/>
          </a:prstGeom>
        </p:spPr>
      </p:pic>
    </p:spTree>
    <p:extLst>
      <p:ext uri="{BB962C8B-B14F-4D97-AF65-F5344CB8AC3E}">
        <p14:creationId xmlns:p14="http://schemas.microsoft.com/office/powerpoint/2010/main" val="4184521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736495" y="1"/>
            <a:ext cx="3455505" cy="6857999"/>
          </a:xfrm>
          <a:prstGeom prst="rect">
            <a:avLst/>
          </a:prstGeom>
          <a:ln>
            <a:noFill/>
          </a:ln>
        </p:spPr>
      </p:pic>
      <p:sp>
        <p:nvSpPr>
          <p:cNvPr id="2" name="Title 1"/>
          <p:cNvSpPr>
            <a:spLocks noGrp="1"/>
          </p:cNvSpPr>
          <p:nvPr>
            <p:ph type="ctrTitle"/>
          </p:nvPr>
        </p:nvSpPr>
        <p:spPr>
          <a:xfrm>
            <a:off x="1507067" y="2404534"/>
            <a:ext cx="7766936" cy="249214"/>
          </a:xfrm>
        </p:spPr>
        <p:txBody>
          <a:bodyPr/>
          <a:lstStyle/>
          <a:p>
            <a:pPr algn="l"/>
            <a:r>
              <a:rPr lang="en-US" smtClean="0"/>
              <a:t/>
            </a:r>
            <a:br>
              <a:rPr lang="en-US" smtClean="0"/>
            </a:br>
            <a:endParaRPr lang="en-IN"/>
          </a:p>
        </p:txBody>
      </p:sp>
      <p:sp>
        <p:nvSpPr>
          <p:cNvPr id="4" name="Rectangle 3"/>
          <p:cNvSpPr/>
          <p:nvPr/>
        </p:nvSpPr>
        <p:spPr>
          <a:xfrm>
            <a:off x="1" y="2"/>
            <a:ext cx="12192000" cy="29817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21275D"/>
                </a:solidFill>
                <a:latin typeface="Cambria" panose="02040503050406030204" pitchFamily="18" charset="0"/>
                <a:ea typeface="Cambria" panose="02040503050406030204" pitchFamily="18" charset="0"/>
              </a:rPr>
              <a:t>Power BI Dashboard</a:t>
            </a:r>
            <a:endParaRPr lang="en-IN" b="1" dirty="0">
              <a:solidFill>
                <a:srgbClr val="21275D"/>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9" name="Picture 8"/>
          <p:cNvPicPr>
            <a:picLocks noChangeAspect="1"/>
          </p:cNvPicPr>
          <p:nvPr/>
        </p:nvPicPr>
        <p:blipFill>
          <a:blip r:embed="rId4"/>
          <a:stretch>
            <a:fillRect/>
          </a:stretch>
        </p:blipFill>
        <p:spPr>
          <a:xfrm>
            <a:off x="0" y="298174"/>
            <a:ext cx="12192000" cy="6731276"/>
          </a:xfrm>
          <a:prstGeom prst="rect">
            <a:avLst/>
          </a:prstGeom>
        </p:spPr>
      </p:pic>
    </p:spTree>
    <p:extLst>
      <p:ext uri="{BB962C8B-B14F-4D97-AF65-F5344CB8AC3E}">
        <p14:creationId xmlns:p14="http://schemas.microsoft.com/office/powerpoint/2010/main" val="3437451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pic>
        <p:nvPicPr>
          <p:cNvPr id="3" name="Picture 2">
            <a:extLst>
              <a:ext uri="{FF2B5EF4-FFF2-40B4-BE49-F238E27FC236}">
                <a16:creationId xmlns="" xmlns:a16="http://schemas.microsoft.com/office/drawing/2014/main" id="{D4E6C047-5885-D0BC-273F-A5DD1EE584B4}"/>
              </a:ext>
            </a:extLst>
          </p:cNvPr>
          <p:cNvPicPr>
            <a:picLocks noChangeAspect="1"/>
          </p:cNvPicPr>
          <p:nvPr/>
        </p:nvPicPr>
        <p:blipFill>
          <a:blip r:embed="rId2" cstate="print">
            <a:lum bright="70000" contrast="-70000"/>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2438371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p:cNvPicPr>
            <a:picLocks noChangeAspect="1"/>
          </p:cNvPicPr>
          <p:nvPr/>
        </p:nvPicPr>
        <p:blipFill>
          <a:blip r:embed="rId2"/>
          <a:stretch>
            <a:fillRect/>
          </a:stretch>
        </p:blipFill>
        <p:spPr>
          <a:xfrm>
            <a:off x="8482770" y="-1"/>
            <a:ext cx="3709231" cy="6858001"/>
          </a:xfrm>
          <a:prstGeom prst="rect">
            <a:avLst/>
          </a:prstGeom>
          <a:ln>
            <a:noFill/>
          </a:ln>
        </p:spPr>
      </p:pic>
      <p:sp>
        <p:nvSpPr>
          <p:cNvPr id="43" name="Block Arc 42"/>
          <p:cNvSpPr/>
          <p:nvPr/>
        </p:nvSpPr>
        <p:spPr>
          <a:xfrm>
            <a:off x="4574794" y="447629"/>
            <a:ext cx="1329961" cy="686644"/>
          </a:xfrm>
          <a:prstGeom prst="blockArc">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Block Arc 43"/>
          <p:cNvSpPr/>
          <p:nvPr/>
        </p:nvSpPr>
        <p:spPr>
          <a:xfrm rot="10800000">
            <a:off x="4592795" y="4812871"/>
            <a:ext cx="1329961" cy="686644"/>
          </a:xfrm>
          <a:prstGeom prst="blockArc">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 xmlns:a16="http://schemas.microsoft.com/office/drawing/2014/main" id="{61E853F5-3FF5-F820-B593-B4F4AF27A2B6}"/>
              </a:ext>
            </a:extLst>
          </p:cNvPr>
          <p:cNvSpPr>
            <a:spLocks noGrp="1"/>
          </p:cNvSpPr>
          <p:nvPr>
            <p:ph type="title"/>
          </p:nvPr>
        </p:nvSpPr>
        <p:spPr>
          <a:xfrm>
            <a:off x="592050" y="41555"/>
            <a:ext cx="8596668" cy="652272"/>
          </a:xfrm>
        </p:spPr>
        <p:txBody>
          <a:bodyPr/>
          <a:lstStyle/>
          <a:p>
            <a:r>
              <a:rPr lang="en-US" b="1" dirty="0" smtClean="0">
                <a:solidFill>
                  <a:srgbClr val="323B8D"/>
                </a:solidFill>
                <a:latin typeface="Cambria" panose="02040503050406030204" pitchFamily="18" charset="0"/>
                <a:ea typeface="Cambria" panose="02040503050406030204" pitchFamily="18" charset="0"/>
              </a:rPr>
              <a:t>Agenda</a:t>
            </a:r>
            <a:endParaRPr lang="en-IN" b="1" dirty="0">
              <a:solidFill>
                <a:srgbClr val="323B8D"/>
              </a:solidFill>
              <a:latin typeface="Cambria" panose="02040503050406030204" pitchFamily="18" charset="0"/>
              <a:ea typeface="Cambria" panose="02040503050406030204" pitchFamily="18" charset="0"/>
            </a:endParaRPr>
          </a:p>
        </p:txBody>
      </p:sp>
      <p:grpSp>
        <p:nvGrpSpPr>
          <p:cNvPr id="20" name="Group 19"/>
          <p:cNvGrpSpPr/>
          <p:nvPr/>
        </p:nvGrpSpPr>
        <p:grpSpPr>
          <a:xfrm>
            <a:off x="1127809" y="819712"/>
            <a:ext cx="4054746" cy="987068"/>
            <a:chOff x="1103663" y="1257689"/>
            <a:chExt cx="4616670" cy="973021"/>
          </a:xfrm>
          <a:effectLst>
            <a:outerShdw blurRad="50800" dist="38100" algn="l" rotWithShape="0">
              <a:prstClr val="black">
                <a:alpha val="40000"/>
              </a:prstClr>
            </a:outerShdw>
          </a:effectLst>
        </p:grpSpPr>
        <p:sp>
          <p:nvSpPr>
            <p:cNvPr id="12" name="Rectangle: Rounded Corners 54">
              <a:extLst>
                <a:ext uri="{FF2B5EF4-FFF2-40B4-BE49-F238E27FC236}">
                  <a16:creationId xmlns="" xmlns:a16="http://schemas.microsoft.com/office/drawing/2014/main" id="{565E8FE3-52F2-0B50-ACBD-4F8792DEECC8}"/>
                </a:ext>
              </a:extLst>
            </p:cNvPr>
            <p:cNvSpPr/>
            <p:nvPr/>
          </p:nvSpPr>
          <p:spPr>
            <a:xfrm>
              <a:off x="1103663" y="1257689"/>
              <a:ext cx="4616670" cy="97302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55">
              <a:extLst>
                <a:ext uri="{FF2B5EF4-FFF2-40B4-BE49-F238E27FC236}">
                  <a16:creationId xmlns="" xmlns:a16="http://schemas.microsoft.com/office/drawing/2014/main" id="{DDDC0A49-DB3D-3250-D0A8-6836B54C63BE}"/>
                </a:ext>
              </a:extLst>
            </p:cNvPr>
            <p:cNvSpPr/>
            <p:nvPr/>
          </p:nvSpPr>
          <p:spPr>
            <a:xfrm>
              <a:off x="1424812" y="1257690"/>
              <a:ext cx="4029356" cy="938429"/>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p:cNvGrpSpPr/>
          <p:nvPr/>
        </p:nvGrpSpPr>
        <p:grpSpPr>
          <a:xfrm>
            <a:off x="1111230" y="3108541"/>
            <a:ext cx="4054746" cy="1048274"/>
            <a:chOff x="1256063" y="1410089"/>
            <a:chExt cx="4616670" cy="973021"/>
          </a:xfrm>
          <a:effectLst>
            <a:outerShdw blurRad="50800" dist="38100" algn="l" rotWithShape="0">
              <a:prstClr val="black">
                <a:alpha val="40000"/>
              </a:prstClr>
            </a:outerShdw>
          </a:effectLst>
        </p:grpSpPr>
        <p:sp>
          <p:nvSpPr>
            <p:cNvPr id="14" name="Rectangle: Rounded Corners 54">
              <a:extLst>
                <a:ext uri="{FF2B5EF4-FFF2-40B4-BE49-F238E27FC236}">
                  <a16:creationId xmlns="" xmlns:a16="http://schemas.microsoft.com/office/drawing/2014/main" id="{565E8FE3-52F2-0B50-ACBD-4F8792DEECC8}"/>
                </a:ext>
              </a:extLst>
            </p:cNvPr>
            <p:cNvSpPr/>
            <p:nvPr/>
          </p:nvSpPr>
          <p:spPr>
            <a:xfrm>
              <a:off x="1256063" y="1410089"/>
              <a:ext cx="4616670" cy="97302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55">
              <a:extLst>
                <a:ext uri="{FF2B5EF4-FFF2-40B4-BE49-F238E27FC236}">
                  <a16:creationId xmlns="" xmlns:a16="http://schemas.microsoft.com/office/drawing/2014/main" id="{DDDC0A49-DB3D-3250-D0A8-6836B54C63BE}"/>
                </a:ext>
              </a:extLst>
            </p:cNvPr>
            <p:cNvSpPr/>
            <p:nvPr/>
          </p:nvSpPr>
          <p:spPr>
            <a:xfrm>
              <a:off x="1577212" y="1422355"/>
              <a:ext cx="4029356" cy="916395"/>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1160361" y="4284144"/>
            <a:ext cx="4054746" cy="892267"/>
            <a:chOff x="1103663" y="3138610"/>
            <a:chExt cx="4616670" cy="973021"/>
          </a:xfrm>
          <a:effectLst>
            <a:outerShdw blurRad="50800" dist="38100" algn="l" rotWithShape="0">
              <a:prstClr val="black">
                <a:alpha val="40000"/>
              </a:prstClr>
            </a:outerShdw>
          </a:effectLst>
        </p:grpSpPr>
        <p:sp>
          <p:nvSpPr>
            <p:cNvPr id="16" name="Rectangle: Rounded Corners 54">
              <a:extLst>
                <a:ext uri="{FF2B5EF4-FFF2-40B4-BE49-F238E27FC236}">
                  <a16:creationId xmlns="" xmlns:a16="http://schemas.microsoft.com/office/drawing/2014/main" id="{565E8FE3-52F2-0B50-ACBD-4F8792DEECC8}"/>
                </a:ext>
              </a:extLst>
            </p:cNvPr>
            <p:cNvSpPr/>
            <p:nvPr/>
          </p:nvSpPr>
          <p:spPr>
            <a:xfrm>
              <a:off x="1103663" y="3138610"/>
              <a:ext cx="4616670" cy="97302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55">
              <a:extLst>
                <a:ext uri="{FF2B5EF4-FFF2-40B4-BE49-F238E27FC236}">
                  <a16:creationId xmlns="" xmlns:a16="http://schemas.microsoft.com/office/drawing/2014/main" id="{DDDC0A49-DB3D-3250-D0A8-6836B54C63BE}"/>
                </a:ext>
              </a:extLst>
            </p:cNvPr>
            <p:cNvSpPr/>
            <p:nvPr/>
          </p:nvSpPr>
          <p:spPr>
            <a:xfrm>
              <a:off x="1424812" y="3146264"/>
              <a:ext cx="4029356" cy="934001"/>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1123682" y="1941680"/>
            <a:ext cx="4054746" cy="1023390"/>
            <a:chOff x="1103663" y="1257689"/>
            <a:chExt cx="4616670" cy="973021"/>
          </a:xfrm>
          <a:effectLst>
            <a:outerShdw blurRad="50800" dist="38100" algn="l" rotWithShape="0">
              <a:prstClr val="black">
                <a:alpha val="40000"/>
              </a:prstClr>
            </a:outerShdw>
          </a:effectLst>
        </p:grpSpPr>
        <p:sp>
          <p:nvSpPr>
            <p:cNvPr id="22" name="Rectangle: Rounded Corners 54">
              <a:extLst>
                <a:ext uri="{FF2B5EF4-FFF2-40B4-BE49-F238E27FC236}">
                  <a16:creationId xmlns="" xmlns:a16="http://schemas.microsoft.com/office/drawing/2014/main" id="{565E8FE3-52F2-0B50-ACBD-4F8792DEECC8}"/>
                </a:ext>
              </a:extLst>
            </p:cNvPr>
            <p:cNvSpPr/>
            <p:nvPr/>
          </p:nvSpPr>
          <p:spPr>
            <a:xfrm>
              <a:off x="1103663" y="1257689"/>
              <a:ext cx="4616670" cy="97302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55">
              <a:extLst>
                <a:ext uri="{FF2B5EF4-FFF2-40B4-BE49-F238E27FC236}">
                  <a16:creationId xmlns="" xmlns:a16="http://schemas.microsoft.com/office/drawing/2014/main" id="{DDDC0A49-DB3D-3250-D0A8-6836B54C63BE}"/>
                </a:ext>
              </a:extLst>
            </p:cNvPr>
            <p:cNvSpPr/>
            <p:nvPr/>
          </p:nvSpPr>
          <p:spPr>
            <a:xfrm>
              <a:off x="1424812" y="1273569"/>
              <a:ext cx="4029356" cy="906840"/>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5419874" y="821261"/>
            <a:ext cx="4054746" cy="985519"/>
            <a:chOff x="1103663" y="3138610"/>
            <a:chExt cx="4616670" cy="973021"/>
          </a:xfrm>
          <a:effectLst>
            <a:outerShdw blurRad="50800" dist="38100" dir="10800000" algn="r" rotWithShape="0">
              <a:prstClr val="black">
                <a:alpha val="40000"/>
              </a:prstClr>
            </a:outerShdw>
          </a:effectLst>
        </p:grpSpPr>
        <p:sp>
          <p:nvSpPr>
            <p:cNvPr id="28" name="Rectangle: Rounded Corners 54">
              <a:extLst>
                <a:ext uri="{FF2B5EF4-FFF2-40B4-BE49-F238E27FC236}">
                  <a16:creationId xmlns="" xmlns:a16="http://schemas.microsoft.com/office/drawing/2014/main" id="{565E8FE3-52F2-0B50-ACBD-4F8792DEECC8}"/>
                </a:ext>
              </a:extLst>
            </p:cNvPr>
            <p:cNvSpPr/>
            <p:nvPr/>
          </p:nvSpPr>
          <p:spPr>
            <a:xfrm>
              <a:off x="1103663" y="3138610"/>
              <a:ext cx="4616670" cy="97302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55">
              <a:extLst>
                <a:ext uri="{FF2B5EF4-FFF2-40B4-BE49-F238E27FC236}">
                  <a16:creationId xmlns="" xmlns:a16="http://schemas.microsoft.com/office/drawing/2014/main" id="{DDDC0A49-DB3D-3250-D0A8-6836B54C63BE}"/>
                </a:ext>
              </a:extLst>
            </p:cNvPr>
            <p:cNvSpPr/>
            <p:nvPr/>
          </p:nvSpPr>
          <p:spPr>
            <a:xfrm>
              <a:off x="1424812" y="3151516"/>
              <a:ext cx="4029356" cy="933452"/>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5419874" y="1953283"/>
            <a:ext cx="4054746" cy="1008578"/>
            <a:chOff x="1103663" y="3138610"/>
            <a:chExt cx="4616670" cy="973021"/>
          </a:xfrm>
          <a:effectLst>
            <a:outerShdw blurRad="50800" dist="38100" dir="10800000" algn="r" rotWithShape="0">
              <a:prstClr val="black">
                <a:alpha val="40000"/>
              </a:prstClr>
            </a:outerShdw>
          </a:effectLst>
        </p:grpSpPr>
        <p:sp>
          <p:nvSpPr>
            <p:cNvPr id="31" name="Rectangle: Rounded Corners 54">
              <a:extLst>
                <a:ext uri="{FF2B5EF4-FFF2-40B4-BE49-F238E27FC236}">
                  <a16:creationId xmlns="" xmlns:a16="http://schemas.microsoft.com/office/drawing/2014/main" id="{565E8FE3-52F2-0B50-ACBD-4F8792DEECC8}"/>
                </a:ext>
              </a:extLst>
            </p:cNvPr>
            <p:cNvSpPr/>
            <p:nvPr/>
          </p:nvSpPr>
          <p:spPr>
            <a:xfrm>
              <a:off x="1103663" y="3138610"/>
              <a:ext cx="4616670" cy="97302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55">
              <a:extLst>
                <a:ext uri="{FF2B5EF4-FFF2-40B4-BE49-F238E27FC236}">
                  <a16:creationId xmlns="" xmlns:a16="http://schemas.microsoft.com/office/drawing/2014/main" id="{DDDC0A49-DB3D-3250-D0A8-6836B54C63BE}"/>
                </a:ext>
              </a:extLst>
            </p:cNvPr>
            <p:cNvSpPr/>
            <p:nvPr/>
          </p:nvSpPr>
          <p:spPr>
            <a:xfrm>
              <a:off x="1424812" y="3138610"/>
              <a:ext cx="4029356" cy="932903"/>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p:cNvGrpSpPr/>
          <p:nvPr/>
        </p:nvGrpSpPr>
        <p:grpSpPr>
          <a:xfrm>
            <a:off x="5482690" y="3133940"/>
            <a:ext cx="4054746" cy="1002007"/>
            <a:chOff x="1103663" y="3131844"/>
            <a:chExt cx="4616670" cy="979787"/>
          </a:xfrm>
          <a:effectLst>
            <a:outerShdw blurRad="50800" dist="38100" dir="10800000" algn="r" rotWithShape="0">
              <a:prstClr val="black">
                <a:alpha val="40000"/>
              </a:prstClr>
            </a:outerShdw>
          </a:effectLst>
        </p:grpSpPr>
        <p:sp>
          <p:nvSpPr>
            <p:cNvPr id="34" name="Rectangle: Rounded Corners 54">
              <a:extLst>
                <a:ext uri="{FF2B5EF4-FFF2-40B4-BE49-F238E27FC236}">
                  <a16:creationId xmlns="" xmlns:a16="http://schemas.microsoft.com/office/drawing/2014/main" id="{565E8FE3-52F2-0B50-ACBD-4F8792DEECC8}"/>
                </a:ext>
              </a:extLst>
            </p:cNvPr>
            <p:cNvSpPr/>
            <p:nvPr/>
          </p:nvSpPr>
          <p:spPr>
            <a:xfrm>
              <a:off x="1103663" y="3138610"/>
              <a:ext cx="4616670" cy="97302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55">
              <a:extLst>
                <a:ext uri="{FF2B5EF4-FFF2-40B4-BE49-F238E27FC236}">
                  <a16:creationId xmlns="" xmlns:a16="http://schemas.microsoft.com/office/drawing/2014/main" id="{DDDC0A49-DB3D-3250-D0A8-6836B54C63BE}"/>
                </a:ext>
              </a:extLst>
            </p:cNvPr>
            <p:cNvSpPr/>
            <p:nvPr/>
          </p:nvSpPr>
          <p:spPr>
            <a:xfrm>
              <a:off x="1424812" y="3131844"/>
              <a:ext cx="4029356" cy="96108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5482690" y="4291163"/>
            <a:ext cx="4054746" cy="875110"/>
            <a:chOff x="1103663" y="3138610"/>
            <a:chExt cx="4616670" cy="973021"/>
          </a:xfrm>
          <a:effectLst>
            <a:outerShdw blurRad="50800" dist="38100" dir="10800000" algn="r" rotWithShape="0">
              <a:prstClr val="black">
                <a:alpha val="40000"/>
              </a:prstClr>
            </a:outerShdw>
          </a:effectLst>
        </p:grpSpPr>
        <p:sp>
          <p:nvSpPr>
            <p:cNvPr id="37" name="Rectangle: Rounded Corners 54">
              <a:extLst>
                <a:ext uri="{FF2B5EF4-FFF2-40B4-BE49-F238E27FC236}">
                  <a16:creationId xmlns="" xmlns:a16="http://schemas.microsoft.com/office/drawing/2014/main" id="{565E8FE3-52F2-0B50-ACBD-4F8792DEECC8}"/>
                </a:ext>
              </a:extLst>
            </p:cNvPr>
            <p:cNvSpPr/>
            <p:nvPr/>
          </p:nvSpPr>
          <p:spPr>
            <a:xfrm>
              <a:off x="1103663" y="3138610"/>
              <a:ext cx="4616670" cy="97302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55">
              <a:extLst>
                <a:ext uri="{FF2B5EF4-FFF2-40B4-BE49-F238E27FC236}">
                  <a16:creationId xmlns="" xmlns:a16="http://schemas.microsoft.com/office/drawing/2014/main" id="{DDDC0A49-DB3D-3250-D0A8-6836B54C63BE}"/>
                </a:ext>
              </a:extLst>
            </p:cNvPr>
            <p:cNvSpPr/>
            <p:nvPr/>
          </p:nvSpPr>
          <p:spPr>
            <a:xfrm>
              <a:off x="1424812" y="3155353"/>
              <a:ext cx="4029356" cy="937277"/>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p:cNvSpPr/>
          <p:nvPr/>
        </p:nvSpPr>
        <p:spPr>
          <a:xfrm>
            <a:off x="1677543" y="886526"/>
            <a:ext cx="2345635" cy="307777"/>
          </a:xfrm>
          <a:prstGeom prst="rect">
            <a:avLst/>
          </a:prstGeom>
        </p:spPr>
        <p:txBody>
          <a:bodyPr wrap="square">
            <a:spAutoFit/>
          </a:bodyPr>
          <a:lstStyle/>
          <a:p>
            <a:r>
              <a:rPr lang="en-IN" sz="1400" dirty="0"/>
              <a:t>1</a:t>
            </a:r>
            <a:r>
              <a:rPr lang="en-IN" sz="1400" dirty="0" smtClean="0"/>
              <a:t>. </a:t>
            </a:r>
            <a:r>
              <a:rPr lang="en-IN" sz="1400" b="1" dirty="0" smtClean="0"/>
              <a:t>Introduction</a:t>
            </a:r>
            <a:endParaRPr lang="en-IN" sz="1400" dirty="0"/>
          </a:p>
        </p:txBody>
      </p:sp>
      <p:sp>
        <p:nvSpPr>
          <p:cNvPr id="46" name="Rectangle 45"/>
          <p:cNvSpPr/>
          <p:nvPr/>
        </p:nvSpPr>
        <p:spPr>
          <a:xfrm>
            <a:off x="1922884" y="1169996"/>
            <a:ext cx="2539478" cy="461665"/>
          </a:xfrm>
          <a:prstGeom prst="rect">
            <a:avLst/>
          </a:prstGeom>
        </p:spPr>
        <p:txBody>
          <a:bodyPr wrap="none">
            <a:spAutoFit/>
          </a:bodyPr>
          <a:lstStyle/>
          <a:p>
            <a:r>
              <a:rPr lang="en-US" sz="1200" dirty="0"/>
              <a:t>Context &amp; importance of delivery </a:t>
            </a:r>
            <a:endParaRPr lang="en-US" sz="1200" dirty="0" smtClean="0"/>
          </a:p>
          <a:p>
            <a:r>
              <a:rPr lang="en-US" sz="1200" dirty="0" smtClean="0"/>
              <a:t>prediction.</a:t>
            </a:r>
            <a:endParaRPr lang="en-IN" sz="1200" dirty="0"/>
          </a:p>
        </p:txBody>
      </p:sp>
      <p:sp>
        <p:nvSpPr>
          <p:cNvPr id="47" name="Rectangle 46"/>
          <p:cNvSpPr/>
          <p:nvPr/>
        </p:nvSpPr>
        <p:spPr>
          <a:xfrm>
            <a:off x="1677543" y="2101853"/>
            <a:ext cx="3063961" cy="769441"/>
          </a:xfrm>
          <a:prstGeom prst="rect">
            <a:avLst/>
          </a:prstGeom>
        </p:spPr>
        <p:txBody>
          <a:bodyPr wrap="square">
            <a:spAutoFit/>
          </a:bodyPr>
          <a:lstStyle/>
          <a:p>
            <a:r>
              <a:rPr lang="en-US" sz="1400" dirty="0" smtClean="0"/>
              <a:t>2. </a:t>
            </a:r>
            <a:r>
              <a:rPr lang="en-US" sz="1400" b="1" dirty="0" smtClean="0"/>
              <a:t>Objective </a:t>
            </a:r>
            <a:r>
              <a:rPr lang="en-US" sz="1400" b="1" dirty="0"/>
              <a:t>of the </a:t>
            </a:r>
            <a:r>
              <a:rPr lang="en-US" sz="1400" b="1" dirty="0" smtClean="0"/>
              <a:t>Study</a:t>
            </a:r>
          </a:p>
          <a:p>
            <a:r>
              <a:rPr lang="en-US" dirty="0"/>
              <a:t/>
            </a:r>
            <a:br>
              <a:rPr lang="en-US" dirty="0"/>
            </a:br>
            <a:endParaRPr lang="en-US" sz="1200" dirty="0"/>
          </a:p>
        </p:txBody>
      </p:sp>
      <p:sp>
        <p:nvSpPr>
          <p:cNvPr id="48" name="Rectangle 47"/>
          <p:cNvSpPr/>
          <p:nvPr/>
        </p:nvSpPr>
        <p:spPr>
          <a:xfrm>
            <a:off x="1919005" y="2384137"/>
            <a:ext cx="2424062" cy="276999"/>
          </a:xfrm>
          <a:prstGeom prst="rect">
            <a:avLst/>
          </a:prstGeom>
        </p:spPr>
        <p:txBody>
          <a:bodyPr wrap="none">
            <a:spAutoFit/>
          </a:bodyPr>
          <a:lstStyle/>
          <a:p>
            <a:r>
              <a:rPr lang="en-US" sz="1200" dirty="0"/>
              <a:t>Key goals &amp; value of this </a:t>
            </a:r>
            <a:r>
              <a:rPr lang="en-US" sz="1200" dirty="0" smtClean="0"/>
              <a:t>project</a:t>
            </a:r>
            <a:endParaRPr lang="en-US" sz="1200" dirty="0"/>
          </a:p>
        </p:txBody>
      </p:sp>
      <p:sp>
        <p:nvSpPr>
          <p:cNvPr id="51" name="Rectangle 50"/>
          <p:cNvSpPr/>
          <p:nvPr/>
        </p:nvSpPr>
        <p:spPr>
          <a:xfrm>
            <a:off x="1679705" y="3229967"/>
            <a:ext cx="2880917" cy="307777"/>
          </a:xfrm>
          <a:prstGeom prst="rect">
            <a:avLst/>
          </a:prstGeom>
        </p:spPr>
        <p:txBody>
          <a:bodyPr wrap="none">
            <a:spAutoFit/>
          </a:bodyPr>
          <a:lstStyle/>
          <a:p>
            <a:r>
              <a:rPr lang="en-IN" sz="1400" dirty="0" smtClean="0"/>
              <a:t>3. </a:t>
            </a:r>
            <a:r>
              <a:rPr lang="en-IN" sz="1400" b="1" dirty="0" smtClean="0"/>
              <a:t>Data </a:t>
            </a:r>
            <a:r>
              <a:rPr lang="en-IN" sz="1400" b="1" dirty="0"/>
              <a:t>Collection &amp; Refinement</a:t>
            </a:r>
            <a:endParaRPr lang="en-IN" sz="1400" dirty="0"/>
          </a:p>
        </p:txBody>
      </p:sp>
      <p:sp>
        <p:nvSpPr>
          <p:cNvPr id="52" name="Rectangle 51"/>
          <p:cNvSpPr/>
          <p:nvPr/>
        </p:nvSpPr>
        <p:spPr>
          <a:xfrm>
            <a:off x="1910110" y="3509363"/>
            <a:ext cx="1580048" cy="276999"/>
          </a:xfrm>
          <a:prstGeom prst="rect">
            <a:avLst/>
          </a:prstGeom>
        </p:spPr>
        <p:txBody>
          <a:bodyPr wrap="none">
            <a:spAutoFit/>
          </a:bodyPr>
          <a:lstStyle/>
          <a:p>
            <a:r>
              <a:rPr lang="en-IN" sz="1200" dirty="0" smtClean="0"/>
              <a:t>Pre-processing </a:t>
            </a:r>
            <a:r>
              <a:rPr lang="en-IN" sz="1200" dirty="0"/>
              <a:t>steps</a:t>
            </a:r>
          </a:p>
        </p:txBody>
      </p:sp>
      <p:sp>
        <p:nvSpPr>
          <p:cNvPr id="53" name="Rectangle 52"/>
          <p:cNvSpPr/>
          <p:nvPr/>
        </p:nvSpPr>
        <p:spPr>
          <a:xfrm>
            <a:off x="1637876" y="4454754"/>
            <a:ext cx="3049746" cy="307777"/>
          </a:xfrm>
          <a:prstGeom prst="rect">
            <a:avLst/>
          </a:prstGeom>
        </p:spPr>
        <p:txBody>
          <a:bodyPr wrap="none">
            <a:spAutoFit/>
          </a:bodyPr>
          <a:lstStyle/>
          <a:p>
            <a:r>
              <a:rPr lang="en-IN" sz="1400" b="1" dirty="0"/>
              <a:t>4</a:t>
            </a:r>
            <a:r>
              <a:rPr lang="en-IN" sz="1400" b="1" dirty="0" smtClean="0"/>
              <a:t>. Exploratory </a:t>
            </a:r>
            <a:r>
              <a:rPr lang="en-IN" sz="1400" b="1" dirty="0"/>
              <a:t>Data Analysis (EDA)</a:t>
            </a:r>
          </a:p>
        </p:txBody>
      </p:sp>
      <p:sp>
        <p:nvSpPr>
          <p:cNvPr id="54" name="Rectangle 53"/>
          <p:cNvSpPr/>
          <p:nvPr/>
        </p:nvSpPr>
        <p:spPr>
          <a:xfrm>
            <a:off x="1848037" y="4679652"/>
            <a:ext cx="1760418" cy="276999"/>
          </a:xfrm>
          <a:prstGeom prst="rect">
            <a:avLst/>
          </a:prstGeom>
        </p:spPr>
        <p:txBody>
          <a:bodyPr wrap="none">
            <a:spAutoFit/>
          </a:bodyPr>
          <a:lstStyle/>
          <a:p>
            <a:r>
              <a:rPr lang="en-IN" sz="1200" dirty="0"/>
              <a:t>Insights &amp; key patterns</a:t>
            </a:r>
          </a:p>
        </p:txBody>
      </p:sp>
      <p:sp>
        <p:nvSpPr>
          <p:cNvPr id="55" name="Rectangle 54"/>
          <p:cNvSpPr/>
          <p:nvPr/>
        </p:nvSpPr>
        <p:spPr>
          <a:xfrm>
            <a:off x="5904755" y="1007838"/>
            <a:ext cx="3018390" cy="307777"/>
          </a:xfrm>
          <a:prstGeom prst="rect">
            <a:avLst/>
          </a:prstGeom>
        </p:spPr>
        <p:txBody>
          <a:bodyPr wrap="none">
            <a:spAutoFit/>
          </a:bodyPr>
          <a:lstStyle/>
          <a:p>
            <a:r>
              <a:rPr lang="en-IN" sz="1400" b="1" dirty="0" smtClean="0"/>
              <a:t>6. Feature </a:t>
            </a:r>
            <a:r>
              <a:rPr lang="en-IN" sz="1400" b="1" dirty="0"/>
              <a:t>Engineering &amp; Splitting</a:t>
            </a:r>
          </a:p>
        </p:txBody>
      </p:sp>
      <p:sp>
        <p:nvSpPr>
          <p:cNvPr id="56" name="Rectangle 55"/>
          <p:cNvSpPr/>
          <p:nvPr/>
        </p:nvSpPr>
        <p:spPr>
          <a:xfrm>
            <a:off x="5893413" y="1256341"/>
            <a:ext cx="1847878" cy="276999"/>
          </a:xfrm>
          <a:prstGeom prst="rect">
            <a:avLst/>
          </a:prstGeom>
        </p:spPr>
        <p:txBody>
          <a:bodyPr wrap="none">
            <a:spAutoFit/>
          </a:bodyPr>
          <a:lstStyle/>
          <a:p>
            <a:r>
              <a:rPr lang="en-IN" sz="1200" dirty="0" smtClean="0"/>
              <a:t>     </a:t>
            </a:r>
            <a:r>
              <a:rPr lang="en-IN" sz="1200" dirty="0"/>
              <a:t>X &amp; Y split, encoding</a:t>
            </a:r>
          </a:p>
        </p:txBody>
      </p:sp>
      <p:sp>
        <p:nvSpPr>
          <p:cNvPr id="57" name="Rectangle 56"/>
          <p:cNvSpPr/>
          <p:nvPr/>
        </p:nvSpPr>
        <p:spPr>
          <a:xfrm>
            <a:off x="5957982" y="2118395"/>
            <a:ext cx="1718740" cy="307777"/>
          </a:xfrm>
          <a:prstGeom prst="rect">
            <a:avLst/>
          </a:prstGeom>
        </p:spPr>
        <p:txBody>
          <a:bodyPr wrap="none">
            <a:spAutoFit/>
          </a:bodyPr>
          <a:lstStyle/>
          <a:p>
            <a:r>
              <a:rPr lang="en-IN" sz="1400" dirty="0" smtClean="0"/>
              <a:t>7. </a:t>
            </a:r>
            <a:r>
              <a:rPr lang="en-IN" sz="1400" b="1" dirty="0" smtClean="0"/>
              <a:t>Model </a:t>
            </a:r>
            <a:r>
              <a:rPr lang="en-IN" sz="1400" b="1" dirty="0"/>
              <a:t>Selection</a:t>
            </a:r>
            <a:endParaRPr lang="en-IN" sz="1400" dirty="0"/>
          </a:p>
        </p:txBody>
      </p:sp>
      <p:sp>
        <p:nvSpPr>
          <p:cNvPr id="58" name="Rectangle 57"/>
          <p:cNvSpPr/>
          <p:nvPr/>
        </p:nvSpPr>
        <p:spPr>
          <a:xfrm>
            <a:off x="5928832" y="2400668"/>
            <a:ext cx="2054922" cy="276999"/>
          </a:xfrm>
          <a:prstGeom prst="rect">
            <a:avLst/>
          </a:prstGeom>
        </p:spPr>
        <p:txBody>
          <a:bodyPr wrap="none">
            <a:spAutoFit/>
          </a:bodyPr>
          <a:lstStyle/>
          <a:p>
            <a:r>
              <a:rPr lang="en-IN" sz="1200" dirty="0"/>
              <a:t> </a:t>
            </a:r>
            <a:r>
              <a:rPr lang="en-IN" sz="1200" dirty="0" smtClean="0"/>
              <a:t>    Algorithms </a:t>
            </a:r>
            <a:r>
              <a:rPr lang="en-IN" sz="1200" dirty="0"/>
              <a:t>used &amp; why</a:t>
            </a:r>
          </a:p>
        </p:txBody>
      </p:sp>
      <p:sp>
        <p:nvSpPr>
          <p:cNvPr id="59" name="Rectangle 58"/>
          <p:cNvSpPr/>
          <p:nvPr/>
        </p:nvSpPr>
        <p:spPr>
          <a:xfrm>
            <a:off x="5965423" y="3404919"/>
            <a:ext cx="1650773" cy="307777"/>
          </a:xfrm>
          <a:prstGeom prst="rect">
            <a:avLst/>
          </a:prstGeom>
        </p:spPr>
        <p:txBody>
          <a:bodyPr wrap="square">
            <a:spAutoFit/>
          </a:bodyPr>
          <a:lstStyle/>
          <a:p>
            <a:r>
              <a:rPr lang="en-IN" sz="1400" dirty="0" smtClean="0"/>
              <a:t>8. </a:t>
            </a:r>
            <a:r>
              <a:rPr lang="en-IN" sz="1400" b="1" dirty="0" smtClean="0"/>
              <a:t>Train-Test </a:t>
            </a:r>
            <a:r>
              <a:rPr lang="en-IN" sz="1400" b="1" dirty="0"/>
              <a:t>Split</a:t>
            </a:r>
            <a:endParaRPr lang="en-IN" sz="1400" dirty="0"/>
          </a:p>
        </p:txBody>
      </p:sp>
      <p:sp>
        <p:nvSpPr>
          <p:cNvPr id="60" name="Rectangle 59"/>
          <p:cNvSpPr/>
          <p:nvPr/>
        </p:nvSpPr>
        <p:spPr>
          <a:xfrm>
            <a:off x="6208178" y="3674198"/>
            <a:ext cx="1053494" cy="276999"/>
          </a:xfrm>
          <a:prstGeom prst="rect">
            <a:avLst/>
          </a:prstGeom>
        </p:spPr>
        <p:txBody>
          <a:bodyPr wrap="none">
            <a:spAutoFit/>
          </a:bodyPr>
          <a:lstStyle/>
          <a:p>
            <a:r>
              <a:rPr lang="en-IN" sz="1200" dirty="0"/>
              <a:t>Methodology</a:t>
            </a:r>
          </a:p>
        </p:txBody>
      </p:sp>
      <p:sp>
        <p:nvSpPr>
          <p:cNvPr id="61" name="Rectangle 60"/>
          <p:cNvSpPr/>
          <p:nvPr/>
        </p:nvSpPr>
        <p:spPr>
          <a:xfrm>
            <a:off x="5980182" y="4416950"/>
            <a:ext cx="2656496" cy="307777"/>
          </a:xfrm>
          <a:prstGeom prst="rect">
            <a:avLst/>
          </a:prstGeom>
        </p:spPr>
        <p:txBody>
          <a:bodyPr wrap="none">
            <a:spAutoFit/>
          </a:bodyPr>
          <a:lstStyle/>
          <a:p>
            <a:r>
              <a:rPr lang="en-IN" sz="1400" dirty="0" smtClean="0"/>
              <a:t>9. </a:t>
            </a:r>
            <a:r>
              <a:rPr lang="en-IN" sz="1400" b="1" dirty="0" smtClean="0"/>
              <a:t>Model </a:t>
            </a:r>
            <a:r>
              <a:rPr lang="en-IN" sz="1400" b="1" dirty="0"/>
              <a:t>Evaluation &amp; Results</a:t>
            </a:r>
            <a:endParaRPr lang="en-IN" sz="1400" dirty="0"/>
          </a:p>
        </p:txBody>
      </p:sp>
      <p:sp>
        <p:nvSpPr>
          <p:cNvPr id="62" name="Rectangle 61"/>
          <p:cNvSpPr/>
          <p:nvPr/>
        </p:nvSpPr>
        <p:spPr>
          <a:xfrm>
            <a:off x="6166208" y="4668959"/>
            <a:ext cx="1568058" cy="276999"/>
          </a:xfrm>
          <a:prstGeom prst="rect">
            <a:avLst/>
          </a:prstGeom>
        </p:spPr>
        <p:txBody>
          <a:bodyPr wrap="none">
            <a:spAutoFit/>
          </a:bodyPr>
          <a:lstStyle/>
          <a:p>
            <a:r>
              <a:rPr lang="en-IN" sz="1200" dirty="0"/>
              <a:t>Metrics, comparison</a:t>
            </a:r>
          </a:p>
        </p:txBody>
      </p:sp>
      <p:pic>
        <p:nvPicPr>
          <p:cNvPr id="65" name="Picture 64">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227245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862614" cy="734351"/>
          </a:xfrm>
        </p:spPr>
        <p:txBody>
          <a:bodyPr/>
          <a:lstStyle/>
          <a:p>
            <a:r>
              <a:rPr lang="en-US" b="1" dirty="0" smtClean="0">
                <a:solidFill>
                  <a:srgbClr val="323B8D"/>
                </a:solidFill>
                <a:latin typeface="Cambria" panose="02040503050406030204" pitchFamily="18" charset="0"/>
                <a:ea typeface="Cambria" panose="02040503050406030204" pitchFamily="18" charset="0"/>
              </a:rPr>
              <a:t>Introduction</a:t>
            </a:r>
            <a:endParaRPr lang="en-IN" dirty="0"/>
          </a:p>
        </p:txBody>
      </p:sp>
      <p:pic>
        <p:nvPicPr>
          <p:cNvPr id="4" name="Picture 3"/>
          <p:cNvPicPr>
            <a:picLocks noChangeAspect="1"/>
          </p:cNvPicPr>
          <p:nvPr/>
        </p:nvPicPr>
        <p:blipFill>
          <a:blip r:embed="rId2"/>
          <a:stretch>
            <a:fillRect/>
          </a:stretch>
        </p:blipFill>
        <p:spPr>
          <a:xfrm>
            <a:off x="8537714" y="-1"/>
            <a:ext cx="3654286" cy="6858001"/>
          </a:xfrm>
          <a:prstGeom prst="rect">
            <a:avLst/>
          </a:prstGeom>
          <a:ln>
            <a:noFill/>
          </a:ln>
        </p:spPr>
      </p:pic>
      <p:sp>
        <p:nvSpPr>
          <p:cNvPr id="3" name="Content Placeholder 2"/>
          <p:cNvSpPr>
            <a:spLocks noGrp="1"/>
          </p:cNvSpPr>
          <p:nvPr>
            <p:ph idx="1"/>
          </p:nvPr>
        </p:nvSpPr>
        <p:spPr>
          <a:xfrm>
            <a:off x="677334" y="1488612"/>
            <a:ext cx="7780866" cy="3880773"/>
          </a:xfrm>
        </p:spPr>
        <p:txBody>
          <a:bodyPr/>
          <a:lstStyle/>
          <a:p>
            <a:r>
              <a:rPr lang="en-US" b="1" dirty="0">
                <a:solidFill>
                  <a:schemeClr val="tx1"/>
                </a:solidFill>
                <a:latin typeface="Cambria" panose="02040503050406030204" pitchFamily="18" charset="0"/>
                <a:ea typeface="Cambria" panose="02040503050406030204" pitchFamily="18" charset="0"/>
              </a:rPr>
              <a:t>E-commerce Delivery</a:t>
            </a:r>
            <a:r>
              <a:rPr lang="en-US" dirty="0">
                <a:solidFill>
                  <a:schemeClr val="tx1"/>
                </a:solidFill>
                <a:latin typeface="Cambria" panose="02040503050406030204" pitchFamily="18" charset="0"/>
                <a:ea typeface="Cambria" panose="02040503050406030204" pitchFamily="18" charset="0"/>
              </a:rPr>
              <a:t> is a critical aspect of online retail, directly impacting customer satisfaction and business reputation.</a:t>
            </a:r>
          </a:p>
          <a:p>
            <a:r>
              <a:rPr lang="en-US" dirty="0">
                <a:latin typeface="Cambria" panose="02040503050406030204" pitchFamily="18" charset="0"/>
                <a:ea typeface="Cambria" panose="02040503050406030204" pitchFamily="18" charset="0"/>
              </a:rPr>
              <a:t>Late deliveries can cause customer complaints, loss of trust, and extra operational costs for businesses.</a:t>
            </a:r>
          </a:p>
          <a:p>
            <a:r>
              <a:rPr lang="en-US" dirty="0">
                <a:latin typeface="Cambria" panose="02040503050406030204" pitchFamily="18" charset="0"/>
                <a:ea typeface="Cambria" panose="02040503050406030204" pitchFamily="18" charset="0"/>
              </a:rPr>
              <a:t>This project provides a detailed </a:t>
            </a:r>
            <a:r>
              <a:rPr lang="en-US" b="1" dirty="0">
                <a:latin typeface="Cambria" panose="02040503050406030204" pitchFamily="18" charset="0"/>
                <a:ea typeface="Cambria" panose="02040503050406030204" pitchFamily="18" charset="0"/>
              </a:rPr>
              <a:t>analysis of order and shipping data</a:t>
            </a:r>
            <a:r>
              <a:rPr lang="en-US" dirty="0">
                <a:latin typeface="Cambria" panose="02040503050406030204" pitchFamily="18" charset="0"/>
                <a:ea typeface="Cambria" panose="02040503050406030204" pitchFamily="18" charset="0"/>
              </a:rPr>
              <a:t>, specifically focusing on factors that affect whether an order is delivered </a:t>
            </a:r>
            <a:r>
              <a:rPr lang="en-US" b="1" dirty="0">
                <a:latin typeface="Cambria" panose="02040503050406030204" pitchFamily="18" charset="0"/>
                <a:ea typeface="Cambria" panose="02040503050406030204" pitchFamily="18" charset="0"/>
              </a:rPr>
              <a:t>on time or delayed</a:t>
            </a:r>
            <a:r>
              <a:rPr lang="en-US" dirty="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The dataset includes key features such as product cost, discount, shipment mode, customer calls, product weight, and warehouse details.</a:t>
            </a:r>
          </a:p>
          <a:p>
            <a:r>
              <a:rPr lang="en-US" dirty="0">
                <a:latin typeface="Cambria" panose="02040503050406030204" pitchFamily="18" charset="0"/>
                <a:ea typeface="Cambria" panose="02040503050406030204" pitchFamily="18" charset="0"/>
              </a:rPr>
              <a:t>The target variable, </a:t>
            </a:r>
            <a:r>
              <a:rPr lang="en-US" b="1" dirty="0">
                <a:latin typeface="Cambria" panose="02040503050406030204" pitchFamily="18" charset="0"/>
                <a:ea typeface="Cambria" panose="02040503050406030204" pitchFamily="18" charset="0"/>
              </a:rPr>
              <a:t>‘On-Time Delivery’</a:t>
            </a:r>
            <a:r>
              <a:rPr lang="en-US" dirty="0">
                <a:latin typeface="Cambria" panose="02040503050406030204" pitchFamily="18" charset="0"/>
                <a:ea typeface="Cambria" panose="02040503050406030204" pitchFamily="18" charset="0"/>
              </a:rPr>
              <a:t>, indicates whether an order is likely to reach the customer within the promised timeframe.</a:t>
            </a:r>
          </a:p>
          <a:p>
            <a:pPr marL="0" indent="0">
              <a:buNone/>
            </a:pP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79158" y="2185464"/>
            <a:ext cx="1371600" cy="1053549"/>
          </a:xfrm>
          <a:prstGeom prst="rect">
            <a:avLst/>
          </a:prstGeom>
          <a:effectLst>
            <a:innerShdw blurRad="63500" dist="50800" dir="5400000">
              <a:prstClr val="black">
                <a:alpha val="50000"/>
              </a:prstClr>
            </a:innerShdw>
          </a:effectLst>
        </p:spPr>
      </p:pic>
      <p:pic>
        <p:nvPicPr>
          <p:cNvPr id="7" name="Picture 6"/>
          <p:cNvPicPr>
            <a:picLocks noChangeAspect="1"/>
          </p:cNvPicPr>
          <p:nvPr/>
        </p:nvPicPr>
        <p:blipFill>
          <a:blip r:embed="rId5"/>
          <a:stretch>
            <a:fillRect/>
          </a:stretch>
        </p:blipFill>
        <p:spPr>
          <a:xfrm>
            <a:off x="9210264" y="1488612"/>
            <a:ext cx="1855303" cy="156375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9249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90"/>
            <a:ext cx="8596668" cy="2441228"/>
          </a:xfrm>
        </p:spPr>
        <p:txBody>
          <a:bodyPr/>
          <a:lstStyle/>
          <a:p>
            <a:pPr marL="0" indent="0">
              <a:lnSpc>
                <a:spcPct val="150000"/>
              </a:lnSpc>
              <a:buNone/>
            </a:pPr>
            <a:r>
              <a:rPr lang="en-US" dirty="0" smtClean="0">
                <a:latin typeface="Cambria" panose="02040503050406030204" pitchFamily="18" charset="0"/>
                <a:ea typeface="Cambria" panose="02040503050406030204" pitchFamily="18" charset="0"/>
              </a:rPr>
              <a:t>✦ Predict </a:t>
            </a:r>
            <a:r>
              <a:rPr lang="en-US" dirty="0">
                <a:latin typeface="Cambria" panose="02040503050406030204" pitchFamily="18" charset="0"/>
                <a:ea typeface="Cambria" panose="02040503050406030204" pitchFamily="18" charset="0"/>
              </a:rPr>
              <a:t>delivery status (on time or delayed)</a:t>
            </a:r>
            <a:br>
              <a:rPr lang="en-US" dirty="0">
                <a:latin typeface="Cambria" panose="02040503050406030204" pitchFamily="18" charset="0"/>
                <a:ea typeface="Cambria" panose="02040503050406030204" pitchFamily="18" charset="0"/>
              </a:rPr>
            </a:br>
            <a:r>
              <a:rPr lang="en-US" dirty="0" smtClean="0">
                <a:latin typeface="Cambria" panose="02040503050406030204" pitchFamily="18" charset="0"/>
                <a:ea typeface="Cambria" panose="02040503050406030204" pitchFamily="18" charset="0"/>
              </a:rPr>
              <a:t>✦ Identify </a:t>
            </a:r>
            <a:r>
              <a:rPr lang="en-US" dirty="0">
                <a:latin typeface="Cambria" panose="02040503050406030204" pitchFamily="18" charset="0"/>
                <a:ea typeface="Cambria" panose="02040503050406030204" pitchFamily="18" charset="0"/>
              </a:rPr>
              <a:t>key factors affecting delivery times</a:t>
            </a:r>
            <a:br>
              <a:rPr lang="en-US" dirty="0">
                <a:latin typeface="Cambria" panose="02040503050406030204" pitchFamily="18" charset="0"/>
                <a:ea typeface="Cambria" panose="02040503050406030204" pitchFamily="18" charset="0"/>
              </a:rPr>
            </a:br>
            <a:r>
              <a:rPr lang="en-US" dirty="0" smtClean="0">
                <a:latin typeface="Cambria" panose="02040503050406030204" pitchFamily="18" charset="0"/>
                <a:ea typeface="Cambria" panose="02040503050406030204" pitchFamily="18" charset="0"/>
              </a:rPr>
              <a:t>✦ Develop </a:t>
            </a:r>
            <a:r>
              <a:rPr lang="en-US" dirty="0">
                <a:latin typeface="Cambria" panose="02040503050406030204" pitchFamily="18" charset="0"/>
                <a:ea typeface="Cambria" panose="02040503050406030204" pitchFamily="18" charset="0"/>
              </a:rPr>
              <a:t>a simple predictive model</a:t>
            </a:r>
            <a:br>
              <a:rPr lang="en-US" dirty="0">
                <a:latin typeface="Cambria" panose="02040503050406030204" pitchFamily="18" charset="0"/>
                <a:ea typeface="Cambria" panose="02040503050406030204" pitchFamily="18" charset="0"/>
              </a:rPr>
            </a:br>
            <a:r>
              <a:rPr lang="en-US" dirty="0" smtClean="0">
                <a:latin typeface="Cambria" panose="02040503050406030204" pitchFamily="18" charset="0"/>
                <a:ea typeface="Cambria" panose="02040503050406030204" pitchFamily="18" charset="0"/>
              </a:rPr>
              <a:t>✦ Deploy </a:t>
            </a:r>
            <a:r>
              <a:rPr lang="en-US" dirty="0">
                <a:latin typeface="Cambria" panose="02040503050406030204" pitchFamily="18" charset="0"/>
                <a:ea typeface="Cambria" panose="02040503050406030204" pitchFamily="18" charset="0"/>
              </a:rPr>
              <a:t>results in a user-friendly dashboard</a:t>
            </a:r>
            <a:br>
              <a:rPr lang="en-US" dirty="0">
                <a:latin typeface="Cambria" panose="02040503050406030204" pitchFamily="18" charset="0"/>
                <a:ea typeface="Cambria" panose="02040503050406030204" pitchFamily="18" charset="0"/>
              </a:rPr>
            </a:br>
            <a:r>
              <a:rPr lang="en-US" dirty="0" smtClean="0">
                <a:latin typeface="Cambria" panose="02040503050406030204" pitchFamily="18" charset="0"/>
                <a:ea typeface="Cambria" panose="02040503050406030204" pitchFamily="18" charset="0"/>
              </a:rPr>
              <a:t>✦ Support </a:t>
            </a:r>
            <a:r>
              <a:rPr lang="en-US" dirty="0">
                <a:latin typeface="Cambria" panose="02040503050406030204" pitchFamily="18" charset="0"/>
                <a:ea typeface="Cambria" panose="02040503050406030204" pitchFamily="18" charset="0"/>
              </a:rPr>
              <a:t>better logistics decisions</a:t>
            </a:r>
            <a:endParaRPr lang="en-IN"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547652" y="-1"/>
            <a:ext cx="3644347" cy="6858001"/>
          </a:xfrm>
          <a:prstGeom prst="rect">
            <a:avLst/>
          </a:prstGeom>
          <a:ln>
            <a:noFill/>
          </a:ln>
        </p:spPr>
      </p:pic>
      <p:sp>
        <p:nvSpPr>
          <p:cNvPr id="12" name="Rectangle 11"/>
          <p:cNvSpPr/>
          <p:nvPr/>
        </p:nvSpPr>
        <p:spPr>
          <a:xfrm>
            <a:off x="677334" y="918577"/>
            <a:ext cx="4754250" cy="646331"/>
          </a:xfrm>
          <a:prstGeom prst="rect">
            <a:avLst/>
          </a:prstGeom>
        </p:spPr>
        <p:txBody>
          <a:bodyPr wrap="none">
            <a:spAutoFit/>
          </a:bodyPr>
          <a:lstStyle/>
          <a:p>
            <a:pPr algn="ctr"/>
            <a:r>
              <a:rPr lang="en-IN" sz="3600" b="1" dirty="0">
                <a:solidFill>
                  <a:srgbClr val="323B8D"/>
                </a:solidFill>
                <a:latin typeface="Cambria" panose="02040503050406030204" pitchFamily="18" charset="0"/>
                <a:ea typeface="Cambria" panose="02040503050406030204" pitchFamily="18" charset="0"/>
              </a:rPr>
              <a:t>Objective of the Study</a:t>
            </a:r>
          </a:p>
        </p:txBody>
      </p:sp>
      <p:pic>
        <p:nvPicPr>
          <p:cNvPr id="13" name="Picture 12">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2468379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770" y="1113184"/>
            <a:ext cx="6961072" cy="1361659"/>
          </a:xfrm>
        </p:spPr>
        <p:txBody>
          <a:bodyPr/>
          <a:lstStyle/>
          <a:p>
            <a:pPr algn="l"/>
            <a:r>
              <a:rPr lang="en-IN" sz="1600" dirty="0">
                <a:solidFill>
                  <a:schemeClr val="tx1"/>
                </a:solidFill>
                <a:latin typeface="Cambria" panose="02040503050406030204" pitchFamily="18" charset="0"/>
                <a:ea typeface="Cambria" panose="02040503050406030204" pitchFamily="18" charset="0"/>
              </a:rPr>
              <a:t>✦ Raw data loaded and inspected</a:t>
            </a:r>
            <a:br>
              <a:rPr lang="en-IN" sz="1600" dirty="0">
                <a:solidFill>
                  <a:schemeClr val="tx1"/>
                </a:solidFill>
                <a:latin typeface="Cambria" panose="02040503050406030204" pitchFamily="18" charset="0"/>
                <a:ea typeface="Cambria" panose="02040503050406030204" pitchFamily="18" charset="0"/>
              </a:rPr>
            </a:br>
            <a:r>
              <a:rPr lang="en-IN" sz="1600" dirty="0">
                <a:solidFill>
                  <a:schemeClr val="tx1"/>
                </a:solidFill>
                <a:latin typeface="Cambria" panose="02040503050406030204" pitchFamily="18" charset="0"/>
                <a:ea typeface="Cambria" panose="02040503050406030204" pitchFamily="18" charset="0"/>
              </a:rPr>
              <a:t>✦ Removed duplicates</a:t>
            </a:r>
            <a:br>
              <a:rPr lang="en-IN" sz="1600" dirty="0">
                <a:solidFill>
                  <a:schemeClr val="tx1"/>
                </a:solidFill>
                <a:latin typeface="Cambria" panose="02040503050406030204" pitchFamily="18" charset="0"/>
                <a:ea typeface="Cambria" panose="02040503050406030204" pitchFamily="18" charset="0"/>
              </a:rPr>
            </a:br>
            <a:r>
              <a:rPr lang="en-IN" sz="1600" dirty="0">
                <a:solidFill>
                  <a:schemeClr val="tx1"/>
                </a:solidFill>
                <a:latin typeface="Cambria" panose="02040503050406030204" pitchFamily="18" charset="0"/>
                <a:ea typeface="Cambria" panose="02040503050406030204" pitchFamily="18" charset="0"/>
              </a:rPr>
              <a:t>✦ Handled missing values (none found)</a:t>
            </a:r>
            <a:br>
              <a:rPr lang="en-IN" sz="1600" dirty="0">
                <a:solidFill>
                  <a:schemeClr val="tx1"/>
                </a:solidFill>
                <a:latin typeface="Cambria" panose="02040503050406030204" pitchFamily="18" charset="0"/>
                <a:ea typeface="Cambria" panose="02040503050406030204" pitchFamily="18" charset="0"/>
              </a:rPr>
            </a:br>
            <a:r>
              <a:rPr lang="en-IN" sz="1600" dirty="0">
                <a:solidFill>
                  <a:schemeClr val="tx1"/>
                </a:solidFill>
                <a:latin typeface="Cambria" panose="02040503050406030204" pitchFamily="18" charset="0"/>
                <a:ea typeface="Cambria" panose="02040503050406030204" pitchFamily="18" charset="0"/>
              </a:rPr>
              <a:t>✦ Encoded categorical variables (e.g., shipment mode, warehouse block)</a:t>
            </a:r>
            <a:br>
              <a:rPr lang="en-IN" sz="1600" dirty="0">
                <a:solidFill>
                  <a:schemeClr val="tx1"/>
                </a:solidFill>
                <a:latin typeface="Cambria" panose="02040503050406030204" pitchFamily="18" charset="0"/>
                <a:ea typeface="Cambria" panose="02040503050406030204" pitchFamily="18" charset="0"/>
              </a:rPr>
            </a:br>
            <a:r>
              <a:rPr lang="en-IN" sz="1600" dirty="0">
                <a:solidFill>
                  <a:schemeClr val="tx1"/>
                </a:solidFill>
                <a:latin typeface="Cambria" panose="02040503050406030204" pitchFamily="18" charset="0"/>
                <a:ea typeface="Cambria" panose="02040503050406030204" pitchFamily="18" charset="0"/>
              </a:rPr>
              <a:t>✦ Scaled continuous variables where needed</a:t>
            </a:r>
            <a:endParaRPr lang="en-IN" sz="1600" b="1" dirty="0">
              <a:solidFill>
                <a:schemeClr val="tx1"/>
              </a:solidFill>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16617" y="1"/>
            <a:ext cx="3475384" cy="6857999"/>
          </a:xfrm>
          <a:prstGeom prst="rect">
            <a:avLst/>
          </a:prstGeom>
          <a:ln>
            <a:noFill/>
          </a:ln>
        </p:spPr>
      </p:pic>
      <p:sp>
        <p:nvSpPr>
          <p:cNvPr id="6" name="Rectangle 5"/>
          <p:cNvSpPr/>
          <p:nvPr/>
        </p:nvSpPr>
        <p:spPr>
          <a:xfrm>
            <a:off x="1406770" y="342108"/>
            <a:ext cx="6410473" cy="646331"/>
          </a:xfrm>
          <a:prstGeom prst="rect">
            <a:avLst/>
          </a:prstGeom>
        </p:spPr>
        <p:txBody>
          <a:bodyPr wrap="none">
            <a:spAutoFit/>
          </a:bodyPr>
          <a:lstStyle/>
          <a:p>
            <a:r>
              <a:rPr lang="en-IN" sz="3600" b="1" dirty="0" smtClean="0">
                <a:solidFill>
                  <a:srgbClr val="323B8D"/>
                </a:solidFill>
                <a:latin typeface="Cambria" panose="02040503050406030204" pitchFamily="18" charset="0"/>
                <a:ea typeface="Cambria" panose="02040503050406030204" pitchFamily="18" charset="0"/>
              </a:rPr>
              <a:t>Data </a:t>
            </a:r>
            <a:r>
              <a:rPr lang="en-IN" sz="3600" b="1" dirty="0">
                <a:solidFill>
                  <a:srgbClr val="323B8D"/>
                </a:solidFill>
                <a:latin typeface="Cambria" panose="02040503050406030204" pitchFamily="18" charset="0"/>
                <a:ea typeface="Cambria" panose="02040503050406030204" pitchFamily="18" charset="0"/>
              </a:rPr>
              <a:t>Collection &amp; Refinement</a:t>
            </a:r>
          </a:p>
        </p:txBody>
      </p:sp>
      <p:sp>
        <p:nvSpPr>
          <p:cNvPr id="7" name="Rounded Rectangle 6"/>
          <p:cNvSpPr/>
          <p:nvPr/>
        </p:nvSpPr>
        <p:spPr>
          <a:xfrm>
            <a:off x="1461879" y="3051313"/>
            <a:ext cx="1878497" cy="7553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ea typeface="Cambria" panose="02040503050406030204" pitchFamily="18" charset="0"/>
              </a:rPr>
              <a:t>E-commerce Dataset</a:t>
            </a:r>
            <a:endParaRPr lang="en-IN" sz="1400" b="1" dirty="0">
              <a:solidFill>
                <a:schemeClr val="tx1"/>
              </a:solidFill>
              <a:latin typeface="Cambria" panose="02040503050406030204" pitchFamily="18" charset="0"/>
              <a:ea typeface="Cambria" panose="02040503050406030204" pitchFamily="18" charset="0"/>
            </a:endParaRPr>
          </a:p>
        </p:txBody>
      </p:sp>
      <p:sp>
        <p:nvSpPr>
          <p:cNvPr id="9" name="Rounded Rectangle 8"/>
          <p:cNvSpPr/>
          <p:nvPr/>
        </p:nvSpPr>
        <p:spPr>
          <a:xfrm>
            <a:off x="4600161" y="2494097"/>
            <a:ext cx="1580322" cy="57709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ea typeface="Cambria" panose="02040503050406030204" pitchFamily="18" charset="0"/>
              </a:rPr>
              <a:t>Rows - </a:t>
            </a:r>
            <a:r>
              <a:rPr lang="en-US" sz="1600" b="1" dirty="0" smtClean="0">
                <a:solidFill>
                  <a:schemeClr val="tx1"/>
                </a:solidFill>
                <a:latin typeface="Cambria" panose="02040503050406030204" pitchFamily="18" charset="0"/>
                <a:ea typeface="Cambria" panose="02040503050406030204" pitchFamily="18" charset="0"/>
              </a:rPr>
              <a:t>11000</a:t>
            </a:r>
            <a:endParaRPr lang="en-IN" sz="1600" b="1" dirty="0">
              <a:solidFill>
                <a:schemeClr val="tx1"/>
              </a:solidFill>
              <a:latin typeface="Cambria" panose="02040503050406030204" pitchFamily="18" charset="0"/>
              <a:ea typeface="Cambria" panose="02040503050406030204" pitchFamily="18" charset="0"/>
            </a:endParaRPr>
          </a:p>
        </p:txBody>
      </p:sp>
      <p:sp>
        <p:nvSpPr>
          <p:cNvPr id="10" name="Rounded Rectangle 9"/>
          <p:cNvSpPr/>
          <p:nvPr/>
        </p:nvSpPr>
        <p:spPr>
          <a:xfrm>
            <a:off x="4600161" y="3667539"/>
            <a:ext cx="1648906" cy="59634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mbria" panose="02040503050406030204" pitchFamily="18" charset="0"/>
                <a:ea typeface="Cambria" panose="02040503050406030204" pitchFamily="18" charset="0"/>
              </a:rPr>
              <a:t>Columns -12</a:t>
            </a:r>
            <a:endParaRPr lang="en-IN" b="1" dirty="0">
              <a:solidFill>
                <a:schemeClr val="tx1"/>
              </a:solidFill>
              <a:latin typeface="Cambria" panose="02040503050406030204" pitchFamily="18" charset="0"/>
              <a:ea typeface="Cambria" panose="02040503050406030204" pitchFamily="18" charset="0"/>
            </a:endParaRPr>
          </a:p>
        </p:txBody>
      </p:sp>
      <p:cxnSp>
        <p:nvCxnSpPr>
          <p:cNvPr id="12" name="Elbow Connector 11"/>
          <p:cNvCxnSpPr/>
          <p:nvPr/>
        </p:nvCxnSpPr>
        <p:spPr>
          <a:xfrm flipV="1">
            <a:off x="3340376" y="2682942"/>
            <a:ext cx="1259785" cy="6463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3"/>
            <a:endCxn id="10" idx="1"/>
          </p:cNvCxnSpPr>
          <p:nvPr/>
        </p:nvCxnSpPr>
        <p:spPr>
          <a:xfrm>
            <a:off x="3340376" y="3429000"/>
            <a:ext cx="1259785" cy="5367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540565" y="4750904"/>
            <a:ext cx="1480931" cy="5963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Cambria" panose="02040503050406030204" pitchFamily="18" charset="0"/>
                <a:ea typeface="Cambria" panose="02040503050406030204" pitchFamily="18" charset="0"/>
              </a:rPr>
              <a:t>Target</a:t>
            </a:r>
          </a:p>
          <a:p>
            <a:pPr algn="ctr"/>
            <a:r>
              <a:rPr lang="en-US" sz="1600" b="1" dirty="0" smtClean="0">
                <a:solidFill>
                  <a:schemeClr val="tx1"/>
                </a:solidFill>
                <a:latin typeface="Cambria" panose="02040503050406030204" pitchFamily="18" charset="0"/>
                <a:ea typeface="Cambria" panose="02040503050406030204" pitchFamily="18" charset="0"/>
              </a:rPr>
              <a:t>Variable</a:t>
            </a:r>
            <a:endParaRPr lang="en-IN" sz="1600" b="1" dirty="0">
              <a:solidFill>
                <a:schemeClr val="tx1"/>
              </a:solidFill>
              <a:latin typeface="Cambria" panose="02040503050406030204" pitchFamily="18" charset="0"/>
              <a:ea typeface="Cambria" panose="02040503050406030204" pitchFamily="18" charset="0"/>
            </a:endParaRPr>
          </a:p>
        </p:txBody>
      </p:sp>
      <p:cxnSp>
        <p:nvCxnSpPr>
          <p:cNvPr id="23" name="Elbow Connector 22"/>
          <p:cNvCxnSpPr>
            <a:stCxn id="21" idx="3"/>
          </p:cNvCxnSpPr>
          <p:nvPr/>
        </p:nvCxnSpPr>
        <p:spPr>
          <a:xfrm flipV="1">
            <a:off x="3021496" y="4750904"/>
            <a:ext cx="1578665" cy="2981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3"/>
          </p:cNvCxnSpPr>
          <p:nvPr/>
        </p:nvCxnSpPr>
        <p:spPr>
          <a:xfrm>
            <a:off x="3021496" y="5049078"/>
            <a:ext cx="1578665" cy="2981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711147" y="4601818"/>
            <a:ext cx="2157459" cy="258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ea typeface="Cambria" panose="02040503050406030204" pitchFamily="18" charset="0"/>
              </a:rPr>
              <a:t>0 :  Delivery On Time</a:t>
            </a:r>
            <a:endParaRPr lang="en-IN" sz="1400" b="1" dirty="0">
              <a:solidFill>
                <a:schemeClr val="tx1"/>
              </a:solidFill>
              <a:latin typeface="Cambria" panose="02040503050406030204" pitchFamily="18" charset="0"/>
              <a:ea typeface="Cambria" panose="02040503050406030204" pitchFamily="18" charset="0"/>
            </a:endParaRPr>
          </a:p>
        </p:txBody>
      </p:sp>
      <p:sp>
        <p:nvSpPr>
          <p:cNvPr id="29" name="Rectangle 28"/>
          <p:cNvSpPr/>
          <p:nvPr/>
        </p:nvSpPr>
        <p:spPr>
          <a:xfrm>
            <a:off x="4777744" y="5118652"/>
            <a:ext cx="1977886" cy="3379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Cambria" panose="02040503050406030204" pitchFamily="18" charset="0"/>
                <a:ea typeface="Cambria" panose="02040503050406030204" pitchFamily="18" charset="0"/>
              </a:rPr>
              <a:t>1 : Delivery Delayed</a:t>
            </a:r>
            <a:endParaRPr lang="en-IN" sz="1400" b="1" dirty="0">
              <a:solidFill>
                <a:schemeClr val="tx1"/>
              </a:solidFill>
              <a:latin typeface="Cambria" panose="02040503050406030204" pitchFamily="18" charset="0"/>
              <a:ea typeface="Cambria" panose="02040503050406030204" pitchFamily="18" charset="0"/>
            </a:endParaRPr>
          </a:p>
        </p:txBody>
      </p:sp>
      <p:pic>
        <p:nvPicPr>
          <p:cNvPr id="30" name="Picture 29">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1186653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30" y="581536"/>
            <a:ext cx="8596668" cy="513522"/>
          </a:xfrm>
        </p:spPr>
        <p:txBody>
          <a:bodyPr>
            <a:noAutofit/>
          </a:bodyPr>
          <a:lstStyle/>
          <a:p>
            <a:r>
              <a:rPr lang="en-IN" b="1" dirty="0">
                <a:solidFill>
                  <a:srgbClr val="323B8D"/>
                </a:solidFill>
                <a:latin typeface="Cambria" panose="02040503050406030204" pitchFamily="18" charset="0"/>
                <a:ea typeface="Cambria" panose="02040503050406030204" pitchFamily="18" charset="0"/>
              </a:rPr>
              <a:t>Exploratory Data Analysis (EDA)</a:t>
            </a:r>
          </a:p>
        </p:txBody>
      </p:sp>
      <p:sp>
        <p:nvSpPr>
          <p:cNvPr id="3" name="Content Placeholder 2"/>
          <p:cNvSpPr>
            <a:spLocks noGrp="1"/>
          </p:cNvSpPr>
          <p:nvPr>
            <p:ph idx="1"/>
          </p:nvPr>
        </p:nvSpPr>
        <p:spPr>
          <a:xfrm>
            <a:off x="210493" y="1490870"/>
            <a:ext cx="8557590" cy="3379303"/>
          </a:xfrm>
        </p:spPr>
        <p:txBody>
          <a:bodyPr>
            <a:normAutofit/>
          </a:bodyPr>
          <a:lstStyle/>
          <a:p>
            <a:pPr marL="0" indent="0">
              <a:buNone/>
            </a:pPr>
            <a:r>
              <a:rPr lang="en-US" dirty="0" smtClean="0">
                <a:latin typeface="Cambria" panose="02040503050406030204" pitchFamily="18" charset="0"/>
                <a:ea typeface="Cambria" panose="02040503050406030204" pitchFamily="18" charset="0"/>
              </a:rPr>
              <a:t>✦ Understand </a:t>
            </a:r>
            <a:r>
              <a:rPr lang="en-US" dirty="0">
                <a:latin typeface="Cambria" panose="02040503050406030204" pitchFamily="18" charset="0"/>
                <a:ea typeface="Cambria" panose="02040503050406030204" pitchFamily="18" charset="0"/>
              </a:rPr>
              <a:t>feature </a:t>
            </a:r>
            <a:r>
              <a:rPr lang="en-US" dirty="0" smtClean="0">
                <a:latin typeface="Cambria" panose="02040503050406030204" pitchFamily="18" charset="0"/>
                <a:ea typeface="Cambria" panose="02040503050406030204" pitchFamily="18" charset="0"/>
              </a:rPr>
              <a:t>distributions.</a:t>
            </a:r>
            <a:endParaRPr lang="en-US" dirty="0">
              <a:latin typeface="Cambria" panose="02040503050406030204" pitchFamily="18" charset="0"/>
              <a:ea typeface="Cambria" panose="02040503050406030204" pitchFamily="18" charset="0"/>
            </a:endParaRPr>
          </a:p>
          <a:p>
            <a:pPr marL="0" indent="0">
              <a:buNone/>
            </a:pPr>
            <a:r>
              <a:rPr lang="en-US" dirty="0" smtClean="0">
                <a:latin typeface="Cambria" panose="02040503050406030204" pitchFamily="18" charset="0"/>
                <a:ea typeface="Cambria" panose="02040503050406030204" pitchFamily="18" charset="0"/>
              </a:rPr>
              <a:t>✦ Identify </a:t>
            </a:r>
            <a:r>
              <a:rPr lang="en-US" dirty="0">
                <a:latin typeface="Cambria" panose="02040503050406030204" pitchFamily="18" charset="0"/>
                <a:ea typeface="Cambria" panose="02040503050406030204" pitchFamily="18" charset="0"/>
              </a:rPr>
              <a:t>outliers and </a:t>
            </a:r>
            <a:r>
              <a:rPr lang="en-US" dirty="0" smtClean="0">
                <a:latin typeface="Cambria" panose="02040503050406030204" pitchFamily="18" charset="0"/>
                <a:ea typeface="Cambria" panose="02040503050406030204" pitchFamily="18" charset="0"/>
              </a:rPr>
              <a:t>anomalies.</a:t>
            </a:r>
            <a:endParaRPr lang="en-US" dirty="0">
              <a:latin typeface="Cambria" panose="02040503050406030204" pitchFamily="18" charset="0"/>
              <a:ea typeface="Cambria" panose="02040503050406030204" pitchFamily="18" charset="0"/>
            </a:endParaRPr>
          </a:p>
          <a:p>
            <a:pPr marL="0" indent="0">
              <a:buNone/>
            </a:pPr>
            <a:r>
              <a:rPr lang="en-US" dirty="0" smtClean="0">
                <a:latin typeface="Cambria" panose="02040503050406030204" pitchFamily="18" charset="0"/>
                <a:ea typeface="Cambria" panose="02040503050406030204" pitchFamily="18" charset="0"/>
              </a:rPr>
              <a:t>✦ Detect </a:t>
            </a:r>
            <a:r>
              <a:rPr lang="en-US" dirty="0">
                <a:latin typeface="Cambria" panose="02040503050406030204" pitchFamily="18" charset="0"/>
                <a:ea typeface="Cambria" panose="02040503050406030204" pitchFamily="18" charset="0"/>
              </a:rPr>
              <a:t>correlations with </a:t>
            </a:r>
            <a:r>
              <a:rPr lang="en-US" dirty="0" smtClean="0">
                <a:latin typeface="Cambria" panose="02040503050406030204" pitchFamily="18" charset="0"/>
                <a:ea typeface="Cambria" panose="02040503050406030204" pitchFamily="18" charset="0"/>
              </a:rPr>
              <a:t>delivery status.</a:t>
            </a:r>
          </a:p>
          <a:p>
            <a:pPr marL="0" indent="0">
              <a:buNone/>
            </a:pP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16617" y="1"/>
            <a:ext cx="3475384" cy="6857999"/>
          </a:xfrm>
          <a:prstGeom prst="rect">
            <a:avLst/>
          </a:prstGeom>
          <a:ln>
            <a:noFill/>
          </a:ln>
        </p:spPr>
      </p:pic>
      <p:pic>
        <p:nvPicPr>
          <p:cNvPr id="5" name="Picture 4" descr="A close-up of a calculator and papers&#10;&#10;Description automatically generated">
            <a:extLst>
              <a:ext uri="{FF2B5EF4-FFF2-40B4-BE49-F238E27FC236}">
                <a16:creationId xmlns="" xmlns:a16="http://schemas.microsoft.com/office/drawing/2014/main" id="{D8DD254A-092D-DCAC-8B3A-80C6F9401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0092" y="1212575"/>
            <a:ext cx="3319899" cy="2660280"/>
          </a:xfrm>
          <a:prstGeom prst="rect">
            <a:avLst/>
          </a:prstGeom>
          <a:effectLst>
            <a:innerShdw blurRad="63500" dist="50800" dir="18900000">
              <a:prstClr val="black">
                <a:alpha val="50000"/>
              </a:prstClr>
            </a:innerShdw>
          </a:effectLst>
        </p:spPr>
      </p:pic>
      <p:sp>
        <p:nvSpPr>
          <p:cNvPr id="14" name="Rectangle 7"/>
          <p:cNvSpPr>
            <a:spLocks noChangeArrowheads="1"/>
          </p:cNvSpPr>
          <p:nvPr/>
        </p:nvSpPr>
        <p:spPr bwMode="auto">
          <a:xfrm>
            <a:off x="417444" y="2650339"/>
            <a:ext cx="81436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lumMod val="75000"/>
                    <a:lumOff val="25000"/>
                  </a:schemeClr>
                </a:solidFill>
                <a:effectLst/>
                <a:latin typeface="Cambria" panose="02040503050406030204" pitchFamily="18" charset="0"/>
                <a:ea typeface="Cambria" panose="02040503050406030204" pitchFamily="18" charset="0"/>
              </a:rPr>
              <a:t>Both </a:t>
            </a:r>
            <a:r>
              <a:rPr kumimoji="0" lang="en-US" b="1" i="0" u="none" strike="noStrike" cap="none" normalizeH="0" baseline="0" dirty="0" smtClean="0">
                <a:ln>
                  <a:noFill/>
                </a:ln>
                <a:solidFill>
                  <a:schemeClr val="tx1">
                    <a:lumMod val="75000"/>
                    <a:lumOff val="25000"/>
                  </a:schemeClr>
                </a:solidFill>
                <a:effectLst/>
                <a:latin typeface="Cambria" panose="02040503050406030204" pitchFamily="18" charset="0"/>
                <a:ea typeface="Cambria" panose="02040503050406030204" pitchFamily="18" charset="0"/>
              </a:rPr>
              <a:t>univariate</a:t>
            </a:r>
            <a:r>
              <a:rPr kumimoji="0" lang="en-US" b="0" i="0" u="none" strike="noStrike" cap="none" normalizeH="0" baseline="0" dirty="0" smtClean="0">
                <a:ln>
                  <a:noFill/>
                </a:ln>
                <a:solidFill>
                  <a:schemeClr val="tx1">
                    <a:lumMod val="75000"/>
                    <a:lumOff val="25000"/>
                  </a:schemeClr>
                </a:solidFill>
                <a:effectLst/>
                <a:latin typeface="Cambria" panose="02040503050406030204" pitchFamily="18" charset="0"/>
                <a:ea typeface="Cambria" panose="02040503050406030204" pitchFamily="18" charset="0"/>
              </a:rPr>
              <a:t> and </a:t>
            </a:r>
            <a:r>
              <a:rPr kumimoji="0" lang="en-US" b="1" i="0" u="none" strike="noStrike" cap="none" normalizeH="0" baseline="0" dirty="0" smtClean="0">
                <a:ln>
                  <a:noFill/>
                </a:ln>
                <a:solidFill>
                  <a:schemeClr val="tx1">
                    <a:lumMod val="75000"/>
                    <a:lumOff val="25000"/>
                  </a:schemeClr>
                </a:solidFill>
                <a:effectLst/>
                <a:latin typeface="Cambria" panose="02040503050406030204" pitchFamily="18" charset="0"/>
                <a:ea typeface="Cambria" panose="02040503050406030204" pitchFamily="18" charset="0"/>
              </a:rPr>
              <a:t>bivariate analysis</a:t>
            </a:r>
            <a:r>
              <a:rPr kumimoji="0" lang="en-US" b="0" i="0" u="none" strike="noStrike" cap="none" normalizeH="0" baseline="0" dirty="0" smtClean="0">
                <a:ln>
                  <a:noFill/>
                </a:ln>
                <a:solidFill>
                  <a:schemeClr val="tx1">
                    <a:lumMod val="75000"/>
                    <a:lumOff val="25000"/>
                  </a:schemeClr>
                </a:solidFill>
                <a:effectLst/>
                <a:latin typeface="Cambria" panose="02040503050406030204" pitchFamily="18" charset="0"/>
                <a:ea typeface="Cambria" panose="02040503050406030204" pitchFamily="18" charset="0"/>
              </a:rPr>
              <a:t> were used to better understand individual variables and their relationship with the target (</a:t>
            </a:r>
            <a:r>
              <a:rPr kumimoji="0" lang="en-US" b="0" i="0" u="none" strike="noStrike" cap="none" normalizeH="0" baseline="0" dirty="0" err="1" smtClean="0">
                <a:ln>
                  <a:noFill/>
                </a:ln>
                <a:solidFill>
                  <a:schemeClr val="tx1">
                    <a:lumMod val="75000"/>
                    <a:lumOff val="25000"/>
                  </a:schemeClr>
                </a:solidFill>
                <a:effectLst/>
                <a:latin typeface="Cambria" panose="02040503050406030204" pitchFamily="18" charset="0"/>
                <a:ea typeface="Cambria" panose="02040503050406030204" pitchFamily="18" charset="0"/>
              </a:rPr>
              <a:t>Reached.on.Time_Y.N</a:t>
            </a:r>
            <a:r>
              <a:rPr kumimoji="0" lang="en-US" b="0" i="0" u="none" strike="noStrike" cap="none" normalizeH="0" baseline="0" dirty="0" smtClean="0">
                <a:ln>
                  <a:noFill/>
                </a:ln>
                <a:solidFill>
                  <a:schemeClr val="tx1">
                    <a:lumMod val="75000"/>
                    <a:lumOff val="25000"/>
                  </a:schemeClr>
                </a:solidFill>
                <a:effectLst/>
                <a:latin typeface="Cambria" panose="02040503050406030204" pitchFamily="18" charset="0"/>
                <a:ea typeface="Cambria" panose="02040503050406030204" pitchFamily="18" charset="0"/>
              </a:rPr>
              <a:t>) </a:t>
            </a:r>
          </a:p>
        </p:txBody>
      </p:sp>
      <p:pic>
        <p:nvPicPr>
          <p:cNvPr id="15" name="Picture 14">
            <a:extLst>
              <a:ext uri="{FF2B5EF4-FFF2-40B4-BE49-F238E27FC236}">
                <a16:creationId xmlns="" xmlns:a16="http://schemas.microsoft.com/office/drawing/2014/main" id="{D4E6C047-5885-D0BC-273F-A5DD1EE584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478041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F3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30" y="581536"/>
            <a:ext cx="8596668" cy="513522"/>
          </a:xfrm>
        </p:spPr>
        <p:txBody>
          <a:bodyPr>
            <a:noAutofit/>
          </a:bodyPr>
          <a:lstStyle/>
          <a:p>
            <a:r>
              <a:rPr lang="en-IN" sz="2400" b="1" dirty="0" smtClean="0">
                <a:solidFill>
                  <a:srgbClr val="323B8D"/>
                </a:solidFill>
                <a:latin typeface="Cambria" panose="02040503050406030204" pitchFamily="18" charset="0"/>
                <a:ea typeface="Cambria" panose="02040503050406030204" pitchFamily="18" charset="0"/>
              </a:rPr>
              <a:t>1.Distribution of Continuous Variable</a:t>
            </a:r>
            <a:endParaRPr lang="en-IN" sz="2400" b="1" dirty="0">
              <a:solidFill>
                <a:srgbClr val="323B8D"/>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210493" y="1196203"/>
            <a:ext cx="5464750" cy="4878359"/>
          </a:xfrm>
        </p:spPr>
        <p:txBody>
          <a:bodyPr>
            <a:normAutofit/>
          </a:bodyPr>
          <a:lstStyle/>
          <a:p>
            <a:r>
              <a:rPr lang="en-US" b="1" u="sng" dirty="0" smtClean="0">
                <a:latin typeface="Cambria" panose="02040503050406030204" pitchFamily="18" charset="0"/>
                <a:ea typeface="Cambria" panose="02040503050406030204" pitchFamily="18" charset="0"/>
              </a:rPr>
              <a:t>Cost </a:t>
            </a:r>
            <a:r>
              <a:rPr lang="en-US" b="1" u="sng" dirty="0">
                <a:latin typeface="Cambria" panose="02040503050406030204" pitchFamily="18" charset="0"/>
                <a:ea typeface="Cambria" panose="02040503050406030204" pitchFamily="18" charset="0"/>
              </a:rPr>
              <a:t>of the Product:</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Distributed mostly between 100–300 units. Peaks around 200–250, indicating popular price points.</a:t>
            </a:r>
          </a:p>
          <a:p>
            <a:r>
              <a:rPr lang="en-US" b="1" u="sng" dirty="0" smtClean="0">
                <a:latin typeface="Cambria" panose="02040503050406030204" pitchFamily="18" charset="0"/>
                <a:ea typeface="Cambria" panose="02040503050406030204" pitchFamily="18" charset="0"/>
              </a:rPr>
              <a:t>Prior </a:t>
            </a:r>
            <a:r>
              <a:rPr lang="en-US" b="1" u="sng" dirty="0">
                <a:latin typeface="Cambria" panose="02040503050406030204" pitchFamily="18" charset="0"/>
                <a:ea typeface="Cambria" panose="02040503050406030204" pitchFamily="18" charset="0"/>
              </a:rPr>
              <a:t>Purchases</a:t>
            </a:r>
            <a:r>
              <a:rPr lang="en-US" b="1" u="sng"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Most customers have made 2–5 repeat purchases, showing loyalty and repeat buying behavior.</a:t>
            </a:r>
          </a:p>
          <a:p>
            <a:r>
              <a:rPr lang="en-US" b="1" u="sng" dirty="0" smtClean="0">
                <a:latin typeface="Cambria" panose="02040503050406030204" pitchFamily="18" charset="0"/>
                <a:ea typeface="Cambria" panose="02040503050406030204" pitchFamily="18" charset="0"/>
              </a:rPr>
              <a:t>Discount </a:t>
            </a:r>
            <a:r>
              <a:rPr lang="en-US" b="1" u="sng" dirty="0">
                <a:latin typeface="Cambria" panose="02040503050406030204" pitchFamily="18" charset="0"/>
                <a:ea typeface="Cambria" panose="02040503050406030204" pitchFamily="18" charset="0"/>
              </a:rPr>
              <a:t>Offered:</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Highly right-skewed — majority of discounts are low (0–10%), with very few high-discount cases.</a:t>
            </a:r>
          </a:p>
          <a:p>
            <a:r>
              <a:rPr lang="en-US" b="1" u="sng" dirty="0" smtClean="0">
                <a:latin typeface="Cambria" panose="02040503050406030204" pitchFamily="18" charset="0"/>
                <a:ea typeface="Cambria" panose="02040503050406030204" pitchFamily="18" charset="0"/>
              </a:rPr>
              <a:t>Weight </a:t>
            </a:r>
            <a:r>
              <a:rPr lang="en-US" b="1" u="sng" dirty="0">
                <a:latin typeface="Cambria" panose="02040503050406030204" pitchFamily="18" charset="0"/>
                <a:ea typeface="Cambria" panose="02040503050406030204" pitchFamily="18" charset="0"/>
              </a:rPr>
              <a:t>in grams:</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Bimodal distribution — products cluster around two weight ranges: 1000–2000g and 4000–6000g, showing a mix of light and heavier items</a:t>
            </a:r>
            <a:r>
              <a:rPr lang="en-US" dirty="0" smtClean="0">
                <a:latin typeface="Cambria" panose="02040503050406030204" pitchFamily="18" charset="0"/>
                <a:ea typeface="Cambria" panose="02040503050406030204" pitchFamily="18" charset="0"/>
              </a:rPr>
              <a:t>.</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16617" y="1"/>
            <a:ext cx="3475384" cy="6857999"/>
          </a:xfrm>
          <a:prstGeom prst="rect">
            <a:avLst/>
          </a:prstGeom>
          <a:ln>
            <a:noFill/>
          </a:ln>
        </p:spPr>
      </p:pic>
      <p:pic>
        <p:nvPicPr>
          <p:cNvPr id="15" name="Picture 14">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8" name="Picture 7"/>
          <p:cNvPicPr>
            <a:picLocks noChangeAspect="1"/>
          </p:cNvPicPr>
          <p:nvPr/>
        </p:nvPicPr>
        <p:blipFill>
          <a:blip r:embed="rId4"/>
          <a:stretch>
            <a:fillRect/>
          </a:stretch>
        </p:blipFill>
        <p:spPr>
          <a:xfrm>
            <a:off x="5675243" y="1"/>
            <a:ext cx="6516757" cy="6152321"/>
          </a:xfrm>
          <a:prstGeom prst="rect">
            <a:avLst/>
          </a:prstGeom>
          <a:ln>
            <a:solidFill>
              <a:srgbClr val="8FAADC"/>
            </a:solidFill>
          </a:ln>
        </p:spPr>
      </p:pic>
    </p:spTree>
    <p:extLst>
      <p:ext uri="{BB962C8B-B14F-4D97-AF65-F5344CB8AC3E}">
        <p14:creationId xmlns:p14="http://schemas.microsoft.com/office/powerpoint/2010/main" val="3633355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F3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830" y="581536"/>
            <a:ext cx="8596668" cy="513522"/>
          </a:xfrm>
        </p:spPr>
        <p:txBody>
          <a:bodyPr>
            <a:noAutofit/>
          </a:bodyPr>
          <a:lstStyle/>
          <a:p>
            <a:r>
              <a:rPr lang="en-IN" sz="2400" b="1" dirty="0" smtClean="0">
                <a:solidFill>
                  <a:srgbClr val="323B8D"/>
                </a:solidFill>
                <a:latin typeface="Cambria" panose="02040503050406030204" pitchFamily="18" charset="0"/>
                <a:ea typeface="Cambria" panose="02040503050406030204" pitchFamily="18" charset="0"/>
              </a:rPr>
              <a:t>2.Distribution of Categorical Variable</a:t>
            </a:r>
            <a:endParaRPr lang="en-IN" sz="2400" b="1" dirty="0">
              <a:solidFill>
                <a:srgbClr val="323B8D"/>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68899" y="1348740"/>
            <a:ext cx="6090916" cy="4878359"/>
          </a:xfrm>
        </p:spPr>
        <p:txBody>
          <a:bodyPr>
            <a:normAutofit lnSpcReduction="10000"/>
          </a:bodyPr>
          <a:lstStyle/>
          <a:p>
            <a:r>
              <a:rPr lang="en-US" b="1" u="sng" dirty="0" smtClean="0">
                <a:latin typeface="Cambria" panose="02040503050406030204" pitchFamily="18" charset="0"/>
                <a:ea typeface="Cambria" panose="02040503050406030204" pitchFamily="18" charset="0"/>
              </a:rPr>
              <a:t>Warehouse </a:t>
            </a:r>
            <a:r>
              <a:rPr lang="en-US" b="1" u="sng" dirty="0">
                <a:latin typeface="Cambria" panose="02040503050406030204" pitchFamily="18" charset="0"/>
                <a:ea typeface="Cambria" panose="02040503050406030204" pitchFamily="18" charset="0"/>
              </a:rPr>
              <a:t>Block:</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The majority of products are stored in </a:t>
            </a:r>
            <a:r>
              <a:rPr lang="en-US" b="1" dirty="0">
                <a:latin typeface="Cambria" panose="02040503050406030204" pitchFamily="18" charset="0"/>
                <a:ea typeface="Cambria" panose="02040503050406030204" pitchFamily="18" charset="0"/>
              </a:rPr>
              <a:t>Block F</a:t>
            </a:r>
            <a:r>
              <a:rPr lang="en-US" dirty="0">
                <a:latin typeface="Cambria" panose="02040503050406030204" pitchFamily="18" charset="0"/>
                <a:ea typeface="Cambria" panose="02040503050406030204" pitchFamily="18" charset="0"/>
              </a:rPr>
              <a:t>, while Blocks A, B, C, and D have similar but smaller shares, indicating uneven distribution of storage capacity.</a:t>
            </a:r>
          </a:p>
          <a:p>
            <a:r>
              <a:rPr lang="en-US" b="1" u="sng" dirty="0" smtClean="0">
                <a:latin typeface="Cambria" panose="02040503050406030204" pitchFamily="18" charset="0"/>
                <a:ea typeface="Cambria" panose="02040503050406030204" pitchFamily="18" charset="0"/>
              </a:rPr>
              <a:t>Mode </a:t>
            </a:r>
            <a:r>
              <a:rPr lang="en-US" b="1" u="sng" dirty="0">
                <a:latin typeface="Cambria" panose="02040503050406030204" pitchFamily="18" charset="0"/>
                <a:ea typeface="Cambria" panose="02040503050406030204" pitchFamily="18" charset="0"/>
              </a:rPr>
              <a:t>of Shipment:</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b="1" dirty="0">
                <a:latin typeface="Cambria" panose="02040503050406030204" pitchFamily="18" charset="0"/>
                <a:ea typeface="Cambria" panose="02040503050406030204" pitchFamily="18" charset="0"/>
              </a:rPr>
              <a:t>Ship</a:t>
            </a:r>
            <a:r>
              <a:rPr lang="en-US" dirty="0">
                <a:latin typeface="Cambria" panose="02040503050406030204" pitchFamily="18" charset="0"/>
                <a:ea typeface="Cambria" panose="02040503050406030204" pitchFamily="18" charset="0"/>
              </a:rPr>
              <a:t> is the dominant mode of shipment, preferred for most deliveries due to cost-effectiveness. </a:t>
            </a:r>
            <a:r>
              <a:rPr lang="en-US" b="1" dirty="0">
                <a:latin typeface="Cambria" panose="02040503050406030204" pitchFamily="18" charset="0"/>
                <a:ea typeface="Cambria" panose="02040503050406030204" pitchFamily="18" charset="0"/>
              </a:rPr>
              <a:t>Flight</a:t>
            </a:r>
            <a:r>
              <a:rPr lang="en-US" dirty="0">
                <a:latin typeface="Cambria" panose="02040503050406030204" pitchFamily="18" charset="0"/>
                <a:ea typeface="Cambria" panose="02040503050406030204" pitchFamily="18" charset="0"/>
              </a:rPr>
              <a:t> and </a:t>
            </a:r>
            <a:r>
              <a:rPr lang="en-US" b="1" dirty="0">
                <a:latin typeface="Cambria" panose="02040503050406030204" pitchFamily="18" charset="0"/>
                <a:ea typeface="Cambria" panose="02040503050406030204" pitchFamily="18" charset="0"/>
              </a:rPr>
              <a:t>Road</a:t>
            </a:r>
            <a:r>
              <a:rPr lang="en-US" dirty="0">
                <a:latin typeface="Cambria" panose="02040503050406030204" pitchFamily="18" charset="0"/>
                <a:ea typeface="Cambria" panose="02040503050406030204" pitchFamily="18" charset="0"/>
              </a:rPr>
              <a:t> are less common.</a:t>
            </a:r>
          </a:p>
          <a:p>
            <a:r>
              <a:rPr lang="en-US" b="1" u="sng" dirty="0" smtClean="0">
                <a:latin typeface="Cambria" panose="02040503050406030204" pitchFamily="18" charset="0"/>
                <a:ea typeface="Cambria" panose="02040503050406030204" pitchFamily="18" charset="0"/>
              </a:rPr>
              <a:t>Product </a:t>
            </a:r>
            <a:r>
              <a:rPr lang="en-US" b="1" u="sng" dirty="0">
                <a:latin typeface="Cambria" panose="02040503050406030204" pitchFamily="18" charset="0"/>
                <a:ea typeface="Cambria" panose="02040503050406030204" pitchFamily="18" charset="0"/>
              </a:rPr>
              <a:t>Importance:</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Most products are labeled </a:t>
            </a:r>
            <a:r>
              <a:rPr lang="en-US" b="1" dirty="0">
                <a:latin typeface="Cambria" panose="02040503050406030204" pitchFamily="18" charset="0"/>
                <a:ea typeface="Cambria" panose="02040503050406030204" pitchFamily="18" charset="0"/>
              </a:rPr>
              <a:t>Low</a:t>
            </a:r>
            <a:r>
              <a:rPr lang="en-US" dirty="0">
                <a:latin typeface="Cambria" panose="02040503050406030204" pitchFamily="18" charset="0"/>
                <a:ea typeface="Cambria" panose="02040503050406030204" pitchFamily="18" charset="0"/>
              </a:rPr>
              <a:t> or </a:t>
            </a:r>
            <a:r>
              <a:rPr lang="en-US" b="1" dirty="0">
                <a:latin typeface="Cambria" panose="02040503050406030204" pitchFamily="18" charset="0"/>
                <a:ea typeface="Cambria" panose="02040503050406030204" pitchFamily="18" charset="0"/>
              </a:rPr>
              <a:t>Medium</a:t>
            </a:r>
            <a:r>
              <a:rPr lang="en-US" dirty="0">
                <a:latin typeface="Cambria" panose="02040503050406030204" pitchFamily="18" charset="0"/>
                <a:ea typeface="Cambria" panose="02040503050406030204" pitchFamily="18" charset="0"/>
              </a:rPr>
              <a:t> importance, with </a:t>
            </a:r>
            <a:r>
              <a:rPr lang="en-US" b="1" dirty="0">
                <a:latin typeface="Cambria" panose="02040503050406030204" pitchFamily="18" charset="0"/>
                <a:ea typeface="Cambria" panose="02040503050406030204" pitchFamily="18" charset="0"/>
              </a:rPr>
              <a:t>High</a:t>
            </a:r>
            <a:r>
              <a:rPr lang="en-US" dirty="0">
                <a:latin typeface="Cambria" panose="02040503050406030204" pitchFamily="18" charset="0"/>
                <a:ea typeface="Cambria" panose="02040503050406030204" pitchFamily="18" charset="0"/>
              </a:rPr>
              <a:t> importance items making up a small fraction of orders.</a:t>
            </a:r>
          </a:p>
          <a:p>
            <a:r>
              <a:rPr lang="en-US" b="1" u="sng" dirty="0" smtClean="0">
                <a:latin typeface="Cambria" panose="02040503050406030204" pitchFamily="18" charset="0"/>
                <a:ea typeface="Cambria" panose="02040503050406030204" pitchFamily="18" charset="0"/>
              </a:rPr>
              <a:t>Reached </a:t>
            </a:r>
            <a:r>
              <a:rPr lang="en-US" b="1" u="sng" dirty="0">
                <a:latin typeface="Cambria" panose="02040503050406030204" pitchFamily="18" charset="0"/>
                <a:ea typeface="Cambria" panose="02040503050406030204" pitchFamily="18" charset="0"/>
              </a:rPr>
              <a:t>on Time (Y/N):</a:t>
            </a:r>
            <a:r>
              <a:rPr lang="en-US" dirty="0">
                <a:latin typeface="Cambria" panose="02040503050406030204" pitchFamily="18" charset="0"/>
                <a:ea typeface="Cambria" panose="02040503050406030204" pitchFamily="18" charset="0"/>
              </a:rPr>
              <a:t/>
            </a:r>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The delivery status shows a split — a larger share of orders </a:t>
            </a:r>
            <a:r>
              <a:rPr lang="en-US" b="1" dirty="0">
                <a:latin typeface="Cambria" panose="02040503050406030204" pitchFamily="18" charset="0"/>
                <a:ea typeface="Cambria" panose="02040503050406030204" pitchFamily="18" charset="0"/>
              </a:rPr>
              <a:t>reached on time</a:t>
            </a:r>
            <a:r>
              <a:rPr lang="en-US" dirty="0">
                <a:latin typeface="Cambria" panose="02040503050406030204" pitchFamily="18" charset="0"/>
                <a:ea typeface="Cambria" panose="02040503050406030204" pitchFamily="18" charset="0"/>
              </a:rPr>
              <a:t>, while a notable proportion did </a:t>
            </a:r>
            <a:r>
              <a:rPr lang="en-US" b="1" dirty="0">
                <a:latin typeface="Cambria" panose="02040503050406030204" pitchFamily="18" charset="0"/>
                <a:ea typeface="Cambria" panose="02040503050406030204" pitchFamily="18" charset="0"/>
              </a:rPr>
              <a:t>not</a:t>
            </a:r>
            <a:r>
              <a:rPr lang="en-US" dirty="0">
                <a:latin typeface="Cambria" panose="02040503050406030204" pitchFamily="18" charset="0"/>
                <a:ea typeface="Cambria" panose="02040503050406030204" pitchFamily="18" charset="0"/>
              </a:rPr>
              <a:t>, highlighting potential areas for operational improvement.</a:t>
            </a: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716617" y="1"/>
            <a:ext cx="3475384" cy="6857999"/>
          </a:xfrm>
          <a:prstGeom prst="rect">
            <a:avLst/>
          </a:prstGeom>
          <a:ln>
            <a:noFill/>
          </a:ln>
        </p:spPr>
      </p:pic>
      <p:pic>
        <p:nvPicPr>
          <p:cNvPr id="15" name="Picture 14">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5" name="Picture 4"/>
          <p:cNvPicPr>
            <a:picLocks noChangeAspect="1"/>
          </p:cNvPicPr>
          <p:nvPr/>
        </p:nvPicPr>
        <p:blipFill>
          <a:blip r:embed="rId4"/>
          <a:stretch>
            <a:fillRect/>
          </a:stretch>
        </p:blipFill>
        <p:spPr>
          <a:xfrm>
            <a:off x="6508282" y="581536"/>
            <a:ext cx="2772001" cy="2529412"/>
          </a:xfrm>
          <a:prstGeom prst="rect">
            <a:avLst/>
          </a:prstGeom>
          <a:ln>
            <a:solidFill>
              <a:srgbClr val="323B8D"/>
            </a:solidFill>
          </a:ln>
        </p:spPr>
      </p:pic>
      <p:pic>
        <p:nvPicPr>
          <p:cNvPr id="6" name="Picture 5"/>
          <p:cNvPicPr>
            <a:picLocks noChangeAspect="1"/>
          </p:cNvPicPr>
          <p:nvPr/>
        </p:nvPicPr>
        <p:blipFill>
          <a:blip r:embed="rId5"/>
          <a:stretch>
            <a:fillRect/>
          </a:stretch>
        </p:blipFill>
        <p:spPr>
          <a:xfrm>
            <a:off x="9330466" y="581536"/>
            <a:ext cx="2772001" cy="2529412"/>
          </a:xfrm>
          <a:prstGeom prst="rect">
            <a:avLst/>
          </a:prstGeom>
          <a:ln>
            <a:solidFill>
              <a:srgbClr val="323B8D"/>
            </a:solidFill>
          </a:ln>
        </p:spPr>
      </p:pic>
      <p:pic>
        <p:nvPicPr>
          <p:cNvPr id="7" name="Picture 6"/>
          <p:cNvPicPr>
            <a:picLocks noChangeAspect="1"/>
          </p:cNvPicPr>
          <p:nvPr/>
        </p:nvPicPr>
        <p:blipFill>
          <a:blip r:embed="rId6"/>
          <a:stretch>
            <a:fillRect/>
          </a:stretch>
        </p:blipFill>
        <p:spPr>
          <a:xfrm>
            <a:off x="6508282" y="3185588"/>
            <a:ext cx="2772001" cy="2559228"/>
          </a:xfrm>
          <a:prstGeom prst="rect">
            <a:avLst/>
          </a:prstGeom>
          <a:ln>
            <a:solidFill>
              <a:srgbClr val="323B8D"/>
            </a:solidFill>
          </a:ln>
        </p:spPr>
      </p:pic>
      <p:pic>
        <p:nvPicPr>
          <p:cNvPr id="9" name="Picture 8"/>
          <p:cNvPicPr>
            <a:picLocks noChangeAspect="1"/>
          </p:cNvPicPr>
          <p:nvPr/>
        </p:nvPicPr>
        <p:blipFill>
          <a:blip r:embed="rId7"/>
          <a:stretch>
            <a:fillRect/>
          </a:stretch>
        </p:blipFill>
        <p:spPr>
          <a:xfrm>
            <a:off x="9330669" y="3185587"/>
            <a:ext cx="2789299" cy="2559229"/>
          </a:xfrm>
          <a:prstGeom prst="rect">
            <a:avLst/>
          </a:prstGeom>
          <a:ln>
            <a:solidFill>
              <a:srgbClr val="323B8D"/>
            </a:solidFill>
          </a:ln>
        </p:spPr>
      </p:pic>
    </p:spTree>
    <p:extLst>
      <p:ext uri="{BB962C8B-B14F-4D97-AF65-F5344CB8AC3E}">
        <p14:creationId xmlns:p14="http://schemas.microsoft.com/office/powerpoint/2010/main" val="1871537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14171</TotalTime>
  <Words>997</Words>
  <Application>Microsoft Office PowerPoint</Application>
  <PresentationFormat>Widescreen</PresentationFormat>
  <Paragraphs>173</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Rockwell</vt:lpstr>
      <vt:lpstr>Trebuchet MS</vt:lpstr>
      <vt:lpstr>Wingdings</vt:lpstr>
      <vt:lpstr>Wingdings 3</vt:lpstr>
      <vt:lpstr>Facet</vt:lpstr>
      <vt:lpstr>PowerPoint Presentation</vt:lpstr>
      <vt:lpstr>PowerPoint Presentation</vt:lpstr>
      <vt:lpstr>Agenda</vt:lpstr>
      <vt:lpstr>Introduction</vt:lpstr>
      <vt:lpstr>PowerPoint Presentation</vt:lpstr>
      <vt:lpstr>✦ Raw data loaded and inspected ✦ Removed duplicates ✦ Handled missing values (none found) ✦ Encoded categorical variables (e.g., shipment mode, warehouse block) ✦ Scaled continuous variables where needed</vt:lpstr>
      <vt:lpstr>Exploratory Data Analysis (EDA)</vt:lpstr>
      <vt:lpstr>1.Distribution of Continuous Variable</vt:lpstr>
      <vt:lpstr>2.Distribution of Categorical Variable</vt:lpstr>
      <vt:lpstr>3.Continuous Feature vs TARGET</vt:lpstr>
      <vt:lpstr>4. Categorical Feature vs TARGET</vt:lpstr>
      <vt:lpstr>5. Correlation Heat Map</vt:lpstr>
      <vt:lpstr>Pre-processing and Feature Engineering</vt:lpstr>
      <vt:lpstr>TRAIN TEST SPLIT </vt:lpstr>
      <vt:lpstr>Model Selection</vt:lpstr>
      <vt:lpstr>Model Training</vt:lpstr>
      <vt:lpstr> </vt:lpstr>
      <vt:lpstr> </vt:lpstr>
      <vt:lpstr> </vt:lpstr>
      <vt:lpstr>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shiva</cp:lastModifiedBy>
  <cp:revision>2353</cp:revision>
  <dcterms:created xsi:type="dcterms:W3CDTF">2020-12-23T13:36:00Z</dcterms:created>
  <dcterms:modified xsi:type="dcterms:W3CDTF">2025-07-17T09:29:58Z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