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skerville Display PT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HK Grotesk" panose="020B0604020202020204" charset="0"/>
      <p:regular r:id="rId15"/>
    </p:embeddedFont>
    <p:embeddedFont>
      <p:font typeface="HK Grotesk Bold" panose="020B0604020202020204" charset="0"/>
      <p:regular r:id="rId16"/>
    </p:embeddedFont>
    <p:embeddedFont>
      <p:font typeface="Inter" panose="020B0604020202020204" charset="0"/>
      <p:regular r:id="rId17"/>
    </p:embeddedFont>
    <p:embeddedFont>
      <p:font typeface="Roboto Bold" panose="020B0604020202020204" charset="0"/>
      <p:regular r:id="rId18"/>
    </p:embeddedFont>
    <p:embeddedFont>
      <p:font typeface="The Youngest Serif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order to Design and backtest a quantitative investment strategy we covered several aspects starting with the Universe Definition:The Universe Definition served as the The foundation of our strategy.we meticulously selected stocks within the S&amp;P 500. And  By extracting ticker symbols from an Excel file, we procured historical data for these stocks, which acted as the stage for the in-depth analysis.</a:t>
            </a:r>
          </a:p>
          <a:p>
            <a:r>
              <a:rPr lang="en-US"/>
              <a:t>Then the second aspect was Strategy Definition:</a:t>
            </a:r>
          </a:p>
          <a:p>
            <a:r>
              <a:rPr lang="en-US"/>
              <a:t>Our strategy adopted a bottom-up approach, focusing on individual stocks within the S&amp;P 500.The logic involved identifying the poorest-performing stocks in each quarter based on cumulative returns.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Positive alpha - excess return that the benchmark</a:t>
            </a:r>
          </a:p>
          <a:p>
            <a:r>
              <a:rPr lang="en-US"/>
              <a:t>beta 0.5 - strategy is less risky</a:t>
            </a:r>
          </a:p>
          <a:p>
            <a:r>
              <a:rPr lang="en-US"/>
              <a:t>high R2 - good model for the given data</a:t>
            </a:r>
          </a:p>
          <a:p>
            <a:r>
              <a:rPr lang="en-US"/>
              <a:t>-0.44 drawdown - investment fell 44% from its highest point</a:t>
            </a:r>
          </a:p>
          <a:p>
            <a:r>
              <a:rPr lang="en-US"/>
              <a:t>It is a substantial magnitude.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9277" b="-927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95838" y="8699988"/>
            <a:ext cx="558312" cy="558312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54F2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97555" y="8699988"/>
            <a:ext cx="558312" cy="558312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862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899272" y="8699988"/>
            <a:ext cx="558312" cy="55831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754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700988" y="8699988"/>
            <a:ext cx="558312" cy="55831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836969"/>
            <a:ext cx="10032493" cy="509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80"/>
              </a:lnSpc>
            </a:pPr>
            <a:r>
              <a:rPr lang="en-US" sz="14751" spc="-295">
                <a:solidFill>
                  <a:srgbClr val="14110F"/>
                </a:solidFill>
                <a:latin typeface="Roboto Bold"/>
              </a:rPr>
              <a:t>Quantitative Hedge Fund Strategies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866774"/>
            <a:ext cx="6304095" cy="466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7"/>
              </a:lnSpc>
            </a:pPr>
            <a:r>
              <a:rPr lang="en-US" sz="2648">
                <a:solidFill>
                  <a:srgbClr val="000000"/>
                </a:solidFill>
                <a:latin typeface="Roboto Bold"/>
              </a:rPr>
              <a:t>Discretionary Long-Short Strategy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457797" cy="105067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4480346"/>
            <a:ext cx="18288000" cy="1564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41"/>
              </a:lnSpc>
            </a:pPr>
            <a:r>
              <a:rPr lang="en-US" sz="11981">
                <a:solidFill>
                  <a:srgbClr val="171717"/>
                </a:solidFill>
                <a:latin typeface="HK Grotesk Bold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67728" cy="10287000"/>
          </a:xfrm>
          <a:prstGeom prst="rect">
            <a:avLst/>
          </a:prstGeom>
          <a:solidFill>
            <a:srgbClr val="938B80">
              <a:alpha val="470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6300" y="4747641"/>
            <a:ext cx="5962728" cy="944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6"/>
              </a:lnSpc>
            </a:pPr>
            <a:r>
              <a:rPr lang="en-US" sz="7200" spc="1440">
                <a:solidFill>
                  <a:srgbClr val="504C44"/>
                </a:solidFill>
                <a:latin typeface="Baskerville Display PT"/>
              </a:rPr>
              <a:t>THE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600967"/>
            <a:ext cx="4777872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3079">
                <a:solidFill>
                  <a:srgbClr val="504C44"/>
                </a:solidFill>
                <a:latin typeface="Inter"/>
              </a:rPr>
              <a:t>Akash Mahant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71550"/>
            <a:ext cx="1529329" cy="416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8"/>
              </a:lnSpc>
              <a:spcBef>
                <a:spcPct val="0"/>
              </a:spcBef>
            </a:pPr>
            <a:r>
              <a:rPr lang="en-US" sz="2370">
                <a:solidFill>
                  <a:srgbClr val="504C44"/>
                </a:solidFill>
                <a:latin typeface="Inter"/>
              </a:rPr>
              <a:t>02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6250143" y="439815"/>
            <a:ext cx="35651" cy="1142120"/>
          </a:xfrm>
          <a:prstGeom prst="rect">
            <a:avLst/>
          </a:prstGeom>
          <a:solidFill>
            <a:srgbClr val="938B8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44000" y="3803543"/>
            <a:ext cx="4758822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3079">
                <a:solidFill>
                  <a:srgbClr val="504C44"/>
                </a:solidFill>
                <a:latin typeface="Inter"/>
              </a:rPr>
              <a:t>Cheshta Virani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8214846"/>
            <a:ext cx="4777872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3079">
                <a:solidFill>
                  <a:srgbClr val="504C44"/>
                </a:solidFill>
                <a:latin typeface="Inter"/>
              </a:rPr>
              <a:t>Shivang Dholaria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009194"/>
            <a:ext cx="476834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3079">
                <a:solidFill>
                  <a:srgbClr val="504C44"/>
                </a:solidFill>
                <a:latin typeface="Inter"/>
              </a:rPr>
              <a:t>Pragati Kumar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AEA59A">
              <a:alpha val="470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038436" y="3266614"/>
            <a:ext cx="12211128" cy="1039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2"/>
              </a:lnSpc>
            </a:pPr>
            <a:r>
              <a:rPr lang="en-US" sz="7900" spc="1580">
                <a:solidFill>
                  <a:srgbClr val="504C44"/>
                </a:solidFill>
                <a:latin typeface="Baskerville Display PT"/>
              </a:rPr>
              <a:t>TODAY'S 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57800" y="5050699"/>
            <a:ext cx="6772400" cy="192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5"/>
              </a:lnSpc>
            </a:pPr>
            <a:r>
              <a:rPr lang="en-US" sz="2775">
                <a:solidFill>
                  <a:srgbClr val="504C44"/>
                </a:solidFill>
                <a:latin typeface="Inter"/>
              </a:rPr>
              <a:t>Introduction</a:t>
            </a:r>
          </a:p>
          <a:p>
            <a:pPr algn="ctr">
              <a:lnSpc>
                <a:spcPts val="3885"/>
              </a:lnSpc>
            </a:pPr>
            <a:r>
              <a:rPr lang="en-US" sz="2775">
                <a:solidFill>
                  <a:srgbClr val="504C44"/>
                </a:solidFill>
                <a:latin typeface="Inter"/>
              </a:rPr>
              <a:t>Data preprocess and Implemention </a:t>
            </a:r>
          </a:p>
          <a:p>
            <a:pPr algn="ctr">
              <a:lnSpc>
                <a:spcPts val="3885"/>
              </a:lnSpc>
            </a:pPr>
            <a:r>
              <a:rPr lang="en-US" sz="2775">
                <a:solidFill>
                  <a:srgbClr val="504C44"/>
                </a:solidFill>
                <a:latin typeface="Inter"/>
              </a:rPr>
              <a:t>Results</a:t>
            </a:r>
          </a:p>
          <a:p>
            <a:pPr marL="0" lvl="0" indent="0" algn="ctr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504C44"/>
                </a:solidFill>
                <a:latin typeface="Inter"/>
              </a:rPr>
              <a:t>Conclusion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AEA59A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AEA59A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8856990"/>
            <a:ext cx="1529329" cy="4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8"/>
              </a:lnSpc>
              <a:spcBef>
                <a:spcPct val="0"/>
              </a:spcBef>
            </a:pPr>
            <a:r>
              <a:rPr lang="en-US" sz="2370" spc="474">
                <a:solidFill>
                  <a:srgbClr val="504C44"/>
                </a:solidFill>
                <a:latin typeface="Baskerville Display PT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86289" y="537527"/>
            <a:ext cx="67154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1039">
                <a:solidFill>
                  <a:srgbClr val="504C44"/>
                </a:solidFill>
                <a:latin typeface="Baskerville Display PT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5696" y="2766424"/>
            <a:ext cx="14419808" cy="733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spc="560">
                <a:solidFill>
                  <a:srgbClr val="504C44"/>
                </a:solidFill>
                <a:latin typeface="Baskerville Display PT"/>
              </a:rPr>
              <a:t> UNIVERSE DEFINITION: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Focused on S&amp;P 500 stocks.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Historical data was retrieved for analysis.</a:t>
            </a:r>
          </a:p>
          <a:p>
            <a:pPr algn="just">
              <a:lnSpc>
                <a:spcPts val="3920"/>
              </a:lnSpc>
            </a:pPr>
            <a:r>
              <a:rPr lang="en-US" sz="2800" spc="560">
                <a:solidFill>
                  <a:srgbClr val="504C44"/>
                </a:solidFill>
                <a:latin typeface="Baskerville Display PT"/>
              </a:rPr>
              <a:t>STRATEGY DEFINITION:</a:t>
            </a:r>
          </a:p>
          <a:p>
            <a:pPr marL="518162" lvl="1" indent="-259081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HK Grotesk"/>
              </a:rPr>
              <a:t>Bottom-up approach targeting individual S&amp;P 500 stocks.</a:t>
            </a:r>
          </a:p>
          <a:p>
            <a:pPr marL="518162" lvl="1" indent="-259081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HK Grotesk"/>
              </a:rPr>
              <a:t>Strategy revolves around identifying stock's mean return for subsequent quarter.</a:t>
            </a:r>
          </a:p>
          <a:p>
            <a:pPr algn="just">
              <a:lnSpc>
                <a:spcPts val="3920"/>
              </a:lnSpc>
            </a:pPr>
            <a:r>
              <a:rPr lang="en-US" sz="2800" spc="560">
                <a:solidFill>
                  <a:srgbClr val="504C44"/>
                </a:solidFill>
                <a:latin typeface="Inter"/>
              </a:rPr>
              <a:t>Trading Rules: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Focus on identifying reversals, emphasizing poor-performing stocks from the preceding quarter.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Quarterly execution with a one-quarter holding period.</a:t>
            </a:r>
          </a:p>
          <a:p>
            <a:pPr algn="just">
              <a:lnSpc>
                <a:spcPts val="3920"/>
              </a:lnSpc>
            </a:pPr>
            <a:r>
              <a:rPr lang="en-US" sz="2800" spc="560">
                <a:solidFill>
                  <a:srgbClr val="504C44"/>
                </a:solidFill>
                <a:latin typeface="Inter"/>
              </a:rPr>
              <a:t>Backtest: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Cumulative returns calculated for the defined strategy.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Comparison against S&amp;P 500 benchmark.</a:t>
            </a:r>
          </a:p>
          <a:p>
            <a:pPr marL="518165" lvl="1" indent="-259082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504C44"/>
                </a:solidFill>
                <a:latin typeface="Inter"/>
              </a:rPr>
              <a:t>Results visualized through plots, and numerical outcomes stored in a DataFrame.</a:t>
            </a:r>
          </a:p>
          <a:p>
            <a:pPr algn="just">
              <a:lnSpc>
                <a:spcPts val="4200"/>
              </a:lnSpc>
            </a:pPr>
            <a:endParaRPr lang="en-US" sz="2400">
              <a:solidFill>
                <a:srgbClr val="504C44"/>
              </a:solidFill>
              <a:latin typeface="Inter"/>
            </a:endParaRPr>
          </a:p>
          <a:p>
            <a:pPr algn="just">
              <a:lnSpc>
                <a:spcPts val="4200"/>
              </a:lnSpc>
            </a:pPr>
            <a:endParaRPr lang="en-US" sz="2400">
              <a:solidFill>
                <a:srgbClr val="504C44"/>
              </a:solidFill>
              <a:latin typeface="Inter"/>
            </a:endParaRPr>
          </a:p>
          <a:p>
            <a:pPr algn="just">
              <a:lnSpc>
                <a:spcPts val="4200"/>
              </a:lnSpc>
            </a:pPr>
            <a:endParaRPr lang="en-US" sz="2400">
              <a:solidFill>
                <a:srgbClr val="504C44"/>
              </a:solidFill>
              <a:latin typeface="Int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65696" y="1733573"/>
            <a:ext cx="17156609" cy="98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</a:pPr>
            <a:r>
              <a:rPr lang="en-US" sz="2849" spc="569">
                <a:solidFill>
                  <a:srgbClr val="504C44"/>
                </a:solidFill>
                <a:latin typeface="Baskerville Display PT"/>
              </a:rPr>
              <a:t>DESIGNING AND BACKTESTING A DISCRETIONARY LONG/SHORT EQUITY STRATEGY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0575" y="2152519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9C0B5">
                    <a:tint val="66000"/>
                    <a:satMod val="160000"/>
                  </a:srgbClr>
                </a:gs>
                <a:gs pos="50000">
                  <a:srgbClr val="C9C0B5">
                    <a:tint val="44500"/>
                    <a:satMod val="160000"/>
                  </a:srgbClr>
                </a:gs>
                <a:gs pos="100000">
                  <a:srgbClr val="C9C0B5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504C44"/>
                  </a:solidFill>
                  <a:latin typeface="Inter"/>
                </a:rPr>
                <a:t>Use historical data from 2018 form training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4946675" y="3695569"/>
            <a:ext cx="1711738" cy="0"/>
          </a:xfrm>
          <a:prstGeom prst="line">
            <a:avLst/>
          </a:prstGeom>
          <a:ln w="38100" cap="flat">
            <a:solidFill>
              <a:srgbClr val="AEA59A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658413" y="215251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DF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504C44"/>
                  </a:solidFill>
                  <a:latin typeface="Inter"/>
                </a:rPr>
                <a:t>Load 500 Stocks data. Extract ticker symbols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9744513" y="3695569"/>
            <a:ext cx="1694629" cy="0"/>
          </a:xfrm>
          <a:prstGeom prst="line">
            <a:avLst/>
          </a:prstGeom>
          <a:ln w="38100" cap="flat">
            <a:solidFill>
              <a:srgbClr val="AEA59A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1439143" y="2152519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DF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504C44"/>
                  </a:solidFill>
                  <a:latin typeface="Inter"/>
                </a:rPr>
                <a:t>Calculate cumulative returns for the Strategy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2982193" y="5238619"/>
            <a:ext cx="0" cy="1131349"/>
          </a:xfrm>
          <a:prstGeom prst="line">
            <a:avLst/>
          </a:prstGeom>
          <a:ln w="38100" cap="flat">
            <a:solidFill>
              <a:srgbClr val="AEA59A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1459013" y="6369968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DF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504C44"/>
                  </a:solidFill>
                  <a:latin typeface="Inter"/>
                </a:rPr>
                <a:t>Selecting stocks based on specified criteria for each quarter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H="1">
            <a:off x="9744513" y="7913018"/>
            <a:ext cx="1714500" cy="0"/>
          </a:xfrm>
          <a:prstGeom prst="line">
            <a:avLst/>
          </a:prstGeom>
          <a:ln w="38100" cap="flat">
            <a:solidFill>
              <a:srgbClr val="AEA59A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6658413" y="6369968"/>
            <a:ext cx="3086100" cy="30861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DF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504C44"/>
                  </a:solidFill>
                  <a:latin typeface="Inter"/>
                </a:rPr>
                <a:t>Calculate cumulative returns for S&amp;P 500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9275" y="537527"/>
            <a:ext cx="1798945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1039">
                <a:solidFill>
                  <a:srgbClr val="504C44"/>
                </a:solidFill>
                <a:latin typeface="Baskerville Display PT"/>
              </a:rPr>
              <a:t>DATA PREPROCESS AND IMPLEMENTATION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860575" y="6369968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DF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504C44"/>
                  </a:solidFill>
                  <a:latin typeface="Inter"/>
                </a:rPr>
                <a:t>Displaying </a:t>
              </a:r>
              <a:r>
                <a:rPr lang="en-US" sz="2400" dirty="0" err="1">
                  <a:solidFill>
                    <a:srgbClr val="504C44"/>
                  </a:solidFill>
                  <a:latin typeface="Inter"/>
                </a:rPr>
                <a:t>backtesting</a:t>
              </a:r>
              <a:r>
                <a:rPr lang="en-US" sz="2400" dirty="0">
                  <a:solidFill>
                    <a:srgbClr val="504C44"/>
                  </a:solidFill>
                  <a:latin typeface="Inter"/>
                </a:rPr>
                <a:t> results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4943913" y="7932068"/>
            <a:ext cx="1714500" cy="0"/>
          </a:xfrm>
          <a:prstGeom prst="line">
            <a:avLst/>
          </a:prstGeom>
          <a:ln w="38100" cap="flat">
            <a:solidFill>
              <a:srgbClr val="AEA59A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9462" y="1028700"/>
            <a:ext cx="14669075" cy="8584043"/>
          </a:xfrm>
          <a:custGeom>
            <a:avLst/>
            <a:gdLst/>
            <a:ahLst/>
            <a:cxnLst/>
            <a:rect l="l" t="t" r="r" b="b"/>
            <a:pathLst>
              <a:path w="14669075" h="8584043">
                <a:moveTo>
                  <a:pt x="0" y="0"/>
                </a:moveTo>
                <a:lnTo>
                  <a:pt x="14669076" y="0"/>
                </a:lnTo>
                <a:lnTo>
                  <a:pt x="14669076" y="8584043"/>
                </a:lnTo>
                <a:lnTo>
                  <a:pt x="0" y="8584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313595" y="29380"/>
            <a:ext cx="5660810" cy="658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</a:rPr>
              <a:t>Stock Prices Returns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0213" y="2759935"/>
            <a:ext cx="7133326" cy="5567153"/>
          </a:xfrm>
          <a:custGeom>
            <a:avLst/>
            <a:gdLst/>
            <a:ahLst/>
            <a:cxnLst/>
            <a:rect l="l" t="t" r="r" b="b"/>
            <a:pathLst>
              <a:path w="7133326" h="5567153">
                <a:moveTo>
                  <a:pt x="0" y="0"/>
                </a:moveTo>
                <a:lnTo>
                  <a:pt x="7133326" y="0"/>
                </a:lnTo>
                <a:lnTo>
                  <a:pt x="7133326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88869" y="2752543"/>
            <a:ext cx="7105583" cy="5574546"/>
          </a:xfrm>
          <a:custGeom>
            <a:avLst/>
            <a:gdLst/>
            <a:ahLst/>
            <a:cxnLst/>
            <a:rect l="l" t="t" r="r" b="b"/>
            <a:pathLst>
              <a:path w="7105583" h="5574546">
                <a:moveTo>
                  <a:pt x="0" y="0"/>
                </a:moveTo>
                <a:lnTo>
                  <a:pt x="7105583" y="0"/>
                </a:lnTo>
                <a:lnTo>
                  <a:pt x="7105583" y="5574545"/>
                </a:lnTo>
                <a:lnTo>
                  <a:pt x="0" y="5574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158261" y="589724"/>
            <a:ext cx="7971479" cy="1039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2"/>
              </a:lnSpc>
            </a:pPr>
            <a:r>
              <a:rPr lang="en-US" sz="7900" spc="1580">
                <a:solidFill>
                  <a:srgbClr val="504C44"/>
                </a:solidFill>
                <a:latin typeface="Baskerville Display PT"/>
              </a:rPr>
              <a:t>RETURNS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0213" y="8451907"/>
            <a:ext cx="7133326" cy="1281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3"/>
              </a:lnSpc>
            </a:pPr>
            <a:r>
              <a:rPr lang="en-US" sz="2431">
                <a:solidFill>
                  <a:srgbClr val="504C44"/>
                </a:solidFill>
                <a:latin typeface="Inter"/>
              </a:rPr>
              <a:t>Graph 1 illustrates the quarterly returns over the past 5 years, showcasing the effectiveness of our stock-holding strategy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8869" y="8451907"/>
            <a:ext cx="7105583" cy="1281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3"/>
              </a:lnSpc>
            </a:pPr>
            <a:r>
              <a:rPr lang="en-US" sz="2431">
                <a:solidFill>
                  <a:srgbClr val="504C44"/>
                </a:solidFill>
                <a:latin typeface="Inter"/>
              </a:rPr>
              <a:t> Graph 2 compares quarterly returns against the S&amp;P 500 index, offering insights into the relative performance of our strategy in each quarter.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7622" y="1930014"/>
            <a:ext cx="11892756" cy="7552944"/>
          </a:xfrm>
          <a:custGeom>
            <a:avLst/>
            <a:gdLst/>
            <a:ahLst/>
            <a:cxnLst/>
            <a:rect l="l" t="t" r="r" b="b"/>
            <a:pathLst>
              <a:path w="11892756" h="7552944">
                <a:moveTo>
                  <a:pt x="0" y="0"/>
                </a:moveTo>
                <a:lnTo>
                  <a:pt x="11892756" y="0"/>
                </a:lnTo>
                <a:lnTo>
                  <a:pt x="11892756" y="7552943"/>
                </a:lnTo>
                <a:lnTo>
                  <a:pt x="0" y="755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218446" y="270261"/>
            <a:ext cx="11851107" cy="165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6563" spc="1312">
                <a:solidFill>
                  <a:srgbClr val="504C44"/>
                </a:solidFill>
                <a:latin typeface="Baskerville Display PT"/>
              </a:rPr>
              <a:t>REGRESSION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933700" cy="10287000"/>
            <a:chOff x="0" y="0"/>
            <a:chExt cx="39116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20943" r="20943"/>
            <a:stretch>
              <a:fillRect/>
            </a:stretch>
          </p:blipFill>
          <p:spPr>
            <a:xfrm>
              <a:off x="0" y="0"/>
              <a:ext cx="3911600" cy="4487333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20943" r="20943"/>
            <a:stretch>
              <a:fillRect/>
            </a:stretch>
          </p:blipFill>
          <p:spPr>
            <a:xfrm>
              <a:off x="0" y="4614333"/>
              <a:ext cx="3911600" cy="44873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 l="20943" r="20943"/>
            <a:stretch>
              <a:fillRect/>
            </a:stretch>
          </p:blipFill>
          <p:spPr>
            <a:xfrm>
              <a:off x="0" y="9228667"/>
              <a:ext cx="3911600" cy="4487333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6382657" y="1158812"/>
            <a:ext cx="7971479" cy="1039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2"/>
              </a:lnSpc>
            </a:pPr>
            <a:r>
              <a:rPr lang="en-US" sz="7900" spc="1580">
                <a:solidFill>
                  <a:srgbClr val="504C44"/>
                </a:solidFill>
                <a:latin typeface="Baskerville Display PT"/>
              </a:rPr>
              <a:t>RESULTS</a:t>
            </a:r>
          </a:p>
        </p:txBody>
      </p:sp>
      <p:sp>
        <p:nvSpPr>
          <p:cNvPr id="7" name="AutoShape 7"/>
          <p:cNvSpPr/>
          <p:nvPr/>
        </p:nvSpPr>
        <p:spPr>
          <a:xfrm rot="-5400000">
            <a:off x="11849806" y="475466"/>
            <a:ext cx="35651" cy="1142120"/>
          </a:xfrm>
          <a:prstGeom prst="rect">
            <a:avLst/>
          </a:prstGeom>
          <a:solidFill>
            <a:srgbClr val="938B80"/>
          </a:solidFill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3700378" y="2198689"/>
          <a:ext cx="13558922" cy="7029450"/>
        </p:xfrm>
        <a:graphic>
          <a:graphicData uri="http://schemas.openxmlformats.org/drawingml/2006/table">
            <a:tbl>
              <a:tblPr/>
              <a:tblGrid>
                <a:gridCol w="961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8228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Gross Return/ Net return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(Transactions costs included)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16.6997%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R squared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0.903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Tracking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0.3451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Standard Deviation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0.1498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Drawdown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-0.440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0.5294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37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Alpha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he Youngest Serif"/>
                        </a:rPr>
                        <a:t>1.0179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423</Words>
  <Application>Microsoft Office PowerPoint</Application>
  <PresentationFormat>Custom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Roboto Bold</vt:lpstr>
      <vt:lpstr>Calibri</vt:lpstr>
      <vt:lpstr>Arial</vt:lpstr>
      <vt:lpstr>The Youngest Serif</vt:lpstr>
      <vt:lpstr>Inter</vt:lpstr>
      <vt:lpstr>HK Grotesk Bold</vt:lpstr>
      <vt:lpstr>Baskerville Display PT</vt:lpstr>
      <vt:lpstr>Canva Sans Bold</vt:lpstr>
      <vt:lpstr>HK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 Presentation in Purple Monochrome Corporate Style</dc:title>
  <dc:creator>Aakash Mahant</dc:creator>
  <cp:lastModifiedBy>Akash Mahant</cp:lastModifiedBy>
  <cp:revision>3</cp:revision>
  <dcterms:created xsi:type="dcterms:W3CDTF">2006-08-16T00:00:00Z</dcterms:created>
  <dcterms:modified xsi:type="dcterms:W3CDTF">2024-04-23T17:33:42Z</dcterms:modified>
  <dc:identifier>DAF3DOApPoI</dc:identifier>
</cp:coreProperties>
</file>