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24C27-3244-49DF-9EE8-22DEE81176BB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0075C-D737-4863-853D-69B069EF7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DD8AD-E618-4FBF-9DFB-5F56514916F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A5FD3D-C396-458B-A40F-43434F1E5917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EB1F36E-8A44-4C35-AE36-4D49B64D6F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5FD3D-C396-458B-A40F-43434F1E5917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1F36E-8A44-4C35-AE36-4D49B64D6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5FD3D-C396-458B-A40F-43434F1E5917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1F36E-8A44-4C35-AE36-4D49B64D6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5FD3D-C396-458B-A40F-43434F1E5917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1F36E-8A44-4C35-AE36-4D49B64D6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5FD3D-C396-458B-A40F-43434F1E5917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1F36E-8A44-4C35-AE36-4D49B64D6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5FD3D-C396-458B-A40F-43434F1E5917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1F36E-8A44-4C35-AE36-4D49B64D6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5FD3D-C396-458B-A40F-43434F1E5917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1F36E-8A44-4C35-AE36-4D49B64D6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5FD3D-C396-458B-A40F-43434F1E5917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1F36E-8A44-4C35-AE36-4D49B64D6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5FD3D-C396-458B-A40F-43434F1E5917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1F36E-8A44-4C35-AE36-4D49B64D6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5FD3D-C396-458B-A40F-43434F1E5917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1F36E-8A44-4C35-AE36-4D49B64D6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5FD3D-C396-458B-A40F-43434F1E5917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1F36E-8A44-4C35-AE36-4D49B64D6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A2A5FD3D-C396-458B-A40F-43434F1E5917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B1F36E-8A44-4C35-AE36-4D49B64D6F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3200"/>
            <a:ext cx="79248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Monotype Corsiva" pitchFamily="66" charset="0"/>
              </a:rPr>
              <a:t>Module 1: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810000"/>
            <a:ext cx="7315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Monotype Corsiva" pitchFamily="66" charset="0"/>
              </a:rPr>
              <a:t>Introduction to MS SQL Server 2008 and Databases</a:t>
            </a:r>
          </a:p>
          <a:p>
            <a:pPr algn="ctr"/>
            <a:endParaRPr lang="en-US" sz="4800" b="1" dirty="0" smtClean="0">
              <a:latin typeface="Monotype Corsiva" pitchFamily="66" charset="0"/>
            </a:endParaRPr>
          </a:p>
          <a:p>
            <a:pPr lvl="6" algn="ctr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Author:</a:t>
            </a:r>
          </a:p>
          <a:p>
            <a:pPr lvl="6" algn="ctr"/>
            <a:r>
              <a:rPr lang="en-US" sz="1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Kaushik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Natua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6" algn="ctr"/>
            <a:endParaRPr lang="en-US" sz="2000" b="1" dirty="0" smtClean="0">
              <a:latin typeface="Monotype Corsiva" pitchFamily="66" charset="0"/>
            </a:endParaRPr>
          </a:p>
          <a:p>
            <a:pPr algn="ctr"/>
            <a:endParaRPr lang="en-US" sz="4800" b="1" dirty="0" smtClean="0">
              <a:latin typeface="Monotype Corsiva" pitchFamily="66" charset="0"/>
            </a:endParaRPr>
          </a:p>
          <a:p>
            <a:pPr algn="ctr"/>
            <a:endParaRPr lang="en-US" sz="4800" b="1" dirty="0"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7" name="Rectangle 5"/>
          <p:cNvSpPr>
            <a:spLocks noChangeArrowheads="1"/>
          </p:cNvSpPr>
          <p:nvPr/>
        </p:nvSpPr>
        <p:spPr bwMode="auto">
          <a:xfrm>
            <a:off x="228600" y="1828800"/>
            <a:ext cx="8153400" cy="50783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1"/>
            <a:r>
              <a:rPr kumimoji="1" lang="en-US" altLang="ko-KR" b="1" dirty="0">
                <a:solidFill>
                  <a:srgbClr val="0033CC"/>
                </a:solidFill>
              </a:rPr>
              <a:t>Relationship :</a:t>
            </a:r>
            <a:r>
              <a:rPr kumimoji="1" lang="en-US" altLang="ko-KR" b="1" dirty="0">
                <a:solidFill>
                  <a:schemeClr val="tx2"/>
                </a:solidFill>
              </a:rPr>
              <a:t>	A meaningful association among entity types.</a:t>
            </a:r>
          </a:p>
          <a:p>
            <a:pPr lvl="1"/>
            <a:endParaRPr kumimoji="1" lang="en-US" altLang="ko-KR" b="1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b="1" dirty="0">
                <a:solidFill>
                  <a:schemeClr val="tx2"/>
                </a:solidFill>
              </a:rPr>
              <a:t>Now there can be many types of relationship:</a:t>
            </a:r>
          </a:p>
          <a:p>
            <a:pPr lvl="1"/>
            <a:endParaRPr kumimoji="1" lang="en-US" altLang="ko-KR" b="1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b="1" dirty="0">
                <a:solidFill>
                  <a:schemeClr val="tx2"/>
                </a:solidFill>
              </a:rPr>
              <a:t>One to one Relationship: </a:t>
            </a:r>
          </a:p>
          <a:p>
            <a:pPr lvl="1"/>
            <a:endParaRPr kumimoji="1" lang="en-US" altLang="ko-KR" b="1" dirty="0">
              <a:solidFill>
                <a:schemeClr val="tx2"/>
              </a:solidFill>
            </a:endParaRPr>
          </a:p>
          <a:p>
            <a:pPr lvl="1"/>
            <a:endParaRPr kumimoji="1" lang="en-US" altLang="ko-KR" b="1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b="1" dirty="0">
                <a:solidFill>
                  <a:schemeClr val="tx2"/>
                </a:solidFill>
              </a:rPr>
              <a:t>One to Many Relationship:</a:t>
            </a:r>
          </a:p>
          <a:p>
            <a:pPr lvl="1"/>
            <a:endParaRPr kumimoji="1" lang="en-US" altLang="ko-KR" b="1" dirty="0">
              <a:solidFill>
                <a:schemeClr val="tx2"/>
              </a:solidFill>
            </a:endParaRPr>
          </a:p>
          <a:p>
            <a:pPr lvl="1"/>
            <a:endParaRPr kumimoji="1" lang="en-US" altLang="ko-KR" b="1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b="1" dirty="0">
                <a:solidFill>
                  <a:schemeClr val="tx2"/>
                </a:solidFill>
              </a:rPr>
              <a:t>Many to one Relationship:</a:t>
            </a:r>
          </a:p>
          <a:p>
            <a:pPr lvl="1"/>
            <a:endParaRPr kumimoji="1" lang="en-US" altLang="ko-KR" b="1" dirty="0">
              <a:solidFill>
                <a:schemeClr val="tx2"/>
              </a:solidFill>
            </a:endParaRPr>
          </a:p>
          <a:p>
            <a:pPr lvl="1"/>
            <a:endParaRPr kumimoji="1" lang="en-US" altLang="ko-KR" b="1" dirty="0">
              <a:solidFill>
                <a:schemeClr val="tx2"/>
              </a:solidFill>
            </a:endParaRPr>
          </a:p>
          <a:p>
            <a:pPr lvl="1"/>
            <a:r>
              <a:rPr kumimoji="1" lang="en-US" altLang="ko-KR" b="1" dirty="0">
                <a:solidFill>
                  <a:schemeClr val="tx2"/>
                </a:solidFill>
              </a:rPr>
              <a:t>Many to Many Relationship:</a:t>
            </a:r>
          </a:p>
          <a:p>
            <a:pPr lvl="1"/>
            <a:endParaRPr kumimoji="1" lang="en-US" altLang="ko-KR" b="1" dirty="0">
              <a:solidFill>
                <a:schemeClr val="tx2"/>
              </a:solidFill>
            </a:endParaRPr>
          </a:p>
          <a:p>
            <a:pPr lvl="1"/>
            <a:endParaRPr kumimoji="1" lang="en-US" altLang="ko-KR" b="1" dirty="0">
              <a:solidFill>
                <a:schemeClr val="tx2"/>
              </a:solidFill>
            </a:endParaRPr>
          </a:p>
          <a:p>
            <a:pPr lvl="1"/>
            <a:endParaRPr kumimoji="1" lang="en-US" altLang="ko-KR" b="1" dirty="0">
              <a:solidFill>
                <a:schemeClr val="tx2"/>
              </a:solidFill>
            </a:endParaRPr>
          </a:p>
        </p:txBody>
      </p:sp>
      <p:sp>
        <p:nvSpPr>
          <p:cNvPr id="617479" name="Rectangle 7"/>
          <p:cNvSpPr>
            <a:spLocks noChangeArrowheads="1"/>
          </p:cNvSpPr>
          <p:nvPr/>
        </p:nvSpPr>
        <p:spPr bwMode="auto">
          <a:xfrm>
            <a:off x="3962400" y="31242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TEACHER</a:t>
            </a:r>
          </a:p>
        </p:txBody>
      </p:sp>
      <p:sp>
        <p:nvSpPr>
          <p:cNvPr id="617480" name="Rectangle 8"/>
          <p:cNvSpPr>
            <a:spLocks noChangeArrowheads="1"/>
          </p:cNvSpPr>
          <p:nvPr/>
        </p:nvSpPr>
        <p:spPr bwMode="auto">
          <a:xfrm>
            <a:off x="7467600" y="3124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STUDENT</a:t>
            </a:r>
          </a:p>
        </p:txBody>
      </p:sp>
      <p:sp>
        <p:nvSpPr>
          <p:cNvPr id="617481" name="Rectangle 9"/>
          <p:cNvSpPr>
            <a:spLocks noChangeArrowheads="1"/>
          </p:cNvSpPr>
          <p:nvPr/>
        </p:nvSpPr>
        <p:spPr bwMode="auto">
          <a:xfrm>
            <a:off x="4114800" y="3962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TEACHER</a:t>
            </a:r>
          </a:p>
        </p:txBody>
      </p:sp>
      <p:sp>
        <p:nvSpPr>
          <p:cNvPr id="617482" name="Rectangle 10"/>
          <p:cNvSpPr>
            <a:spLocks noChangeArrowheads="1"/>
          </p:cNvSpPr>
          <p:nvPr/>
        </p:nvSpPr>
        <p:spPr bwMode="auto">
          <a:xfrm>
            <a:off x="7467600" y="3886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</a:rPr>
              <a:t>STUDENTS</a:t>
            </a:r>
          </a:p>
        </p:txBody>
      </p:sp>
      <p:sp>
        <p:nvSpPr>
          <p:cNvPr id="617483" name="Rectangle 11"/>
          <p:cNvSpPr>
            <a:spLocks noChangeArrowheads="1"/>
          </p:cNvSpPr>
          <p:nvPr/>
        </p:nvSpPr>
        <p:spPr bwMode="auto">
          <a:xfrm>
            <a:off x="4114800" y="4800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TEACHERS</a:t>
            </a:r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7543800" y="47244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STUDENT</a:t>
            </a:r>
          </a:p>
        </p:txBody>
      </p:sp>
      <p:sp>
        <p:nvSpPr>
          <p:cNvPr id="617485" name="Rectangle 13"/>
          <p:cNvSpPr>
            <a:spLocks noChangeArrowheads="1"/>
          </p:cNvSpPr>
          <p:nvPr/>
        </p:nvSpPr>
        <p:spPr bwMode="auto">
          <a:xfrm>
            <a:off x="4343400" y="5638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TEACHERS</a:t>
            </a:r>
          </a:p>
        </p:txBody>
      </p:sp>
      <p:sp>
        <p:nvSpPr>
          <p:cNvPr id="617486" name="Rectangle 14"/>
          <p:cNvSpPr>
            <a:spLocks noChangeArrowheads="1"/>
          </p:cNvSpPr>
          <p:nvPr/>
        </p:nvSpPr>
        <p:spPr bwMode="auto">
          <a:xfrm>
            <a:off x="7620000" y="56388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STUDENTS</a:t>
            </a:r>
          </a:p>
        </p:txBody>
      </p:sp>
      <p:sp>
        <p:nvSpPr>
          <p:cNvPr id="617487" name="Line 15"/>
          <p:cNvSpPr>
            <a:spLocks noChangeShapeType="1"/>
          </p:cNvSpPr>
          <p:nvPr/>
        </p:nvSpPr>
        <p:spPr bwMode="auto">
          <a:xfrm>
            <a:off x="5181600" y="3352800"/>
            <a:ext cx="76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488" name="Line 16"/>
          <p:cNvSpPr>
            <a:spLocks noChangeShapeType="1"/>
          </p:cNvSpPr>
          <p:nvPr/>
        </p:nvSpPr>
        <p:spPr bwMode="auto">
          <a:xfrm>
            <a:off x="5334000" y="4114800"/>
            <a:ext cx="685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489" name="Line 17"/>
          <p:cNvSpPr>
            <a:spLocks noChangeShapeType="1"/>
          </p:cNvSpPr>
          <p:nvPr/>
        </p:nvSpPr>
        <p:spPr bwMode="auto">
          <a:xfrm>
            <a:off x="5486400" y="4953000"/>
            <a:ext cx="685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490" name="Line 18"/>
          <p:cNvSpPr>
            <a:spLocks noChangeShapeType="1"/>
          </p:cNvSpPr>
          <p:nvPr/>
        </p:nvSpPr>
        <p:spPr bwMode="auto">
          <a:xfrm>
            <a:off x="7010400" y="3352800"/>
            <a:ext cx="457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491" name="Line 19"/>
          <p:cNvSpPr>
            <a:spLocks noChangeShapeType="1"/>
          </p:cNvSpPr>
          <p:nvPr/>
        </p:nvSpPr>
        <p:spPr bwMode="auto">
          <a:xfrm>
            <a:off x="5715000" y="5867400"/>
            <a:ext cx="685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492" name="Line 20"/>
          <p:cNvSpPr>
            <a:spLocks noChangeShapeType="1"/>
          </p:cNvSpPr>
          <p:nvPr/>
        </p:nvSpPr>
        <p:spPr bwMode="auto">
          <a:xfrm>
            <a:off x="6781800" y="4114800"/>
            <a:ext cx="685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493" name="Line 21"/>
          <p:cNvSpPr>
            <a:spLocks noChangeShapeType="1"/>
          </p:cNvSpPr>
          <p:nvPr/>
        </p:nvSpPr>
        <p:spPr bwMode="auto">
          <a:xfrm>
            <a:off x="7010400" y="4876799"/>
            <a:ext cx="533400" cy="45719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494" name="Line 22"/>
          <p:cNvSpPr>
            <a:spLocks noChangeShapeType="1"/>
          </p:cNvSpPr>
          <p:nvPr/>
        </p:nvSpPr>
        <p:spPr bwMode="auto">
          <a:xfrm flipV="1">
            <a:off x="7010400" y="5791200"/>
            <a:ext cx="6096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495" name="AutoShape 23"/>
          <p:cNvSpPr>
            <a:spLocks noChangeArrowheads="1"/>
          </p:cNvSpPr>
          <p:nvPr/>
        </p:nvSpPr>
        <p:spPr bwMode="auto">
          <a:xfrm>
            <a:off x="5867400" y="3048000"/>
            <a:ext cx="1214438" cy="533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teaches</a:t>
            </a:r>
          </a:p>
        </p:txBody>
      </p:sp>
      <p:sp>
        <p:nvSpPr>
          <p:cNvPr id="617496" name="AutoShape 24"/>
          <p:cNvSpPr>
            <a:spLocks noChangeArrowheads="1"/>
          </p:cNvSpPr>
          <p:nvPr/>
        </p:nvSpPr>
        <p:spPr bwMode="auto">
          <a:xfrm>
            <a:off x="5791200" y="3810000"/>
            <a:ext cx="1214438" cy="533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teaches</a:t>
            </a:r>
          </a:p>
        </p:txBody>
      </p:sp>
      <p:sp>
        <p:nvSpPr>
          <p:cNvPr id="617497" name="AutoShape 25"/>
          <p:cNvSpPr>
            <a:spLocks noChangeArrowheads="1"/>
          </p:cNvSpPr>
          <p:nvPr/>
        </p:nvSpPr>
        <p:spPr bwMode="auto">
          <a:xfrm>
            <a:off x="5943600" y="4648200"/>
            <a:ext cx="1214438" cy="533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teach</a:t>
            </a:r>
          </a:p>
        </p:txBody>
      </p:sp>
      <p:sp>
        <p:nvSpPr>
          <p:cNvPr id="617498" name="AutoShape 26"/>
          <p:cNvSpPr>
            <a:spLocks noChangeArrowheads="1"/>
          </p:cNvSpPr>
          <p:nvPr/>
        </p:nvSpPr>
        <p:spPr bwMode="auto">
          <a:xfrm>
            <a:off x="6019800" y="5562600"/>
            <a:ext cx="1214438" cy="533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teach</a:t>
            </a:r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1066800" y="9906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87000"/>
              </a:lnSpc>
            </a:pPr>
            <a:r>
              <a:rPr kumimoji="1" lang="en-US" altLang="ko-KR" sz="2800">
                <a:latin typeface="Times New Roman" pitchFamily="18" charset="0"/>
                <a:ea typeface="굴림체" pitchFamily="49" charset="-127"/>
              </a:rPr>
              <a:t>Entity-Relationship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7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17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7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1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1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7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7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7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7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17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617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17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17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17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617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7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7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7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7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6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6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617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617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7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7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617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617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6174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6174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617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617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617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617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1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1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1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17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17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9" grpId="0" animBg="1"/>
      <p:bldP spid="617480" grpId="0" animBg="1"/>
      <p:bldP spid="617481" grpId="0" animBg="1"/>
      <p:bldP spid="617482" grpId="0" animBg="1"/>
      <p:bldP spid="617483" grpId="0" animBg="1"/>
      <p:bldP spid="617484" grpId="0" animBg="1"/>
      <p:bldP spid="617485" grpId="0" animBg="1"/>
      <p:bldP spid="617486" grpId="0" animBg="1"/>
      <p:bldP spid="617487" grpId="0" animBg="1"/>
      <p:bldP spid="617488" grpId="0" animBg="1"/>
      <p:bldP spid="617489" grpId="0" animBg="1"/>
      <p:bldP spid="617490" grpId="0" animBg="1"/>
      <p:bldP spid="617491" grpId="0" animBg="1"/>
      <p:bldP spid="617492" grpId="0" animBg="1"/>
      <p:bldP spid="617493" grpId="0" animBg="1"/>
      <p:bldP spid="617494" grpId="0" animBg="1"/>
      <p:bldP spid="617495" grpId="0" animBg="1"/>
      <p:bldP spid="617496" grpId="0" animBg="1"/>
      <p:bldP spid="617497" grpId="0" animBg="1"/>
      <p:bldP spid="6174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14400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Database Language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457200" indent="-457200">
              <a:lnSpc>
                <a:spcPct val="105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ko-KR" sz="2000" dirty="0">
                <a:solidFill>
                  <a:srgbClr val="0033CC"/>
                </a:solidFill>
              </a:rPr>
              <a:t>SQL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1974 - SEQUEL by </a:t>
            </a:r>
            <a:r>
              <a:rPr lang="en-US" altLang="ko-KR" sz="2000" b="1" dirty="0" err="1"/>
              <a:t>D.Chamberlin</a:t>
            </a:r>
            <a:r>
              <a:rPr lang="en-US" altLang="ko-KR" sz="2000" b="1" dirty="0"/>
              <a:t> (IBM)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1975 - SQUARE by Boyce (System R project)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1976 - SEQUEL/2 (SQL) by Chamberlin and Boyce)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late 1970 - SQL(Oracle), QUEL(Ingres)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1982 - Relational Database Language(RDL) : ANSI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1987 - ISO standard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1989 - Integrity Enhancement Feature (ISO)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1992 - SQL2(SQL92) : ISO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8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8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8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8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8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8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8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8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8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8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86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86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09600" y="17526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b="1" dirty="0"/>
              <a:t>SQL Server is a RDBMS </a:t>
            </a:r>
            <a:r>
              <a:rPr lang="en-US" b="1" dirty="0" smtClean="0"/>
              <a:t>that</a:t>
            </a:r>
            <a:r>
              <a:rPr lang="en-US" b="1" dirty="0"/>
              <a:t>:</a:t>
            </a:r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Manages data storage for transactions and </a:t>
            </a:r>
            <a:r>
              <a:rPr lang="en-US" dirty="0" smtClean="0"/>
              <a:t>analysis</a:t>
            </a:r>
            <a:endParaRPr lang="en-US" dirty="0"/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Stores data in a wide range of data types, including text, numeric, XML and large </a:t>
            </a:r>
            <a:r>
              <a:rPr lang="en-US" dirty="0" smtClean="0"/>
              <a:t>objects</a:t>
            </a:r>
            <a:endParaRPr lang="en-US" dirty="0"/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Responds to request from client </a:t>
            </a:r>
            <a:r>
              <a:rPr lang="en-US" dirty="0" smtClean="0"/>
              <a:t>applications</a:t>
            </a:r>
            <a:endParaRPr lang="en-US" dirty="0"/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Applies </a:t>
            </a:r>
            <a:r>
              <a:rPr lang="en-US" dirty="0" smtClean="0"/>
              <a:t>T-SQL, </a:t>
            </a:r>
            <a:r>
              <a:rPr lang="en-US" dirty="0"/>
              <a:t>XML </a:t>
            </a:r>
            <a:r>
              <a:rPr lang="en-US" dirty="0" smtClean="0"/>
              <a:t>or </a:t>
            </a:r>
            <a:r>
              <a:rPr lang="en-US" dirty="0"/>
              <a:t>other SQL Server commands to send requests between a client application and the SQL Server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SQL Server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>
                <a:solidFill>
                  <a:schemeClr val="tx2"/>
                </a:solidFill>
              </a:rPr>
              <a:t>SQL Server </a:t>
            </a:r>
            <a:r>
              <a:rPr lang="en-US" sz="2400" b="1" dirty="0" smtClean="0">
                <a:solidFill>
                  <a:schemeClr val="tx2"/>
                </a:solidFill>
              </a:rPr>
              <a:t>2008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b="1" dirty="0"/>
              <a:t>The RDBMS component of SQL Server is responsible for:</a:t>
            </a:r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Maintaining the relationships among data in a </a:t>
            </a:r>
            <a:r>
              <a:rPr lang="en-US" dirty="0" smtClean="0"/>
              <a:t>database</a:t>
            </a:r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dirty="0"/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Ensuring that data is stored correctly and that the rules defining the relationships among data are not </a:t>
            </a:r>
            <a:r>
              <a:rPr lang="en-US" dirty="0" smtClean="0"/>
              <a:t>violated</a:t>
            </a:r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dirty="0"/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Recovering all data to a point of known consistency, in the event of a system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>
                <a:solidFill>
                  <a:schemeClr val="tx2"/>
                </a:solidFill>
              </a:rPr>
              <a:t>SQL Server </a:t>
            </a:r>
            <a:r>
              <a:rPr lang="en-US" sz="2400" b="1" dirty="0" smtClean="0">
                <a:solidFill>
                  <a:schemeClr val="tx2"/>
                </a:solidFill>
              </a:rPr>
              <a:t>2008 Architecture and Components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1336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SQL Server 2008 is more than just a database management system.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It includes multiple components and services.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These make it a comprehensive platform for enterprise applications.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>
                <a:solidFill>
                  <a:schemeClr val="tx2"/>
                </a:solidFill>
              </a:rPr>
              <a:t>SQL Server </a:t>
            </a:r>
            <a:r>
              <a:rPr lang="en-US" sz="2400" b="1" dirty="0" smtClean="0">
                <a:solidFill>
                  <a:schemeClr val="tx2"/>
                </a:solidFill>
              </a:rPr>
              <a:t>2008 Architecture and Components 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9050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00FF"/>
                </a:solidFill>
              </a:rPr>
              <a:t>SQL Server 2008 is made up of the following components:</a:t>
            </a:r>
          </a:p>
          <a:p>
            <a:endParaRPr lang="en-US" b="1" smtClean="0">
              <a:solidFill>
                <a:srgbClr val="0000FF"/>
              </a:solidFill>
            </a:endParaRPr>
          </a:p>
          <a:p>
            <a:endParaRPr lang="en-US" b="1" smtClean="0">
              <a:solidFill>
                <a:srgbClr val="0000FF"/>
              </a:solidFill>
            </a:endParaRPr>
          </a:p>
          <a:p>
            <a:endParaRPr lang="en-US" b="1" smtClean="0">
              <a:solidFill>
                <a:srgbClr val="0000FF"/>
              </a:solidFill>
            </a:endParaRPr>
          </a:p>
          <a:p>
            <a:endParaRPr lang="en-US" b="1" smtClean="0">
              <a:solidFill>
                <a:srgbClr val="0000FF"/>
              </a:solidFill>
            </a:endParaRP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286000"/>
            <a:ext cx="746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Database Engine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Analysis Services –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Multidimensional Data SQL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Analysis Services - Data Mining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Integration Services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Reporting Services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Service Broker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Replication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971800"/>
            <a:ext cx="3505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smtClean="0">
                <a:solidFill>
                  <a:schemeClr val="tx2"/>
                </a:solidFill>
              </a:rPr>
              <a:t>Database Engine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057400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Database Engine is the core service for storing, processing,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and securing data.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Provides controlled access and rapid transaction processing.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This helps to meet the requirements of the most demanding data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consuming applications within the enterprise.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Used to create relational databases for online transaction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processing or online analytical processing data.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smtClean="0">
                <a:solidFill>
                  <a:schemeClr val="tx2"/>
                </a:solidFill>
              </a:rPr>
              <a:t>Programming Tools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SQL Server Management Studio.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SQL Server Business Intelligence Development Studio.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SQL Server Profiler.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SQL Server Configuration Manager.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Database Engine Tuning Advisor.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Command Prompt Utilities.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SQL Server Management Studio 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SQL Server Management Studio is an integrated </a:t>
            </a:r>
            <a:r>
              <a:rPr lang="en-US" dirty="0" smtClean="0"/>
              <a:t>environment</a:t>
            </a:r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dirty="0"/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Replaces Enterprise Manager and Query </a:t>
            </a:r>
            <a:r>
              <a:rPr lang="en-US" dirty="0" smtClean="0"/>
              <a:t>Analyzer</a:t>
            </a:r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dirty="0"/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Provides developers single utility to complete their </a:t>
            </a:r>
            <a:r>
              <a:rPr lang="en-US" dirty="0" smtClean="0"/>
              <a:t>tasks</a:t>
            </a:r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dirty="0"/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/>
              <a:t>Provides an environment for managing Analysis Services, Integration Services, Reporting Services, and </a:t>
            </a:r>
            <a:r>
              <a:rPr lang="en-US" dirty="0" err="1"/>
              <a:t>Xquery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>
                <a:solidFill>
                  <a:schemeClr val="tx2"/>
                </a:solidFill>
              </a:rPr>
              <a:t>SQL Server Management Studio </a:t>
            </a:r>
          </a:p>
        </p:txBody>
      </p:sp>
      <p:graphicFrame>
        <p:nvGraphicFramePr>
          <p:cNvPr id="4" name="Group 66"/>
          <p:cNvGraphicFramePr>
            <a:graphicFrameLocks noGrp="1"/>
          </p:cNvGraphicFramePr>
          <p:nvPr/>
        </p:nvGraphicFramePr>
        <p:xfrm>
          <a:off x="228600" y="1600201"/>
          <a:ext cx="8610600" cy="4955900"/>
        </p:xfrm>
        <a:graphic>
          <a:graphicData uri="http://schemas.openxmlformats.org/drawingml/2006/table">
            <a:tbl>
              <a:tblPr/>
              <a:tblGrid>
                <a:gridCol w="2030413"/>
                <a:gridCol w="6580187"/>
              </a:tblGrid>
              <a:tr h="4848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</a:rPr>
                        <a:t>Components 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9738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Objects Explorer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An Object Explorer window provides the ability to register, browse, and manage servers. The Explorer allows you to configure the following components : Security, Replication, SQL Server agent, Management, Server Objects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4913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Objects Explorer Details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The Object Explorer Details provide the detailed description of all the objects in SQL Server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73261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Registered Servers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Registering a server in SQL Server Management Studio allows you to store the server connection information for future connections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4913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Solution Explorer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The Solution Explorer window provides an organized view of your projects and files.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4913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Query Editor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The Query Editor window provides the ability to execute queries written in T-SQL.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4913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Template Explorer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The Template Explorer window provides a set of template of SQL queries to perform standard database operation.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  <a:tr h="4913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Dynamic Help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The Dynamic Help window is available from the Help menu of SQL Server Management Studio.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0" y="22098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dirty="0"/>
              <a:t>	After completing this session, you will be able to:</a:t>
            </a:r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/>
              <a:t>Describe DBMS and RDBMS</a:t>
            </a:r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/>
              <a:t>Describe architecture of SQL Server </a:t>
            </a:r>
            <a:r>
              <a:rPr lang="en-US" dirty="0" smtClean="0"/>
              <a:t>2008</a:t>
            </a:r>
            <a:endParaRPr lang="en-US" dirty="0"/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/>
              <a:t>Understand SQL Server Management Studio</a:t>
            </a:r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/>
              <a:t>Security </a:t>
            </a:r>
            <a:r>
              <a:rPr lang="en-US" dirty="0" smtClean="0"/>
              <a:t>Mechanism</a:t>
            </a:r>
            <a:endParaRPr lang="en-US" dirty="0"/>
          </a:p>
          <a:p>
            <a:pPr marL="469900" indent="-469900" eaLnBrk="1" hangingPunct="1">
              <a:lnSpc>
                <a:spcPct val="2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smtClean="0">
                <a:solidFill>
                  <a:schemeClr val="tx2"/>
                </a:solidFill>
              </a:rPr>
              <a:t>Command Prompt Utilities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905000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Command Prompt Utilities are tools for moving bulk data, running scripts, managing Notification Services, and so on.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 smtClean="0"/>
              <a:t>Following are some of the utilities:</a:t>
            </a:r>
          </a:p>
          <a:p>
            <a:endParaRPr lang="en-US" dirty="0" smtClean="0"/>
          </a:p>
          <a:p>
            <a:pPr lvl="1">
              <a:buClr>
                <a:srgbClr val="C00000"/>
              </a:buClr>
              <a:buFont typeface="Wingdings" pitchFamily="2" charset="2"/>
              <a:buChar char="ü"/>
            </a:pPr>
            <a:r>
              <a:rPr lang="en-US" dirty="0" smtClean="0"/>
              <a:t>bcp</a:t>
            </a:r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endParaRPr lang="en-US" dirty="0" smtClean="0"/>
          </a:p>
          <a:p>
            <a:pPr lvl="1">
              <a:buClr>
                <a:srgbClr val="C00000"/>
              </a:buClr>
              <a:buFont typeface="Wingdings" pitchFamily="2" charset="2"/>
              <a:buChar char="ü"/>
            </a:pPr>
            <a:r>
              <a:rPr lang="en-US" dirty="0" smtClean="0"/>
              <a:t>dta</a:t>
            </a:r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endParaRPr lang="en-US" dirty="0" smtClean="0"/>
          </a:p>
          <a:p>
            <a:pPr lvl="1">
              <a:buClr>
                <a:srgbClr val="C00000"/>
              </a:buClr>
              <a:buFont typeface="Wingdings" pitchFamily="2" charset="2"/>
              <a:buChar char="ü"/>
            </a:pPr>
            <a:r>
              <a:rPr lang="en-US" dirty="0" smtClean="0"/>
              <a:t>sqlcmd</a:t>
            </a:r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endParaRPr lang="en-US" dirty="0" smtClean="0"/>
          </a:p>
          <a:p>
            <a:pPr lvl="1">
              <a:buClr>
                <a:srgbClr val="C00000"/>
              </a:buClr>
              <a:buFont typeface="Wingdings" pitchFamily="2" charset="2"/>
              <a:buChar char="ü"/>
            </a:pPr>
            <a:r>
              <a:rPr lang="en-US" dirty="0" smtClean="0"/>
              <a:t>osql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85800" y="914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 Security Mechanisms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381000" y="2286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sz="1600" b="1" dirty="0"/>
              <a:t>Authentication mechanisms are:</a:t>
            </a:r>
          </a:p>
          <a:p>
            <a:pPr marL="908050" lvl="1" indent="-436563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600" b="1" dirty="0"/>
              <a:t>Windows Authentication:</a:t>
            </a:r>
            <a:r>
              <a:rPr lang="en-US" sz="1600" dirty="0"/>
              <a:t> Windows login information applied to authenticate </a:t>
            </a:r>
            <a:r>
              <a:rPr lang="en-US" sz="1600" dirty="0" smtClean="0"/>
              <a:t>Users</a:t>
            </a:r>
          </a:p>
          <a:p>
            <a:pPr marL="908050" lvl="1" indent="-436563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sz="1600" dirty="0"/>
          </a:p>
          <a:p>
            <a:pPr marL="908050" lvl="1" indent="-436563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1600" dirty="0"/>
          </a:p>
          <a:p>
            <a:pPr marL="908050" lvl="1" indent="-436563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1600" b="1" dirty="0"/>
              <a:t>SQL </a:t>
            </a:r>
            <a:r>
              <a:rPr lang="en-US" sz="1600" b="1" dirty="0" smtClean="0"/>
              <a:t>Server Authentication</a:t>
            </a:r>
            <a:r>
              <a:rPr lang="en-US" sz="1600" b="1" dirty="0"/>
              <a:t>: </a:t>
            </a:r>
            <a:r>
              <a:rPr lang="en-US" sz="1600" dirty="0"/>
              <a:t>An administrator specifies logins in the </a:t>
            </a:r>
            <a:r>
              <a:rPr lang="en-US" sz="1600" dirty="0" smtClean="0"/>
              <a:t>database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743200"/>
            <a:ext cx="8001000" cy="1216025"/>
          </a:xfrm>
        </p:spPr>
        <p:txBody>
          <a:bodyPr/>
          <a:lstStyle/>
          <a:p>
            <a:pPr algn="ctr"/>
            <a:r>
              <a:rPr lang="en-US" sz="6000">
                <a:solidFill>
                  <a:schemeClr val="accent2"/>
                </a:solidFill>
                <a:latin typeface="Monotype Corsiva" pitchFamily="66" charset="0"/>
              </a:rPr>
              <a:t>Thank You…!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smtClean="0">
                <a:solidFill>
                  <a:schemeClr val="tx2"/>
                </a:solidFill>
              </a:rPr>
              <a:t>DBMS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5800" y="2133600"/>
            <a:ext cx="7924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/>
              <a:t> Now a days, organizations keep all their data in the computerized systems. These data needs to be managed efficiently. </a:t>
            </a:r>
            <a:endParaRPr lang="en-US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Hence </a:t>
            </a:r>
            <a:r>
              <a:rPr lang="en-US" dirty="0"/>
              <a:t>a specialized software program called DBMS (Database Management System) is used.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smtClean="0">
                <a:solidFill>
                  <a:schemeClr val="tx2"/>
                </a:solidFill>
              </a:rPr>
              <a:t>RDBMS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5800" y="1905000"/>
            <a:ext cx="79248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Data in a database are related to each other.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Hence </a:t>
            </a:r>
            <a:r>
              <a:rPr lang="en-US" dirty="0"/>
              <a:t>we use a division of DBMS called RDBMS (Relational Database Management System). </a:t>
            </a:r>
            <a:endParaRPr lang="en-US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RDBMS is used to work with related data in the database.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Many RDBMS technologies exist like Oracle, MS SQL Server, Sybase SQL etc. Here we will learn </a:t>
            </a:r>
            <a:r>
              <a:rPr lang="en-US" b="1" dirty="0"/>
              <a:t>MS SQL (Microsoft Structured Query Language).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14400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History of RDBMS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7162800" cy="4495800"/>
          </a:xfrm>
          <a:noFill/>
          <a:ln/>
        </p:spPr>
        <p:txBody>
          <a:bodyPr>
            <a:normAutofit/>
          </a:bodyPr>
          <a:lstStyle/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>
                <a:latin typeface="+mj-lt"/>
              </a:rPr>
              <a:t>1960s - Apollo moon-landing project, GUAM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>
                <a:latin typeface="+mj-lt"/>
              </a:rPr>
              <a:t>mid 1960s - IMS by IBM (hierarchical DBMS)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>
                <a:latin typeface="+mj-lt"/>
              </a:rPr>
              <a:t>mid 1960s - IDS by GE (network DBMS)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>
                <a:latin typeface="+mj-lt"/>
              </a:rPr>
              <a:t>1965 - CODASYL(Conference on Data SYStems Language)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>
                <a:latin typeface="+mj-lt"/>
              </a:rPr>
              <a:t>1967 -DBTG(Data Base Task Group)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>
                <a:latin typeface="+mj-lt"/>
              </a:rPr>
              <a:t>1970 - E.F.Codd of the IBM Research Lab.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>
                <a:latin typeface="+mj-lt"/>
              </a:rPr>
              <a:t>Late 1970s - System R project at IBM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>
                <a:latin typeface="+mj-lt"/>
              </a:rPr>
              <a:t>1980s - commercial relational DBMS(DB2, Oracle, Informix..)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>
                <a:latin typeface="+mj-lt"/>
              </a:rPr>
              <a:t>Now - OODBMS, ORDBMS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None/>
            </a:pPr>
            <a:endParaRPr lang="en-US" altLang="ko-KR" sz="20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14400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/>
              <a:t>Terminology of RDBMS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001000" cy="4495800"/>
          </a:xfrm>
          <a:noFill/>
          <a:ln/>
        </p:spPr>
        <p:txBody>
          <a:bodyPr>
            <a:normAutofit/>
          </a:bodyPr>
          <a:lstStyle/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1800" b="1" dirty="0"/>
              <a:t>Relation : a relation is a table with columns and rows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1800" b="1" dirty="0"/>
              <a:t>Attribute : an attribute is a named column of a relation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1800" b="1" dirty="0" err="1" smtClean="0"/>
              <a:t>Tuple</a:t>
            </a:r>
            <a:r>
              <a:rPr lang="en-US" altLang="ko-KR" sz="1800" b="1" dirty="0" smtClean="0"/>
              <a:t> </a:t>
            </a:r>
            <a:r>
              <a:rPr lang="en-US" altLang="ko-KR" sz="1800" b="1" dirty="0"/>
              <a:t>: a </a:t>
            </a:r>
            <a:r>
              <a:rPr lang="en-US" altLang="ko-KR" sz="1800" b="1" dirty="0" err="1"/>
              <a:t>tuple</a:t>
            </a:r>
            <a:r>
              <a:rPr lang="en-US" altLang="ko-KR" sz="1800" b="1" dirty="0"/>
              <a:t> is a row of a relation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1800" b="1" dirty="0"/>
              <a:t>Degree :  the degree of a relation is the number of attributes it </a:t>
            </a:r>
            <a:r>
              <a:rPr lang="en-US" altLang="ko-KR" sz="1800" b="1" dirty="0" err="1"/>
              <a:t>contrains</a:t>
            </a:r>
            <a:endParaRPr lang="en-US" altLang="ko-KR" sz="1800" b="1" dirty="0"/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1800" b="1" dirty="0"/>
              <a:t>Cardinality : the cardinality of a relation is the number of </a:t>
            </a:r>
            <a:r>
              <a:rPr lang="en-US" altLang="ko-KR" sz="1800" b="1" dirty="0" err="1"/>
              <a:t>tuples</a:t>
            </a:r>
            <a:r>
              <a:rPr lang="en-US" altLang="ko-KR" sz="1800" b="1" dirty="0"/>
              <a:t> it contains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1800" b="1" dirty="0"/>
              <a:t>Relational database : a collection of normalized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7162800" cy="609600"/>
          </a:xfrm>
        </p:spPr>
        <p:txBody>
          <a:bodyPr>
            <a:normAutofit fontScale="90000"/>
          </a:bodyPr>
          <a:lstStyle/>
          <a:p>
            <a:r>
              <a:rPr lang="en-US"/>
              <a:t>Properties of Relations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05000"/>
              </a:lnSpc>
              <a:buClr>
                <a:schemeClr val="accent1"/>
              </a:buClr>
              <a:buFont typeface="Wingdings" pitchFamily="2" charset="2"/>
              <a:buNone/>
            </a:pPr>
            <a:endParaRPr lang="en-US" altLang="ko-KR" sz="2000" b="0" dirty="0"/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The relation has a name that is distinct from all other relation names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Each cell of the relation contains exactly on atomic value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Each attribute has a distinct name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The values of an attribute are all from the same domain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The order of attributes has no significance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Each </a:t>
            </a:r>
            <a:r>
              <a:rPr lang="en-US" altLang="ko-KR" sz="2000" b="1" dirty="0" err="1"/>
              <a:t>tuple</a:t>
            </a:r>
            <a:r>
              <a:rPr lang="en-US" altLang="ko-KR" sz="2000" b="1" dirty="0"/>
              <a:t> is distinct; there are no duplicate </a:t>
            </a:r>
            <a:r>
              <a:rPr lang="en-US" altLang="ko-KR" sz="2000" b="1" dirty="0" err="1"/>
              <a:t>tuples</a:t>
            </a:r>
            <a:endParaRPr lang="en-US" altLang="ko-KR" sz="2000" b="1" dirty="0"/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Char char="Ø"/>
            </a:pPr>
            <a:r>
              <a:rPr lang="en-US" altLang="ko-KR" sz="2000" b="1" dirty="0"/>
              <a:t>The order of </a:t>
            </a:r>
            <a:r>
              <a:rPr lang="en-US" altLang="ko-KR" sz="2000" b="1" dirty="0" err="1"/>
              <a:t>tuples</a:t>
            </a:r>
            <a:r>
              <a:rPr lang="en-US" altLang="ko-KR" sz="2000" b="1" dirty="0"/>
              <a:t> has no significance, theoretically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7162800" cy="457200"/>
          </a:xfrm>
        </p:spPr>
        <p:txBody>
          <a:bodyPr>
            <a:normAutofit fontScale="90000"/>
          </a:bodyPr>
          <a:lstStyle/>
          <a:p>
            <a:r>
              <a:rPr lang="en-US" altLang="ko-KR" sz="2800"/>
              <a:t>Entity-Relationship Modeling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457200" indent="-457200">
              <a:lnSpc>
                <a:spcPct val="105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altLang="ko-KR" sz="2000" b="0">
                <a:solidFill>
                  <a:srgbClr val="0033CC"/>
                </a:solidFill>
              </a:rPr>
              <a:t>	Entity: </a:t>
            </a:r>
            <a:r>
              <a:rPr lang="en-US" altLang="ko-KR" sz="2000" b="0"/>
              <a:t>An object or concept that is identified by the enterprise as having an independent existence</a:t>
            </a:r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None/>
            </a:pPr>
            <a:endParaRPr lang="en-US" altLang="ko-KR" sz="2000" b="1"/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None/>
            </a:pPr>
            <a:endParaRPr lang="en-US" altLang="ko-KR" sz="2000" b="1"/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None/>
            </a:pPr>
            <a:endParaRPr lang="en-US" altLang="ko-KR" sz="2000" b="1"/>
          </a:p>
          <a:p>
            <a:pPr marL="971550" lvl="1" indent="-342900">
              <a:buClr>
                <a:srgbClr val="FC0128"/>
              </a:buClr>
              <a:buSzPct val="95000"/>
              <a:buFont typeface="Wingdings" pitchFamily="2" charset="2"/>
              <a:buNone/>
            </a:pPr>
            <a:endParaRPr lang="en-US" altLang="ko-KR" sz="2000" b="1"/>
          </a:p>
        </p:txBody>
      </p:sp>
      <p:sp>
        <p:nvSpPr>
          <p:cNvPr id="583689" name="Rectangle 9"/>
          <p:cNvSpPr>
            <a:spLocks noChangeArrowheads="1"/>
          </p:cNvSpPr>
          <p:nvPr/>
        </p:nvSpPr>
        <p:spPr bwMode="auto">
          <a:xfrm>
            <a:off x="1600200" y="2819400"/>
            <a:ext cx="1905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hlink"/>
                </a:solidFill>
              </a:rPr>
              <a:t>BUILDING</a:t>
            </a:r>
          </a:p>
        </p:txBody>
      </p:sp>
      <p:sp>
        <p:nvSpPr>
          <p:cNvPr id="583690" name="Rectangle 10"/>
          <p:cNvSpPr>
            <a:spLocks noChangeArrowheads="1"/>
          </p:cNvSpPr>
          <p:nvPr/>
        </p:nvSpPr>
        <p:spPr bwMode="auto">
          <a:xfrm>
            <a:off x="1676400" y="4419600"/>
            <a:ext cx="1905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Rooms</a:t>
            </a:r>
          </a:p>
        </p:txBody>
      </p:sp>
      <p:sp>
        <p:nvSpPr>
          <p:cNvPr id="583691" name="Text Box 11"/>
          <p:cNvSpPr txBox="1">
            <a:spLocks noChangeArrowheads="1"/>
          </p:cNvSpPr>
          <p:nvPr/>
        </p:nvSpPr>
        <p:spPr bwMode="auto">
          <a:xfrm>
            <a:off x="4267200" y="2819400"/>
            <a:ext cx="2819400" cy="779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Strong/Independent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Entity</a:t>
            </a:r>
          </a:p>
        </p:txBody>
      </p:sp>
      <p:sp>
        <p:nvSpPr>
          <p:cNvPr id="583692" name="Text Box 12"/>
          <p:cNvSpPr txBox="1">
            <a:spLocks noChangeArrowheads="1"/>
          </p:cNvSpPr>
          <p:nvPr/>
        </p:nvSpPr>
        <p:spPr bwMode="auto">
          <a:xfrm>
            <a:off x="4495800" y="4419600"/>
            <a:ext cx="2286000" cy="779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Weak/Dependent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83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83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83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83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83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83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uild="p"/>
      <p:bldP spid="583689" grpId="0" animBg="1"/>
      <p:bldP spid="583690" grpId="0" animBg="1"/>
      <p:bldP spid="583691" grpId="0" animBg="1"/>
      <p:bldP spid="5836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7" name="Rectangle 9"/>
          <p:cNvSpPr>
            <a:spLocks noChangeArrowheads="1"/>
          </p:cNvSpPr>
          <p:nvPr/>
        </p:nvSpPr>
        <p:spPr bwMode="auto">
          <a:xfrm>
            <a:off x="990600" y="19050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1"/>
            <a:r>
              <a:rPr kumimoji="1" lang="en-US" altLang="ko-KR" b="1">
                <a:solidFill>
                  <a:srgbClr val="0033CC"/>
                </a:solidFill>
              </a:rPr>
              <a:t>Attributes: </a:t>
            </a:r>
            <a:r>
              <a:rPr kumimoji="1" lang="en-US" altLang="ko-KR" b="1">
                <a:solidFill>
                  <a:schemeClr val="tx2"/>
                </a:solidFill>
              </a:rPr>
              <a:t>A property of an entity or a relationship type.</a:t>
            </a:r>
          </a:p>
        </p:txBody>
      </p:sp>
      <p:sp>
        <p:nvSpPr>
          <p:cNvPr id="616458" name="Rectangle 10"/>
          <p:cNvSpPr>
            <a:spLocks noChangeArrowheads="1"/>
          </p:cNvSpPr>
          <p:nvPr/>
        </p:nvSpPr>
        <p:spPr bwMode="auto">
          <a:xfrm>
            <a:off x="1066800" y="9906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87000"/>
              </a:lnSpc>
            </a:pPr>
            <a:r>
              <a:rPr kumimoji="1" lang="en-US" altLang="ko-KR" sz="2800">
                <a:latin typeface="Times New Roman" pitchFamily="18" charset="0"/>
                <a:ea typeface="굴림체" pitchFamily="49" charset="-127"/>
              </a:rPr>
              <a:t>Entity-Relationship Modeling</a:t>
            </a:r>
          </a:p>
        </p:txBody>
      </p:sp>
      <p:sp>
        <p:nvSpPr>
          <p:cNvPr id="616459" name="Rectangle 11"/>
          <p:cNvSpPr>
            <a:spLocks noChangeArrowheads="1"/>
          </p:cNvSpPr>
          <p:nvPr/>
        </p:nvSpPr>
        <p:spPr bwMode="auto">
          <a:xfrm>
            <a:off x="3124200" y="3733800"/>
            <a:ext cx="1828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STUDENT</a:t>
            </a:r>
          </a:p>
        </p:txBody>
      </p:sp>
      <p:sp>
        <p:nvSpPr>
          <p:cNvPr id="616460" name="Line 12"/>
          <p:cNvSpPr>
            <a:spLocks noChangeShapeType="1"/>
          </p:cNvSpPr>
          <p:nvPr/>
        </p:nvSpPr>
        <p:spPr bwMode="auto">
          <a:xfrm flipV="1">
            <a:off x="4953000" y="3429000"/>
            <a:ext cx="60960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462" name="Line 14"/>
          <p:cNvSpPr>
            <a:spLocks noChangeShapeType="1"/>
          </p:cNvSpPr>
          <p:nvPr/>
        </p:nvSpPr>
        <p:spPr bwMode="auto">
          <a:xfrm>
            <a:off x="4953000" y="4267200"/>
            <a:ext cx="7620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463" name="Line 15"/>
          <p:cNvSpPr>
            <a:spLocks noChangeShapeType="1"/>
          </p:cNvSpPr>
          <p:nvPr/>
        </p:nvSpPr>
        <p:spPr bwMode="auto">
          <a:xfrm>
            <a:off x="3962400" y="4419600"/>
            <a:ext cx="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464" name="Line 16"/>
          <p:cNvSpPr>
            <a:spLocks noChangeShapeType="1"/>
          </p:cNvSpPr>
          <p:nvPr/>
        </p:nvSpPr>
        <p:spPr bwMode="auto">
          <a:xfrm flipH="1">
            <a:off x="2438400" y="4267200"/>
            <a:ext cx="685800" cy="228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465" name="Line 17"/>
          <p:cNvSpPr>
            <a:spLocks noChangeShapeType="1"/>
          </p:cNvSpPr>
          <p:nvPr/>
        </p:nvSpPr>
        <p:spPr bwMode="auto">
          <a:xfrm>
            <a:off x="2362200" y="3581400"/>
            <a:ext cx="762000" cy="228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466" name="Line 18"/>
          <p:cNvSpPr>
            <a:spLocks noChangeShapeType="1"/>
          </p:cNvSpPr>
          <p:nvPr/>
        </p:nvSpPr>
        <p:spPr bwMode="auto">
          <a:xfrm>
            <a:off x="3962400" y="3200400"/>
            <a:ext cx="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467" name="AutoShape 19"/>
          <p:cNvSpPr>
            <a:spLocks noChangeArrowheads="1"/>
          </p:cNvSpPr>
          <p:nvPr/>
        </p:nvSpPr>
        <p:spPr bwMode="auto">
          <a:xfrm>
            <a:off x="3429000" y="2743200"/>
            <a:ext cx="1066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roll</a:t>
            </a:r>
          </a:p>
        </p:txBody>
      </p:sp>
      <p:sp>
        <p:nvSpPr>
          <p:cNvPr id="616469" name="AutoShape 21"/>
          <p:cNvSpPr>
            <a:spLocks noChangeArrowheads="1"/>
          </p:cNvSpPr>
          <p:nvPr/>
        </p:nvSpPr>
        <p:spPr bwMode="auto">
          <a:xfrm rot="-2126743">
            <a:off x="1676400" y="3200400"/>
            <a:ext cx="1066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age</a:t>
            </a:r>
          </a:p>
        </p:txBody>
      </p:sp>
      <p:sp>
        <p:nvSpPr>
          <p:cNvPr id="616470" name="AutoShape 22"/>
          <p:cNvSpPr>
            <a:spLocks noChangeArrowheads="1"/>
          </p:cNvSpPr>
          <p:nvPr/>
        </p:nvSpPr>
        <p:spPr bwMode="auto">
          <a:xfrm rot="-6246948">
            <a:off x="1676400" y="4419600"/>
            <a:ext cx="1066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address</a:t>
            </a:r>
          </a:p>
        </p:txBody>
      </p:sp>
      <p:sp>
        <p:nvSpPr>
          <p:cNvPr id="616471" name="AutoShape 23"/>
          <p:cNvSpPr>
            <a:spLocks noChangeArrowheads="1"/>
          </p:cNvSpPr>
          <p:nvPr/>
        </p:nvSpPr>
        <p:spPr bwMode="auto">
          <a:xfrm rot="1636606">
            <a:off x="5105400" y="3048000"/>
            <a:ext cx="1066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phone</a:t>
            </a:r>
          </a:p>
        </p:txBody>
      </p:sp>
      <p:sp>
        <p:nvSpPr>
          <p:cNvPr id="616472" name="AutoShape 24"/>
          <p:cNvSpPr>
            <a:spLocks noChangeArrowheads="1"/>
          </p:cNvSpPr>
          <p:nvPr/>
        </p:nvSpPr>
        <p:spPr bwMode="auto">
          <a:xfrm rot="6734756">
            <a:off x="5105400" y="4343400"/>
            <a:ext cx="1066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height</a:t>
            </a:r>
          </a:p>
        </p:txBody>
      </p:sp>
      <p:sp>
        <p:nvSpPr>
          <p:cNvPr id="616473" name="AutoShape 25"/>
          <p:cNvSpPr>
            <a:spLocks noChangeArrowheads="1"/>
          </p:cNvSpPr>
          <p:nvPr/>
        </p:nvSpPr>
        <p:spPr bwMode="auto">
          <a:xfrm>
            <a:off x="3429000" y="4953000"/>
            <a:ext cx="1066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hlink"/>
                </a:solidFill>
              </a:rPr>
              <a:t>weight</a:t>
            </a:r>
          </a:p>
        </p:txBody>
      </p:sp>
      <p:sp>
        <p:nvSpPr>
          <p:cNvPr id="616474" name="Line 26"/>
          <p:cNvSpPr>
            <a:spLocks noChangeShapeType="1"/>
          </p:cNvSpPr>
          <p:nvPr/>
        </p:nvSpPr>
        <p:spPr bwMode="auto">
          <a:xfrm>
            <a:off x="3733800" y="3124200"/>
            <a:ext cx="457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16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16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6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61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61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61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61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6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164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1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61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164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1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1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6164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61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61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1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164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1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61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61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6164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61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61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1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6164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1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61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1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6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7" grpId="0"/>
      <p:bldP spid="616459" grpId="0" animBg="1"/>
      <p:bldP spid="616460" grpId="0" animBg="1"/>
      <p:bldP spid="616462" grpId="0" animBg="1"/>
      <p:bldP spid="616463" grpId="0" animBg="1"/>
      <p:bldP spid="616464" grpId="0" animBg="1"/>
      <p:bldP spid="616465" grpId="0" animBg="1"/>
      <p:bldP spid="616466" grpId="0" animBg="1"/>
      <p:bldP spid="616467" grpId="0" animBg="1"/>
      <p:bldP spid="616469" grpId="0" animBg="1"/>
      <p:bldP spid="616470" grpId="0" animBg="1"/>
      <p:bldP spid="616471" grpId="0" animBg="1"/>
      <p:bldP spid="616472" grpId="0" animBg="1"/>
      <p:bldP spid="616473" grpId="0" animBg="1"/>
      <p:bldP spid="616474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1</Template>
  <TotalTime>20</TotalTime>
  <Words>991</Words>
  <Application>Microsoft Office PowerPoint</Application>
  <PresentationFormat>On-screen Show (4:3)</PresentationFormat>
  <Paragraphs>219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Profile</vt:lpstr>
      <vt:lpstr>Module 1: </vt:lpstr>
      <vt:lpstr>Slide 2</vt:lpstr>
      <vt:lpstr>Slide 3</vt:lpstr>
      <vt:lpstr>Slide 4</vt:lpstr>
      <vt:lpstr>History of RDBMS</vt:lpstr>
      <vt:lpstr>Terminology of RDBMS</vt:lpstr>
      <vt:lpstr>Properties of Relations</vt:lpstr>
      <vt:lpstr>Entity-Relationship Modeling</vt:lpstr>
      <vt:lpstr>Slide 9</vt:lpstr>
      <vt:lpstr>Slide 10</vt:lpstr>
      <vt:lpstr>Database Language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Thank You…!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</dc:title>
  <dc:creator>KAUSHIK NATUA</dc:creator>
  <cp:lastModifiedBy>user</cp:lastModifiedBy>
  <cp:revision>5</cp:revision>
  <dcterms:created xsi:type="dcterms:W3CDTF">2013-01-07T05:27:21Z</dcterms:created>
  <dcterms:modified xsi:type="dcterms:W3CDTF">2014-07-23T08:03:38Z</dcterms:modified>
</cp:coreProperties>
</file>