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sldIdLst>
    <p:sldId id="256" r:id="rId2"/>
    <p:sldId id="258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57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A22FF-19C5-4755-B5DB-8621CB49A74A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20432-72C0-451E-9EA2-2D39CAEF63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20432-72C0-451E-9EA2-2D39CAEF63C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7D7FCFC-64C0-4EEC-BABD-E00099367C2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40BD3E-B11F-41A4-982C-9962DC0842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2D2BE-9849-4B53-8AD8-7D520DB453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F3F9C9-C61F-4A46-9DA0-5234BF092A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02DF6A-B748-4DA6-B234-0F457767C4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076C8-A149-4FCF-A5D2-41F254BB75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EBCF5F-C5D7-4FE1-AB4A-6BCFC55384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B9104B-A592-446C-B41E-902890DC02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A0C57A-A0E3-4889-996E-83C3B5BD08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03521-7179-4646-9A8E-25C23124DE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1CBB3-F928-471C-9FE0-A21BE61911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8E882FB-94BD-4A5E-B0C5-D57359F439A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609600" y="1905000"/>
            <a:ext cx="8001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/>
            <a:r>
              <a:rPr lang="en-US" sz="6000" dirty="0">
                <a:solidFill>
                  <a:srgbClr val="CC3300"/>
                </a:solidFill>
                <a:latin typeface="Monotype Corsiva" pitchFamily="66" charset="0"/>
              </a:rPr>
              <a:t>Module </a:t>
            </a:r>
            <a:r>
              <a:rPr lang="en-US" sz="6000" dirty="0" smtClean="0">
                <a:solidFill>
                  <a:srgbClr val="CC3300"/>
                </a:solidFill>
                <a:latin typeface="Monotype Corsiva" pitchFamily="66" charset="0"/>
              </a:rPr>
              <a:t>4:</a:t>
            </a:r>
          </a:p>
          <a:p>
            <a:pPr algn="ctr" eaLnBrk="1" hangingPunct="1"/>
            <a:r>
              <a:rPr lang="en-US" sz="3200" dirty="0" smtClean="0">
                <a:latin typeface="+mn-lt"/>
              </a:rPr>
              <a:t>Column Alias </a:t>
            </a:r>
          </a:p>
          <a:p>
            <a:pPr algn="ctr" eaLnBrk="1" hangingPunct="1"/>
            <a:r>
              <a:rPr lang="en-US" sz="3200" dirty="0" smtClean="0">
                <a:latin typeface="+mn-lt"/>
              </a:rPr>
              <a:t>and</a:t>
            </a:r>
            <a:r>
              <a:rPr lang="en-US" sz="6000" dirty="0">
                <a:solidFill>
                  <a:schemeClr val="accent2"/>
                </a:solidFill>
                <a:latin typeface="Monotype Corsiva" pitchFamily="66" charset="0"/>
              </a:rPr>
              <a:t/>
            </a:r>
            <a:br>
              <a:rPr lang="en-US" sz="6000" dirty="0">
                <a:solidFill>
                  <a:schemeClr val="accent2"/>
                </a:solidFill>
                <a:latin typeface="Monotype Corsiva" pitchFamily="66" charset="0"/>
              </a:rPr>
            </a:br>
            <a:r>
              <a:rPr lang="en-US" sz="3200" dirty="0"/>
              <a:t>Filtering Records from Result Set </a:t>
            </a:r>
            <a:br>
              <a:rPr lang="en-US" sz="3200" dirty="0"/>
            </a:br>
            <a:endParaRPr lang="en-US" sz="3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1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16"/>
          <p:cNvSpPr>
            <a:spLocks noChangeArrowheads="1"/>
          </p:cNvSpPr>
          <p:nvPr/>
        </p:nvSpPr>
        <p:spPr bwMode="auto">
          <a:xfrm>
            <a:off x="685800" y="8382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400" b="1">
                <a:solidFill>
                  <a:schemeClr val="tx2"/>
                </a:solidFill>
              </a:rPr>
              <a:t>Unknown Value Operators in MS SQL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09600" y="1828800"/>
            <a:ext cx="7924800" cy="366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/>
              <a:t> The unknown operators are used to filter the unknown values.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/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/>
              <a:t>Example: 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>
                <a:solidFill>
                  <a:srgbClr val="0000FF"/>
                </a:solidFill>
              </a:rPr>
              <a:t> select * from titles where price is null.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ü"/>
            </a:pPr>
            <a:endParaRPr lang="en-US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>
                <a:solidFill>
                  <a:srgbClr val="0000FF"/>
                </a:solidFill>
              </a:rPr>
              <a:t> select * from titles where advance is not null.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ü"/>
            </a:pPr>
            <a:endParaRPr lang="en-US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ü"/>
            </a:pPr>
            <a:endParaRPr lang="en-US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124200"/>
            <a:ext cx="8001000" cy="1216025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chemeClr val="accent2"/>
                </a:solidFill>
                <a:latin typeface="Monotype Corsiva" pitchFamily="66" charset="0"/>
              </a:rPr>
              <a:t>Thank You…!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6"/>
          <p:cNvSpPr>
            <a:spLocks noChangeArrowheads="1"/>
          </p:cNvSpPr>
          <p:nvPr/>
        </p:nvSpPr>
        <p:spPr bwMode="auto">
          <a:xfrm>
            <a:off x="685800" y="8382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400" b="1">
                <a:solidFill>
                  <a:schemeClr val="tx2"/>
                </a:solidFill>
              </a:rPr>
              <a:t>Objectives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09600" y="2362200"/>
            <a:ext cx="79248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After end of this session, you will understand:</a:t>
            </a:r>
          </a:p>
          <a:p>
            <a:pPr>
              <a:spcBef>
                <a:spcPct val="50000"/>
              </a:spcBef>
            </a:pPr>
            <a:endParaRPr lang="en-US" dirty="0" smtClean="0"/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dirty="0" smtClean="0"/>
              <a:t>Giving alias names to columns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dirty="0"/>
              <a:t> Use of Distinct and Top clause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dirty="0"/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dirty="0"/>
              <a:t> Various data filtering operators in MS SQL.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685800" y="8382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400" b="1" dirty="0" smtClean="0">
                <a:solidFill>
                  <a:schemeClr val="tx2"/>
                </a:solidFill>
              </a:rPr>
              <a:t>ALIAS COLUMN NAMES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905000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 smtClean="0"/>
              <a:t>Sometimes an alias name has to be given to columns to make the column more meaningful or better understandable to users.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endParaRPr lang="en-US" dirty="0" smtClean="0"/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 smtClean="0"/>
              <a:t>For example instead of the actual column name ‘TB’ if we use alias column name ‘Total Bill’ it will be better understood by users.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endParaRPr lang="en-US" dirty="0" smtClean="0"/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 smtClean="0"/>
              <a:t>An alias column name does not change the true name of the column that is present in the table.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endParaRPr lang="en-US" dirty="0" smtClean="0"/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 smtClean="0"/>
              <a:t>There are two ways to give alias column names:</a:t>
            </a:r>
          </a:p>
          <a:p>
            <a:endParaRPr lang="en-US" dirty="0" smtClean="0"/>
          </a:p>
          <a:p>
            <a:pPr>
              <a:buClr>
                <a:srgbClr val="C00000"/>
              </a:buClr>
              <a:buFont typeface="Wingdings" pitchFamily="2" charset="2"/>
              <a:buChar char="ü"/>
            </a:pPr>
            <a:r>
              <a:rPr lang="en-US" dirty="0" smtClean="0"/>
              <a:t>Before the actual column name.</a:t>
            </a:r>
          </a:p>
          <a:p>
            <a:pPr>
              <a:buClr>
                <a:srgbClr val="C00000"/>
              </a:buClr>
              <a:buFont typeface="Wingdings" pitchFamily="2" charset="2"/>
              <a:buChar char="ü"/>
            </a:pPr>
            <a:endParaRPr lang="en-US" dirty="0" smtClean="0"/>
          </a:p>
          <a:p>
            <a:pPr>
              <a:buClr>
                <a:srgbClr val="C00000"/>
              </a:buClr>
              <a:buFont typeface="Wingdings" pitchFamily="2" charset="2"/>
              <a:buChar char="ü"/>
            </a:pPr>
            <a:r>
              <a:rPr lang="en-US" dirty="0" smtClean="0"/>
              <a:t>After the actual column name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6"/>
          <p:cNvSpPr>
            <a:spLocks noChangeArrowheads="1"/>
          </p:cNvSpPr>
          <p:nvPr/>
        </p:nvSpPr>
        <p:spPr bwMode="auto">
          <a:xfrm>
            <a:off x="685800" y="8382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400" b="1">
                <a:solidFill>
                  <a:schemeClr val="tx2"/>
                </a:solidFill>
              </a:rPr>
              <a:t>Distinct and Top Clause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85800" y="1752600"/>
            <a:ext cx="7924800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DISTINCT:</a:t>
            </a:r>
            <a:r>
              <a:rPr lang="en-US" dirty="0"/>
              <a:t> The Distinct clause is used to display only non-redundant in the result set.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b="1" i="1" dirty="0"/>
              <a:t>Example: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</a:rPr>
              <a:t>select (distinct price) from titles.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dirty="0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TOP:</a:t>
            </a:r>
            <a:r>
              <a:rPr lang="en-US" dirty="0"/>
              <a:t> The TOP clause returns the first n number of rows or percentage of rows </a:t>
            </a:r>
            <a:endParaRPr lang="en-US" dirty="0" smtClean="0"/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 smtClean="0"/>
              <a:t>This limits </a:t>
            </a:r>
            <a:r>
              <a:rPr lang="en-US" dirty="0"/>
              <a:t>the number of resulting rows displayed when we are selecting rows in a table.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dirty="0"/>
              <a:t>Example: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noProof="1">
                <a:solidFill>
                  <a:srgbClr val="0000FF"/>
                </a:solidFill>
              </a:rPr>
              <a:t>select top 5 price from titles</a:t>
            </a:r>
            <a:endParaRPr lang="en-US" dirty="0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noProof="1">
                <a:solidFill>
                  <a:srgbClr val="0000FF"/>
                </a:solidFill>
              </a:rPr>
              <a:t>select top 10 percent price from titles</a:t>
            </a:r>
            <a:endParaRPr lang="en-US" dirty="0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6"/>
          <p:cNvSpPr>
            <a:spLocks noChangeArrowheads="1"/>
          </p:cNvSpPr>
          <p:nvPr/>
        </p:nvSpPr>
        <p:spPr bwMode="auto">
          <a:xfrm>
            <a:off x="685800" y="8382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400" b="1">
                <a:solidFill>
                  <a:schemeClr val="tx2"/>
                </a:solidFill>
              </a:rPr>
              <a:t>Filtering Operators in MS SQL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09600" y="1752600"/>
            <a:ext cx="79248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/>
              <a:t> There are conditions where you need to display only selective data to the users. </a:t>
            </a:r>
            <a:endParaRPr lang="en-US" dirty="0" smtClean="0"/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filtering operators displays selective data to users based on where condition. </a:t>
            </a:r>
            <a:endParaRPr lang="en-US" dirty="0" smtClean="0"/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 smtClean="0"/>
              <a:t>Also </a:t>
            </a:r>
            <a:r>
              <a:rPr lang="en-US" dirty="0"/>
              <a:t>Order By clause can be used to display data in ascending or descending order The filtering operators used in MS SQL are: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dirty="0"/>
              <a:t> Comparison Operator: &gt;, &lt;, &gt;=, &lt;=, =, !=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dirty="0"/>
              <a:t> Range Operator: Between, Not Between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dirty="0"/>
              <a:t> List Operator: In, Not In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dirty="0"/>
              <a:t> String Operator: </a:t>
            </a:r>
            <a:r>
              <a:rPr lang="en-US" dirty="0" smtClean="0"/>
              <a:t>Like, Not Like</a:t>
            </a:r>
            <a:endParaRPr lang="en-US" dirty="0"/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dirty="0"/>
              <a:t> Unknown Value Operator: Is Null, Is Not Null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/>
              <a:t> The above operators also uses Logical Operator (And, Or, Not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6"/>
          <p:cNvSpPr>
            <a:spLocks noChangeArrowheads="1"/>
          </p:cNvSpPr>
          <p:nvPr/>
        </p:nvSpPr>
        <p:spPr bwMode="auto">
          <a:xfrm>
            <a:off x="685800" y="8382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2400" b="1">
                <a:solidFill>
                  <a:schemeClr val="tx2"/>
                </a:solidFill>
              </a:rPr>
              <a:t>Comparison and Range Operators in MS SQL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9600" y="1828800"/>
            <a:ext cx="80010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/>
              <a:t> The Comparison operators and Range operators are used to filter numeric data..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/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b="1" i="1"/>
              <a:t> Example of comparison operator:</a:t>
            </a:r>
          </a:p>
          <a:p>
            <a:r>
              <a:rPr lang="en-US" noProof="1">
                <a:solidFill>
                  <a:srgbClr val="0000FF"/>
                </a:solidFill>
              </a:rPr>
              <a:t>select * from titles where price&gt;=10 and price&lt;=20</a:t>
            </a:r>
          </a:p>
          <a:p>
            <a:r>
              <a:rPr lang="en-US" noProof="1">
                <a:solidFill>
                  <a:srgbClr val="0000FF"/>
                </a:solidFill>
              </a:rPr>
              <a:t>order by price asc</a:t>
            </a:r>
            <a:endParaRPr lang="en-US">
              <a:solidFill>
                <a:srgbClr val="0000FF"/>
              </a:solidFill>
            </a:endParaRPr>
          </a:p>
          <a:p>
            <a:endParaRPr lang="en-US">
              <a:solidFill>
                <a:srgbClr val="0000FF"/>
              </a:solidFill>
            </a:endParaRPr>
          </a:p>
          <a:p>
            <a:endParaRPr lang="en-US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/>
              <a:t> </a:t>
            </a:r>
            <a:r>
              <a:rPr lang="en-US" b="1" i="1"/>
              <a:t>Example of range operator:</a:t>
            </a:r>
          </a:p>
          <a:p>
            <a:r>
              <a:rPr lang="en-US" noProof="1">
                <a:solidFill>
                  <a:srgbClr val="0000FF"/>
                </a:solidFill>
              </a:rPr>
              <a:t>select * from titles where price between 10 and 20</a:t>
            </a:r>
          </a:p>
          <a:p>
            <a:r>
              <a:rPr lang="en-US" noProof="1">
                <a:solidFill>
                  <a:srgbClr val="0000FF"/>
                </a:solidFill>
              </a:rPr>
              <a:t>order by price desc</a:t>
            </a:r>
            <a:endParaRPr lang="en-US">
              <a:solidFill>
                <a:srgbClr val="0000FF"/>
              </a:solidFill>
            </a:endParaRPr>
          </a:p>
          <a:p>
            <a:endParaRPr lang="en-US">
              <a:solidFill>
                <a:srgbClr val="0000FF"/>
              </a:solidFill>
            </a:endParaRPr>
          </a:p>
          <a:p>
            <a:endParaRPr lang="en-US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16"/>
          <p:cNvSpPr>
            <a:spLocks noChangeArrowheads="1"/>
          </p:cNvSpPr>
          <p:nvPr/>
        </p:nvSpPr>
        <p:spPr bwMode="auto">
          <a:xfrm>
            <a:off x="685800" y="8382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400" b="1">
                <a:solidFill>
                  <a:schemeClr val="tx2"/>
                </a:solidFill>
              </a:rPr>
              <a:t>List Operators in MS SQL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09600" y="1752600"/>
            <a:ext cx="8001000" cy="435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/>
              <a:t> The List and String operators are used to filter string data.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/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/>
              <a:t> </a:t>
            </a:r>
            <a:r>
              <a:rPr lang="en-US" b="1">
                <a:solidFill>
                  <a:schemeClr val="accent2"/>
                </a:solidFill>
              </a:rPr>
              <a:t>List Operator:</a:t>
            </a:r>
            <a:r>
              <a:rPr lang="en-US"/>
              <a:t> The List operator allows you to compare values in a field to a string (or pattern) and see if there is a match.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/>
              <a:t> For example, if you want to display records form titles table where type is “business” and “mod_cook” write the code: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noProof="1">
                <a:solidFill>
                  <a:srgbClr val="0000FF"/>
                </a:solidFill>
              </a:rPr>
              <a:t>select * from titles where TYPE In('business','mod_cook')</a:t>
            </a:r>
            <a:r>
              <a:rPr lang="en-US"/>
              <a:t>  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/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/>
              <a:t> For example, if you want to display records form titles table except those where type is “business” or “mod_cook” write the code: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noProof="1">
                <a:solidFill>
                  <a:srgbClr val="0000FF"/>
                </a:solidFill>
              </a:rPr>
              <a:t>select * from titles where TYPE </a:t>
            </a:r>
            <a:r>
              <a:rPr lang="en-US">
                <a:solidFill>
                  <a:srgbClr val="0000FF"/>
                </a:solidFill>
              </a:rPr>
              <a:t>Not </a:t>
            </a:r>
            <a:r>
              <a:rPr lang="en-US" noProof="1">
                <a:solidFill>
                  <a:srgbClr val="0000FF"/>
                </a:solidFill>
              </a:rPr>
              <a:t>In('business','mod_cook')</a:t>
            </a:r>
            <a:endParaRPr lang="en-US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16"/>
          <p:cNvSpPr>
            <a:spLocks noChangeArrowheads="1"/>
          </p:cNvSpPr>
          <p:nvPr/>
        </p:nvSpPr>
        <p:spPr bwMode="auto">
          <a:xfrm>
            <a:off x="685800" y="8382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400" b="1">
                <a:solidFill>
                  <a:schemeClr val="tx2"/>
                </a:solidFill>
              </a:rPr>
              <a:t>String Operators in MS SQL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09600" y="1752600"/>
            <a:ext cx="8077200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/>
              <a:t> Determines whether or not a given character string matches a specified pattern. </a:t>
            </a:r>
            <a:endParaRPr lang="en-US" dirty="0" smtClean="0"/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pattern can include regular characters and wildcard characters. </a:t>
            </a:r>
            <a:endParaRPr lang="en-US" dirty="0" smtClean="0"/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 smtClean="0"/>
              <a:t>Wildcard </a:t>
            </a:r>
            <a:r>
              <a:rPr lang="en-US" dirty="0"/>
              <a:t>characters, however, can be matched with arbitrary fragments of the character string. </a:t>
            </a:r>
            <a:endParaRPr lang="en-US" dirty="0" smtClean="0"/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 smtClean="0"/>
              <a:t>Using </a:t>
            </a:r>
            <a:r>
              <a:rPr lang="en-US" dirty="0"/>
              <a:t>wildcard characters makes the LIKE operator more flexible .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/>
              <a:t> The following wildcard characters are used: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% :</a:t>
            </a:r>
            <a:r>
              <a:rPr lang="en-US" dirty="0"/>
              <a:t> Any string of zero or more characters. 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b="1" i="1" dirty="0"/>
              <a:t>Example :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select * from titles where type like ‘b%’.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16"/>
          <p:cNvSpPr>
            <a:spLocks noChangeArrowheads="1"/>
          </p:cNvSpPr>
          <p:nvPr/>
        </p:nvSpPr>
        <p:spPr bwMode="auto">
          <a:xfrm>
            <a:off x="685800" y="8382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400" b="1">
                <a:solidFill>
                  <a:schemeClr val="tx2"/>
                </a:solidFill>
              </a:rPr>
              <a:t>String Operators in MS SQL (contd.)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09600" y="1752600"/>
            <a:ext cx="8001000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b="1" dirty="0">
                <a:solidFill>
                  <a:schemeClr val="accent2"/>
                </a:solidFill>
              </a:rPr>
              <a:t> _</a:t>
            </a:r>
            <a:r>
              <a:rPr lang="en-US" dirty="0"/>
              <a:t> : Any single character. 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b="1" i="1" dirty="0"/>
              <a:t>Example :</a:t>
            </a:r>
            <a:r>
              <a:rPr lang="en-US" dirty="0"/>
              <a:t> </a:t>
            </a:r>
            <a:r>
              <a:rPr lang="en-US" noProof="1">
                <a:solidFill>
                  <a:srgbClr val="0000FF"/>
                </a:solidFill>
              </a:rPr>
              <a:t>select * from authors where state not like 'c_‘</a:t>
            </a:r>
            <a:endParaRPr lang="en-US" dirty="0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ü"/>
            </a:pPr>
            <a:endParaRPr lang="en-US" dirty="0" smtClean="0"/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b="1" dirty="0">
                <a:solidFill>
                  <a:schemeClr val="accent2"/>
                </a:solidFill>
              </a:rPr>
              <a:t>[]</a:t>
            </a:r>
            <a:r>
              <a:rPr lang="en-US" dirty="0"/>
              <a:t> : Any single character within the specified range.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b="1" i="1" dirty="0"/>
              <a:t>Example: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select * from authors where state like ‘c[</a:t>
            </a:r>
            <a:r>
              <a:rPr lang="en-US" dirty="0" err="1">
                <a:solidFill>
                  <a:srgbClr val="0000FF"/>
                </a:solidFill>
              </a:rPr>
              <a:t>abc</a:t>
            </a:r>
            <a:r>
              <a:rPr lang="en-US" dirty="0" smtClean="0">
                <a:solidFill>
                  <a:srgbClr val="0000FF"/>
                </a:solidFill>
              </a:rPr>
              <a:t>]%’</a:t>
            </a:r>
            <a:endParaRPr lang="en-US" dirty="0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ü"/>
            </a:pPr>
            <a:endParaRPr lang="en-US" dirty="0" smtClean="0"/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b="1" dirty="0">
                <a:solidFill>
                  <a:schemeClr val="accent2"/>
                </a:solidFill>
              </a:rPr>
              <a:t>[^]</a:t>
            </a:r>
            <a:r>
              <a:rPr lang="en-US" dirty="0"/>
              <a:t> : Any single character within the specified range will not be displayed.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b="1" i="1" dirty="0"/>
              <a:t>Example: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select * from authors where state like ‘c[^</a:t>
            </a:r>
            <a:r>
              <a:rPr lang="en-US" dirty="0" err="1">
                <a:solidFill>
                  <a:srgbClr val="0000FF"/>
                </a:solidFill>
              </a:rPr>
              <a:t>abc</a:t>
            </a:r>
            <a:r>
              <a:rPr lang="en-US" dirty="0" smtClean="0">
                <a:solidFill>
                  <a:srgbClr val="0000FF"/>
                </a:solidFill>
              </a:rPr>
              <a:t>]%’</a:t>
            </a:r>
            <a:endParaRPr lang="en-US" dirty="0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dirty="0"/>
              <a:t> 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254</TotalTime>
  <Words>736</Words>
  <Application>Microsoft Office PowerPoint</Application>
  <PresentationFormat>On-screen Show (4:3)</PresentationFormat>
  <Paragraphs>91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Profile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Thank You…!</vt:lpstr>
    </vt:vector>
  </TitlesOfParts>
  <Company>Digital Domain India Pvt.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kaushikn</dc:creator>
  <cp:lastModifiedBy>user</cp:lastModifiedBy>
  <cp:revision>11</cp:revision>
  <dcterms:created xsi:type="dcterms:W3CDTF">2012-05-29T06:20:22Z</dcterms:created>
  <dcterms:modified xsi:type="dcterms:W3CDTF">2014-07-23T08:06:42Z</dcterms:modified>
</cp:coreProperties>
</file>