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7" r:id="rId4"/>
    <p:sldId id="257" r:id="rId5"/>
    <p:sldId id="260" r:id="rId6"/>
    <p:sldId id="261" r:id="rId7"/>
    <p:sldId id="268" r:id="rId8"/>
    <p:sldId id="262" r:id="rId9"/>
    <p:sldId id="269" r:id="rId10"/>
    <p:sldId id="263" r:id="rId11"/>
    <p:sldId id="270" r:id="rId12"/>
    <p:sldId id="264" r:id="rId13"/>
    <p:sldId id="271" r:id="rId14"/>
    <p:sldId id="265" r:id="rId15"/>
    <p:sldId id="272"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6T04:47:13.8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80C8-E911-8202-E6A3-6616E8E373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A107CB-4269-BBAA-7230-973DCF13B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45A591-F1E0-1A67-0891-E4B6173D047E}"/>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5" name="Footer Placeholder 4">
            <a:extLst>
              <a:ext uri="{FF2B5EF4-FFF2-40B4-BE49-F238E27FC236}">
                <a16:creationId xmlns:a16="http://schemas.microsoft.com/office/drawing/2014/main" id="{D4DFC053-36A8-C47A-1797-B85F40BBD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30578-2605-4140-13C0-DC98EDF670F4}"/>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200166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7600-2CEA-D0B4-E499-FFDD3A96FE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FBFBB9-9396-329A-ED4F-6AFE7E7627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41DDAE-D739-5FD5-2105-8C635B1400AD}"/>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5" name="Footer Placeholder 4">
            <a:extLst>
              <a:ext uri="{FF2B5EF4-FFF2-40B4-BE49-F238E27FC236}">
                <a16:creationId xmlns:a16="http://schemas.microsoft.com/office/drawing/2014/main" id="{8273AD0C-D6A8-8A38-61CB-B4DD8F052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556145-E2A6-1A7F-243C-8F1C7C814AA8}"/>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97683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2FDE8-B94E-E510-50F0-141D45035B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93D85E-9001-9519-30D5-33E35F00F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DA1CB3-3263-39C2-9AE2-44D4E40BFD1B}"/>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5" name="Footer Placeholder 4">
            <a:extLst>
              <a:ext uri="{FF2B5EF4-FFF2-40B4-BE49-F238E27FC236}">
                <a16:creationId xmlns:a16="http://schemas.microsoft.com/office/drawing/2014/main" id="{ED80F6E2-DE11-5E96-AB55-E91C8A79EE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F2D18-1796-F4B2-DB87-5082860AA854}"/>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274236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2E66-258E-1791-950A-C0F75AF68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8B8342-4043-2B18-8007-99915BBBA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C223E1-98B8-A9E2-C884-20CDEDAE3E4E}"/>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5" name="Footer Placeholder 4">
            <a:extLst>
              <a:ext uri="{FF2B5EF4-FFF2-40B4-BE49-F238E27FC236}">
                <a16:creationId xmlns:a16="http://schemas.microsoft.com/office/drawing/2014/main" id="{1C0769E3-0B72-8D5D-16F1-C52C1910D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4409C-9D47-C1D4-4473-4C85FE1267C4}"/>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261942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A6D8-21B4-87E6-4240-AB0DF6F9D0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9DFEA5-440F-1D8B-8D00-7E4956920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CA3E3E-E972-A02C-6B41-9F55B225005A}"/>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5" name="Footer Placeholder 4">
            <a:extLst>
              <a:ext uri="{FF2B5EF4-FFF2-40B4-BE49-F238E27FC236}">
                <a16:creationId xmlns:a16="http://schemas.microsoft.com/office/drawing/2014/main" id="{611EAC56-DEBC-85E8-AFB6-40391BFAD8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054FD-3B1B-2608-3D20-89DD5FFFE0DA}"/>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193310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73B5-427E-0C8C-C24B-E148623FB0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9AD6E0-C010-F54A-2BCF-33B4B88BC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3BEE53-E807-C575-E7C1-0F3EB11E0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82914A-D731-892F-8C9B-B26B6ACB3BE2}"/>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6" name="Footer Placeholder 5">
            <a:extLst>
              <a:ext uri="{FF2B5EF4-FFF2-40B4-BE49-F238E27FC236}">
                <a16:creationId xmlns:a16="http://schemas.microsoft.com/office/drawing/2014/main" id="{86460ED3-004C-600A-32DF-93179E59B5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A2F847-106F-B765-FC5B-4FFE99885CD3}"/>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391758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73AD-A9D7-8319-0452-4423E1AE54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249B55-A7A3-BC6D-84BD-4261D93A5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D6AA04-5C0D-E067-8045-793B0F118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1FAD0-1A6C-1B05-0DBB-EC6178E18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8BAE03-F649-DDAA-C573-3DBA9ED6D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C273EB-DDDC-0E06-9954-EC3DCC2CFFEF}"/>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8" name="Footer Placeholder 7">
            <a:extLst>
              <a:ext uri="{FF2B5EF4-FFF2-40B4-BE49-F238E27FC236}">
                <a16:creationId xmlns:a16="http://schemas.microsoft.com/office/drawing/2014/main" id="{C1B1711E-59A4-3B90-C2A4-0B7C24550A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0E334F-ACAD-23E8-B8B2-2251F3984C45}"/>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227894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C5C8-4AAD-9CCF-BCDC-20A3B10198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8FC010-1B83-BA7E-7408-FF4CE847BF62}"/>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4" name="Footer Placeholder 3">
            <a:extLst>
              <a:ext uri="{FF2B5EF4-FFF2-40B4-BE49-F238E27FC236}">
                <a16:creationId xmlns:a16="http://schemas.microsoft.com/office/drawing/2014/main" id="{7BE2385A-F1F0-DD74-4447-6B01D5AC78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03DE9E-2795-19DB-0D0D-D8BB469607D8}"/>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150391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23A50-D0A1-43AC-45BE-04CDD0C28C6D}"/>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3" name="Footer Placeholder 2">
            <a:extLst>
              <a:ext uri="{FF2B5EF4-FFF2-40B4-BE49-F238E27FC236}">
                <a16:creationId xmlns:a16="http://schemas.microsoft.com/office/drawing/2014/main" id="{E0380ADA-F90C-1858-0151-57BEB38AE5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8D7C18-6152-0798-B055-DC0979E3A50A}"/>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405096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CEC2-D110-8195-4785-786434E58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7D60C8-D9F9-D42D-2EEE-75370938B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173CE6-8808-273F-6867-A6C0AEE27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06F0B-5258-89C7-03F7-13B02E5DB283}"/>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6" name="Footer Placeholder 5">
            <a:extLst>
              <a:ext uri="{FF2B5EF4-FFF2-40B4-BE49-F238E27FC236}">
                <a16:creationId xmlns:a16="http://schemas.microsoft.com/office/drawing/2014/main" id="{00918E55-5B87-4E3F-B5B5-92F633D81C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717C9-C211-9A71-810C-43B2A55A1914}"/>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47743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315A-952F-F832-7950-E6448232B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1DBD62-95BB-9E09-5F18-83F0342E4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83430E-07D3-039B-EA38-8BCABEB3B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24FA5-C8D3-DAC6-9174-7DA9859E451B}"/>
              </a:ext>
            </a:extLst>
          </p:cNvPr>
          <p:cNvSpPr>
            <a:spLocks noGrp="1"/>
          </p:cNvSpPr>
          <p:nvPr>
            <p:ph type="dt" sz="half" idx="10"/>
          </p:nvPr>
        </p:nvSpPr>
        <p:spPr/>
        <p:txBody>
          <a:bodyPr/>
          <a:lstStyle/>
          <a:p>
            <a:fld id="{E501B81B-CCD5-40FA-92B3-97E543B04EA6}" type="datetimeFigureOut">
              <a:rPr lang="en-IN" smtClean="0"/>
              <a:t>26-04-2023</a:t>
            </a:fld>
            <a:endParaRPr lang="en-IN"/>
          </a:p>
        </p:txBody>
      </p:sp>
      <p:sp>
        <p:nvSpPr>
          <p:cNvPr id="6" name="Footer Placeholder 5">
            <a:extLst>
              <a:ext uri="{FF2B5EF4-FFF2-40B4-BE49-F238E27FC236}">
                <a16:creationId xmlns:a16="http://schemas.microsoft.com/office/drawing/2014/main" id="{ECA41A93-E1DA-44D6-703C-C060B36F5F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26B1B6-15C1-4460-83B1-1016C7A96AD2}"/>
              </a:ext>
            </a:extLst>
          </p:cNvPr>
          <p:cNvSpPr>
            <a:spLocks noGrp="1"/>
          </p:cNvSpPr>
          <p:nvPr>
            <p:ph type="sldNum" sz="quarter" idx="12"/>
          </p:nvPr>
        </p:nvSpPr>
        <p:spPr/>
        <p:txBody>
          <a:bodyPr/>
          <a:lstStyle/>
          <a:p>
            <a:fld id="{661D136C-2702-4D00-B2EA-03EF896399C8}" type="slidenum">
              <a:rPr lang="en-IN" smtClean="0"/>
              <a:t>‹#›</a:t>
            </a:fld>
            <a:endParaRPr lang="en-IN"/>
          </a:p>
        </p:txBody>
      </p:sp>
    </p:spTree>
    <p:extLst>
      <p:ext uri="{BB962C8B-B14F-4D97-AF65-F5344CB8AC3E}">
        <p14:creationId xmlns:p14="http://schemas.microsoft.com/office/powerpoint/2010/main" val="1708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3EFC5-C9B7-B09F-DB57-96B4B05C3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5D2093-0A8F-9E15-F945-CCBE247C0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3BB364-3300-AC0A-6A96-D1B904C25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1B81B-CCD5-40FA-92B3-97E543B04EA6}" type="datetimeFigureOut">
              <a:rPr lang="en-IN" smtClean="0"/>
              <a:t>26-04-2023</a:t>
            </a:fld>
            <a:endParaRPr lang="en-IN"/>
          </a:p>
        </p:txBody>
      </p:sp>
      <p:sp>
        <p:nvSpPr>
          <p:cNvPr id="5" name="Footer Placeholder 4">
            <a:extLst>
              <a:ext uri="{FF2B5EF4-FFF2-40B4-BE49-F238E27FC236}">
                <a16:creationId xmlns:a16="http://schemas.microsoft.com/office/drawing/2014/main" id="{55EA9ABE-73DE-6CFE-45A1-A9B2F77C5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B010B1-3129-4169-5E16-6D27F2B3A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D136C-2702-4D00-B2EA-03EF896399C8}" type="slidenum">
              <a:rPr lang="en-IN" smtClean="0"/>
              <a:t>‹#›</a:t>
            </a:fld>
            <a:endParaRPr lang="en-IN"/>
          </a:p>
        </p:txBody>
      </p:sp>
    </p:spTree>
    <p:extLst>
      <p:ext uri="{BB962C8B-B14F-4D97-AF65-F5344CB8AC3E}">
        <p14:creationId xmlns:p14="http://schemas.microsoft.com/office/powerpoint/2010/main" val="2475360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5B4D-C1B6-0B7C-F3CE-BBF1B5BDFBEF}"/>
              </a:ext>
            </a:extLst>
          </p:cNvPr>
          <p:cNvSpPr>
            <a:spLocks noGrp="1"/>
          </p:cNvSpPr>
          <p:nvPr>
            <p:ph type="ctrTitle"/>
          </p:nvPr>
        </p:nvSpPr>
        <p:spPr/>
        <p:txBody>
          <a:bodyPr/>
          <a:lstStyle/>
          <a:p>
            <a:r>
              <a:rPr lang="en-US" dirty="0">
                <a:solidFill>
                  <a:schemeClr val="tx1">
                    <a:lumMod val="95000"/>
                    <a:lumOff val="5000"/>
                  </a:schemeClr>
                </a:solidFill>
                <a:highlight>
                  <a:srgbClr val="FF0000"/>
                </a:highlight>
              </a:rPr>
              <a:t>CO2 emissions around the world</a:t>
            </a:r>
            <a:endParaRPr lang="en-IN" dirty="0">
              <a:solidFill>
                <a:schemeClr val="tx1">
                  <a:lumMod val="95000"/>
                  <a:lumOff val="5000"/>
                </a:schemeClr>
              </a:solidFill>
              <a:highlight>
                <a:srgbClr val="FF0000"/>
              </a:highlight>
            </a:endParaRPr>
          </a:p>
        </p:txBody>
      </p:sp>
      <p:sp>
        <p:nvSpPr>
          <p:cNvPr id="3" name="Subtitle 2">
            <a:extLst>
              <a:ext uri="{FF2B5EF4-FFF2-40B4-BE49-F238E27FC236}">
                <a16:creationId xmlns:a16="http://schemas.microsoft.com/office/drawing/2014/main" id="{6E9D67C1-1E1E-1737-0B29-66D3EFD43F7D}"/>
              </a:ext>
            </a:extLst>
          </p:cNvPr>
          <p:cNvSpPr>
            <a:spLocks noGrp="1"/>
          </p:cNvSpPr>
          <p:nvPr>
            <p:ph type="subTitle" idx="1"/>
          </p:nvPr>
        </p:nvSpPr>
        <p:spPr/>
        <p:txBody>
          <a:bodyPr/>
          <a:lstStyle/>
          <a:p>
            <a:r>
              <a:rPr lang="en-US" dirty="0"/>
              <a:t>Presentation by: Shree &amp; </a:t>
            </a:r>
            <a:r>
              <a:rPr lang="en-US" dirty="0" err="1"/>
              <a:t>Mahaprasad</a:t>
            </a:r>
            <a:endParaRPr lang="en-IN" dirty="0"/>
          </a:p>
        </p:txBody>
      </p:sp>
    </p:spTree>
    <p:extLst>
      <p:ext uri="{BB962C8B-B14F-4D97-AF65-F5344CB8AC3E}">
        <p14:creationId xmlns:p14="http://schemas.microsoft.com/office/powerpoint/2010/main" val="330932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CB27-C940-7066-F617-2D2CEE98FA22}"/>
              </a:ext>
            </a:extLst>
          </p:cNvPr>
          <p:cNvSpPr>
            <a:spLocks noGrp="1"/>
          </p:cNvSpPr>
          <p:nvPr>
            <p:ph type="title"/>
          </p:nvPr>
        </p:nvSpPr>
        <p:spPr/>
        <p:txBody>
          <a:bodyPr/>
          <a:lstStyle/>
          <a:p>
            <a:r>
              <a:rPr lang="en-US" dirty="0"/>
              <a:t>Median emission over the years</a:t>
            </a:r>
            <a:endParaRPr lang="en-IN" dirty="0"/>
          </a:p>
        </p:txBody>
      </p:sp>
      <p:pic>
        <p:nvPicPr>
          <p:cNvPr id="5" name="Content Placeholder 4">
            <a:extLst>
              <a:ext uri="{FF2B5EF4-FFF2-40B4-BE49-F238E27FC236}">
                <a16:creationId xmlns:a16="http://schemas.microsoft.com/office/drawing/2014/main" id="{2D912869-681A-3A3D-6254-38489A615849}"/>
              </a:ext>
            </a:extLst>
          </p:cNvPr>
          <p:cNvPicPr>
            <a:picLocks noGrp="1" noChangeAspect="1"/>
          </p:cNvPicPr>
          <p:nvPr>
            <p:ph idx="1"/>
          </p:nvPr>
        </p:nvPicPr>
        <p:blipFill>
          <a:blip r:embed="rId2"/>
          <a:stretch>
            <a:fillRect/>
          </a:stretch>
        </p:blipFill>
        <p:spPr>
          <a:xfrm>
            <a:off x="2805897" y="1690688"/>
            <a:ext cx="6580206" cy="4126569"/>
          </a:xfrm>
        </p:spPr>
      </p:pic>
      <p:sp>
        <p:nvSpPr>
          <p:cNvPr id="6" name="Rectangle 5">
            <a:extLst>
              <a:ext uri="{FF2B5EF4-FFF2-40B4-BE49-F238E27FC236}">
                <a16:creationId xmlns:a16="http://schemas.microsoft.com/office/drawing/2014/main" id="{8DCB4932-A19F-E5B7-0A83-9A7A929C2573}"/>
              </a:ext>
            </a:extLst>
          </p:cNvPr>
          <p:cNvSpPr/>
          <p:nvPr/>
        </p:nvSpPr>
        <p:spPr>
          <a:xfrm>
            <a:off x="2805897" y="5467836"/>
            <a:ext cx="2217244" cy="4715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6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2D77-BBCA-97ED-B21F-7D8604B83687}"/>
              </a:ext>
            </a:extLst>
          </p:cNvPr>
          <p:cNvSpPr>
            <a:spLocks noGrp="1"/>
          </p:cNvSpPr>
          <p:nvPr>
            <p:ph type="ctrTitle"/>
          </p:nvPr>
        </p:nvSpPr>
        <p:spPr>
          <a:xfrm>
            <a:off x="662473" y="615820"/>
            <a:ext cx="10005527" cy="1655763"/>
          </a:xfrm>
        </p:spPr>
        <p:txBody>
          <a:bodyPr/>
          <a:lstStyle/>
          <a:p>
            <a:pPr algn="l"/>
            <a:r>
              <a:rPr lang="en-US" dirty="0"/>
              <a:t>Mode</a:t>
            </a:r>
            <a:endParaRPr lang="en-IN" dirty="0"/>
          </a:p>
        </p:txBody>
      </p:sp>
      <p:sp>
        <p:nvSpPr>
          <p:cNvPr id="3" name="Subtitle 2">
            <a:extLst>
              <a:ext uri="{FF2B5EF4-FFF2-40B4-BE49-F238E27FC236}">
                <a16:creationId xmlns:a16="http://schemas.microsoft.com/office/drawing/2014/main" id="{87E370E9-3042-0FFB-AF0B-A18D9A12DC70}"/>
              </a:ext>
            </a:extLst>
          </p:cNvPr>
          <p:cNvSpPr>
            <a:spLocks noGrp="1"/>
          </p:cNvSpPr>
          <p:nvPr>
            <p:ph type="subTitle" idx="1"/>
          </p:nvPr>
        </p:nvSpPr>
        <p:spPr>
          <a:xfrm>
            <a:off x="401216" y="3602038"/>
            <a:ext cx="10266784" cy="1655762"/>
          </a:xfrm>
        </p:spPr>
        <p:txBody>
          <a:bodyPr>
            <a:normAutofit/>
          </a:bodyPr>
          <a:lstStyle/>
          <a:p>
            <a:pPr algn="l"/>
            <a:r>
              <a:rPr lang="en-US" b="0" i="0" dirty="0">
                <a:solidFill>
                  <a:schemeClr val="tx1">
                    <a:lumMod val="95000"/>
                    <a:lumOff val="5000"/>
                  </a:schemeClr>
                </a:solidFill>
                <a:effectLst/>
                <a:latin typeface="Söhne"/>
              </a:rPr>
              <a:t>the mode is a measure of central tendency that represents the most common value or values in a dataset. The mode is the value that appears most frequently in the dataset. A dataset can have multiple modes if there are multiple values that appear with the same highest frequency. </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6C400D3F-C64B-7823-4645-D207B211BCA0}"/>
              </a:ext>
            </a:extLst>
          </p:cNvPr>
          <p:cNvPicPr>
            <a:picLocks noChangeAspect="1"/>
          </p:cNvPicPr>
          <p:nvPr/>
        </p:nvPicPr>
        <p:blipFill>
          <a:blip r:embed="rId2"/>
          <a:stretch>
            <a:fillRect/>
          </a:stretch>
        </p:blipFill>
        <p:spPr>
          <a:xfrm>
            <a:off x="6096000" y="615820"/>
            <a:ext cx="5593565" cy="2705457"/>
          </a:xfrm>
          <a:prstGeom prst="rect">
            <a:avLst/>
          </a:prstGeom>
        </p:spPr>
      </p:pic>
    </p:spTree>
    <p:extLst>
      <p:ext uri="{BB962C8B-B14F-4D97-AF65-F5344CB8AC3E}">
        <p14:creationId xmlns:p14="http://schemas.microsoft.com/office/powerpoint/2010/main" val="49981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ED14-A979-49AE-56DD-DAC0A72093FA}"/>
              </a:ext>
            </a:extLst>
          </p:cNvPr>
          <p:cNvSpPr>
            <a:spLocks noGrp="1"/>
          </p:cNvSpPr>
          <p:nvPr>
            <p:ph type="title"/>
          </p:nvPr>
        </p:nvSpPr>
        <p:spPr/>
        <p:txBody>
          <a:bodyPr/>
          <a:lstStyle/>
          <a:p>
            <a:r>
              <a:rPr lang="en-US" dirty="0"/>
              <a:t>Mode Emission Over The Years</a:t>
            </a:r>
            <a:endParaRPr lang="en-IN" dirty="0"/>
          </a:p>
        </p:txBody>
      </p:sp>
      <p:sp>
        <p:nvSpPr>
          <p:cNvPr id="3" name="Content Placeholder 2">
            <a:extLst>
              <a:ext uri="{FF2B5EF4-FFF2-40B4-BE49-F238E27FC236}">
                <a16:creationId xmlns:a16="http://schemas.microsoft.com/office/drawing/2014/main" id="{02593602-FA8E-7951-609E-FC19A025A73B}"/>
              </a:ext>
            </a:extLst>
          </p:cNvPr>
          <p:cNvSpPr>
            <a:spLocks noGrp="1"/>
          </p:cNvSpPr>
          <p:nvPr>
            <p:ph idx="1"/>
          </p:nvPr>
        </p:nvSpPr>
        <p:spPr/>
        <p:txBody>
          <a:bodyPr/>
          <a:lstStyle/>
          <a:p>
            <a:r>
              <a:rPr lang="en-US" dirty="0"/>
              <a:t>Not possible to find since there are no repeating values</a:t>
            </a:r>
            <a:endParaRPr lang="en-IN" dirty="0"/>
          </a:p>
        </p:txBody>
      </p:sp>
    </p:spTree>
    <p:extLst>
      <p:ext uri="{BB962C8B-B14F-4D97-AF65-F5344CB8AC3E}">
        <p14:creationId xmlns:p14="http://schemas.microsoft.com/office/powerpoint/2010/main" val="385670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4F0D-6A07-EAFF-0694-244BE99FC122}"/>
              </a:ext>
            </a:extLst>
          </p:cNvPr>
          <p:cNvSpPr>
            <a:spLocks noGrp="1"/>
          </p:cNvSpPr>
          <p:nvPr>
            <p:ph type="title"/>
          </p:nvPr>
        </p:nvSpPr>
        <p:spPr>
          <a:xfrm>
            <a:off x="279918" y="365125"/>
            <a:ext cx="7025951" cy="1325563"/>
          </a:xfrm>
        </p:spPr>
        <p:txBody>
          <a:bodyPr>
            <a:normAutofit/>
          </a:bodyPr>
          <a:lstStyle/>
          <a:p>
            <a:r>
              <a:rPr lang="en-US" sz="6600" dirty="0">
                <a:solidFill>
                  <a:schemeClr val="tx1">
                    <a:lumMod val="95000"/>
                    <a:lumOff val="5000"/>
                  </a:schemeClr>
                </a:solidFill>
                <a:latin typeface="Söhne"/>
              </a:rPr>
              <a:t>V</a:t>
            </a:r>
            <a:r>
              <a:rPr lang="en-US" sz="6600" b="0" i="0" dirty="0">
                <a:solidFill>
                  <a:schemeClr val="tx1">
                    <a:lumMod val="95000"/>
                    <a:lumOff val="5000"/>
                  </a:schemeClr>
                </a:solidFill>
                <a:effectLst/>
                <a:latin typeface="Söhne"/>
              </a:rPr>
              <a:t>ariance</a:t>
            </a:r>
            <a:endParaRPr lang="en-IN" sz="6600" dirty="0"/>
          </a:p>
        </p:txBody>
      </p:sp>
      <p:sp>
        <p:nvSpPr>
          <p:cNvPr id="3" name="Content Placeholder 2">
            <a:extLst>
              <a:ext uri="{FF2B5EF4-FFF2-40B4-BE49-F238E27FC236}">
                <a16:creationId xmlns:a16="http://schemas.microsoft.com/office/drawing/2014/main" id="{8D5DDD78-B3D1-CAB7-FF5E-29F201809F97}"/>
              </a:ext>
            </a:extLst>
          </p:cNvPr>
          <p:cNvSpPr>
            <a:spLocks noGrp="1"/>
          </p:cNvSpPr>
          <p:nvPr>
            <p:ph idx="1"/>
          </p:nvPr>
        </p:nvSpPr>
        <p:spPr>
          <a:xfrm>
            <a:off x="93306" y="2836506"/>
            <a:ext cx="11260494" cy="4376155"/>
          </a:xfrm>
        </p:spPr>
        <p:txBody>
          <a:bodyPr/>
          <a:lstStyle/>
          <a:p>
            <a:r>
              <a:rPr lang="en-US" b="0" i="0" dirty="0">
                <a:solidFill>
                  <a:schemeClr val="tx1">
                    <a:lumMod val="95000"/>
                    <a:lumOff val="5000"/>
                  </a:schemeClr>
                </a:solidFill>
                <a:effectLst/>
                <a:latin typeface="Söhne"/>
              </a:rPr>
              <a:t> the variance is a measure of the spread or dispersion of a dataset around its mean. It is calculated by taking the sum of the squared differences between each value in the dataset and the mean, and then dividing this sum by the total number of values in the dataset minus one. A higher variance indicates that the data points are more spread out from the mean, while a lower variance indicates that the data points are more tightly clustered around the mean</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1B5798E9-1373-436C-E9CE-9FBEF032F081}"/>
              </a:ext>
            </a:extLst>
          </p:cNvPr>
          <p:cNvPicPr>
            <a:picLocks noChangeAspect="1"/>
          </p:cNvPicPr>
          <p:nvPr/>
        </p:nvPicPr>
        <p:blipFill>
          <a:blip r:embed="rId2"/>
          <a:stretch>
            <a:fillRect/>
          </a:stretch>
        </p:blipFill>
        <p:spPr>
          <a:xfrm>
            <a:off x="5849611" y="876451"/>
            <a:ext cx="4983912" cy="1628474"/>
          </a:xfrm>
          <a:prstGeom prst="rect">
            <a:avLst/>
          </a:prstGeom>
        </p:spPr>
      </p:pic>
    </p:spTree>
    <p:extLst>
      <p:ext uri="{BB962C8B-B14F-4D97-AF65-F5344CB8AC3E}">
        <p14:creationId xmlns:p14="http://schemas.microsoft.com/office/powerpoint/2010/main" val="203018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9F69-85D7-C988-1BE2-0D6A714FE049}"/>
              </a:ext>
            </a:extLst>
          </p:cNvPr>
          <p:cNvSpPr>
            <a:spLocks noGrp="1"/>
          </p:cNvSpPr>
          <p:nvPr>
            <p:ph type="title"/>
          </p:nvPr>
        </p:nvSpPr>
        <p:spPr/>
        <p:txBody>
          <a:bodyPr/>
          <a:lstStyle/>
          <a:p>
            <a:r>
              <a:rPr lang="en-US" dirty="0"/>
              <a:t>Variance Emission Over The Years</a:t>
            </a:r>
            <a:endParaRPr lang="en-IN" dirty="0"/>
          </a:p>
        </p:txBody>
      </p:sp>
      <p:sp>
        <p:nvSpPr>
          <p:cNvPr id="12" name="Content Placeholder 11">
            <a:extLst>
              <a:ext uri="{FF2B5EF4-FFF2-40B4-BE49-F238E27FC236}">
                <a16:creationId xmlns:a16="http://schemas.microsoft.com/office/drawing/2014/main" id="{CB5A270A-8045-6472-8889-0A421888354E}"/>
              </a:ext>
            </a:extLst>
          </p:cNvPr>
          <p:cNvSpPr>
            <a:spLocks noGrp="1"/>
          </p:cNvSpPr>
          <p:nvPr>
            <p:ph idx="1"/>
          </p:nvPr>
        </p:nvSpPr>
        <p:spPr/>
        <p:txBody>
          <a:bodyPr/>
          <a:lstStyle/>
          <a:p>
            <a:endParaRPr lang="en-IN" dirty="0"/>
          </a:p>
        </p:txBody>
      </p:sp>
      <p:pic>
        <p:nvPicPr>
          <p:cNvPr id="14" name="Picture 13">
            <a:extLst>
              <a:ext uri="{FF2B5EF4-FFF2-40B4-BE49-F238E27FC236}">
                <a16:creationId xmlns:a16="http://schemas.microsoft.com/office/drawing/2014/main" id="{B6D9D3D5-53AF-3C1C-A931-E4D6722D0E4B}"/>
              </a:ext>
            </a:extLst>
          </p:cNvPr>
          <p:cNvPicPr>
            <a:picLocks noChangeAspect="1"/>
          </p:cNvPicPr>
          <p:nvPr/>
        </p:nvPicPr>
        <p:blipFill>
          <a:blip r:embed="rId2"/>
          <a:stretch>
            <a:fillRect/>
          </a:stretch>
        </p:blipFill>
        <p:spPr>
          <a:xfrm>
            <a:off x="2980543" y="1732723"/>
            <a:ext cx="6230914" cy="4444240"/>
          </a:xfrm>
          <a:prstGeom prst="rect">
            <a:avLst/>
          </a:prstGeom>
        </p:spPr>
      </p:pic>
      <p:sp>
        <p:nvSpPr>
          <p:cNvPr id="17" name="Rectangle 16">
            <a:extLst>
              <a:ext uri="{FF2B5EF4-FFF2-40B4-BE49-F238E27FC236}">
                <a16:creationId xmlns:a16="http://schemas.microsoft.com/office/drawing/2014/main" id="{4FB50292-7425-B9CA-F82C-065D5D15AD1A}"/>
              </a:ext>
            </a:extLst>
          </p:cNvPr>
          <p:cNvSpPr/>
          <p:nvPr/>
        </p:nvSpPr>
        <p:spPr>
          <a:xfrm>
            <a:off x="2805897" y="5705462"/>
            <a:ext cx="2217244" cy="4715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002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8D87-4761-4F64-0D0E-2CDC2EF93A72}"/>
              </a:ext>
            </a:extLst>
          </p:cNvPr>
          <p:cNvSpPr>
            <a:spLocks noGrp="1"/>
          </p:cNvSpPr>
          <p:nvPr>
            <p:ph type="title"/>
          </p:nvPr>
        </p:nvSpPr>
        <p:spPr>
          <a:xfrm>
            <a:off x="242596" y="365125"/>
            <a:ext cx="6708710" cy="1325563"/>
          </a:xfrm>
        </p:spPr>
        <p:txBody>
          <a:bodyPr>
            <a:normAutofit/>
          </a:bodyPr>
          <a:lstStyle/>
          <a:p>
            <a:r>
              <a:rPr lang="en-US" sz="6000" b="0" i="0" dirty="0">
                <a:solidFill>
                  <a:schemeClr val="tx1">
                    <a:lumMod val="95000"/>
                    <a:lumOff val="5000"/>
                  </a:schemeClr>
                </a:solidFill>
                <a:effectLst/>
              </a:rPr>
              <a:t>Standard</a:t>
            </a:r>
            <a:r>
              <a:rPr lang="en-US" sz="6000" b="0" i="0" dirty="0">
                <a:solidFill>
                  <a:schemeClr val="tx1">
                    <a:lumMod val="95000"/>
                    <a:lumOff val="5000"/>
                  </a:schemeClr>
                </a:solidFill>
                <a:effectLst/>
                <a:latin typeface="Söhne"/>
              </a:rPr>
              <a:t> </a:t>
            </a:r>
            <a:r>
              <a:rPr lang="en-US" sz="6000" b="0" i="0" dirty="0">
                <a:solidFill>
                  <a:schemeClr val="tx1">
                    <a:lumMod val="95000"/>
                    <a:lumOff val="5000"/>
                  </a:schemeClr>
                </a:solidFill>
                <a:effectLst/>
              </a:rPr>
              <a:t>Deviation</a:t>
            </a:r>
            <a:endParaRPr lang="en-IN" sz="6000" dirty="0"/>
          </a:p>
        </p:txBody>
      </p:sp>
      <p:sp>
        <p:nvSpPr>
          <p:cNvPr id="3" name="Content Placeholder 2">
            <a:extLst>
              <a:ext uri="{FF2B5EF4-FFF2-40B4-BE49-F238E27FC236}">
                <a16:creationId xmlns:a16="http://schemas.microsoft.com/office/drawing/2014/main" id="{0E17E068-2EAB-86DA-DACA-397D7FBB2E1C}"/>
              </a:ext>
            </a:extLst>
          </p:cNvPr>
          <p:cNvSpPr>
            <a:spLocks noGrp="1"/>
          </p:cNvSpPr>
          <p:nvPr>
            <p:ph idx="1"/>
          </p:nvPr>
        </p:nvSpPr>
        <p:spPr>
          <a:xfrm>
            <a:off x="0" y="2864498"/>
            <a:ext cx="11747241" cy="3993501"/>
          </a:xfrm>
        </p:spPr>
        <p:txBody>
          <a:bodyPr>
            <a:normAutofit/>
          </a:bodyPr>
          <a:lstStyle/>
          <a:p>
            <a:r>
              <a:rPr lang="en-US" b="0" i="0" dirty="0">
                <a:solidFill>
                  <a:schemeClr val="tx1">
                    <a:lumMod val="95000"/>
                    <a:lumOff val="5000"/>
                  </a:schemeClr>
                </a:solidFill>
                <a:effectLst/>
                <a:latin typeface="Söhne"/>
              </a:rPr>
              <a:t>the standard deviation is a measure of the amount of variation or dispersion of a dataset around its mean. It is calculated as the square root of the variance, which is the sum of the squared differences between each value in the dataset and the mean, divided by the total number of values in the dataset minus one. A higher standard deviation indicates that the data points are more spread out from the mean, while a lower standard deviation indicates that the data points are more tightly clustered around the mean</a:t>
            </a:r>
            <a:r>
              <a:rPr lang="en-US" b="0" i="0" dirty="0">
                <a:solidFill>
                  <a:srgbClr val="D1D5DB"/>
                </a:solidFill>
                <a:effectLst/>
                <a:latin typeface="Söhne"/>
              </a:rPr>
              <a:t>.</a:t>
            </a:r>
            <a:endParaRPr lang="en-IN" dirty="0"/>
          </a:p>
        </p:txBody>
      </p:sp>
      <p:pic>
        <p:nvPicPr>
          <p:cNvPr id="5" name="Picture 4">
            <a:extLst>
              <a:ext uri="{FF2B5EF4-FFF2-40B4-BE49-F238E27FC236}">
                <a16:creationId xmlns:a16="http://schemas.microsoft.com/office/drawing/2014/main" id="{39269795-0042-10A9-73CC-2B15F818BE28}"/>
              </a:ext>
            </a:extLst>
          </p:cNvPr>
          <p:cNvPicPr>
            <a:picLocks noChangeAspect="1"/>
          </p:cNvPicPr>
          <p:nvPr/>
        </p:nvPicPr>
        <p:blipFill>
          <a:blip r:embed="rId2"/>
          <a:stretch>
            <a:fillRect/>
          </a:stretch>
        </p:blipFill>
        <p:spPr>
          <a:xfrm>
            <a:off x="5734540" y="1690688"/>
            <a:ext cx="6012701" cy="1013548"/>
          </a:xfrm>
          <a:prstGeom prst="rect">
            <a:avLst/>
          </a:prstGeom>
        </p:spPr>
      </p:pic>
    </p:spTree>
    <p:extLst>
      <p:ext uri="{BB962C8B-B14F-4D97-AF65-F5344CB8AC3E}">
        <p14:creationId xmlns:p14="http://schemas.microsoft.com/office/powerpoint/2010/main" val="1517193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9395-75B5-0988-BBAB-F5B2B2CF2BE7}"/>
              </a:ext>
            </a:extLst>
          </p:cNvPr>
          <p:cNvSpPr>
            <a:spLocks noGrp="1"/>
          </p:cNvSpPr>
          <p:nvPr>
            <p:ph type="title"/>
          </p:nvPr>
        </p:nvSpPr>
        <p:spPr/>
        <p:txBody>
          <a:bodyPr/>
          <a:lstStyle/>
          <a:p>
            <a:r>
              <a:rPr lang="en-US" b="0" i="0" dirty="0">
                <a:solidFill>
                  <a:schemeClr val="tx1">
                    <a:lumMod val="95000"/>
                    <a:lumOff val="5000"/>
                  </a:schemeClr>
                </a:solidFill>
                <a:effectLst/>
              </a:rPr>
              <a:t>Standard</a:t>
            </a:r>
            <a:r>
              <a:rPr lang="en-US" b="0" i="0" dirty="0">
                <a:solidFill>
                  <a:schemeClr val="tx1">
                    <a:lumMod val="95000"/>
                    <a:lumOff val="5000"/>
                  </a:schemeClr>
                </a:solidFill>
                <a:effectLst/>
                <a:latin typeface="Söhne"/>
              </a:rPr>
              <a:t> </a:t>
            </a:r>
            <a:r>
              <a:rPr lang="en-US" b="0" i="0" dirty="0">
                <a:solidFill>
                  <a:schemeClr val="tx1">
                    <a:lumMod val="95000"/>
                    <a:lumOff val="5000"/>
                  </a:schemeClr>
                </a:solidFill>
                <a:effectLst/>
              </a:rPr>
              <a:t>Deviation</a:t>
            </a:r>
            <a:r>
              <a:rPr lang="en-US" dirty="0"/>
              <a:t> Emission Over The Years</a:t>
            </a:r>
            <a:endParaRPr lang="en-IN" dirty="0"/>
          </a:p>
        </p:txBody>
      </p:sp>
      <p:sp>
        <p:nvSpPr>
          <p:cNvPr id="3" name="Content Placeholder 2">
            <a:extLst>
              <a:ext uri="{FF2B5EF4-FFF2-40B4-BE49-F238E27FC236}">
                <a16:creationId xmlns:a16="http://schemas.microsoft.com/office/drawing/2014/main" id="{04FB27F2-6B23-8B47-F451-B810E4F6642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B1FCDF3-0CDC-44AF-D978-BB576B01DC61}"/>
              </a:ext>
            </a:extLst>
          </p:cNvPr>
          <p:cNvPicPr>
            <a:picLocks noChangeAspect="1"/>
          </p:cNvPicPr>
          <p:nvPr/>
        </p:nvPicPr>
        <p:blipFill>
          <a:blip r:embed="rId2"/>
          <a:stretch>
            <a:fillRect/>
          </a:stretch>
        </p:blipFill>
        <p:spPr>
          <a:xfrm>
            <a:off x="2938562" y="2178282"/>
            <a:ext cx="6314876" cy="3550714"/>
          </a:xfrm>
          <a:prstGeom prst="rect">
            <a:avLst/>
          </a:prstGeom>
        </p:spPr>
      </p:pic>
      <p:sp>
        <p:nvSpPr>
          <p:cNvPr id="6" name="Rectangle 5">
            <a:extLst>
              <a:ext uri="{FF2B5EF4-FFF2-40B4-BE49-F238E27FC236}">
                <a16:creationId xmlns:a16="http://schemas.microsoft.com/office/drawing/2014/main" id="{E7489B06-B500-71E9-BFB8-A60AC32C9A1A}"/>
              </a:ext>
            </a:extLst>
          </p:cNvPr>
          <p:cNvSpPr/>
          <p:nvPr/>
        </p:nvSpPr>
        <p:spPr>
          <a:xfrm>
            <a:off x="3059860" y="5245728"/>
            <a:ext cx="2217244" cy="4715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02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A413-538F-7340-529F-FC511B8EF38C}"/>
              </a:ext>
            </a:extLst>
          </p:cNvPr>
          <p:cNvSpPr>
            <a:spLocks noGrp="1"/>
          </p:cNvSpPr>
          <p:nvPr>
            <p:ph type="title"/>
          </p:nvPr>
        </p:nvSpPr>
        <p:spPr>
          <a:xfrm>
            <a:off x="831850" y="768350"/>
            <a:ext cx="10515600" cy="1722923"/>
          </a:xfrm>
        </p:spPr>
        <p:txBody>
          <a:bodyPr/>
          <a:lstStyle/>
          <a:p>
            <a:r>
              <a:rPr lang="en-US" dirty="0"/>
              <a:t>Data Dictionary</a:t>
            </a:r>
            <a:endParaRPr lang="en-IN" dirty="0"/>
          </a:p>
        </p:txBody>
      </p:sp>
      <p:sp>
        <p:nvSpPr>
          <p:cNvPr id="3" name="Text Placeholder 2">
            <a:extLst>
              <a:ext uri="{FF2B5EF4-FFF2-40B4-BE49-F238E27FC236}">
                <a16:creationId xmlns:a16="http://schemas.microsoft.com/office/drawing/2014/main" id="{4B34F646-899F-6614-1143-02374BC97A0F}"/>
              </a:ext>
            </a:extLst>
          </p:cNvPr>
          <p:cNvSpPr>
            <a:spLocks noGrp="1"/>
          </p:cNvSpPr>
          <p:nvPr>
            <p:ph type="body" idx="1"/>
          </p:nvPr>
        </p:nvSpPr>
        <p:spPr>
          <a:xfrm>
            <a:off x="831850" y="3116425"/>
            <a:ext cx="10515600" cy="2973226"/>
          </a:xfrm>
        </p:spPr>
        <p:txBody>
          <a:bodyPr/>
          <a:lstStyle/>
          <a:p>
            <a:pPr marL="342900" indent="-342900">
              <a:buFontTx/>
              <a:buChar char="-"/>
            </a:pPr>
            <a:r>
              <a:rPr lang="en-US" dirty="0">
                <a:solidFill>
                  <a:schemeClr val="tx1">
                    <a:lumMod val="95000"/>
                    <a:lumOff val="5000"/>
                  </a:schemeClr>
                </a:solidFill>
                <a:latin typeface="Söhne"/>
              </a:rPr>
              <a:t>R</a:t>
            </a:r>
            <a:r>
              <a:rPr lang="en-US" b="0" i="0" dirty="0">
                <a:solidFill>
                  <a:schemeClr val="tx1">
                    <a:lumMod val="95000"/>
                    <a:lumOff val="5000"/>
                  </a:schemeClr>
                </a:solidFill>
                <a:effectLst/>
                <a:latin typeface="Söhne"/>
              </a:rPr>
              <a:t>epository of information about data elements in a database.</a:t>
            </a:r>
          </a:p>
          <a:p>
            <a:pPr marL="342900" indent="-342900">
              <a:buFontTx/>
              <a:buChar char="-"/>
            </a:pPr>
            <a:r>
              <a:rPr lang="en-US" b="0" i="0" dirty="0">
                <a:solidFill>
                  <a:schemeClr val="tx1">
                    <a:lumMod val="95000"/>
                    <a:lumOff val="5000"/>
                  </a:schemeClr>
                </a:solidFill>
                <a:effectLst/>
                <a:latin typeface="Söhne"/>
              </a:rPr>
              <a:t>It contains metadata, such as data type, size, and format, and any applicable constraints.</a:t>
            </a:r>
          </a:p>
          <a:p>
            <a:pPr marL="342900" indent="-342900">
              <a:buFontTx/>
              <a:buChar char="-"/>
            </a:pPr>
            <a:r>
              <a:rPr lang="en-US" dirty="0">
                <a:solidFill>
                  <a:schemeClr val="tx1"/>
                </a:solidFill>
              </a:rPr>
              <a:t>facilitate communication and ensure accuracy in data processing and analysis.</a:t>
            </a:r>
            <a:endParaRPr lang="en-US" b="0" i="0" dirty="0">
              <a:solidFill>
                <a:schemeClr val="tx1"/>
              </a:solidFill>
              <a:effectLst/>
              <a:latin typeface="Söhne"/>
            </a:endParaRPr>
          </a:p>
        </p:txBody>
      </p:sp>
    </p:spTree>
    <p:extLst>
      <p:ext uri="{BB962C8B-B14F-4D97-AF65-F5344CB8AC3E}">
        <p14:creationId xmlns:p14="http://schemas.microsoft.com/office/powerpoint/2010/main" val="131285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143C-ECA9-A53C-7BF8-96ED8C331074}"/>
              </a:ext>
            </a:extLst>
          </p:cNvPr>
          <p:cNvSpPr>
            <a:spLocks noGrp="1"/>
          </p:cNvSpPr>
          <p:nvPr>
            <p:ph type="title"/>
          </p:nvPr>
        </p:nvSpPr>
        <p:spPr/>
        <p:txBody>
          <a:bodyPr/>
          <a:lstStyle/>
          <a:p>
            <a:r>
              <a:rPr lang="en-IN" dirty="0"/>
              <a:t>Types of data analysis</a:t>
            </a:r>
          </a:p>
        </p:txBody>
      </p:sp>
      <p:pic>
        <p:nvPicPr>
          <p:cNvPr id="4" name="Picture 3">
            <a:extLst>
              <a:ext uri="{FF2B5EF4-FFF2-40B4-BE49-F238E27FC236}">
                <a16:creationId xmlns:a16="http://schemas.microsoft.com/office/drawing/2014/main" id="{5EE48632-5569-254D-06B2-BC38871FBBE9}"/>
              </a:ext>
            </a:extLst>
          </p:cNvPr>
          <p:cNvPicPr>
            <a:picLocks noChangeAspect="1"/>
          </p:cNvPicPr>
          <p:nvPr/>
        </p:nvPicPr>
        <p:blipFill>
          <a:blip r:embed="rId2"/>
          <a:stretch>
            <a:fillRect/>
          </a:stretch>
        </p:blipFill>
        <p:spPr>
          <a:xfrm>
            <a:off x="0" y="1690688"/>
            <a:ext cx="5095875" cy="3526971"/>
          </a:xfrm>
          <a:prstGeom prst="rect">
            <a:avLst/>
          </a:prstGeom>
        </p:spPr>
      </p:pic>
      <p:pic>
        <p:nvPicPr>
          <p:cNvPr id="6" name="Picture 5">
            <a:extLst>
              <a:ext uri="{FF2B5EF4-FFF2-40B4-BE49-F238E27FC236}">
                <a16:creationId xmlns:a16="http://schemas.microsoft.com/office/drawing/2014/main" id="{D82FE2CA-5174-335B-7C46-7834A703DB54}"/>
              </a:ext>
            </a:extLst>
          </p:cNvPr>
          <p:cNvPicPr>
            <a:picLocks noChangeAspect="1"/>
          </p:cNvPicPr>
          <p:nvPr/>
        </p:nvPicPr>
        <p:blipFill>
          <a:blip r:embed="rId3"/>
          <a:stretch>
            <a:fillRect/>
          </a:stretch>
        </p:blipFill>
        <p:spPr>
          <a:xfrm>
            <a:off x="6302802" y="1914052"/>
            <a:ext cx="5725205" cy="3303607"/>
          </a:xfrm>
          <a:prstGeom prst="rect">
            <a:avLst/>
          </a:prstGeom>
        </p:spPr>
      </p:pic>
    </p:spTree>
    <p:extLst>
      <p:ext uri="{BB962C8B-B14F-4D97-AF65-F5344CB8AC3E}">
        <p14:creationId xmlns:p14="http://schemas.microsoft.com/office/powerpoint/2010/main" val="9274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F9C0FFD-2A03-3F26-56A0-61CAFFCE27C8}"/>
              </a:ext>
            </a:extLst>
          </p:cNvPr>
          <p:cNvGraphicFramePr>
            <a:graphicFrameLocks noGrp="1"/>
          </p:cNvGraphicFramePr>
          <p:nvPr>
            <p:extLst>
              <p:ext uri="{D42A27DB-BD31-4B8C-83A1-F6EECF244321}">
                <p14:modId xmlns:p14="http://schemas.microsoft.com/office/powerpoint/2010/main" val="3192271485"/>
              </p:ext>
            </p:extLst>
          </p:nvPr>
        </p:nvGraphicFramePr>
        <p:xfrm>
          <a:off x="0" y="530954"/>
          <a:ext cx="12191999" cy="6385385"/>
        </p:xfrm>
        <a:graphic>
          <a:graphicData uri="http://schemas.openxmlformats.org/drawingml/2006/table">
            <a:tbl>
              <a:tblPr firstRow="1" bandRow="1">
                <a:tableStyleId>{5C22544A-7EE6-4342-B048-85BDC9FD1C3A}</a:tableStyleId>
              </a:tblPr>
              <a:tblGrid>
                <a:gridCol w="1227115">
                  <a:extLst>
                    <a:ext uri="{9D8B030D-6E8A-4147-A177-3AD203B41FA5}">
                      <a16:colId xmlns:a16="http://schemas.microsoft.com/office/drawing/2014/main" val="4000104880"/>
                    </a:ext>
                  </a:extLst>
                </a:gridCol>
                <a:gridCol w="2943919">
                  <a:extLst>
                    <a:ext uri="{9D8B030D-6E8A-4147-A177-3AD203B41FA5}">
                      <a16:colId xmlns:a16="http://schemas.microsoft.com/office/drawing/2014/main" val="3986752545"/>
                    </a:ext>
                  </a:extLst>
                </a:gridCol>
                <a:gridCol w="1963422">
                  <a:extLst>
                    <a:ext uri="{9D8B030D-6E8A-4147-A177-3AD203B41FA5}">
                      <a16:colId xmlns:a16="http://schemas.microsoft.com/office/drawing/2014/main" val="3778443076"/>
                    </a:ext>
                  </a:extLst>
                </a:gridCol>
                <a:gridCol w="2047061">
                  <a:extLst>
                    <a:ext uri="{9D8B030D-6E8A-4147-A177-3AD203B41FA5}">
                      <a16:colId xmlns:a16="http://schemas.microsoft.com/office/drawing/2014/main" val="2006862616"/>
                    </a:ext>
                  </a:extLst>
                </a:gridCol>
                <a:gridCol w="2005241">
                  <a:extLst>
                    <a:ext uri="{9D8B030D-6E8A-4147-A177-3AD203B41FA5}">
                      <a16:colId xmlns:a16="http://schemas.microsoft.com/office/drawing/2014/main" val="3573974262"/>
                    </a:ext>
                  </a:extLst>
                </a:gridCol>
                <a:gridCol w="2005241">
                  <a:extLst>
                    <a:ext uri="{9D8B030D-6E8A-4147-A177-3AD203B41FA5}">
                      <a16:colId xmlns:a16="http://schemas.microsoft.com/office/drawing/2014/main" val="1683177104"/>
                    </a:ext>
                  </a:extLst>
                </a:gridCol>
              </a:tblGrid>
              <a:tr h="540932">
                <a:tc>
                  <a:txBody>
                    <a:bodyPr/>
                    <a:lstStyle/>
                    <a:p>
                      <a:r>
                        <a:rPr lang="en-US" dirty="0"/>
                        <a:t>SRNO </a:t>
                      </a:r>
                    </a:p>
                  </a:txBody>
                  <a:tcPr/>
                </a:tc>
                <a:tc>
                  <a:txBody>
                    <a:bodyPr/>
                    <a:lstStyle/>
                    <a:p>
                      <a:r>
                        <a:rPr lang="en-US" dirty="0"/>
                        <a:t>Attribute name</a:t>
                      </a:r>
                      <a:endParaRPr lang="en-IN" dirty="0"/>
                    </a:p>
                  </a:txBody>
                  <a:tcPr/>
                </a:tc>
                <a:tc>
                  <a:txBody>
                    <a:bodyPr/>
                    <a:lstStyle/>
                    <a:p>
                      <a:r>
                        <a:rPr lang="en-US" dirty="0"/>
                        <a:t>Attribute definition</a:t>
                      </a:r>
                      <a:endParaRPr lang="en-IN" dirty="0"/>
                    </a:p>
                  </a:txBody>
                  <a:tcPr/>
                </a:tc>
                <a:tc>
                  <a:txBody>
                    <a:bodyPr/>
                    <a:lstStyle/>
                    <a:p>
                      <a:r>
                        <a:rPr lang="en-US" dirty="0"/>
                        <a:t>Broad category</a:t>
                      </a:r>
                      <a:endParaRPr lang="en-IN" dirty="0"/>
                    </a:p>
                  </a:txBody>
                  <a:tcPr/>
                </a:tc>
                <a:tc>
                  <a:txBody>
                    <a:bodyPr/>
                    <a:lstStyle/>
                    <a:p>
                      <a:r>
                        <a:rPr lang="en-US" dirty="0"/>
                        <a:t>Sub category</a:t>
                      </a:r>
                      <a:endParaRPr lang="en-IN" dirty="0"/>
                    </a:p>
                  </a:txBody>
                  <a:tcPr/>
                </a:tc>
                <a:tc>
                  <a:txBody>
                    <a:bodyPr/>
                    <a:lstStyle/>
                    <a:p>
                      <a:r>
                        <a:rPr lang="en-US" dirty="0"/>
                        <a:t>Scale of Measurement</a:t>
                      </a:r>
                      <a:endParaRPr lang="en-IN" dirty="0"/>
                    </a:p>
                  </a:txBody>
                  <a:tcPr/>
                </a:tc>
                <a:extLst>
                  <a:ext uri="{0D108BD9-81ED-4DB2-BD59-A6C34878D82A}">
                    <a16:rowId xmlns:a16="http://schemas.microsoft.com/office/drawing/2014/main" val="4092851329"/>
                  </a:ext>
                </a:extLst>
              </a:tr>
              <a:tr h="439508">
                <a:tc>
                  <a:txBody>
                    <a:bodyPr/>
                    <a:lstStyle/>
                    <a:p>
                      <a:r>
                        <a:rPr lang="en-US" dirty="0"/>
                        <a:t>1</a:t>
                      </a:r>
                      <a:endParaRPr lang="en-IN" dirty="0"/>
                    </a:p>
                  </a:txBody>
                  <a:tcPr/>
                </a:tc>
                <a:tc>
                  <a:txBody>
                    <a:bodyPr/>
                    <a:lstStyle/>
                    <a:p>
                      <a:r>
                        <a:rPr lang="en-IN" dirty="0"/>
                        <a:t>Country Name</a:t>
                      </a:r>
                    </a:p>
                  </a:txBody>
                  <a:tcPr/>
                </a:tc>
                <a:tc>
                  <a:txBody>
                    <a:bodyPr/>
                    <a:lstStyle/>
                    <a:p>
                      <a:r>
                        <a:rPr lang="en-US" dirty="0"/>
                        <a:t>Name of country</a:t>
                      </a:r>
                      <a:endParaRPr lang="en-IN" dirty="0"/>
                    </a:p>
                  </a:txBody>
                  <a:tcPr/>
                </a:tc>
                <a:tc>
                  <a:txBody>
                    <a:bodyPr/>
                    <a:lstStyle/>
                    <a:p>
                      <a:r>
                        <a:rPr lang="en-US" dirty="0"/>
                        <a:t>Qualitative </a:t>
                      </a:r>
                      <a:endParaRPr lang="en-IN" dirty="0"/>
                    </a:p>
                  </a:txBody>
                  <a:tcPr/>
                </a:tc>
                <a:tc>
                  <a:txBody>
                    <a:bodyPr/>
                    <a:lstStyle/>
                    <a:p>
                      <a:r>
                        <a:rPr lang="en-US" dirty="0"/>
                        <a:t>-</a:t>
                      </a:r>
                      <a:endParaRPr lang="en-IN" dirty="0"/>
                    </a:p>
                  </a:txBody>
                  <a:tcPr/>
                </a:tc>
                <a:tc>
                  <a:txBody>
                    <a:bodyPr/>
                    <a:lstStyle/>
                    <a:p>
                      <a:r>
                        <a:rPr lang="en-US" dirty="0"/>
                        <a:t>Nominal</a:t>
                      </a:r>
                      <a:endParaRPr lang="en-IN" dirty="0"/>
                    </a:p>
                  </a:txBody>
                  <a:tcPr/>
                </a:tc>
                <a:extLst>
                  <a:ext uri="{0D108BD9-81ED-4DB2-BD59-A6C34878D82A}">
                    <a16:rowId xmlns:a16="http://schemas.microsoft.com/office/drawing/2014/main" val="4198648621"/>
                  </a:ext>
                </a:extLst>
              </a:tr>
              <a:tr h="540932">
                <a:tc>
                  <a:txBody>
                    <a:bodyPr/>
                    <a:lstStyle/>
                    <a:p>
                      <a:r>
                        <a:rPr lang="en-US" dirty="0"/>
                        <a:t>2</a:t>
                      </a:r>
                      <a:endParaRPr lang="en-IN" dirty="0"/>
                    </a:p>
                  </a:txBody>
                  <a:tcPr/>
                </a:tc>
                <a:tc>
                  <a:txBody>
                    <a:bodyPr/>
                    <a:lstStyle/>
                    <a:p>
                      <a:r>
                        <a:rPr lang="en-IN" dirty="0"/>
                        <a:t>Country Code</a:t>
                      </a:r>
                    </a:p>
                  </a:txBody>
                  <a:tcPr/>
                </a:tc>
                <a:tc>
                  <a:txBody>
                    <a:bodyPr/>
                    <a:lstStyle/>
                    <a:p>
                      <a:r>
                        <a:rPr lang="en-US" dirty="0"/>
                        <a:t>Unique code of country</a:t>
                      </a:r>
                      <a:endParaRPr lang="en-IN" dirty="0"/>
                    </a:p>
                  </a:txBody>
                  <a:tcPr/>
                </a:tc>
                <a:tc>
                  <a:txBody>
                    <a:bodyPr/>
                    <a:lstStyle/>
                    <a:p>
                      <a:r>
                        <a:rPr lang="en-US" dirty="0"/>
                        <a:t>qualitative</a:t>
                      </a:r>
                      <a:endParaRPr lang="en-IN" dirty="0"/>
                    </a:p>
                  </a:txBody>
                  <a:tcPr/>
                </a:tc>
                <a:tc>
                  <a:txBody>
                    <a:bodyPr/>
                    <a:lstStyle/>
                    <a:p>
                      <a:r>
                        <a:rPr lang="en-US" dirty="0"/>
                        <a:t>-</a:t>
                      </a:r>
                      <a:endParaRPr lang="en-IN" dirty="0"/>
                    </a:p>
                  </a:txBody>
                  <a:tcPr/>
                </a:tc>
                <a:tc>
                  <a:txBody>
                    <a:bodyPr/>
                    <a:lstStyle/>
                    <a:p>
                      <a:r>
                        <a:rPr lang="en-US" dirty="0"/>
                        <a:t>Nominal</a:t>
                      </a:r>
                      <a:endParaRPr lang="en-IN" dirty="0"/>
                    </a:p>
                  </a:txBody>
                  <a:tcPr/>
                </a:tc>
                <a:extLst>
                  <a:ext uri="{0D108BD9-81ED-4DB2-BD59-A6C34878D82A}">
                    <a16:rowId xmlns:a16="http://schemas.microsoft.com/office/drawing/2014/main" val="2539632653"/>
                  </a:ext>
                </a:extLst>
              </a:tr>
              <a:tr h="540932">
                <a:tc>
                  <a:txBody>
                    <a:bodyPr/>
                    <a:lstStyle/>
                    <a:p>
                      <a:r>
                        <a:rPr lang="en-US" dirty="0"/>
                        <a:t>3 </a:t>
                      </a:r>
                      <a:endParaRPr lang="en-IN" dirty="0"/>
                    </a:p>
                  </a:txBody>
                  <a:tcPr/>
                </a:tc>
                <a:tc>
                  <a:txBody>
                    <a:bodyPr/>
                    <a:lstStyle/>
                    <a:p>
                      <a:r>
                        <a:rPr lang="en-US" dirty="0"/>
                        <a:t>Region</a:t>
                      </a:r>
                      <a:endParaRPr lang="en-IN" dirty="0"/>
                    </a:p>
                  </a:txBody>
                  <a:tcPr/>
                </a:tc>
                <a:tc>
                  <a:txBody>
                    <a:bodyPr/>
                    <a:lstStyle/>
                    <a:p>
                      <a:r>
                        <a:rPr lang="en-US" dirty="0"/>
                        <a:t>Country lie in which continents</a:t>
                      </a:r>
                      <a:endParaRPr lang="en-IN" dirty="0"/>
                    </a:p>
                  </a:txBody>
                  <a:tcPr/>
                </a:tc>
                <a:tc>
                  <a:txBody>
                    <a:bodyPr/>
                    <a:lstStyle/>
                    <a:p>
                      <a:r>
                        <a:rPr lang="en-US" dirty="0"/>
                        <a:t>qualitative</a:t>
                      </a:r>
                      <a:endParaRPr lang="en-IN" dirty="0"/>
                    </a:p>
                  </a:txBody>
                  <a:tcPr/>
                </a:tc>
                <a:tc>
                  <a:txBody>
                    <a:bodyPr/>
                    <a:lstStyle/>
                    <a:p>
                      <a:r>
                        <a:rPr lang="en-US" dirty="0"/>
                        <a:t>-</a:t>
                      </a:r>
                      <a:endParaRPr lang="en-IN" dirty="0"/>
                    </a:p>
                  </a:txBody>
                  <a:tcPr/>
                </a:tc>
                <a:tc>
                  <a:txBody>
                    <a:bodyPr/>
                    <a:lstStyle/>
                    <a:p>
                      <a:r>
                        <a:rPr lang="en-US" dirty="0"/>
                        <a:t>Nominal</a:t>
                      </a:r>
                      <a:endParaRPr lang="en-IN" dirty="0"/>
                    </a:p>
                  </a:txBody>
                  <a:tcPr/>
                </a:tc>
                <a:extLst>
                  <a:ext uri="{0D108BD9-81ED-4DB2-BD59-A6C34878D82A}">
                    <a16:rowId xmlns:a16="http://schemas.microsoft.com/office/drawing/2014/main" val="169474612"/>
                  </a:ext>
                </a:extLst>
              </a:tr>
              <a:tr h="760126">
                <a:tc>
                  <a:txBody>
                    <a:bodyPr/>
                    <a:lstStyle/>
                    <a:p>
                      <a:r>
                        <a:rPr lang="en-US" dirty="0"/>
                        <a:t>4 </a:t>
                      </a:r>
                      <a:endParaRPr lang="en-IN" dirty="0"/>
                    </a:p>
                  </a:txBody>
                  <a:tcPr/>
                </a:tc>
                <a:tc>
                  <a:txBody>
                    <a:bodyPr/>
                    <a:lstStyle/>
                    <a:p>
                      <a:r>
                        <a:rPr lang="en-US" dirty="0"/>
                        <a:t>Indicator Name</a:t>
                      </a:r>
                      <a:endParaRPr lang="en-IN" dirty="0"/>
                    </a:p>
                  </a:txBody>
                  <a:tcPr/>
                </a:tc>
                <a:tc>
                  <a:txBody>
                    <a:bodyPr/>
                    <a:lstStyle/>
                    <a:p>
                      <a:r>
                        <a:rPr lang="en-IN" dirty="0"/>
                        <a:t>CO2 emissions (metric tons per capita)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qualitative</a:t>
                      </a:r>
                      <a:endParaRPr lang="en-IN" dirty="0"/>
                    </a:p>
                    <a:p>
                      <a:endParaRPr lang="en-IN" dirty="0"/>
                    </a:p>
                  </a:txBody>
                  <a:tcPr/>
                </a:tc>
                <a:tc>
                  <a:txBody>
                    <a:bodyPr/>
                    <a:lstStyle/>
                    <a:p>
                      <a:r>
                        <a:rPr lang="en-US" dirty="0"/>
                        <a:t>-</a:t>
                      </a:r>
                      <a:endParaRPr lang="en-IN" dirty="0"/>
                    </a:p>
                  </a:txBody>
                  <a:tcPr/>
                </a:tc>
                <a:tc>
                  <a:txBody>
                    <a:bodyPr/>
                    <a:lstStyle/>
                    <a:p>
                      <a:r>
                        <a:rPr lang="en-US" dirty="0"/>
                        <a:t>Nominal</a:t>
                      </a:r>
                      <a:endParaRPr lang="en-IN" dirty="0"/>
                    </a:p>
                  </a:txBody>
                  <a:tcPr/>
                </a:tc>
                <a:extLst>
                  <a:ext uri="{0D108BD9-81ED-4DB2-BD59-A6C34878D82A}">
                    <a16:rowId xmlns:a16="http://schemas.microsoft.com/office/drawing/2014/main" val="125452873"/>
                  </a:ext>
                </a:extLst>
              </a:tr>
              <a:tr h="642357">
                <a:tc>
                  <a:txBody>
                    <a:bodyPr/>
                    <a:lstStyle/>
                    <a:p>
                      <a:r>
                        <a:rPr lang="en-US" dirty="0"/>
                        <a:t>5 </a:t>
                      </a:r>
                      <a:endParaRPr lang="en-IN" dirty="0"/>
                    </a:p>
                  </a:txBody>
                  <a:tcPr/>
                </a:tc>
                <a:tc>
                  <a:txBody>
                    <a:bodyPr/>
                    <a:lstStyle/>
                    <a:p>
                      <a:r>
                        <a:rPr lang="en-US" dirty="0"/>
                        <a:t>1990</a:t>
                      </a:r>
                      <a:endParaRPr lang="en-IN" dirty="0"/>
                    </a:p>
                  </a:txBody>
                  <a:tcPr/>
                </a:tc>
                <a:tc>
                  <a:txBody>
                    <a:bodyPr/>
                    <a:lstStyle/>
                    <a:p>
                      <a:r>
                        <a:rPr lang="en-US" dirty="0"/>
                        <a:t>From which year we have data</a:t>
                      </a:r>
                      <a:endParaRPr lang="en-IN" dirty="0"/>
                    </a:p>
                  </a:txBody>
                  <a:tcPr/>
                </a:tc>
                <a:tc>
                  <a:txBody>
                    <a:bodyPr/>
                    <a:lstStyle/>
                    <a:p>
                      <a:r>
                        <a:rPr lang="en-US" dirty="0"/>
                        <a:t>quantitative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a:t>
                      </a:r>
                      <a:endParaRPr lang="en-IN" dirty="0"/>
                    </a:p>
                  </a:txBody>
                  <a:tcPr/>
                </a:tc>
                <a:tc>
                  <a:txBody>
                    <a:bodyPr/>
                    <a:lstStyle/>
                    <a:p>
                      <a:r>
                        <a:rPr lang="en-US" dirty="0"/>
                        <a:t>Ratio</a:t>
                      </a:r>
                      <a:endParaRPr lang="en-IN" dirty="0"/>
                    </a:p>
                  </a:txBody>
                  <a:tcPr/>
                </a:tc>
                <a:extLst>
                  <a:ext uri="{0D108BD9-81ED-4DB2-BD59-A6C34878D82A}">
                    <a16:rowId xmlns:a16="http://schemas.microsoft.com/office/drawing/2014/main" val="1272920636"/>
                  </a:ext>
                </a:extLst>
              </a:tr>
              <a:tr h="532088">
                <a:tc>
                  <a:txBody>
                    <a:bodyPr/>
                    <a:lstStyle/>
                    <a:p>
                      <a:r>
                        <a:rPr lang="en-US" dirty="0"/>
                        <a:t>6 </a:t>
                      </a:r>
                      <a:endParaRPr lang="en-IN" dirty="0"/>
                    </a:p>
                  </a:txBody>
                  <a:tcPr/>
                </a:tc>
                <a:tc>
                  <a:txBody>
                    <a:bodyPr/>
                    <a:lstStyle/>
                    <a:p>
                      <a:r>
                        <a:rPr lang="en-US" dirty="0"/>
                        <a:t>1991</a:t>
                      </a:r>
                      <a:endParaRPr lang="en-IN" dirty="0"/>
                    </a:p>
                  </a:txBody>
                  <a:tcPr/>
                </a:tc>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quantitative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US" dirty="0"/>
                        <a:t>Ratio</a:t>
                      </a:r>
                      <a:endParaRPr lang="en-IN" dirty="0"/>
                    </a:p>
                  </a:txBody>
                  <a:tcPr/>
                </a:tc>
                <a:extLst>
                  <a:ext uri="{0D108BD9-81ED-4DB2-BD59-A6C34878D82A}">
                    <a16:rowId xmlns:a16="http://schemas.microsoft.com/office/drawing/2014/main" val="1798650038"/>
                  </a:ext>
                </a:extLst>
              </a:tr>
              <a:tr h="532088">
                <a:tc>
                  <a:txBody>
                    <a:bodyPr/>
                    <a:lstStyle/>
                    <a:p>
                      <a:r>
                        <a:rPr lang="en-US" dirty="0"/>
                        <a:t>7</a:t>
                      </a:r>
                      <a:endParaRPr lang="en-IN" dirty="0"/>
                    </a:p>
                  </a:txBody>
                  <a:tcPr/>
                </a:tc>
                <a:tc>
                  <a:txBody>
                    <a:bodyPr/>
                    <a:lstStyle/>
                    <a:p>
                      <a:r>
                        <a:rPr lang="en-US" dirty="0"/>
                        <a:t>2018 </a:t>
                      </a:r>
                      <a:endParaRPr lang="en-IN" dirty="0"/>
                    </a:p>
                  </a:txBody>
                  <a:tcPr/>
                </a:tc>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quantitative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a:t>
                      </a:r>
                      <a:endParaRPr lang="en-IN" dirty="0"/>
                    </a:p>
                    <a:p>
                      <a:endParaRPr lang="en-IN" dirty="0"/>
                    </a:p>
                  </a:txBody>
                  <a:tcPr/>
                </a:tc>
                <a:tc>
                  <a:txBody>
                    <a:bodyPr/>
                    <a:lstStyle/>
                    <a:p>
                      <a:r>
                        <a:rPr lang="en-US" dirty="0"/>
                        <a:t>Ratio</a:t>
                      </a:r>
                      <a:endParaRPr lang="en-IN" dirty="0"/>
                    </a:p>
                  </a:txBody>
                  <a:tcPr/>
                </a:tc>
                <a:extLst>
                  <a:ext uri="{0D108BD9-81ED-4DB2-BD59-A6C34878D82A}">
                    <a16:rowId xmlns:a16="http://schemas.microsoft.com/office/drawing/2014/main" val="2264703927"/>
                  </a:ext>
                </a:extLst>
              </a:tr>
              <a:tr h="532088">
                <a:tc>
                  <a:txBody>
                    <a:bodyPr/>
                    <a:lstStyle/>
                    <a:p>
                      <a:r>
                        <a:rPr lang="en-US" dirty="0"/>
                        <a:t>8 </a:t>
                      </a:r>
                      <a:endParaRPr lang="en-IN" dirty="0"/>
                    </a:p>
                  </a:txBody>
                  <a:tcPr/>
                </a:tc>
                <a:tc>
                  <a:txBody>
                    <a:bodyPr/>
                    <a:lstStyle/>
                    <a:p>
                      <a:r>
                        <a:rPr lang="en-US" dirty="0"/>
                        <a:t>2019</a:t>
                      </a:r>
                      <a:endParaRPr lang="en-IN" dirty="0"/>
                    </a:p>
                  </a:txBody>
                  <a:tcPr/>
                </a:tc>
                <a:tc>
                  <a:txBody>
                    <a:bodyPr/>
                    <a:lstStyle/>
                    <a:p>
                      <a:r>
                        <a:rPr lang="en-US" dirty="0"/>
                        <a:t>Till date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quantitative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tc>
                <a:tc>
                  <a:txBody>
                    <a:bodyPr/>
                    <a:lstStyle/>
                    <a:p>
                      <a:r>
                        <a:rPr lang="en-US" dirty="0"/>
                        <a:t>Ratio</a:t>
                      </a:r>
                      <a:endParaRPr lang="en-IN" dirty="0"/>
                    </a:p>
                  </a:txBody>
                  <a:tcPr/>
                </a:tc>
                <a:extLst>
                  <a:ext uri="{0D108BD9-81ED-4DB2-BD59-A6C34878D82A}">
                    <a16:rowId xmlns:a16="http://schemas.microsoft.com/office/drawing/2014/main" val="3223013582"/>
                  </a:ext>
                </a:extLst>
              </a:tr>
            </a:tbl>
          </a:graphicData>
        </a:graphic>
      </p:graphicFrame>
    </p:spTree>
    <p:extLst>
      <p:ext uri="{BB962C8B-B14F-4D97-AF65-F5344CB8AC3E}">
        <p14:creationId xmlns:p14="http://schemas.microsoft.com/office/powerpoint/2010/main" val="2523896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50E0-5EB8-E5D7-8468-9AB28334FBCC}"/>
              </a:ext>
            </a:extLst>
          </p:cNvPr>
          <p:cNvSpPr>
            <a:spLocks noGrp="1"/>
          </p:cNvSpPr>
          <p:nvPr>
            <p:ph type="title"/>
          </p:nvPr>
        </p:nvSpPr>
        <p:spPr/>
        <p:txBody>
          <a:bodyPr/>
          <a:lstStyle/>
          <a:p>
            <a:r>
              <a:rPr lang="en-US" dirty="0"/>
              <a:t>Dataset size</a:t>
            </a:r>
            <a:endParaRPr lang="en-IN" dirty="0"/>
          </a:p>
        </p:txBody>
      </p:sp>
      <p:pic>
        <p:nvPicPr>
          <p:cNvPr id="4" name="Picture 3">
            <a:extLst>
              <a:ext uri="{FF2B5EF4-FFF2-40B4-BE49-F238E27FC236}">
                <a16:creationId xmlns:a16="http://schemas.microsoft.com/office/drawing/2014/main" id="{08040BFC-A4FA-E2CD-7C80-DE17CBA43887}"/>
              </a:ext>
            </a:extLst>
          </p:cNvPr>
          <p:cNvPicPr>
            <a:picLocks noChangeAspect="1"/>
          </p:cNvPicPr>
          <p:nvPr/>
        </p:nvPicPr>
        <p:blipFill>
          <a:blip r:embed="rId2"/>
          <a:stretch>
            <a:fillRect/>
          </a:stretch>
        </p:blipFill>
        <p:spPr>
          <a:xfrm>
            <a:off x="3664599" y="1811344"/>
            <a:ext cx="4862801" cy="1986215"/>
          </a:xfrm>
          <a:prstGeom prst="rect">
            <a:avLst/>
          </a:prstGeom>
        </p:spPr>
      </p:pic>
      <p:sp>
        <p:nvSpPr>
          <p:cNvPr id="5" name="TextBox 4">
            <a:extLst>
              <a:ext uri="{FF2B5EF4-FFF2-40B4-BE49-F238E27FC236}">
                <a16:creationId xmlns:a16="http://schemas.microsoft.com/office/drawing/2014/main" id="{9776FCB0-24C7-12A5-F284-B8168B08FBF7}"/>
              </a:ext>
            </a:extLst>
          </p:cNvPr>
          <p:cNvSpPr txBox="1"/>
          <p:nvPr/>
        </p:nvSpPr>
        <p:spPr>
          <a:xfrm>
            <a:off x="4201106" y="4301412"/>
            <a:ext cx="3789785" cy="584775"/>
          </a:xfrm>
          <a:prstGeom prst="rect">
            <a:avLst/>
          </a:prstGeom>
          <a:noFill/>
        </p:spPr>
        <p:txBody>
          <a:bodyPr wrap="square" rtlCol="0">
            <a:spAutoFit/>
          </a:bodyPr>
          <a:lstStyle/>
          <a:p>
            <a:r>
              <a:rPr lang="en-US" sz="3200" dirty="0"/>
              <a:t>215 rows, 35 columns</a:t>
            </a:r>
          </a:p>
        </p:txBody>
      </p:sp>
    </p:spTree>
    <p:extLst>
      <p:ext uri="{BB962C8B-B14F-4D97-AF65-F5344CB8AC3E}">
        <p14:creationId xmlns:p14="http://schemas.microsoft.com/office/powerpoint/2010/main" val="659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C1B4-D33A-4AB3-503C-4CD5C78AA253}"/>
              </a:ext>
            </a:extLst>
          </p:cNvPr>
          <p:cNvSpPr>
            <a:spLocks noGrp="1"/>
          </p:cNvSpPr>
          <p:nvPr>
            <p:ph type="title"/>
          </p:nvPr>
        </p:nvSpPr>
        <p:spPr>
          <a:xfrm>
            <a:off x="831850" y="559838"/>
            <a:ext cx="10515600" cy="1959428"/>
          </a:xfrm>
        </p:spPr>
        <p:txBody>
          <a:bodyPr>
            <a:normAutofit/>
          </a:bodyPr>
          <a:lstStyle/>
          <a:p>
            <a:r>
              <a:rPr lang="en-US" dirty="0"/>
              <a:t>Descriptive Statistics</a:t>
            </a:r>
            <a:endParaRPr lang="en-IN" dirty="0"/>
          </a:p>
        </p:txBody>
      </p:sp>
      <p:sp>
        <p:nvSpPr>
          <p:cNvPr id="3" name="Text Placeholder 2">
            <a:extLst>
              <a:ext uri="{FF2B5EF4-FFF2-40B4-BE49-F238E27FC236}">
                <a16:creationId xmlns:a16="http://schemas.microsoft.com/office/drawing/2014/main" id="{CCC85E54-12A7-6014-822D-A9641E063EFC}"/>
              </a:ext>
            </a:extLst>
          </p:cNvPr>
          <p:cNvSpPr>
            <a:spLocks noGrp="1"/>
          </p:cNvSpPr>
          <p:nvPr>
            <p:ph type="body" idx="1"/>
          </p:nvPr>
        </p:nvSpPr>
        <p:spPr>
          <a:xfrm>
            <a:off x="831850" y="3013788"/>
            <a:ext cx="10515600" cy="3075863"/>
          </a:xfrm>
        </p:spPr>
        <p:txBody>
          <a:bodyPr/>
          <a:lstStyle/>
          <a:p>
            <a:pPr marL="342900" indent="-342900">
              <a:buFontTx/>
              <a:buChar char="-"/>
            </a:pPr>
            <a:r>
              <a:rPr lang="en-US" dirty="0">
                <a:solidFill>
                  <a:schemeClr val="tx1">
                    <a:lumMod val="95000"/>
                    <a:lumOff val="5000"/>
                  </a:schemeClr>
                </a:solidFill>
                <a:latin typeface="Söhne"/>
              </a:rPr>
              <a:t>I</a:t>
            </a:r>
            <a:r>
              <a:rPr lang="en-US" b="0" i="0" dirty="0">
                <a:solidFill>
                  <a:schemeClr val="tx1">
                    <a:lumMod val="95000"/>
                    <a:lumOff val="5000"/>
                  </a:schemeClr>
                </a:solidFill>
                <a:effectLst/>
                <a:latin typeface="Söhne"/>
              </a:rPr>
              <a:t>nvolves collecting, analyzing, and presenting data to summarize its features.</a:t>
            </a:r>
          </a:p>
          <a:p>
            <a:pPr marL="342900" indent="-342900">
              <a:buFontTx/>
              <a:buChar char="-"/>
            </a:pPr>
            <a:r>
              <a:rPr lang="en-US" b="0" i="0" dirty="0">
                <a:solidFill>
                  <a:schemeClr val="tx1">
                    <a:lumMod val="95000"/>
                    <a:lumOff val="5000"/>
                  </a:schemeClr>
                </a:solidFill>
                <a:effectLst/>
                <a:latin typeface="Söhne"/>
              </a:rPr>
              <a:t>It includes measures such as mean, median, mode, variance, and standard deviation, etc.</a:t>
            </a:r>
            <a:endParaRPr lang="en-IN" dirty="0">
              <a:solidFill>
                <a:schemeClr val="tx1">
                  <a:lumMod val="95000"/>
                  <a:lumOff val="5000"/>
                </a:schemeClr>
              </a:solidFill>
            </a:endParaRPr>
          </a:p>
        </p:txBody>
      </p:sp>
    </p:spTree>
    <p:extLst>
      <p:ext uri="{BB962C8B-B14F-4D97-AF65-F5344CB8AC3E}">
        <p14:creationId xmlns:p14="http://schemas.microsoft.com/office/powerpoint/2010/main" val="349165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6276-7952-79D0-ACCB-78750E2489ED}"/>
              </a:ext>
            </a:extLst>
          </p:cNvPr>
          <p:cNvSpPr>
            <a:spLocks noGrp="1"/>
          </p:cNvSpPr>
          <p:nvPr>
            <p:ph type="title"/>
          </p:nvPr>
        </p:nvSpPr>
        <p:spPr>
          <a:xfrm>
            <a:off x="831850" y="195943"/>
            <a:ext cx="10515600" cy="1894114"/>
          </a:xfrm>
        </p:spPr>
        <p:txBody>
          <a:bodyPr/>
          <a:lstStyle/>
          <a:p>
            <a:r>
              <a:rPr lang="en-US" dirty="0"/>
              <a:t>Mean</a:t>
            </a:r>
            <a:endParaRPr lang="en-IN" dirty="0"/>
          </a:p>
        </p:txBody>
      </p:sp>
      <p:sp>
        <p:nvSpPr>
          <p:cNvPr id="3" name="Text Placeholder 2">
            <a:extLst>
              <a:ext uri="{FF2B5EF4-FFF2-40B4-BE49-F238E27FC236}">
                <a16:creationId xmlns:a16="http://schemas.microsoft.com/office/drawing/2014/main" id="{A06D2A75-DB02-FEAA-E4C4-9E819FB0220B}"/>
              </a:ext>
            </a:extLst>
          </p:cNvPr>
          <p:cNvSpPr>
            <a:spLocks noGrp="1"/>
          </p:cNvSpPr>
          <p:nvPr>
            <p:ph type="body" idx="1"/>
          </p:nvPr>
        </p:nvSpPr>
        <p:spPr>
          <a:xfrm>
            <a:off x="831850" y="2425959"/>
            <a:ext cx="10515600" cy="3663691"/>
          </a:xfrm>
        </p:spPr>
        <p:txBody>
          <a:bodyPr/>
          <a:lstStyle/>
          <a:p>
            <a:r>
              <a:rPr lang="en-US" b="0" i="0" dirty="0">
                <a:solidFill>
                  <a:schemeClr val="tx1">
                    <a:lumMod val="95000"/>
                    <a:lumOff val="5000"/>
                  </a:schemeClr>
                </a:solidFill>
                <a:effectLst/>
                <a:latin typeface="Söhne"/>
              </a:rPr>
              <a:t>the mean is a measure of central tendency that represents the average value of a dataset. It is calculated by adding up all the values in the dataset and dividing by the total number of values.</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C5F7704C-D92B-2C1C-2641-45CAEA0EDEF5}"/>
              </a:ext>
            </a:extLst>
          </p:cNvPr>
          <p:cNvPicPr>
            <a:picLocks noChangeAspect="1"/>
          </p:cNvPicPr>
          <p:nvPr/>
        </p:nvPicPr>
        <p:blipFill>
          <a:blip r:embed="rId2"/>
          <a:stretch>
            <a:fillRect/>
          </a:stretch>
        </p:blipFill>
        <p:spPr>
          <a:xfrm>
            <a:off x="6329309" y="3634584"/>
            <a:ext cx="4366638" cy="1912465"/>
          </a:xfrm>
          <a:prstGeom prst="rect">
            <a:avLst/>
          </a:prstGeom>
        </p:spPr>
      </p:pic>
    </p:spTree>
    <p:extLst>
      <p:ext uri="{BB962C8B-B14F-4D97-AF65-F5344CB8AC3E}">
        <p14:creationId xmlns:p14="http://schemas.microsoft.com/office/powerpoint/2010/main" val="377137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0338-FE66-1032-4D4C-7DAB504E80A3}"/>
              </a:ext>
            </a:extLst>
          </p:cNvPr>
          <p:cNvSpPr>
            <a:spLocks noGrp="1"/>
          </p:cNvSpPr>
          <p:nvPr>
            <p:ph type="title"/>
          </p:nvPr>
        </p:nvSpPr>
        <p:spPr/>
        <p:txBody>
          <a:bodyPr/>
          <a:lstStyle/>
          <a:p>
            <a:r>
              <a:rPr lang="en-US" dirty="0"/>
              <a:t>Afghanistan’s analysis</a:t>
            </a:r>
            <a:endParaRPr lang="en-IN" dirty="0"/>
          </a:p>
        </p:txBody>
      </p:sp>
      <p:sp>
        <p:nvSpPr>
          <p:cNvPr id="3" name="Content Placeholder 2">
            <a:extLst>
              <a:ext uri="{FF2B5EF4-FFF2-40B4-BE49-F238E27FC236}">
                <a16:creationId xmlns:a16="http://schemas.microsoft.com/office/drawing/2014/main" id="{2E7A6033-8CD8-F97F-59BE-D4422E939FD5}"/>
              </a:ext>
            </a:extLst>
          </p:cNvPr>
          <p:cNvSpPr>
            <a:spLocks noGrp="1"/>
          </p:cNvSpPr>
          <p:nvPr>
            <p:ph idx="1"/>
          </p:nvPr>
        </p:nvSpPr>
        <p:spPr/>
        <p:txBody>
          <a:bodyPr/>
          <a:lstStyle/>
          <a:p>
            <a:r>
              <a:rPr lang="en-US" dirty="0"/>
              <a:t>Average emission over the years</a:t>
            </a:r>
            <a:endParaRPr lang="en-IN" dirty="0"/>
          </a:p>
        </p:txBody>
      </p:sp>
      <p:pic>
        <p:nvPicPr>
          <p:cNvPr id="5" name="Picture 4">
            <a:extLst>
              <a:ext uri="{FF2B5EF4-FFF2-40B4-BE49-F238E27FC236}">
                <a16:creationId xmlns:a16="http://schemas.microsoft.com/office/drawing/2014/main" id="{8997E08B-A250-D558-645C-23123DD4B937}"/>
              </a:ext>
            </a:extLst>
          </p:cNvPr>
          <p:cNvPicPr>
            <a:picLocks noChangeAspect="1"/>
          </p:cNvPicPr>
          <p:nvPr/>
        </p:nvPicPr>
        <p:blipFill>
          <a:blip r:embed="rId2"/>
          <a:stretch>
            <a:fillRect/>
          </a:stretch>
        </p:blipFill>
        <p:spPr>
          <a:xfrm>
            <a:off x="2995363" y="2422035"/>
            <a:ext cx="6201274" cy="1282219"/>
          </a:xfrm>
          <a:prstGeom prst="rect">
            <a:avLst/>
          </a:prstGeom>
        </p:spPr>
      </p:pic>
      <p:pic>
        <p:nvPicPr>
          <p:cNvPr id="7" name="Picture 6">
            <a:extLst>
              <a:ext uri="{FF2B5EF4-FFF2-40B4-BE49-F238E27FC236}">
                <a16:creationId xmlns:a16="http://schemas.microsoft.com/office/drawing/2014/main" id="{DDD934FA-A5F2-574F-FD60-7C4F34D42DD0}"/>
              </a:ext>
            </a:extLst>
          </p:cNvPr>
          <p:cNvPicPr>
            <a:picLocks noChangeAspect="1"/>
          </p:cNvPicPr>
          <p:nvPr/>
        </p:nvPicPr>
        <p:blipFill>
          <a:blip r:embed="rId3"/>
          <a:stretch>
            <a:fillRect/>
          </a:stretch>
        </p:blipFill>
        <p:spPr>
          <a:xfrm>
            <a:off x="3287817" y="3837518"/>
            <a:ext cx="5616365" cy="2677682"/>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72EFA09C-E7E9-7043-A6AE-60267F470873}"/>
                  </a:ext>
                </a:extLst>
              </p14:cNvPr>
              <p14:cNvContentPartPr/>
              <p14:nvPr/>
            </p14:nvContentPartPr>
            <p14:xfrm>
              <a:off x="-503912" y="503750"/>
              <a:ext cx="360" cy="360"/>
            </p14:xfrm>
          </p:contentPart>
        </mc:Choice>
        <mc:Fallback xmlns="">
          <p:pic>
            <p:nvPicPr>
              <p:cNvPr id="13" name="Ink 12">
                <a:extLst>
                  <a:ext uri="{FF2B5EF4-FFF2-40B4-BE49-F238E27FC236}">
                    <a16:creationId xmlns:a16="http://schemas.microsoft.com/office/drawing/2014/main" id="{72EFA09C-E7E9-7043-A6AE-60267F470873}"/>
                  </a:ext>
                </a:extLst>
              </p:cNvPr>
              <p:cNvPicPr/>
              <p:nvPr/>
            </p:nvPicPr>
            <p:blipFill>
              <a:blip r:embed="rId5"/>
              <a:stretch>
                <a:fillRect/>
              </a:stretch>
            </p:blipFill>
            <p:spPr>
              <a:xfrm>
                <a:off x="-557912" y="396110"/>
                <a:ext cx="108000" cy="216000"/>
              </a:xfrm>
              <a:prstGeom prst="rect">
                <a:avLst/>
              </a:prstGeom>
            </p:spPr>
          </p:pic>
        </mc:Fallback>
      </mc:AlternateContent>
      <p:sp>
        <p:nvSpPr>
          <p:cNvPr id="14" name="Rectangle 13">
            <a:extLst>
              <a:ext uri="{FF2B5EF4-FFF2-40B4-BE49-F238E27FC236}">
                <a16:creationId xmlns:a16="http://schemas.microsoft.com/office/drawing/2014/main" id="{0AD19C48-9D7E-F4F9-4DCD-D05D4B6CC65F}"/>
              </a:ext>
            </a:extLst>
          </p:cNvPr>
          <p:cNvSpPr/>
          <p:nvPr/>
        </p:nvSpPr>
        <p:spPr>
          <a:xfrm>
            <a:off x="3287817" y="6176963"/>
            <a:ext cx="2217244" cy="4715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410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5FF2-13D9-57FD-2AB7-97E42643B229}"/>
              </a:ext>
            </a:extLst>
          </p:cNvPr>
          <p:cNvSpPr>
            <a:spLocks noGrp="1"/>
          </p:cNvSpPr>
          <p:nvPr>
            <p:ph type="ctrTitle"/>
          </p:nvPr>
        </p:nvSpPr>
        <p:spPr>
          <a:xfrm>
            <a:off x="643812" y="1122363"/>
            <a:ext cx="10024188" cy="1891425"/>
          </a:xfrm>
        </p:spPr>
        <p:txBody>
          <a:bodyPr/>
          <a:lstStyle/>
          <a:p>
            <a:pPr algn="l"/>
            <a:r>
              <a:rPr lang="en-US" dirty="0"/>
              <a:t>Median</a:t>
            </a:r>
            <a:endParaRPr lang="en-IN" dirty="0"/>
          </a:p>
        </p:txBody>
      </p:sp>
      <p:sp>
        <p:nvSpPr>
          <p:cNvPr id="3" name="Subtitle 2">
            <a:extLst>
              <a:ext uri="{FF2B5EF4-FFF2-40B4-BE49-F238E27FC236}">
                <a16:creationId xmlns:a16="http://schemas.microsoft.com/office/drawing/2014/main" id="{0430B3A4-E867-EC94-B27C-469D7D6E79F4}"/>
              </a:ext>
            </a:extLst>
          </p:cNvPr>
          <p:cNvSpPr>
            <a:spLocks noGrp="1"/>
          </p:cNvSpPr>
          <p:nvPr>
            <p:ph type="subTitle" idx="1"/>
          </p:nvPr>
        </p:nvSpPr>
        <p:spPr>
          <a:xfrm>
            <a:off x="242596" y="3602037"/>
            <a:ext cx="10425404" cy="2901400"/>
          </a:xfrm>
        </p:spPr>
        <p:txBody>
          <a:bodyPr>
            <a:normAutofit/>
          </a:bodyPr>
          <a:lstStyle/>
          <a:p>
            <a:pPr algn="l"/>
            <a:r>
              <a:rPr lang="en-US" b="0" i="0" dirty="0">
                <a:solidFill>
                  <a:schemeClr val="tx1">
                    <a:lumMod val="95000"/>
                    <a:lumOff val="5000"/>
                  </a:schemeClr>
                </a:solidFill>
                <a:effectLst/>
                <a:latin typeface="Söhne"/>
              </a:rPr>
              <a:t>To calculate the median, the dataset is first arranged in order from lowest to highest (or highest to lowest). Then, the middle value is identified. If there is an odd number of values in the dataset, the median is the middle value. If there is an even number of values, the median is the average of the two middle values.</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0E6F3C40-C700-33FC-A298-368D7A1592E7}"/>
              </a:ext>
            </a:extLst>
          </p:cNvPr>
          <p:cNvPicPr>
            <a:picLocks noChangeAspect="1"/>
          </p:cNvPicPr>
          <p:nvPr/>
        </p:nvPicPr>
        <p:blipFill>
          <a:blip r:embed="rId2"/>
          <a:stretch>
            <a:fillRect/>
          </a:stretch>
        </p:blipFill>
        <p:spPr>
          <a:xfrm>
            <a:off x="7982335" y="660779"/>
            <a:ext cx="3673158" cy="2768221"/>
          </a:xfrm>
          <a:prstGeom prst="rect">
            <a:avLst/>
          </a:prstGeom>
        </p:spPr>
      </p:pic>
    </p:spTree>
    <p:extLst>
      <p:ext uri="{BB962C8B-B14F-4D97-AF65-F5344CB8AC3E}">
        <p14:creationId xmlns:p14="http://schemas.microsoft.com/office/powerpoint/2010/main" val="194692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571</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CO2 emissions around the world</vt:lpstr>
      <vt:lpstr>Data Dictionary</vt:lpstr>
      <vt:lpstr>Types of data analysis</vt:lpstr>
      <vt:lpstr>PowerPoint Presentation</vt:lpstr>
      <vt:lpstr>Dataset size</vt:lpstr>
      <vt:lpstr>Descriptive Statistics</vt:lpstr>
      <vt:lpstr>Mean</vt:lpstr>
      <vt:lpstr>Afghanistan’s analysis</vt:lpstr>
      <vt:lpstr>Median</vt:lpstr>
      <vt:lpstr>Median emission over the years</vt:lpstr>
      <vt:lpstr>Mode</vt:lpstr>
      <vt:lpstr>Mode Emission Over The Years</vt:lpstr>
      <vt:lpstr>Variance</vt:lpstr>
      <vt:lpstr>Variance Emission Over The Years</vt:lpstr>
      <vt:lpstr>Standard Deviation</vt:lpstr>
      <vt:lpstr>Standard Deviation Emission Over The Years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 KAPOTE</dc:creator>
  <cp:lastModifiedBy>Mahaprasad</cp:lastModifiedBy>
  <cp:revision>9</cp:revision>
  <dcterms:created xsi:type="dcterms:W3CDTF">2023-04-05T17:40:01Z</dcterms:created>
  <dcterms:modified xsi:type="dcterms:W3CDTF">2023-04-26T16:34:19Z</dcterms:modified>
</cp:coreProperties>
</file>