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0" r:id="rId5"/>
    <p:sldId id="258" r:id="rId6"/>
    <p:sldId id="261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1A3B-C752-2633-DEA5-017B139F4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9CD35-16EA-FFD2-7E04-387E66AF5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8E322-9B30-689E-F7D5-87CF5F1C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994D-8D84-48E9-8D67-1FBA512F15C9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EDE74-6475-D038-EBE3-4859049D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F07B1-A080-EBFE-AA4E-7506E774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9CBE-CBE1-4154-B640-F060FECE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79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89F8-5109-E7A0-E97B-F237F6E0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F1277-4D2E-ED60-5C15-DE2940012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BBE32-EC66-2CE3-24D7-78FC82D4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994D-8D84-48E9-8D67-1FBA512F15C9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5A61B-5175-E4F4-9577-726BBE5C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6A450-F47B-6E75-5A46-59349E72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9CBE-CBE1-4154-B640-F060FECE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47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19C61-08F7-7026-0C74-832FDE9C5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C4873-4214-59E6-599B-3FD0379E8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CED6-B2D5-4D74-E6E8-29DEE23E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994D-8D84-48E9-8D67-1FBA512F15C9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545E-6DD3-9ACF-9897-CE12E79B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6A05-044C-96EE-D6FB-9059923B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9CBE-CBE1-4154-B640-F060FECE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22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03AB-4A75-016E-3CF3-E3B3FD3C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9524-1292-B9D6-7043-3FC437FF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A134-A65F-A384-98A7-D93928D5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994D-8D84-48E9-8D67-1FBA512F15C9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920BB-4D52-1131-0C17-A6CBC245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1EE29-FC49-18D1-255D-717A7763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9CBE-CBE1-4154-B640-F060FECE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90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4C34-3155-0360-ACB0-EB89EDAC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FD805-DE43-BD10-8A86-468F6021A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22E20-CBEC-714F-79ED-2BFC7AFE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994D-8D84-48E9-8D67-1FBA512F15C9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80936-6896-023D-BD9C-8FE369BE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A99C8-3438-8A61-3FBE-4085150B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9CBE-CBE1-4154-B640-F060FECE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12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A727-022D-0ABB-8751-18444331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10AB-5D54-FB1F-8968-56628BC49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11D21-9F46-0697-6A59-0C244F6A4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67936-3DBB-B177-C810-5C81EED6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994D-8D84-48E9-8D67-1FBA512F15C9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BAF1D-CC01-B44A-18A7-3C29535E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D7FDE-E999-D5C9-CCCF-4389651B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9CBE-CBE1-4154-B640-F060FECE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3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78E2-649E-315D-1E07-127DE54C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50F12-2DB1-F54C-EF18-1E372B4CD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B0F07-EE86-CD94-7F23-B1841F719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42F7A-EC62-14B3-FEBD-B76CEB37C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020A5-7D57-E9CE-2A79-B244A81A5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29E6B-6EFD-5D54-90CE-D2547B29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994D-8D84-48E9-8D67-1FBA512F15C9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80B97-99EE-366A-2B55-E8EC51CB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2DD53-4E5F-F675-AEC5-165657D3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9CBE-CBE1-4154-B640-F060FECE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82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AF15-94F3-B6C5-09DD-F336FA85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A0258-7A8B-76BE-D938-20848A91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994D-8D84-48E9-8D67-1FBA512F15C9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B1E21-511D-C509-0C0D-86832968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48A40-24E9-3587-3346-7A668879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9CBE-CBE1-4154-B640-F060FECE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82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7CAA2-298D-1EC3-0A32-F8BC2238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994D-8D84-48E9-8D67-1FBA512F15C9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2E330-9391-02F8-727E-3BFD3596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532AE-A707-BA6C-E743-93A52BBD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9CBE-CBE1-4154-B640-F060FECE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76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6D34-DECA-7F89-B20C-1E11A2B8C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9B4A-0C2B-E72B-A196-C832A4540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5DCB8-4CD9-60B3-0B7E-0F79DD429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510D5-1156-6613-1513-51DF26D6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994D-8D84-48E9-8D67-1FBA512F15C9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CB244-6049-4BBB-B560-5E7D3051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25F46-EC38-F62E-E660-6A2C74DD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9CBE-CBE1-4154-B640-F060FECE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36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5AA2-325C-967C-B050-1D82DE01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266F3-0C58-02E9-9EF2-3F547D131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36FC7-C81C-19AC-4646-3544B7008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D7EA5-29F9-5DD6-93EA-EE6A1812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994D-8D84-48E9-8D67-1FBA512F15C9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5D325-7865-5C6A-99BC-4BF05F25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C3545-2A55-7833-0A3C-5ED78412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9CBE-CBE1-4154-B640-F060FECE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21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6B315-F916-D075-857D-901FC49E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EA767-0B6D-FAE6-C232-8580B16AA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8D712-0CDA-D20B-B001-97FFCB85D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7994D-8D84-48E9-8D67-1FBA512F15C9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DA3D1-7525-B23D-4C68-6CC88B811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D0C8C-AA62-6F1A-58F1-FD3CD792C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19CBE-CBE1-4154-B640-F060FECE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8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C437-3040-8473-2ED9-61F7B1871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br>
              <a:rPr lang="en-IN" dirty="0"/>
            </a:b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FC070-968C-F682-336A-BE8BE92FA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3965"/>
            <a:ext cx="9144000" cy="1655762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Srinath Maharaj</a:t>
            </a:r>
          </a:p>
        </p:txBody>
      </p:sp>
    </p:spTree>
    <p:extLst>
      <p:ext uri="{BB962C8B-B14F-4D97-AF65-F5344CB8AC3E}">
        <p14:creationId xmlns:p14="http://schemas.microsoft.com/office/powerpoint/2010/main" val="3540556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0726DA6-6F25-0F8A-08C2-C804E7E858E4}"/>
              </a:ext>
            </a:extLst>
          </p:cNvPr>
          <p:cNvSpPr txBox="1"/>
          <p:nvPr/>
        </p:nvSpPr>
        <p:spPr>
          <a:xfrm>
            <a:off x="5796202" y="659203"/>
            <a:ext cx="60812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Number of guests was higher for City hotel(83179) than Resort Hotel(62321)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Number of bookings increased from the month of July to August.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52423"/>
                </a:solidFill>
                <a:effectLst/>
              </a:rPr>
              <a:t>At 21257, August had the highest </a:t>
            </a:r>
            <a:r>
              <a:rPr lang="en-US" sz="1400" dirty="0">
                <a:solidFill>
                  <a:srgbClr val="252423"/>
                </a:solidFill>
              </a:rPr>
              <a:t>no of guests</a:t>
            </a:r>
            <a:r>
              <a:rPr lang="en-US" sz="1400" b="0" i="0" dirty="0">
                <a:solidFill>
                  <a:srgbClr val="252423"/>
                </a:solidFill>
                <a:effectLst/>
              </a:rPr>
              <a:t> and was 225.53% higher </a:t>
            </a:r>
          </a:p>
          <a:p>
            <a:r>
              <a:rPr lang="en-US" sz="1400" dirty="0">
                <a:solidFill>
                  <a:srgbClr val="252423"/>
                </a:solidFill>
              </a:rPr>
              <a:t>      </a:t>
            </a:r>
            <a:r>
              <a:rPr lang="en-US" sz="1400" b="0" i="0" dirty="0">
                <a:solidFill>
                  <a:srgbClr val="252423"/>
                </a:solidFill>
                <a:effectLst/>
              </a:rPr>
              <a:t>than January, which had the lowest no of guests at 6530.﻿</a:t>
            </a:r>
          </a:p>
          <a:p>
            <a:endParaRPr lang="en-US" sz="1400" dirty="0">
              <a:solidFill>
                <a:srgbClr val="25242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52423"/>
                </a:solidFill>
              </a:rPr>
              <a:t>In the month of June, num of guests for City hotel and Resort hotel diverged the most, </a:t>
            </a:r>
            <a:r>
              <a:rPr lang="en-US" sz="1400" b="0" i="0" dirty="0">
                <a:solidFill>
                  <a:srgbClr val="252423"/>
                </a:solidFill>
                <a:effectLst/>
              </a:rPr>
              <a:t>when City Hotel were 2908 higher than Resort Hotel.</a:t>
            </a:r>
            <a:r>
              <a:rPr lang="en-US" sz="1400" dirty="0">
                <a:solidFill>
                  <a:srgbClr val="252423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25242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52423"/>
                </a:solidFill>
              </a:rPr>
              <a:t>Second Half accounted for 58.3% of num of guests arrival.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9721DCC-01B9-F940-1306-794E77873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741" y="3552303"/>
            <a:ext cx="2324301" cy="25300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1650E06-D635-87BC-20E4-07852F2F7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61" y="249812"/>
            <a:ext cx="5373800" cy="317918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5D75D1E-C64B-6C76-0D5F-253890C63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61" y="3429000"/>
            <a:ext cx="5373800" cy="302506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4C4AC2A-23A1-FF61-81BF-6477C6BB9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9239" y="3552303"/>
            <a:ext cx="3182247" cy="264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0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18CA0-860E-52C7-520C-6830683A9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AB20FA-507F-4911-4A3A-44111B272DF7}"/>
              </a:ext>
            </a:extLst>
          </p:cNvPr>
          <p:cNvSpPr txBox="1"/>
          <p:nvPr/>
        </p:nvSpPr>
        <p:spPr>
          <a:xfrm>
            <a:off x="6433352" y="440578"/>
            <a:ext cx="54755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Revenue aspect looks different, the Resort Hotel receives more revenue with  respect to City Hotel  during middle of year though the no of bookings of city hotel are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From May to August, there was rapid increase in ADR, reaches peak in  August.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From below two graphs, we see that either </a:t>
            </a:r>
            <a:r>
              <a:rPr lang="en-IN" sz="1400" dirty="0" err="1"/>
              <a:t>lead_time</a:t>
            </a:r>
            <a:r>
              <a:rPr lang="en-IN" sz="1400" dirty="0"/>
              <a:t> or </a:t>
            </a:r>
            <a:r>
              <a:rPr lang="en-IN" sz="1400" dirty="0" err="1"/>
              <a:t>days_in_waiting_list</a:t>
            </a:r>
            <a:r>
              <a:rPr lang="en-IN" sz="1400" dirty="0"/>
              <a:t> has no effect on cancellation of bookings as bookings not cancelled even with same waiting time are significantly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C3B94F-A8A0-A220-A627-38F6BCC57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12" y="144564"/>
            <a:ext cx="5409460" cy="32844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426077-7AA3-E012-971B-6479138DB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007" y="3467332"/>
            <a:ext cx="5906895" cy="33662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106F0B-14B6-CE94-5CCB-178AF6C8B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12" y="3549121"/>
            <a:ext cx="5906895" cy="328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35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8609E51-6DF4-CE3C-EFC9-0B596FCAD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97723"/>
            <a:ext cx="5462726" cy="32845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2A84E0-DC61-0ACE-143B-A73040EE4CE8}"/>
              </a:ext>
            </a:extLst>
          </p:cNvPr>
          <p:cNvSpPr txBox="1"/>
          <p:nvPr/>
        </p:nvSpPr>
        <p:spPr>
          <a:xfrm>
            <a:off x="843379" y="4731798"/>
            <a:ext cx="105052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We can see small peaks in arrival number of guests at regular interval of days, this may be due to increase in arrival weekend.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Average ADR tends to go up as month ends.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4C50D7-7732-DCA7-A549-8980DC0C1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79" y="897723"/>
            <a:ext cx="4968671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48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68A4DB19-8973-855B-7B71-9E024174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962"/>
            <a:ext cx="6769963" cy="43944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48733E-C088-D719-C8B4-1573A4329737}"/>
              </a:ext>
            </a:extLst>
          </p:cNvPr>
          <p:cNvSpPr txBox="1"/>
          <p:nvPr/>
        </p:nvSpPr>
        <p:spPr>
          <a:xfrm>
            <a:off x="838201" y="5095783"/>
            <a:ext cx="107205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Most bookings are done by couple (although we are not sure that they are couples as data doesn’t tell about that)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We can see from graph sudden surge in arrival </a:t>
            </a:r>
            <a:r>
              <a:rPr lang="en-IN" sz="1400" dirty="0" err="1"/>
              <a:t>num</a:t>
            </a:r>
            <a:r>
              <a:rPr lang="en-IN" sz="1400" dirty="0"/>
              <a:t> of guests(couples and family) in months of July &amp; August, so we can plan better facilities for this type of customers during these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Looking at the chart, </a:t>
            </a:r>
            <a:r>
              <a:rPr lang="en-IN" sz="1400" dirty="0" err="1"/>
              <a:t>atleast</a:t>
            </a:r>
            <a:r>
              <a:rPr lang="en-IN" sz="1400" dirty="0"/>
              <a:t> one number of car parking is mandatory for each hotel. 91.42% of bookings does not need parking space, 8.55% requires one car sparking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5163DF-2408-5194-D6B4-1347BDAED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3" y="292962"/>
            <a:ext cx="4166915" cy="25894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7990B1-BCB2-0988-0DB9-E604F1AE7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3" y="2882393"/>
            <a:ext cx="4313294" cy="221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71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D97562-DA6F-3B75-6DEF-B4B3A5678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6614" y="165350"/>
            <a:ext cx="4419983" cy="30254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85B91A-CC39-12C9-6D8C-981910ACA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31" y="115132"/>
            <a:ext cx="4816257" cy="27891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E7AE39-1EB5-633A-913D-1653C1C1013A}"/>
              </a:ext>
            </a:extLst>
          </p:cNvPr>
          <p:cNvSpPr txBox="1"/>
          <p:nvPr/>
        </p:nvSpPr>
        <p:spPr>
          <a:xfrm>
            <a:off x="639131" y="3783515"/>
            <a:ext cx="609452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check whether a hotel was likely to receive a high number of special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of market segment mostly have special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 such as adults or with kids have special request generally.</a:t>
            </a:r>
          </a:p>
          <a:p>
            <a:endParaRPr lang="en-IN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95B221-F7A6-BE18-A947-DFF568B01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614" y="3533011"/>
            <a:ext cx="4618120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51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A08E-9539-2AC1-BE02-62F97F65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5888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D157-0310-F122-726F-BA76F251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9822"/>
          </a:xfrm>
        </p:spPr>
        <p:txBody>
          <a:bodyPr>
            <a:normAutofit fontScale="90000"/>
          </a:bodyPr>
          <a:lstStyle/>
          <a:p>
            <a:br>
              <a:rPr lang="en-IN" sz="3200" dirty="0">
                <a:solidFill>
                  <a:srgbClr val="FF0000"/>
                </a:solidFill>
              </a:rPr>
            </a:br>
            <a:r>
              <a:rPr lang="en-IN" sz="3200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4E938-E2A6-DC60-32B4-14672E85A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2300"/>
            <a:ext cx="10515600" cy="4351338"/>
          </a:xfrm>
        </p:spPr>
        <p:txBody>
          <a:bodyPr>
            <a:normAutofit/>
          </a:bodyPr>
          <a:lstStyle/>
          <a:p>
            <a:endParaRPr lang="en-IN" sz="1800" dirty="0"/>
          </a:p>
          <a:p>
            <a:r>
              <a:rPr lang="en-IN" sz="1800" dirty="0"/>
              <a:t>To discuss the analysis of given hotel booking data set for year 2018 – 2020 using Power BI.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We will do analysis of dataset and try to find out  key factors driving the hotel bookings trends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	- Data cleaning operations are done to ensure the dataset’s integrity and accuracy in SQL server.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	- Connected the dataset to Power BI, </a:t>
            </a:r>
            <a:r>
              <a:rPr lang="en-US" sz="1800" dirty="0"/>
              <a:t>leveraging its robust visualization capabilities to craft insightful 	  and visually appealing dashboards.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513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B0C1-36E0-9952-8DE8-2AC9D351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296"/>
          </a:xfrm>
        </p:spPr>
        <p:txBody>
          <a:bodyPr>
            <a:normAutofit/>
          </a:bodyPr>
          <a:lstStyle/>
          <a:p>
            <a:r>
              <a:rPr lang="en-IN" sz="3200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30EAD-5E52-D7C8-C621-B641635CA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46810"/>
            <a:ext cx="5257800" cy="423464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200" dirty="0"/>
              <a:t>Which agent makes the most no. of bookings? 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Which room type is in most demand and which room type generates the highest </a:t>
            </a:r>
            <a:r>
              <a:rPr lang="en-US" sz="1200" dirty="0" err="1"/>
              <a:t>adr</a:t>
            </a:r>
            <a:r>
              <a:rPr lang="en-US" sz="1200" dirty="0"/>
              <a:t>?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Which meal type is the most </a:t>
            </a:r>
            <a:r>
              <a:rPr lang="en-US" sz="1200" dirty="0" err="1"/>
              <a:t>preffered</a:t>
            </a:r>
            <a:r>
              <a:rPr lang="en-US" sz="1200" dirty="0"/>
              <a:t> meal of customers?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What is the percentage of bookings in each hotel?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Which is the most common channel for booking hotels?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Which are the most busy months?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From which country most of the guests are coming ?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How long do people stay at the hotels?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Which hotel seems to make more revenue? 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Which hotel has a  higher lead time?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What is preferred stay length in each hotel? 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Which hotel has higher bookings cancellation rate.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2EEFF2-6251-BC42-3C96-D894F1043F87}"/>
              </a:ext>
            </a:extLst>
          </p:cNvPr>
          <p:cNvSpPr txBox="1">
            <a:spLocks/>
          </p:cNvSpPr>
          <p:nvPr/>
        </p:nvSpPr>
        <p:spPr>
          <a:xfrm>
            <a:off x="6095998" y="1637931"/>
            <a:ext cx="5257802" cy="4234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13. Which hotel has a high chance that its customer will return for another stay?</a:t>
            </a:r>
          </a:p>
          <a:p>
            <a:pPr marL="0" indent="0">
              <a:buNone/>
            </a:pPr>
            <a:r>
              <a:rPr lang="en-US" sz="1200" dirty="0"/>
              <a:t>14. Which channel is mostly used for the early booking of hotels?</a:t>
            </a:r>
          </a:p>
          <a:p>
            <a:pPr marL="0" indent="0">
              <a:buNone/>
            </a:pPr>
            <a:r>
              <a:rPr lang="en-US" sz="1200" dirty="0"/>
              <a:t>15. Which channel has a longer average waiting time? </a:t>
            </a:r>
          </a:p>
          <a:p>
            <a:pPr marL="0" indent="0">
              <a:buNone/>
            </a:pPr>
            <a:r>
              <a:rPr lang="en-US" sz="1200" dirty="0"/>
              <a:t>16. Which distribution channel brings better revenue-generating deals for hotels? </a:t>
            </a:r>
          </a:p>
          <a:p>
            <a:pPr marL="0" indent="0">
              <a:buNone/>
            </a:pPr>
            <a:r>
              <a:rPr lang="en-US" sz="1200" dirty="0"/>
              <a:t>17. Which significant distribution channel has the highest cancellation percentage?</a:t>
            </a:r>
          </a:p>
          <a:p>
            <a:pPr marL="0" indent="0">
              <a:buNone/>
            </a:pPr>
            <a:r>
              <a:rPr lang="en-US" sz="1200" dirty="0"/>
              <a:t>18. Does a longer waiting period or longer lead time causes the cancellation of bookings? </a:t>
            </a:r>
          </a:p>
          <a:p>
            <a:pPr marL="0" indent="0">
              <a:buNone/>
            </a:pPr>
            <a:r>
              <a:rPr lang="en-US" sz="1200" dirty="0"/>
              <a:t>19. Whether not getting allotted the same room type as demand is the main cause of cancellation for bookings?</a:t>
            </a:r>
          </a:p>
          <a:p>
            <a:pPr marL="0" indent="0">
              <a:buNone/>
            </a:pPr>
            <a:r>
              <a:rPr lang="en-US" sz="1200" dirty="0"/>
              <a:t>20. Does not </a:t>
            </a:r>
            <a:r>
              <a:rPr lang="en-US" sz="1200" dirty="0" err="1"/>
              <a:t>alloting</a:t>
            </a:r>
            <a:r>
              <a:rPr lang="en-US" sz="1200" dirty="0"/>
              <a:t> the same room as demanded affect </a:t>
            </a:r>
            <a:r>
              <a:rPr lang="en-US" sz="1200" dirty="0" err="1"/>
              <a:t>adr</a:t>
            </a:r>
            <a:r>
              <a:rPr lang="en-US" sz="1200" dirty="0"/>
              <a:t>?</a:t>
            </a:r>
          </a:p>
          <a:p>
            <a:pPr marL="0" indent="0">
              <a:buNone/>
            </a:pPr>
            <a:r>
              <a:rPr lang="en-US" sz="1200" dirty="0"/>
              <a:t>21. What is the trend of bookings within a month? </a:t>
            </a:r>
          </a:p>
          <a:p>
            <a:pPr marL="0" indent="0">
              <a:buNone/>
            </a:pPr>
            <a:r>
              <a:rPr lang="en-US" sz="1200" dirty="0"/>
              <a:t>22. Which types of customers mostly make bookings?</a:t>
            </a:r>
          </a:p>
          <a:p>
            <a:pPr marL="0" indent="0">
              <a:buNone/>
            </a:pPr>
            <a:r>
              <a:rPr lang="en-US" sz="1200" dirty="0"/>
              <a:t>23. Do we required more parking lot space?</a:t>
            </a:r>
            <a:endParaRPr lang="en-IN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3FF70-31C1-350E-DA2A-CBDE30517CCE}"/>
              </a:ext>
            </a:extLst>
          </p:cNvPr>
          <p:cNvSpPr txBox="1"/>
          <p:nvPr/>
        </p:nvSpPr>
        <p:spPr>
          <a:xfrm>
            <a:off x="838200" y="985422"/>
            <a:ext cx="6906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We will now see the results from Power BI answering various questions.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8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00A6B-9EAF-A5C5-2D95-367907298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5233"/>
            <a:ext cx="10515600" cy="5831730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sz="1200" dirty="0"/>
          </a:p>
          <a:p>
            <a:r>
              <a:rPr lang="en-IN" sz="1400" dirty="0"/>
              <a:t>Agent with No.9 made most of the bookings.</a:t>
            </a:r>
          </a:p>
          <a:p>
            <a:endParaRPr lang="en-IN" sz="1400" dirty="0"/>
          </a:p>
          <a:p>
            <a:r>
              <a:rPr lang="en-IN" sz="1400" dirty="0"/>
              <a:t>Type A room is most demanded by customers.</a:t>
            </a:r>
          </a:p>
          <a:p>
            <a:endParaRPr lang="en-IN" sz="1400" dirty="0"/>
          </a:p>
          <a:p>
            <a:r>
              <a:rPr lang="en-IN" sz="1400" dirty="0"/>
              <a:t>Highest </a:t>
            </a:r>
            <a:r>
              <a:rPr lang="en-IN" sz="1400" dirty="0" err="1"/>
              <a:t>adr</a:t>
            </a:r>
            <a:r>
              <a:rPr lang="en-IN" sz="1400" dirty="0"/>
              <a:t>(average daily rate) generating rooms are H, G, F.</a:t>
            </a:r>
          </a:p>
          <a:p>
            <a:endParaRPr lang="en-IN" sz="1400" dirty="0"/>
          </a:p>
          <a:p>
            <a:r>
              <a:rPr lang="en-IN" sz="1400" dirty="0"/>
              <a:t>Hotels should increase the no. of room types of A &amp; H to maximise revenue. 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04EA508-A07D-5C9E-8A38-F9E9C7ABD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61" y="467135"/>
            <a:ext cx="5285539" cy="29618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5824C7-17EC-297A-0824-945BBFBD6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573" y="467135"/>
            <a:ext cx="4976291" cy="29618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16B96B-DFE3-8FB9-D86C-B36541D4B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123" y="3799288"/>
            <a:ext cx="4275190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3189930-ACE9-1978-87D8-ECBAE1F5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842"/>
            <a:ext cx="10515600" cy="6272166"/>
          </a:xfrm>
        </p:spPr>
        <p:txBody>
          <a:bodyPr>
            <a:normAutofit fontScale="92500" lnSpcReduction="10000"/>
          </a:bodyPr>
          <a:lstStyle/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endParaRPr lang="en-IN" sz="1400" dirty="0"/>
          </a:p>
          <a:p>
            <a:endParaRPr lang="en-US" sz="1400" dirty="0"/>
          </a:p>
          <a:p>
            <a:r>
              <a:rPr lang="en-US" sz="1500" dirty="0"/>
              <a:t>Around 60% bookings are for City Hotel with 59800 total bookings and 40% bookings are for </a:t>
            </a:r>
          </a:p>
          <a:p>
            <a:pPr marL="0" indent="0">
              <a:buNone/>
            </a:pPr>
            <a:r>
              <a:rPr lang="en-US" sz="1500" dirty="0"/>
              <a:t>      Resort Hotel with 40760 total bookings. </a:t>
            </a:r>
          </a:p>
          <a:p>
            <a:endParaRPr lang="en-US" sz="1500" dirty="0"/>
          </a:p>
          <a:p>
            <a:r>
              <a:rPr lang="en-US" sz="1500" dirty="0"/>
              <a:t>Average ADR of City Hotel is slightly higher than that of Resort Hotel, City hotel seems to be </a:t>
            </a:r>
          </a:p>
          <a:p>
            <a:pPr marL="0" indent="0">
              <a:buNone/>
            </a:pPr>
            <a:r>
              <a:rPr lang="en-US" sz="1500" dirty="0"/>
              <a:t>     making slightly more revenue.</a:t>
            </a:r>
          </a:p>
          <a:p>
            <a:pPr marL="0" indent="0">
              <a:buNone/>
            </a:pPr>
            <a:endParaRPr lang="en-US" sz="1500" dirty="0"/>
          </a:p>
          <a:p>
            <a:r>
              <a:rPr lang="en-US" sz="1500" dirty="0"/>
              <a:t>City hotel &amp; Resort hotel has same median lead time. Also median lead time is significantly higher in </a:t>
            </a:r>
          </a:p>
          <a:p>
            <a:pPr marL="0" indent="0">
              <a:buNone/>
            </a:pPr>
            <a:r>
              <a:rPr lang="en-US" sz="1500" dirty="0"/>
              <a:t>      each case, this means customers generally plan their hotel visits way to early.</a:t>
            </a:r>
          </a:p>
          <a:p>
            <a:pPr marL="0" indent="0">
              <a:buNone/>
            </a:pPr>
            <a:endParaRPr lang="en-US" sz="1500" dirty="0"/>
          </a:p>
          <a:p>
            <a:r>
              <a:rPr lang="en-US" sz="1500" dirty="0"/>
              <a:t>City hotel has significantly longer waiting time for confirmation, hence City Hotel is much busier </a:t>
            </a:r>
          </a:p>
          <a:p>
            <a:pPr marL="0" indent="0">
              <a:buNone/>
            </a:pPr>
            <a:r>
              <a:rPr lang="en-US" sz="1500" dirty="0"/>
              <a:t>       than Resort Hotel.</a:t>
            </a:r>
          </a:p>
          <a:p>
            <a:endParaRPr lang="en-IN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9FBA71-C829-2E68-1F44-D19212478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01" y="394964"/>
            <a:ext cx="3940630" cy="27384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FD409A-7FFE-49AF-BECC-560F7B8D1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022" y="394964"/>
            <a:ext cx="3607457" cy="26678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F81371B-AE26-1522-1E97-B6A47B5B1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370" y="394964"/>
            <a:ext cx="3081084" cy="26678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E53BB0-C4CF-FE9C-D18C-711D3039F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1408" y="3336962"/>
            <a:ext cx="3520745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9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EF4C7-CD3B-759F-638B-36CB5B49D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027"/>
            <a:ext cx="10515600" cy="56709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Most of the guests come from European countries like UK, France, Italy, Ireland,</a:t>
            </a:r>
          </a:p>
          <a:p>
            <a:pPr marL="0" indent="0">
              <a:buNone/>
            </a:pPr>
            <a:r>
              <a:rPr lang="en-IN" sz="1400" dirty="0"/>
              <a:t>     Germany etc, with highest number of guests from Portugal (PRT)</a:t>
            </a:r>
          </a:p>
          <a:p>
            <a:pPr marL="0" indent="0">
              <a:buNone/>
            </a:pPr>
            <a:endParaRPr lang="en-IN" sz="1400" dirty="0"/>
          </a:p>
          <a:p>
            <a:r>
              <a:rPr lang="en-IN" sz="1400" dirty="0"/>
              <a:t>BB(Breakfast &amp; bed) is the most preferred meal type by customers.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C2C7-A8A5-1369-8CEC-DE4778002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117" y="506027"/>
            <a:ext cx="4072786" cy="3115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3CBEB5-F145-EE01-9BC8-196C347AB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913" y="3672642"/>
            <a:ext cx="4103990" cy="26793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D426D3-AF53-E223-9754-054BB0349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83" y="506027"/>
            <a:ext cx="5776117" cy="312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1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806CD1-BDAD-C61B-4C2F-AEC08DF45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/>
          </a:bodyPr>
          <a:lstStyle/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r>
              <a:rPr lang="en-US" sz="1400" dirty="0"/>
              <a:t>Most common stay length is &lt;4 days, generally people prefer City hotel for</a:t>
            </a:r>
          </a:p>
          <a:p>
            <a:pPr marL="0" indent="0">
              <a:buNone/>
            </a:pPr>
            <a:r>
              <a:rPr lang="en-US" sz="1400" dirty="0"/>
              <a:t>      short stays, but for longer stays, Resort hotel is preferred.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Nearly 30% of City hotel bookings( i.e., 17,455 of 59,800) &amp; 23% of Resort hotel </a:t>
            </a:r>
          </a:p>
          <a:p>
            <a:pPr marL="0" indent="0">
              <a:buNone/>
            </a:pPr>
            <a:r>
              <a:rPr lang="en-US" sz="1400" dirty="0"/>
              <a:t>      bookings (i.e., 9,304 of 40,760) got cancelled.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Both of hotels have small percentage of customers that will repeat, Resort hotel</a:t>
            </a:r>
          </a:p>
          <a:p>
            <a:pPr marL="0" indent="0">
              <a:buNone/>
            </a:pPr>
            <a:r>
              <a:rPr lang="en-US" sz="1400" dirty="0"/>
              <a:t>      has slightly higher repeat% than City hotel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IN" sz="1400" dirty="0"/>
          </a:p>
          <a:p>
            <a:endParaRPr lang="en-IN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54AB4A-DB07-4B3B-B51D-9C4B09C11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92" y="457200"/>
            <a:ext cx="5480486" cy="2610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E0103D-0A28-6D16-209E-4DB408202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63" y="457200"/>
            <a:ext cx="4029183" cy="26854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2F18E6-43C8-3269-8C75-28616DD40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682" y="3293616"/>
            <a:ext cx="3991264" cy="276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1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DF204-7A42-A14E-0A51-4C26A9309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6063448"/>
          </a:xfrm>
        </p:spPr>
        <p:txBody>
          <a:bodyPr/>
          <a:lstStyle/>
          <a:p>
            <a:endParaRPr lang="en-IN" sz="1400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E7DD1-7C30-0EB8-E4DC-AED607CA1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081" y="396661"/>
            <a:ext cx="3177776" cy="3222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D3EEF6-03AC-EAFE-3D3C-00BE13BCF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63" y="396661"/>
            <a:ext cx="914479" cy="9525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7F2C4C-ECF7-D0FB-44DA-282C67187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129" y="3556253"/>
            <a:ext cx="3863675" cy="2766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2F0E88-5F61-5253-66F4-98298A84BD1A}"/>
              </a:ext>
            </a:extLst>
          </p:cNvPr>
          <p:cNvSpPr txBox="1"/>
          <p:nvPr/>
        </p:nvSpPr>
        <p:spPr>
          <a:xfrm>
            <a:off x="5166804" y="881830"/>
            <a:ext cx="59125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Most common channel for booking is TA/TO (Travel Agents/Tour Operators)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TA/TO channel has highest lead time(median), this means customers use this channel for early bookings/who plan ahead of time for visits.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Waiting time (</a:t>
            </a:r>
            <a:r>
              <a:rPr lang="en-IN" sz="1400" dirty="0" err="1"/>
              <a:t>avg</a:t>
            </a:r>
            <a:r>
              <a:rPr lang="en-IN" sz="1400" dirty="0"/>
              <a:t>) i.e., </a:t>
            </a:r>
            <a:r>
              <a:rPr lang="en-IN" sz="1400" dirty="0" err="1"/>
              <a:t>num</a:t>
            </a:r>
            <a:r>
              <a:rPr lang="en-IN" sz="1400" dirty="0"/>
              <a:t> of days booking in waiting list before confirmation is also high for TA/TO channel. </a:t>
            </a:r>
            <a:r>
              <a:rPr lang="en-US" sz="1400" dirty="0"/>
              <a:t>One may have to wait a little longer to confirm booking of rooms.</a:t>
            </a:r>
            <a:r>
              <a:rPr lang="en-IN" sz="1400" dirty="0"/>
              <a:t> 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F27F174-49B6-B629-FC9B-72D050436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314" y="3655322"/>
            <a:ext cx="3939881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4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F85A-0BA8-12A7-EA65-6DC145936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819"/>
            <a:ext cx="10515600" cy="5946144"/>
          </a:xfrm>
        </p:spPr>
        <p:txBody>
          <a:bodyPr/>
          <a:lstStyle/>
          <a:p>
            <a:endParaRPr lang="en-IN" sz="1400" dirty="0"/>
          </a:p>
          <a:p>
            <a:pPr lvl="7"/>
            <a:endParaRPr lang="en-IN" sz="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endParaRPr lang="en-IN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E02995E-69CC-F072-A0FD-9E44E5667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6258"/>
            <a:ext cx="4425737" cy="26443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6D6621-57D7-4948-4815-0C019FE8CC69}"/>
              </a:ext>
            </a:extLst>
          </p:cNvPr>
          <p:cNvSpPr txBox="1"/>
          <p:nvPr/>
        </p:nvSpPr>
        <p:spPr>
          <a:xfrm flipH="1">
            <a:off x="5569782" y="1000632"/>
            <a:ext cx="578401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GDS channel brings higher revenue generating deals for City hotel despite less percentage of bookings, followed by Direct bookings. </a:t>
            </a:r>
            <a:r>
              <a:rPr lang="en-US" sz="1400" dirty="0"/>
              <a:t>City Hotel can work to increase outreach on GDS channels to get more higher revenue generating deals.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Resort hotel has more revenue generating deals by direct and TA/TO channel. Resort Hotel need to increase outreach on GDS channel to increase revenue</a:t>
            </a:r>
            <a:endParaRPr lang="en-IN" sz="1400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175BF0-F700-40E9-467C-01DC45E0E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093" y="3258250"/>
            <a:ext cx="3529831" cy="29187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41C71B-1CD8-D2AB-7E04-2E4C5BA2FA29}"/>
              </a:ext>
            </a:extLst>
          </p:cNvPr>
          <p:cNvSpPr txBox="1"/>
          <p:nvPr/>
        </p:nvSpPr>
        <p:spPr>
          <a:xfrm flipH="1">
            <a:off x="838200" y="3205664"/>
            <a:ext cx="5784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Bookings done through TA/TO are 30% more likely to get cancelled.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Transient type of customer has highest number of bookings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49B615-5085-2C9D-A74A-55CB377E1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316" y="3989786"/>
            <a:ext cx="3482642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4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1199</Words>
  <Application>Microsoft Office PowerPoint</Application>
  <PresentationFormat>Widescreen</PresentationFormat>
  <Paragraphs>168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Project Hotel Booking Analysis</vt:lpstr>
      <vt:lpstr> Agenda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Project Hotel Booking Analysis</dc:title>
  <dc:creator>srinath maharaj</dc:creator>
  <cp:lastModifiedBy>srinath maharaj</cp:lastModifiedBy>
  <cp:revision>5</cp:revision>
  <dcterms:created xsi:type="dcterms:W3CDTF">2024-02-06T07:04:01Z</dcterms:created>
  <dcterms:modified xsi:type="dcterms:W3CDTF">2024-02-08T07:54:35Z</dcterms:modified>
</cp:coreProperties>
</file>