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98" r:id="rId5"/>
    <p:sldId id="283" r:id="rId6"/>
    <p:sldId id="297" r:id="rId7"/>
    <p:sldId id="292" r:id="rId8"/>
    <p:sldId id="300" r:id="rId9"/>
    <p:sldId id="284" r:id="rId10"/>
    <p:sldId id="285" r:id="rId11"/>
    <p:sldId id="2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712" autoAdjust="0"/>
  </p:normalViewPr>
  <p:slideViewPr>
    <p:cSldViewPr snapToGrid="0">
      <p:cViewPr varScale="1">
        <p:scale>
          <a:sx n="67" d="100"/>
          <a:sy n="67" d="100"/>
        </p:scale>
        <p:origin x="426" y="72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D1E-436F-B155-11D12081ECA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D1E-436F-B155-11D12081ECA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D1E-436F-B155-11D12081ECA9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1E-436F-B155-11D12081EC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Company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A66-4D13-90A4-391C509065D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A66-4D13-90A4-391C509065D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A66-4D13-90A4-391C509065DF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A66-4D13-90A4-391C509065DF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A66-4D13-90A4-391C509065DF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A66-4D13-90A4-391C509065DF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A66-4D13-90A4-391C509065DF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A66-4D13-90A4-391C509065DF}"/>
                </c:ext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A66-4D13-90A4-391C509065DF}"/>
                </c:ext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A66-4D13-90A4-391C509065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A66-4D13-90A4-391C50906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Revenue</a:t>
            </a:r>
            <a:r>
              <a:rPr lang="en-US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Over Time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30D-47FC-97C2-FA87298C22F3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B30D-47FC-97C2-FA87298C22F3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B30D-47FC-97C2-FA87298C22F3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30D-47FC-97C2-FA87298C22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924ED877-E016-4736-BA15-B7E08914B5B3}"/>
            </a:ext>
          </a:extLst>
        </cdr:cNvPr>
        <cdr:cNvSpPr/>
      </cdr:nvSpPr>
      <cdr:spPr>
        <a:xfrm xmlns:a="http://schemas.openxmlformats.org/drawingml/2006/main">
          <a:off x="0" y="0"/>
          <a:ext cx="3389313" cy="444419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0.01573</cdr:y>
    </cdr:from>
    <cdr:to>
      <cdr:x>1</cdr:x>
      <cdr:y>0.99541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6A7CD3C2-FB35-40AE-A325-CA3A3223D0AF}"/>
            </a:ext>
          </a:extLst>
        </cdr:cNvPr>
        <cdr:cNvSpPr/>
      </cdr:nvSpPr>
      <cdr:spPr>
        <a:xfrm xmlns:a="http://schemas.openxmlformats.org/drawingml/2006/main">
          <a:off x="0" y="69912"/>
          <a:ext cx="3389313" cy="435390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en-US" dirty="0">
            <a:solidFill>
              <a:sysClr val="windowText" lastClr="000000"/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11/13/2022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4" Type="http://schemas.openxmlformats.org/officeDocument/2006/relationships/chart" Target="../charts/chart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aphicFrame>
        <p:nvGraphicFramePr>
          <p:cNvPr id="8" name="Chart 7" title="Gross Revenue Placeholder Chart">
            <a:extLst>
              <a:ext uri="{FF2B5EF4-FFF2-40B4-BE49-F238E27FC236}">
                <a16:creationId xmlns:a16="http://schemas.microsoft.com/office/drawing/2014/main" id="{0F60C5FF-F2F2-4EA7-ADED-E162A5B82B4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537021869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 title="Gross Revenue Placeholder Chart">
            <a:extLst>
              <a:ext uri="{FF2B5EF4-FFF2-40B4-BE49-F238E27FC236}">
                <a16:creationId xmlns:a16="http://schemas.microsoft.com/office/drawing/2014/main" id="{D5AA46A9-40E0-4FA5-BFED-6D14ED62EFFB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314973354"/>
              </p:ext>
            </p:extLst>
          </p:nvPr>
        </p:nvGraphicFramePr>
        <p:xfrm>
          <a:off x="44069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 title="Gross Revenue Placeholder Chart">
            <a:extLst>
              <a:ext uri="{FF2B5EF4-FFF2-40B4-BE49-F238E27FC236}">
                <a16:creationId xmlns:a16="http://schemas.microsoft.com/office/drawing/2014/main" id="{F7175363-BD78-41A0-92CF-0F9E5A14568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51553000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5826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62553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69901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63078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67078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104052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102595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454B80C6-ACBE-4877-BC36-02B9C42A2DA0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85569" y="1590675"/>
            <a:ext cx="3246121" cy="4365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2D5A5AA1-9589-4EC6-B469-1EE7724E7DD3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08564" y="1590675"/>
            <a:ext cx="3246121" cy="4259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9557FF2-93A3-48A1-AB68-35D6813B3A91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502920" y="1590675"/>
            <a:ext cx="3246121" cy="4365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18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32884E-EBB5-47FA-9B0A-E32B264BC5A1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512064" y="1655063"/>
            <a:ext cx="11248136" cy="41239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552944" y="5359400"/>
            <a:ext cx="4207056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6" r:id="rId3"/>
    <p:sldLayoutId id="2147483662" r:id="rId4"/>
    <p:sldLayoutId id="2147483659" r:id="rId5"/>
    <p:sldLayoutId id="2147483663" r:id="rId6"/>
    <p:sldLayoutId id="2147483677" r:id="rId7"/>
    <p:sldLayoutId id="2147483654" r:id="rId8"/>
    <p:sldLayoutId id="2147483660" r:id="rId9"/>
    <p:sldLayoutId id="2147483664" r:id="rId10"/>
    <p:sldLayoutId id="2147483650" r:id="rId11"/>
    <p:sldLayoutId id="2147483652" r:id="rId12"/>
    <p:sldLayoutId id="2147483656" r:id="rId13"/>
    <p:sldLayoutId id="2147483657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3" r:id="rId20"/>
    <p:sldLayoutId id="2147483674" r:id="rId21"/>
    <p:sldLayoutId id="2147483676" r:id="rId22"/>
    <p:sldLayoutId id="2147483655" r:id="rId23"/>
    <p:sldLayoutId id="2147483675" r:id="rId24"/>
    <p:sldLayoutId id="2147483672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/>
          <a:lstStyle/>
          <a:p>
            <a:r>
              <a:rPr lang="en-MY" sz="3600" dirty="0"/>
              <a:t>Counselling  Web  Service  With  Unit  </a:t>
            </a:r>
            <a:r>
              <a:rPr lang="en-MY" sz="3600" dirty="0" err="1"/>
              <a:t>Kaunseling</a:t>
            </a:r>
            <a:r>
              <a:rPr lang="en-MY" sz="3600" dirty="0"/>
              <a:t> Dan </a:t>
            </a:r>
            <a:r>
              <a:rPr lang="en-MY" sz="3600" dirty="0" err="1"/>
              <a:t>Psikologi</a:t>
            </a:r>
            <a:r>
              <a:rPr lang="en-MY" sz="3600" dirty="0"/>
              <a:t>  </a:t>
            </a:r>
            <a:r>
              <a:rPr lang="en-MY" sz="3600" dirty="0" err="1"/>
              <a:t>Sibu</a:t>
            </a:r>
            <a:endParaRPr lang="en-MY" sz="36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Membuaya</a:t>
            </a:r>
            <a:r>
              <a:rPr lang="en-US" dirty="0"/>
              <a:t> with U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9671845" y="133155"/>
            <a:ext cx="2628899" cy="515833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3200" b="1" i="0" spc="-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TME3413</a:t>
            </a:r>
            <a:r>
              <a:rPr lang="en-US" sz="2000" b="1" i="0" spc="-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br>
              <a:rPr lang="en-US" sz="2000" b="1" i="0" spc="-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sz="1600" b="0" i="0" spc="14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Software Engineering Lab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C5622-AD7C-4445-91E1-A657B9E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8568" y="5886450"/>
            <a:ext cx="18002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414338"/>
            <a:ext cx="5472000" cy="5253774"/>
          </a:xfrm>
        </p:spPr>
        <p:txBody>
          <a:bodyPr/>
          <a:lstStyle/>
          <a:p>
            <a:r>
              <a:rPr lang="en-US" dirty="0"/>
              <a:t>When the Covid-19 pandemic struck, we were concerned not just about Coronavirus; </a:t>
            </a:r>
            <a:r>
              <a:rPr lang="en-US"/>
              <a:t>but also, </a:t>
            </a:r>
            <a:r>
              <a:rPr lang="en-US" dirty="0"/>
              <a:t>mental awareness as well.</a:t>
            </a:r>
          </a:p>
          <a:p>
            <a:r>
              <a:rPr lang="en-US" dirty="0"/>
              <a:t>Our department of health has taken multiple actions to deal with this problem.</a:t>
            </a:r>
          </a:p>
          <a:p>
            <a:r>
              <a:rPr lang="en-US" dirty="0"/>
              <a:t>The issue is that the old method of making appointments is still in use and is impractical.</a:t>
            </a:r>
          </a:p>
          <a:p>
            <a:r>
              <a:rPr lang="en-US" dirty="0"/>
              <a:t>As the number of patients grows by the day, a solution must be developed to solve this problem.</a:t>
            </a:r>
          </a:p>
          <a:p>
            <a:r>
              <a:rPr lang="en-US" dirty="0"/>
              <a:t>We spoke with our clients and intend to develop a web application based on the requirements they provided.</a:t>
            </a:r>
          </a:p>
          <a:p>
            <a:r>
              <a:rPr lang="en-US" dirty="0"/>
              <a:t>We want to exceed expectations and aid our client in resolving this problem.</a:t>
            </a:r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5" y="864355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979179"/>
            <a:ext cx="6641900" cy="1124345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2218348"/>
            <a:ext cx="5472000" cy="435390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Unit </a:t>
            </a:r>
            <a:r>
              <a:rPr lang="en-US" b="1" dirty="0" err="1"/>
              <a:t>Kaunseling</a:t>
            </a:r>
            <a:r>
              <a:rPr lang="en-US" b="1" dirty="0"/>
              <a:t> and </a:t>
            </a:r>
            <a:r>
              <a:rPr lang="en-US" b="1" dirty="0" err="1"/>
              <a:t>Psikologi</a:t>
            </a:r>
            <a:r>
              <a:rPr lang="en-US" b="1" dirty="0"/>
              <a:t> </a:t>
            </a:r>
            <a:r>
              <a:rPr lang="en-US" b="1" dirty="0" err="1"/>
              <a:t>Sibu</a:t>
            </a:r>
            <a:r>
              <a:rPr lang="en-US" b="1" dirty="0"/>
              <a:t> only accepts walk-in patients.</a:t>
            </a:r>
          </a:p>
          <a:p>
            <a:r>
              <a:rPr lang="en-US" dirty="0"/>
              <a:t>Not every patient is brave enough to seek medical help.</a:t>
            </a:r>
          </a:p>
          <a:p>
            <a:pPr marL="0" indent="0">
              <a:buNone/>
            </a:pPr>
            <a:r>
              <a:rPr lang="en-US" b="1" dirty="0"/>
              <a:t>Patients do not have time to get to the hospital to book an appointment.</a:t>
            </a:r>
          </a:p>
          <a:p>
            <a:r>
              <a:rPr lang="en-US" dirty="0"/>
              <a:t>They have other commitments, such as work and family.</a:t>
            </a:r>
          </a:p>
          <a:p>
            <a:pPr marL="0" indent="0">
              <a:buNone/>
            </a:pPr>
            <a:r>
              <a:rPr lang="en-US" b="1" dirty="0"/>
              <a:t>Patients are having difficulty contacting anyone to inquire for FAQs or to catch up on any upcoming events.</a:t>
            </a:r>
          </a:p>
          <a:p>
            <a:r>
              <a:rPr lang="en-US" dirty="0"/>
              <a:t>Most posters hung around the hospital for information, which was inconvenient.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780588" cy="6371351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5700" y="4014788"/>
            <a:ext cx="5956300" cy="1234638"/>
          </a:xfrm>
        </p:spPr>
        <p:txBody>
          <a:bodyPr/>
          <a:lstStyle/>
          <a:p>
            <a:r>
              <a:rPr lang="en-US" sz="6000" b="1" spc="-300" dirty="0">
                <a:solidFill>
                  <a:schemeClr val="bg2"/>
                </a:solidFill>
                <a:latin typeface="Corbel"/>
                <a:ea typeface="+mj-ea"/>
                <a:cs typeface="+mj-cs"/>
              </a:rPr>
              <a:t>Objectives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64955A72-FC67-4481-9174-BBCF4C0BAE8A}"/>
              </a:ext>
            </a:extLst>
          </p:cNvPr>
          <p:cNvSpPr txBox="1">
            <a:spLocks/>
          </p:cNvSpPr>
          <p:nvPr/>
        </p:nvSpPr>
        <p:spPr>
          <a:xfrm>
            <a:off x="385762" y="657224"/>
            <a:ext cx="5343526" cy="5414964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6000" b="1" kern="1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+mj-lt"/>
              <a:buAutoNum type="arabicPeriod"/>
            </a:pPr>
            <a:r>
              <a:rPr lang="en-MY" sz="2800" b="0" dirty="0">
                <a:latin typeface="+mn-lt"/>
              </a:rPr>
              <a:t>To  study  and  analyse  the  existing system  problem  and  find  solution  for </a:t>
            </a:r>
            <a:r>
              <a:rPr lang="en-IE" sz="2800" b="0" dirty="0">
                <a:latin typeface="+mn-lt"/>
              </a:rPr>
              <a:t>Unit  </a:t>
            </a:r>
            <a:r>
              <a:rPr lang="en-IE" sz="2800" b="0" dirty="0" err="1">
                <a:latin typeface="+mn-lt"/>
              </a:rPr>
              <a:t>Kaunseling</a:t>
            </a:r>
            <a:r>
              <a:rPr lang="en-IE" sz="2800" b="0" dirty="0">
                <a:latin typeface="+mn-lt"/>
              </a:rPr>
              <a:t>  Dan  </a:t>
            </a:r>
            <a:r>
              <a:rPr lang="en-IE" sz="2800" b="0" dirty="0" err="1">
                <a:latin typeface="+mn-lt"/>
              </a:rPr>
              <a:t>Psikologi</a:t>
            </a:r>
            <a:r>
              <a:rPr lang="en-IE" sz="2800" b="0" dirty="0">
                <a:latin typeface="+mn-lt"/>
              </a:rPr>
              <a:t>  </a:t>
            </a:r>
            <a:r>
              <a:rPr lang="en-IE" sz="2800" b="0" dirty="0" err="1">
                <a:latin typeface="+mn-lt"/>
              </a:rPr>
              <a:t>Sibu</a:t>
            </a:r>
            <a:r>
              <a:rPr lang="en-IE" sz="2800" b="0" dirty="0">
                <a:latin typeface="+mn-lt"/>
              </a:rPr>
              <a:t> </a:t>
            </a:r>
          </a:p>
          <a:p>
            <a:pPr marL="342900" indent="-342900" algn="l">
              <a:buFont typeface="+mj-lt"/>
              <a:buAutoNum type="arabicPeriod"/>
            </a:pPr>
            <a:endParaRPr lang="en-IE" sz="2800" b="0" dirty="0">
              <a:latin typeface="+mn-lt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2800" b="0" dirty="0">
                <a:latin typeface="+mn-lt"/>
              </a:rPr>
              <a:t>To  design  a  system  based  on  our client’s  requirements. </a:t>
            </a:r>
          </a:p>
          <a:p>
            <a:pPr marL="342900" indent="-342900" algn="l">
              <a:buFont typeface="+mj-lt"/>
              <a:buAutoNum type="arabicPeriod"/>
            </a:pPr>
            <a:endParaRPr lang="en-US" sz="2800" b="0" dirty="0">
              <a:latin typeface="+mn-lt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MY" sz="2800" b="0" dirty="0">
                <a:latin typeface="+mn-lt"/>
              </a:rPr>
              <a:t>To  test  and  assess  the  build  system  in accordance  with  the  client's specifications  in  order  to  identify  any errors  and  develop  further  based  on the  client’s  feedback </a:t>
            </a:r>
            <a:endParaRPr lang="en-US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Create A Business Plan">
            <a:extLst>
              <a:ext uri="{FF2B5EF4-FFF2-40B4-BE49-F238E27FC236}">
                <a16:creationId xmlns:a16="http://schemas.microsoft.com/office/drawing/2014/main" id="{151C221E-6D48-4CD4-A264-023C890A71F8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0" r="1920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59196E1-CB80-4AD7-B41E-24E24233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1800" y="2693174"/>
            <a:ext cx="4648200" cy="985000"/>
          </a:xfrm>
        </p:spPr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2EF0FE-7954-4BCD-8DD9-26A284982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000" y="2693172"/>
            <a:ext cx="5472000" cy="3539633"/>
          </a:xfrm>
        </p:spPr>
        <p:txBody>
          <a:bodyPr/>
          <a:lstStyle/>
          <a:p>
            <a:r>
              <a:rPr lang="en-GB" dirty="0"/>
              <a:t>Agile Scrum Methodology</a:t>
            </a:r>
          </a:p>
          <a:p>
            <a:r>
              <a:rPr lang="en-GB" dirty="0"/>
              <a:t>Important roles in Scrum; Product Owner, Scrum Master, Development Team</a:t>
            </a:r>
          </a:p>
          <a:p>
            <a:r>
              <a:rPr lang="en-GB" dirty="0"/>
              <a:t>Can ensure progress towards Product Goal is altered with the timeline</a:t>
            </a:r>
          </a:p>
          <a:p>
            <a:r>
              <a:rPr lang="en-GB" dirty="0"/>
              <a:t>Our team can produce more learning cycles, reduce risk of expense with shorter sprint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C962D-6AEC-4FA8-81C8-49BED98DD3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9" name="Picture 8" descr="C:\Users\USER\AppData\Local\Microsoft\Windows\INetCache\Content.MSO\60719F50.tmp">
            <a:extLst>
              <a:ext uri="{FF2B5EF4-FFF2-40B4-BE49-F238E27FC236}">
                <a16:creationId xmlns:a16="http://schemas.microsoft.com/office/drawing/2014/main" id="{E3AC1856-1E25-4391-91F1-39EAA84D496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32522"/>
            <a:ext cx="5991225" cy="2660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414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Scopes and Outcomes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56799" y="4995416"/>
            <a:ext cx="1984175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A7D3C431-838D-438F-89AD-30DCF5B65F10}"/>
              </a:ext>
            </a:extLst>
          </p:cNvPr>
          <p:cNvSpPr txBox="1">
            <a:spLocks/>
          </p:cNvSpPr>
          <p:nvPr/>
        </p:nvSpPr>
        <p:spPr>
          <a:xfrm>
            <a:off x="4456799" y="5268894"/>
            <a:ext cx="6951430" cy="14465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Outcomes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/>
              <a:t>It is simpler to communicate with one another.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/>
              <a:t>Appointments can be scheduled more quickly.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/>
              <a:t>Patients are able to learn more about health.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1ED15FC-A8EF-4D3F-82E2-3C9458A35EF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000" y="1460509"/>
            <a:ext cx="11540923" cy="2972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conference room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5" b="45"/>
          <a:stretch>
            <a:fillRect/>
          </a:stretch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51552" y="358838"/>
            <a:ext cx="3688896" cy="565899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pPr algn="ctr"/>
            <a:r>
              <a:rPr lang="en-US" dirty="0"/>
              <a:t>Team Structures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57449059-8E74-4D74-9455-28330314E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1C0A80-B374-4CAF-A67F-AE8D99C9F9B5}"/>
              </a:ext>
            </a:extLst>
          </p:cNvPr>
          <p:cNvSpPr/>
          <p:nvPr/>
        </p:nvSpPr>
        <p:spPr>
          <a:xfrm>
            <a:off x="471488" y="1371600"/>
            <a:ext cx="11401425" cy="44005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B28433-EE62-4922-95FF-E200048B47BD}"/>
              </a:ext>
            </a:extLst>
          </p:cNvPr>
          <p:cNvSpPr txBox="1"/>
          <p:nvPr/>
        </p:nvSpPr>
        <p:spPr>
          <a:xfrm>
            <a:off x="4320267" y="1689595"/>
            <a:ext cx="3551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Muhammad Hafiz bin Abu Bakar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Project Manager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Quality Manager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3BBF80-34B6-43C1-B9E6-61B3EB2E7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5" y="2930920"/>
            <a:ext cx="1962150" cy="1962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3B082B-9D0D-41DF-8912-3AFC047BAC5B}"/>
              </a:ext>
            </a:extLst>
          </p:cNvPr>
          <p:cNvSpPr txBox="1"/>
          <p:nvPr/>
        </p:nvSpPr>
        <p:spPr>
          <a:xfrm>
            <a:off x="620145" y="1689595"/>
            <a:ext cx="3551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/>
              <a:t>Vadrianey</a:t>
            </a:r>
            <a:r>
              <a:rPr lang="en-GB" b="1" dirty="0"/>
              <a:t> </a:t>
            </a:r>
            <a:r>
              <a:rPr lang="en-GB" b="1" dirty="0" err="1"/>
              <a:t>Anak</a:t>
            </a:r>
            <a:r>
              <a:rPr lang="en-GB" b="1" dirty="0"/>
              <a:t> </a:t>
            </a:r>
            <a:r>
              <a:rPr lang="en-GB" b="1" dirty="0" err="1"/>
              <a:t>Asas</a:t>
            </a:r>
            <a:r>
              <a:rPr lang="en-GB" b="1" dirty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Planning Manager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Process Manager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9E3357-1517-4A74-B513-2052642CBCE3}"/>
              </a:ext>
            </a:extLst>
          </p:cNvPr>
          <p:cNvSpPr txBox="1"/>
          <p:nvPr/>
        </p:nvSpPr>
        <p:spPr>
          <a:xfrm>
            <a:off x="700087" y="3059788"/>
            <a:ext cx="3551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/>
              <a:t>Mohd</a:t>
            </a:r>
            <a:r>
              <a:rPr lang="en-GB" b="1" dirty="0"/>
              <a:t> Farhan bin </a:t>
            </a:r>
            <a:r>
              <a:rPr lang="en-GB" b="1" dirty="0" err="1"/>
              <a:t>Mohd</a:t>
            </a:r>
            <a:r>
              <a:rPr lang="en-GB" b="1" dirty="0"/>
              <a:t> </a:t>
            </a:r>
            <a:r>
              <a:rPr lang="en-GB" b="1" dirty="0" err="1"/>
              <a:t>Sukri</a:t>
            </a:r>
            <a:endParaRPr lang="en-GB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Customer Interface Manager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Support Manager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FD9863-9E78-439C-9E83-3AA29AF1D10C}"/>
              </a:ext>
            </a:extLst>
          </p:cNvPr>
          <p:cNvSpPr txBox="1"/>
          <p:nvPr/>
        </p:nvSpPr>
        <p:spPr>
          <a:xfrm>
            <a:off x="8020390" y="1689595"/>
            <a:ext cx="3551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Jovian </a:t>
            </a:r>
            <a:r>
              <a:rPr lang="en-GB" b="1" dirty="0" err="1"/>
              <a:t>Jayome</a:t>
            </a:r>
            <a:r>
              <a:rPr lang="en-GB" b="1" dirty="0"/>
              <a:t> </a:t>
            </a:r>
            <a:r>
              <a:rPr lang="en-GB" b="1" dirty="0" err="1"/>
              <a:t>Anak</a:t>
            </a:r>
            <a:r>
              <a:rPr lang="en-GB" b="1" dirty="0"/>
              <a:t> </a:t>
            </a:r>
            <a:r>
              <a:rPr lang="en-GB" b="1" dirty="0" err="1"/>
              <a:t>Nyimbong</a:t>
            </a:r>
            <a:r>
              <a:rPr lang="en-GB" b="1" dirty="0"/>
              <a:t>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dirty="0"/>
              <a:t>Planning Manager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Process Manager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74F5F9-CDA5-4BFB-BC05-ED41975829C3}"/>
              </a:ext>
            </a:extLst>
          </p:cNvPr>
          <p:cNvSpPr txBox="1"/>
          <p:nvPr/>
        </p:nvSpPr>
        <p:spPr>
          <a:xfrm>
            <a:off x="7940448" y="2962245"/>
            <a:ext cx="3551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Shawn Francis Patrick </a:t>
            </a:r>
            <a:r>
              <a:rPr lang="en-US" b="1" dirty="0" err="1"/>
              <a:t>Octothus</a:t>
            </a:r>
            <a:r>
              <a:rPr lang="en-US" b="1" dirty="0"/>
              <a:t>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dirty="0"/>
              <a:t>Implementation Manager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Test Manager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1D833F-F7F0-4997-97DD-0FC61C8E1EFA}"/>
              </a:ext>
            </a:extLst>
          </p:cNvPr>
          <p:cNvSpPr txBox="1"/>
          <p:nvPr/>
        </p:nvSpPr>
        <p:spPr>
          <a:xfrm>
            <a:off x="700087" y="4109006"/>
            <a:ext cx="3551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Muhammad Faris Musa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Customer Interface Manager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Support Manager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BAE83E-3CCC-4593-8FB4-E87782E70F79}"/>
              </a:ext>
            </a:extLst>
          </p:cNvPr>
          <p:cNvSpPr txBox="1"/>
          <p:nvPr/>
        </p:nvSpPr>
        <p:spPr>
          <a:xfrm>
            <a:off x="7940448" y="4109006"/>
            <a:ext cx="3551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/>
              <a:t>Mohd</a:t>
            </a:r>
            <a:r>
              <a:rPr lang="en-GB" b="1" dirty="0"/>
              <a:t> Ibrahim bin Khushi </a:t>
            </a:r>
            <a:r>
              <a:rPr lang="en-GB" b="1" dirty="0" err="1"/>
              <a:t>Mohd</a:t>
            </a:r>
            <a:r>
              <a:rPr lang="en-GB" b="1" dirty="0"/>
              <a:t>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dirty="0"/>
              <a:t>Implementation Manager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Test Manager</a:t>
            </a: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31" descr="hand clapping">
            <a:extLst>
              <a:ext uri="{FF2B5EF4-FFF2-40B4-BE49-F238E27FC236}">
                <a16:creationId xmlns:a16="http://schemas.microsoft.com/office/drawing/2014/main" id="{5404DD11-D3F2-422C-B056-5C0B93E3EB3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78" b="3178"/>
          <a:stretch>
            <a:fillRect/>
          </a:stretch>
        </p:blipFill>
        <p:spPr>
          <a:xfrm>
            <a:off x="0" y="0"/>
            <a:ext cx="9780588" cy="63706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EE98A5F-6820-482C-8BD5-DCF31CB9D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016CF-2E0F-4D9B-AB55-10324FBEC5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2BA94-6A6C-46A6-893F-1FAE0DB0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62E0F3-B3F8-42DC-B05D-E6C25DF46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228" y="2187984"/>
            <a:ext cx="4255162" cy="319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9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F4CCF4-D450-4896-9D26-824C258C6A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89EDE6-EADC-4C51-A618-17CCFAE3C12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00F07EC-B350-49E7-B6F3-FED47ED1C9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TF16411250</Template>
  <TotalTime>274</TotalTime>
  <Words>409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Candara</vt:lpstr>
      <vt:lpstr>Corbel</vt:lpstr>
      <vt:lpstr>Times New Roman</vt:lpstr>
      <vt:lpstr>Office Theme</vt:lpstr>
      <vt:lpstr>Counselling  Web  Service  With  Unit  Kaunseling Dan Psikologi  Sibu</vt:lpstr>
      <vt:lpstr>Introduction</vt:lpstr>
      <vt:lpstr>Problem Statement</vt:lpstr>
      <vt:lpstr>PowerPoint Presentation</vt:lpstr>
      <vt:lpstr>Methodology</vt:lpstr>
      <vt:lpstr>System Scopes and Outcomes</vt:lpstr>
      <vt:lpstr>title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ᴴᵃᶠⁱᶻ ᴬᵇᵘ ᴮᵃᵏᵃʳ</dc:creator>
  <cp:lastModifiedBy>MUHAMMAD HAFIZ BIN ABU BAKAR</cp:lastModifiedBy>
  <cp:revision>27</cp:revision>
  <dcterms:created xsi:type="dcterms:W3CDTF">2022-11-07T05:21:32Z</dcterms:created>
  <dcterms:modified xsi:type="dcterms:W3CDTF">2022-11-13T09:23:25Z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