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6"/>
  </p:notesMasterIdLst>
  <p:sldIdLst>
    <p:sldId id="353" r:id="rId4"/>
    <p:sldId id="354" r:id="rId5"/>
  </p:sldIdLst>
  <p:sldSz cx="10969625" cy="6170613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Add Closing Phrase</a:t>
            </a:r>
            <a:endParaRPr lang="de-DE" dirty="0"/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Chapter Title</a:t>
            </a:r>
            <a:endParaRPr lang="de-DE" dirty="0"/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de-DE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de-DE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  <a:latin typeface="+mn-lt"/>
              </a:rPr>
              <a:t>Confidential </a:t>
            </a:r>
            <a:r>
              <a:rPr lang="de-DE" sz="600" kern="0" baseline="0" noProof="1">
                <a:solidFill>
                  <a:schemeClr val="tx1"/>
                </a:solidFill>
                <a:latin typeface="+mn-lt"/>
              </a:rPr>
              <a:t> | Bosch Sensortec | BST/ESW4 | 2018-07-09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de-DE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rgbClr val="B2B3B5"/>
                </a:solidFill>
                <a:latin typeface="+mn-lt"/>
              </a:rPr>
              <a:t>© Bosch Sensortec GmbH 2018. All rights reserved, also regarding any disposal, exploitation, reproduction, editing, distribution, as well as in the event of applications for industrial property rights.</a:t>
            </a:r>
            <a:endParaRPr lang="de-DE" sz="600" kern="0" baseline="0" dirty="0">
              <a:solidFill>
                <a:srgbClr val="B2B3B5"/>
              </a:solidFill>
              <a:latin typeface="+mn-lt"/>
            </a:endParaRP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chemeClr val="tx1"/>
                </a:solidFill>
              </a:rPr>
              <a:t>%repositoryremark%</a:t>
            </a:r>
            <a:r>
              <a:rPr lang="de-DE" sz="600" kern="0" baseline="0">
                <a:solidFill>
                  <a:srgbClr val="B2B3B5"/>
                </a:solidFill>
              </a:rPr>
              <a:t>%copyright%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de-DE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BST tools landscape (</a:t>
            </a:r>
            <a:r>
              <a:rPr lang="en-US" dirty="0" err="1" smtClean="0"/>
              <a:t>sw</a:t>
            </a:r>
            <a:r>
              <a:rPr lang="en-US" dirty="0" smtClean="0"/>
              <a:t> view)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BST sensor tools – vision 2019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7203377" y="2187614"/>
            <a:ext cx="2346204" cy="203755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kern="0" dirty="0" smtClean="0">
                <a:solidFill>
                  <a:srgbClr val="000000"/>
                </a:solidFill>
                <a:latin typeface="Bosch Office Sans"/>
              </a:rPr>
              <a:t>PC (host)</a:t>
            </a:r>
            <a:endParaRPr lang="en-US" sz="1100" b="1" kern="0" dirty="0" smtClea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92045" y="3116019"/>
            <a:ext cx="1589331" cy="1817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000000"/>
                </a:solidFill>
                <a:latin typeface="Bosch Office Sans"/>
              </a:rPr>
              <a:t>Shuttle board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382267" y="2557069"/>
            <a:ext cx="1981651" cy="152879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kern="0" noProof="0" dirty="0" smtClean="0">
                <a:solidFill>
                  <a:srgbClr val="000000"/>
                </a:solidFill>
                <a:latin typeface="Bosch Office Sans"/>
              </a:rPr>
              <a:t>example.exe</a:t>
            </a:r>
            <a:endParaRPr lang="en-US" sz="1100" kern="0" noProof="0" dirty="0" smtClean="0">
              <a:solidFill>
                <a:srgbClr val="000000"/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502643" y="3494940"/>
            <a:ext cx="1756488" cy="2363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noProof="0" dirty="0" err="1" smtClean="0">
                <a:solidFill>
                  <a:srgbClr val="000000"/>
                </a:solidFill>
                <a:latin typeface="Bosch Office Sans"/>
              </a:rPr>
              <a:t>CoinesAPI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500719" y="2928521"/>
            <a:ext cx="1758412" cy="566419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noProof="0" dirty="0" err="1" smtClean="0">
                <a:solidFill>
                  <a:srgbClr val="000000"/>
                </a:solidFill>
                <a:latin typeface="Bosch Office Sans"/>
              </a:rPr>
              <a:t>example.c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321581" y="3213891"/>
            <a:ext cx="937550" cy="281049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noProof="0" dirty="0" err="1" smtClean="0">
                <a:solidFill>
                  <a:srgbClr val="000000"/>
                </a:solidFill>
                <a:latin typeface="Bosch Office Sans"/>
              </a:rPr>
              <a:t>SensorAPI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500718" y="3731311"/>
            <a:ext cx="1758413" cy="25215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noProof="0" dirty="0" err="1" smtClean="0">
                <a:solidFill>
                  <a:srgbClr val="000000"/>
                </a:solidFill>
                <a:latin typeface="Bosch Office Sans"/>
              </a:rPr>
              <a:t>WinUSB</a:t>
            </a:r>
            <a:r>
              <a:rPr lang="en-US" sz="1100" kern="0" noProof="0" dirty="0" smtClean="0">
                <a:solidFill>
                  <a:srgbClr val="000000"/>
                </a:solidFill>
                <a:latin typeface="Bosch Office Sans"/>
              </a:rPr>
              <a:t>, </a:t>
            </a:r>
            <a:r>
              <a:rPr lang="en-US" sz="1100" kern="0" noProof="0" dirty="0" err="1" smtClean="0">
                <a:solidFill>
                  <a:srgbClr val="000000"/>
                </a:solidFill>
                <a:latin typeface="Bosch Office Sans"/>
              </a:rPr>
              <a:t>libUSB</a:t>
            </a:r>
            <a:r>
              <a:rPr lang="en-US" sz="1100" kern="0" noProof="0" dirty="0" smtClean="0">
                <a:solidFill>
                  <a:srgbClr val="000000"/>
                </a:solidFill>
                <a:latin typeface="Bosch Office Sans"/>
              </a:rPr>
              <a:t>, BST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956296" y="3353933"/>
            <a:ext cx="2276289" cy="871238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kern="0" dirty="0" smtClean="0">
                <a:solidFill>
                  <a:srgbClr val="000000"/>
                </a:solidFill>
                <a:latin typeface="Bosch Office Sans"/>
              </a:rPr>
              <a:t>Application board</a:t>
            </a:r>
            <a:endParaRPr lang="en-US" sz="1100" b="1" kern="0" dirty="0" smtClea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257466" y="2934256"/>
            <a:ext cx="629244" cy="1817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000000"/>
                </a:solidFill>
                <a:latin typeface="Bosch Office Sans"/>
              </a:rPr>
              <a:t>Sensor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103614" y="3615896"/>
            <a:ext cx="1981651" cy="462551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kern="0" noProof="0" dirty="0" smtClean="0">
                <a:solidFill>
                  <a:srgbClr val="000000"/>
                </a:solidFill>
                <a:latin typeface="Bosch Office Sans"/>
              </a:rPr>
              <a:t>firmware.fwu2</a:t>
            </a:r>
            <a:endParaRPr lang="en-US" sz="1100" kern="0" noProof="0" dirty="0" smtClean="0">
              <a:solidFill>
                <a:srgbClr val="000000"/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2" name="Freihandform 1"/>
          <p:cNvSpPr/>
          <p:nvPr/>
        </p:nvSpPr>
        <p:spPr>
          <a:xfrm>
            <a:off x="5085266" y="3797255"/>
            <a:ext cx="2415452" cy="328823"/>
          </a:xfrm>
          <a:custGeom>
            <a:avLst/>
            <a:gdLst>
              <a:gd name="connsiteX0" fmla="*/ 0 w 1972102"/>
              <a:gd name="connsiteY0" fmla="*/ 343192 h 660164"/>
              <a:gd name="connsiteX1" fmla="*/ 668741 w 1972102"/>
              <a:gd name="connsiteY1" fmla="*/ 650267 h 660164"/>
              <a:gd name="connsiteX2" fmla="*/ 1317009 w 1972102"/>
              <a:gd name="connsiteY2" fmla="*/ 15646 h 660164"/>
              <a:gd name="connsiteX3" fmla="*/ 1972102 w 1972102"/>
              <a:gd name="connsiteY3" fmla="*/ 179419 h 660164"/>
              <a:gd name="connsiteX4" fmla="*/ 1972102 w 1972102"/>
              <a:gd name="connsiteY4" fmla="*/ 179419 h 660164"/>
              <a:gd name="connsiteX0" fmla="*/ 0 w 1976737"/>
              <a:gd name="connsiteY0" fmla="*/ 185057 h 652056"/>
              <a:gd name="connsiteX1" fmla="*/ 673376 w 1976737"/>
              <a:gd name="connsiteY1" fmla="*/ 650267 h 652056"/>
              <a:gd name="connsiteX2" fmla="*/ 1321644 w 1976737"/>
              <a:gd name="connsiteY2" fmla="*/ 15646 h 652056"/>
              <a:gd name="connsiteX3" fmla="*/ 1976737 w 1976737"/>
              <a:gd name="connsiteY3" fmla="*/ 179419 h 652056"/>
              <a:gd name="connsiteX4" fmla="*/ 1976737 w 1976737"/>
              <a:gd name="connsiteY4" fmla="*/ 179419 h 65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737" h="652056">
                <a:moveTo>
                  <a:pt x="0" y="185057"/>
                </a:moveTo>
                <a:cubicBezTo>
                  <a:pt x="224620" y="365890"/>
                  <a:pt x="453102" y="678502"/>
                  <a:pt x="673376" y="650267"/>
                </a:cubicBezTo>
                <a:cubicBezTo>
                  <a:pt x="893650" y="622032"/>
                  <a:pt x="1104417" y="94121"/>
                  <a:pt x="1321644" y="15646"/>
                </a:cubicBezTo>
                <a:cubicBezTo>
                  <a:pt x="1538871" y="-62829"/>
                  <a:pt x="1976737" y="179419"/>
                  <a:pt x="1976737" y="179419"/>
                </a:cubicBezTo>
                <a:lnTo>
                  <a:pt x="1976737" y="179419"/>
                </a:lnTo>
              </a:path>
            </a:pathLst>
          </a:cu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5903359" y="3731310"/>
            <a:ext cx="629244" cy="1817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000000"/>
                </a:solidFill>
                <a:latin typeface="Bosch Office Sans"/>
              </a:rPr>
              <a:t>USB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8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BST tools landscape (</a:t>
            </a:r>
            <a:r>
              <a:rPr lang="en-US" dirty="0" err="1" smtClean="0"/>
              <a:t>sw</a:t>
            </a:r>
            <a:r>
              <a:rPr lang="en-US" dirty="0" smtClean="0"/>
              <a:t> view)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BST sensor tools – vision 2019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7203377" y="2187614"/>
            <a:ext cx="2331455" cy="203755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kern="0" dirty="0" smtClean="0">
                <a:solidFill>
                  <a:srgbClr val="000000"/>
                </a:solidFill>
                <a:latin typeface="Bosch Office Sans"/>
              </a:rPr>
              <a:t>PC (host)</a:t>
            </a:r>
            <a:endParaRPr lang="en-US" sz="1100" b="1" kern="0" dirty="0" smtClea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949046" y="2129824"/>
            <a:ext cx="1589331" cy="1817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000000"/>
                </a:solidFill>
                <a:latin typeface="Bosch Office Sans"/>
              </a:rPr>
              <a:t>Shuttle board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382267" y="2557069"/>
            <a:ext cx="1981651" cy="1075149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kern="0" noProof="0" dirty="0" smtClean="0">
                <a:solidFill>
                  <a:srgbClr val="000000"/>
                </a:solidFill>
                <a:latin typeface="Bosch Office Sans"/>
              </a:rPr>
              <a:t>Terminal program</a:t>
            </a:r>
            <a:endParaRPr lang="en-US" sz="1100" kern="0" noProof="0" dirty="0" smtClean="0">
              <a:solidFill>
                <a:srgbClr val="000000"/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500718" y="3731311"/>
            <a:ext cx="1758413" cy="25215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000000"/>
                </a:solidFill>
                <a:latin typeface="Bosch Office Sans"/>
              </a:rPr>
              <a:t>Virtual COM port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784555" y="2359741"/>
            <a:ext cx="3448030" cy="1865429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kern="0" dirty="0" smtClean="0">
                <a:solidFill>
                  <a:srgbClr val="000000"/>
                </a:solidFill>
                <a:latin typeface="Bosch Office Sans"/>
              </a:rPr>
              <a:t>Application board</a:t>
            </a:r>
            <a:endParaRPr lang="en-US" sz="1100" b="1" kern="0" dirty="0" smtClea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114467" y="1948061"/>
            <a:ext cx="629244" cy="1817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000000"/>
                </a:solidFill>
                <a:latin typeface="Bosch Office Sans"/>
              </a:rPr>
              <a:t>Sensor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895168" y="2646441"/>
            <a:ext cx="1142426" cy="1476996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kern="0" noProof="0" dirty="0" smtClean="0">
                <a:solidFill>
                  <a:schemeClr val="bg1">
                    <a:lumMod val="75000"/>
                  </a:schemeClr>
                </a:solidFill>
                <a:latin typeface="Bosch Office Sans"/>
              </a:rPr>
              <a:t>firmware.fwu2</a:t>
            </a:r>
            <a:endParaRPr lang="en-US" sz="1100" kern="0" noProof="0" dirty="0" smtClean="0">
              <a:solidFill>
                <a:schemeClr val="bg1">
                  <a:lumMod val="75000"/>
                </a:schemeClr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2" name="Freihandform 1"/>
          <p:cNvSpPr/>
          <p:nvPr/>
        </p:nvSpPr>
        <p:spPr>
          <a:xfrm>
            <a:off x="5008385" y="3797255"/>
            <a:ext cx="2492333" cy="328823"/>
          </a:xfrm>
          <a:custGeom>
            <a:avLst/>
            <a:gdLst>
              <a:gd name="connsiteX0" fmla="*/ 0 w 1972102"/>
              <a:gd name="connsiteY0" fmla="*/ 343192 h 660164"/>
              <a:gd name="connsiteX1" fmla="*/ 668741 w 1972102"/>
              <a:gd name="connsiteY1" fmla="*/ 650267 h 660164"/>
              <a:gd name="connsiteX2" fmla="*/ 1317009 w 1972102"/>
              <a:gd name="connsiteY2" fmla="*/ 15646 h 660164"/>
              <a:gd name="connsiteX3" fmla="*/ 1972102 w 1972102"/>
              <a:gd name="connsiteY3" fmla="*/ 179419 h 660164"/>
              <a:gd name="connsiteX4" fmla="*/ 1972102 w 1972102"/>
              <a:gd name="connsiteY4" fmla="*/ 179419 h 660164"/>
              <a:gd name="connsiteX0" fmla="*/ 0 w 1976737"/>
              <a:gd name="connsiteY0" fmla="*/ 185057 h 652056"/>
              <a:gd name="connsiteX1" fmla="*/ 673376 w 1976737"/>
              <a:gd name="connsiteY1" fmla="*/ 650267 h 652056"/>
              <a:gd name="connsiteX2" fmla="*/ 1321644 w 1976737"/>
              <a:gd name="connsiteY2" fmla="*/ 15646 h 652056"/>
              <a:gd name="connsiteX3" fmla="*/ 1976737 w 1976737"/>
              <a:gd name="connsiteY3" fmla="*/ 179419 h 652056"/>
              <a:gd name="connsiteX4" fmla="*/ 1976737 w 1976737"/>
              <a:gd name="connsiteY4" fmla="*/ 179419 h 65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737" h="652056">
                <a:moveTo>
                  <a:pt x="0" y="185057"/>
                </a:moveTo>
                <a:cubicBezTo>
                  <a:pt x="224620" y="365890"/>
                  <a:pt x="453102" y="678502"/>
                  <a:pt x="673376" y="650267"/>
                </a:cubicBezTo>
                <a:cubicBezTo>
                  <a:pt x="893650" y="622032"/>
                  <a:pt x="1104417" y="94121"/>
                  <a:pt x="1321644" y="15646"/>
                </a:cubicBezTo>
                <a:cubicBezTo>
                  <a:pt x="1538871" y="-62829"/>
                  <a:pt x="1976737" y="179419"/>
                  <a:pt x="1976737" y="179419"/>
                </a:cubicBezTo>
                <a:lnTo>
                  <a:pt x="1976737" y="179419"/>
                </a:lnTo>
              </a:path>
            </a:pathLst>
          </a:cu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5903359" y="3731310"/>
            <a:ext cx="629244" cy="1817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000000"/>
                </a:solidFill>
                <a:latin typeface="Bosch Office Sans"/>
              </a:rPr>
              <a:t>USB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51897" y="3519042"/>
            <a:ext cx="1756488" cy="2363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noProof="0" dirty="0" err="1" smtClean="0">
                <a:solidFill>
                  <a:srgbClr val="000000"/>
                </a:solidFill>
                <a:latin typeface="Bosch Office Sans"/>
              </a:rPr>
              <a:t>CoinesAPI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249973" y="2952623"/>
            <a:ext cx="1758412" cy="566419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noProof="0" dirty="0" err="1" smtClean="0">
                <a:solidFill>
                  <a:srgbClr val="000000"/>
                </a:solidFill>
                <a:latin typeface="Bosch Office Sans"/>
              </a:rPr>
              <a:t>example.c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070835" y="3237993"/>
            <a:ext cx="937550" cy="281049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noProof="0" dirty="0" err="1" smtClean="0">
                <a:solidFill>
                  <a:srgbClr val="000000"/>
                </a:solidFill>
                <a:latin typeface="Bosch Office Sans"/>
              </a:rPr>
              <a:t>SensorAPI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249972" y="3755413"/>
            <a:ext cx="1758413" cy="25215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noProof="0" dirty="0" smtClean="0">
                <a:solidFill>
                  <a:srgbClr val="000000"/>
                </a:solidFill>
                <a:latin typeface="Bosch Office Sans"/>
              </a:rPr>
              <a:t>MCU BSP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139315" y="2646441"/>
            <a:ext cx="1981651" cy="1476996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kern="0" noProof="0" dirty="0" err="1" smtClean="0">
                <a:solidFill>
                  <a:srgbClr val="000000"/>
                </a:solidFill>
                <a:latin typeface="Bosch Office Sans"/>
              </a:rPr>
              <a:t>example.bin</a:t>
            </a:r>
            <a:endParaRPr lang="en-US" sz="1100" kern="0" noProof="0" dirty="0" smtClean="0">
              <a:solidFill>
                <a:srgbClr val="000000"/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</p:spTree>
    <p:extLst>
      <p:ext uri="{BB962C8B-B14F-4D97-AF65-F5344CB8AC3E}">
        <p14:creationId xmlns:p14="http://schemas.microsoft.com/office/powerpoint/2010/main" val="5628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TITLEMASTERCOLORSETGROUPCLASSNAME" val="ColorSetGroup6"/>
  <p:tag name="SLIDEMASTERCOLORSETGROUPCLASSNAME" val="ColorSetGroup6"/>
  <p:tag name="SAX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osch NG">
  <a:themeElements>
    <a:clrScheme name="Bosch Light Green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67B419"/>
      </a:accent1>
      <a:accent2>
        <a:srgbClr val="AEDB7D"/>
      </a:accent2>
      <a:accent3>
        <a:srgbClr val="B2B3B5"/>
      </a:accent3>
      <a:accent4>
        <a:srgbClr val="424C58"/>
      </a:accent4>
      <a:accent5>
        <a:srgbClr val="1399A0"/>
      </a:accent5>
      <a:accent6>
        <a:srgbClr val="6FC9CC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osch2" id="{D645B956-CB9A-4712-AC7D-AC4E9B5C483E}" vid="{7F95C6F7-0F97-4A0C-8B4D-DAB1E670996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BST/ESW4</OrgInhalt>
      <Wert>BST/ESW4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Confidential </OrgInhalt>
      <Wert>Confidential 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Sensortec GmbH 2018. All rights reserved, also regarding any disposal, exploitation, reproduction, editing, distribution, as well as in the event of applications for industrial property rights.</OrgInhalt>
      <Wert>© Bosch Sensortec GmbH 2018.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2018-07-09</OrgInhalt>
      <Wert>2018-07-09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Bosch Sensortec</OrgInhalt>
      <Wert>Bosch Sensortec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Bosch</Template>
  <TotalTime>0</TotalTime>
  <Words>72</Words>
  <Application>Microsoft Office PowerPoint</Application>
  <PresentationFormat>Benutzerdefiniert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Bosch Office Sans</vt:lpstr>
      <vt:lpstr>Calibri</vt:lpstr>
      <vt:lpstr>Wingdings 3</vt:lpstr>
      <vt:lpstr>Bosch NG</vt:lpstr>
      <vt:lpstr>Modules of BST tools landscape (sw view) </vt:lpstr>
      <vt:lpstr>Modules of BST tools landscape (sw view)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Kaack Rolf (BST/ESW4)</dc:creator>
  <cp:lastModifiedBy>Kaack Rolf (BST/ESW4)</cp:lastModifiedBy>
  <cp:revision>258</cp:revision>
  <dcterms:created xsi:type="dcterms:W3CDTF">2018-01-19T09:06:36Z</dcterms:created>
  <dcterms:modified xsi:type="dcterms:W3CDTF">2019-03-22T16:13:23Z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