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76">
          <p15:clr>
            <a:srgbClr val="A4A3A4"/>
          </p15:clr>
        </p15:guide>
        <p15:guide id="2" pos="3840">
          <p15:clr>
            <a:srgbClr val="A4A3A4"/>
          </p15:clr>
        </p15:guide>
        <p15:guide id="3" pos="144">
          <p15:clr>
            <a:srgbClr val="A4A3A4"/>
          </p15:clr>
        </p15:guide>
        <p15:guide id="4" pos="7536">
          <p15:clr>
            <a:srgbClr val="A4A3A4"/>
          </p15:clr>
        </p15:guide>
        <p15:guide id="5" orient="horz" pos="4008">
          <p15:clr>
            <a:srgbClr val="A4A3A4"/>
          </p15:clr>
        </p15:guide>
        <p15:guide id="6" orient="horz" pos="2280">
          <p15:clr>
            <a:srgbClr val="A4A3A4"/>
          </p15:clr>
        </p15:guide>
      </p15:sldGuideLst>
    </p:ext>
    <p:ext uri="http://customooxmlschemas.google.com/">
      <go:slidesCustomData xmlns:go="http://customooxmlschemas.google.com/" r:id="rId36" roundtripDataSignature="AMtx7mhl5ZvGmCgpSos6J+E5UetRSIwi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576" orient="horz"/>
        <p:guide pos="3840"/>
        <p:guide pos="144"/>
        <p:guide pos="7536"/>
        <p:guide pos="4008" orient="horz"/>
        <p:guide pos="228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photos/gKUC4TMhOiY?utm_source=unsplash&amp;utm_medium=referral&amp;utm_content=creditCopyText" TargetMode="External"/><Relationship Id="rId3" Type="http://schemas.openxmlformats.org/officeDocument/2006/relationships/hyperlink" Target="https://unsplash.com/search/photos/science?utm_source=unsplash&amp;utm_medium=referral&amp;utm_content=creditCopyTex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photos/gKUC4TMhOiY?utm_source=unsplash&amp;utm_medium=referral&amp;utm_content=creditCopyText" TargetMode="External"/><Relationship Id="rId3" Type="http://schemas.openxmlformats.org/officeDocument/2006/relationships/hyperlink" Target="https://unsplash.com/search/photos/science?utm_source=unsplash&amp;utm_medium=referral&amp;utm_content=creditCopyText"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Photo by </a:t>
            </a:r>
            <a:r>
              <a:rPr b="0" i="0" lang="en-US" sz="1200" u="sng">
                <a:solidFill>
                  <a:schemeClr val="dk1"/>
                </a:solidFill>
                <a:latin typeface="Calibri"/>
                <a:ea typeface="Calibri"/>
                <a:cs typeface="Calibri"/>
                <a:sym typeface="Calibri"/>
                <a:hlinkClick r:id="rId2"/>
              </a:rPr>
              <a:t>Ousa Chea</a:t>
            </a:r>
            <a:r>
              <a:rPr b="0" i="0" lang="en-US" sz="1200">
                <a:solidFill>
                  <a:schemeClr val="dk1"/>
                </a:solidFill>
                <a:latin typeface="Calibri"/>
                <a:ea typeface="Calibri"/>
                <a:cs typeface="Calibri"/>
                <a:sym typeface="Calibri"/>
              </a:rPr>
              <a:t> on </a:t>
            </a:r>
            <a:r>
              <a:rPr b="0" i="0" lang="en-US" sz="1200" u="sng">
                <a:solidFill>
                  <a:schemeClr val="dk1"/>
                </a:solidFill>
                <a:latin typeface="Calibri"/>
                <a:ea typeface="Calibri"/>
                <a:cs typeface="Calibri"/>
                <a:sym typeface="Calibri"/>
                <a:hlinkClick r:id="rId3"/>
              </a:rPr>
              <a:t>Unsplash</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63fc901e3b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63fc901e3b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63fc901e3b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63fc901e3b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63fc901e3b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63fc901e3b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63fc901e3b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63fc901e3b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Photo by </a:t>
            </a:r>
            <a:r>
              <a:rPr b="0" i="0" lang="en-US" sz="1200" u="sng">
                <a:solidFill>
                  <a:schemeClr val="dk1"/>
                </a:solidFill>
                <a:latin typeface="Calibri"/>
                <a:ea typeface="Calibri"/>
                <a:cs typeface="Calibri"/>
                <a:sym typeface="Calibri"/>
                <a:hlinkClick r:id="rId2"/>
              </a:rPr>
              <a:t>Ousa Chea</a:t>
            </a:r>
            <a:r>
              <a:rPr b="0" i="0" lang="en-US" sz="1200">
                <a:solidFill>
                  <a:schemeClr val="dk1"/>
                </a:solidFill>
                <a:latin typeface="Calibri"/>
                <a:ea typeface="Calibri"/>
                <a:cs typeface="Calibri"/>
                <a:sym typeface="Calibri"/>
              </a:rPr>
              <a:t> on </a:t>
            </a:r>
            <a:r>
              <a:rPr b="0" i="0" lang="en-US" sz="1200" u="sng">
                <a:solidFill>
                  <a:schemeClr val="dk1"/>
                </a:solidFill>
                <a:latin typeface="Calibri"/>
                <a:ea typeface="Calibri"/>
                <a:cs typeface="Calibri"/>
                <a:sym typeface="Calibri"/>
                <a:hlinkClick r:id="rId3"/>
              </a:rPr>
              <a:t>Unsplash</a:t>
            </a:r>
            <a:endParaRPr/>
          </a:p>
        </p:txBody>
      </p:sp>
      <p:sp>
        <p:nvSpPr>
          <p:cNvPr id="360" name="Google Shape;360;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0" name="Shape 90"/>
        <p:cNvGrpSpPr/>
        <p:nvPr/>
      </p:nvGrpSpPr>
      <p:grpSpPr>
        <a:xfrm>
          <a:off x="0" y="0"/>
          <a:ext cx="0" cy="0"/>
          <a:chOff x="0" y="0"/>
          <a:chExt cx="0" cy="0"/>
        </a:xfrm>
      </p:grpSpPr>
      <p:sp>
        <p:nvSpPr>
          <p:cNvPr id="91" name="Google Shape;9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3" name="Google Shape;93;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5" name="Shape 25"/>
        <p:cNvGrpSpPr/>
        <p:nvPr/>
      </p:nvGrpSpPr>
      <p:grpSpPr>
        <a:xfrm>
          <a:off x="0" y="0"/>
          <a:ext cx="0" cy="0"/>
          <a:chOff x="0" y="0"/>
          <a:chExt cx="0" cy="0"/>
        </a:xfrm>
      </p:grpSpPr>
      <p:sp>
        <p:nvSpPr>
          <p:cNvPr id="26" name="Google Shape;26;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Twentieth Centur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Twentieth Centur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Rockwell"/>
                <a:ea typeface="Rockwell"/>
                <a:cs typeface="Rockwell"/>
                <a:sym typeface="Rockwel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Rockwell"/>
                <a:ea typeface="Rockwell"/>
                <a:cs typeface="Rockwell"/>
                <a:sym typeface="Rockwel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ckwell"/>
                <a:ea typeface="Rockwell"/>
                <a:cs typeface="Rockwell"/>
                <a:sym typeface="Rockwel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9pPr>
          </a:lstStyle>
          <a:p/>
        </p:txBody>
      </p:sp>
      <p:sp>
        <p:nvSpPr>
          <p:cNvPr id="68" name="Google Shape;68;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wentieth Century"/>
              <a:buNone/>
              <a:defRPr b="0" i="0" sz="44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Rockwell"/>
                <a:ea typeface="Rockwell"/>
                <a:cs typeface="Rockwell"/>
                <a:sym typeface="Rockwel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ckwell"/>
                <a:ea typeface="Rockwell"/>
                <a:cs typeface="Rockwell"/>
                <a:sym typeface="Rockwel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9pPr>
          </a:lstStyle>
          <a:p/>
        </p:txBody>
      </p:sp>
      <p:sp>
        <p:nvSpPr>
          <p:cNvPr id="12" name="Google Shape;1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 name="Google Shape;1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4" name="Google Shape;1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Rockwell"/>
                <a:ea typeface="Rockwell"/>
                <a:cs typeface="Rockwell"/>
                <a:sym typeface="Rockwell"/>
              </a:defRPr>
            </a:lvl1pPr>
            <a:lvl2pPr indent="0" lvl="1" marL="0" marR="0" rtl="0" algn="r">
              <a:spcBef>
                <a:spcPts val="0"/>
              </a:spcBef>
              <a:buNone/>
              <a:defRPr b="0" i="0" sz="1200" u="none" cap="none" strike="noStrike">
                <a:solidFill>
                  <a:srgbClr val="888888"/>
                </a:solidFill>
                <a:latin typeface="Rockwell"/>
                <a:ea typeface="Rockwell"/>
                <a:cs typeface="Rockwell"/>
                <a:sym typeface="Rockwell"/>
              </a:defRPr>
            </a:lvl2pPr>
            <a:lvl3pPr indent="0" lvl="2" marL="0" marR="0" rtl="0" algn="r">
              <a:spcBef>
                <a:spcPts val="0"/>
              </a:spcBef>
              <a:buNone/>
              <a:defRPr b="0" i="0" sz="1200" u="none" cap="none" strike="noStrike">
                <a:solidFill>
                  <a:srgbClr val="888888"/>
                </a:solidFill>
                <a:latin typeface="Rockwell"/>
                <a:ea typeface="Rockwell"/>
                <a:cs typeface="Rockwell"/>
                <a:sym typeface="Rockwell"/>
              </a:defRPr>
            </a:lvl3pPr>
            <a:lvl4pPr indent="0" lvl="3" marL="0" marR="0" rtl="0" algn="r">
              <a:spcBef>
                <a:spcPts val="0"/>
              </a:spcBef>
              <a:buNone/>
              <a:defRPr b="0" i="0" sz="1200" u="none" cap="none" strike="noStrike">
                <a:solidFill>
                  <a:srgbClr val="888888"/>
                </a:solidFill>
                <a:latin typeface="Rockwell"/>
                <a:ea typeface="Rockwell"/>
                <a:cs typeface="Rockwell"/>
                <a:sym typeface="Rockwell"/>
              </a:defRPr>
            </a:lvl4pPr>
            <a:lvl5pPr indent="0" lvl="4" marL="0" marR="0" rtl="0" algn="r">
              <a:spcBef>
                <a:spcPts val="0"/>
              </a:spcBef>
              <a:buNone/>
              <a:defRPr b="0" i="0" sz="1200" u="none" cap="none" strike="noStrike">
                <a:solidFill>
                  <a:srgbClr val="888888"/>
                </a:solidFill>
                <a:latin typeface="Rockwell"/>
                <a:ea typeface="Rockwell"/>
                <a:cs typeface="Rockwell"/>
                <a:sym typeface="Rockwell"/>
              </a:defRPr>
            </a:lvl5pPr>
            <a:lvl6pPr indent="0" lvl="5" marL="0" marR="0" rtl="0" algn="r">
              <a:spcBef>
                <a:spcPts val="0"/>
              </a:spcBef>
              <a:buNone/>
              <a:defRPr b="0" i="0" sz="1200" u="none" cap="none" strike="noStrike">
                <a:solidFill>
                  <a:srgbClr val="888888"/>
                </a:solidFill>
                <a:latin typeface="Rockwell"/>
                <a:ea typeface="Rockwell"/>
                <a:cs typeface="Rockwell"/>
                <a:sym typeface="Rockwell"/>
              </a:defRPr>
            </a:lvl6pPr>
            <a:lvl7pPr indent="0" lvl="6" marL="0" marR="0" rtl="0" algn="r">
              <a:spcBef>
                <a:spcPts val="0"/>
              </a:spcBef>
              <a:buNone/>
              <a:defRPr b="0" i="0" sz="1200" u="none" cap="none" strike="noStrike">
                <a:solidFill>
                  <a:srgbClr val="888888"/>
                </a:solidFill>
                <a:latin typeface="Rockwell"/>
                <a:ea typeface="Rockwell"/>
                <a:cs typeface="Rockwell"/>
                <a:sym typeface="Rockwell"/>
              </a:defRPr>
            </a:lvl7pPr>
            <a:lvl8pPr indent="0" lvl="7" marL="0" marR="0" rtl="0" algn="r">
              <a:spcBef>
                <a:spcPts val="0"/>
              </a:spcBef>
              <a:buNone/>
              <a:defRPr b="0" i="0" sz="1200" u="none" cap="none" strike="noStrike">
                <a:solidFill>
                  <a:srgbClr val="888888"/>
                </a:solidFill>
                <a:latin typeface="Rockwell"/>
                <a:ea typeface="Rockwell"/>
                <a:cs typeface="Rockwell"/>
                <a:sym typeface="Rockwell"/>
              </a:defRPr>
            </a:lvl8pPr>
            <a:lvl9pPr indent="0" lvl="8" marL="0" marR="0" rtl="0" algn="r">
              <a:spcBef>
                <a:spcPts val="0"/>
              </a:spcBef>
              <a:buNone/>
              <a:defRPr b="0" i="0" sz="12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4" name="Shape 84"/>
        <p:cNvGrpSpPr/>
        <p:nvPr/>
      </p:nvGrpSpPr>
      <p:grpSpPr>
        <a:xfrm>
          <a:off x="0" y="0"/>
          <a:ext cx="0" cy="0"/>
          <a:chOff x="0" y="0"/>
          <a:chExt cx="0" cy="0"/>
        </a:xfrm>
      </p:grpSpPr>
      <p:sp>
        <p:nvSpPr>
          <p:cNvPr id="85" name="Google Shape;85;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Twentieth Century"/>
              <a:buNone/>
              <a:defRPr b="0" i="0" sz="44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Rockwell"/>
                <a:ea typeface="Rockwell"/>
                <a:cs typeface="Rockwell"/>
                <a:sym typeface="Rockwel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Rockwell"/>
                <a:ea typeface="Rockwell"/>
                <a:cs typeface="Rockwell"/>
                <a:sym typeface="Rockwel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Rockwell"/>
                <a:ea typeface="Rockwell"/>
                <a:cs typeface="Rockwell"/>
                <a:sym typeface="Rockwel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Rockwell"/>
                <a:ea typeface="Rockwell"/>
                <a:cs typeface="Rockwell"/>
                <a:sym typeface="Rockwel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Rockwell"/>
                <a:ea typeface="Rockwell"/>
                <a:cs typeface="Rockwell"/>
                <a:sym typeface="Rockwel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Rockwell"/>
                <a:ea typeface="Rockwell"/>
                <a:cs typeface="Rockwell"/>
                <a:sym typeface="Rockwel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Rockwell"/>
                <a:ea typeface="Rockwell"/>
                <a:cs typeface="Rockwell"/>
                <a:sym typeface="Rockwel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Rockwell"/>
                <a:ea typeface="Rockwell"/>
                <a:cs typeface="Rockwell"/>
                <a:sym typeface="Rockwel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Rockwell"/>
                <a:ea typeface="Rockwell"/>
                <a:cs typeface="Rockwell"/>
                <a:sym typeface="Rockwell"/>
              </a:defRPr>
            </a:lvl9pPr>
          </a:lstStyle>
          <a:p/>
        </p:txBody>
      </p:sp>
      <p:sp>
        <p:nvSpPr>
          <p:cNvPr id="87" name="Google Shape;8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88" name="Google Shape;8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89" name="Google Shape;8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Rockwell"/>
                <a:ea typeface="Rockwell"/>
                <a:cs typeface="Rockwell"/>
                <a:sym typeface="Rockwell"/>
              </a:defRPr>
            </a:lvl1pPr>
            <a:lvl2pPr indent="0" lvl="1" marL="0" marR="0" rtl="0" algn="r">
              <a:spcBef>
                <a:spcPts val="0"/>
              </a:spcBef>
              <a:buNone/>
              <a:defRPr b="0" i="0" sz="1200" u="none" cap="none" strike="noStrike">
                <a:solidFill>
                  <a:schemeClr val="lt1"/>
                </a:solidFill>
                <a:latin typeface="Rockwell"/>
                <a:ea typeface="Rockwell"/>
                <a:cs typeface="Rockwell"/>
                <a:sym typeface="Rockwell"/>
              </a:defRPr>
            </a:lvl2pPr>
            <a:lvl3pPr indent="0" lvl="2" marL="0" marR="0" rtl="0" algn="r">
              <a:spcBef>
                <a:spcPts val="0"/>
              </a:spcBef>
              <a:buNone/>
              <a:defRPr b="0" i="0" sz="1200" u="none" cap="none" strike="noStrike">
                <a:solidFill>
                  <a:schemeClr val="lt1"/>
                </a:solidFill>
                <a:latin typeface="Rockwell"/>
                <a:ea typeface="Rockwell"/>
                <a:cs typeface="Rockwell"/>
                <a:sym typeface="Rockwell"/>
              </a:defRPr>
            </a:lvl3pPr>
            <a:lvl4pPr indent="0" lvl="3" marL="0" marR="0" rtl="0" algn="r">
              <a:spcBef>
                <a:spcPts val="0"/>
              </a:spcBef>
              <a:buNone/>
              <a:defRPr b="0" i="0" sz="1200" u="none" cap="none" strike="noStrike">
                <a:solidFill>
                  <a:schemeClr val="lt1"/>
                </a:solidFill>
                <a:latin typeface="Rockwell"/>
                <a:ea typeface="Rockwell"/>
                <a:cs typeface="Rockwell"/>
                <a:sym typeface="Rockwell"/>
              </a:defRPr>
            </a:lvl4pPr>
            <a:lvl5pPr indent="0" lvl="4" marL="0" marR="0" rtl="0" algn="r">
              <a:spcBef>
                <a:spcPts val="0"/>
              </a:spcBef>
              <a:buNone/>
              <a:defRPr b="0" i="0" sz="1200" u="none" cap="none" strike="noStrike">
                <a:solidFill>
                  <a:schemeClr val="lt1"/>
                </a:solidFill>
                <a:latin typeface="Rockwell"/>
                <a:ea typeface="Rockwell"/>
                <a:cs typeface="Rockwell"/>
                <a:sym typeface="Rockwell"/>
              </a:defRPr>
            </a:lvl5pPr>
            <a:lvl6pPr indent="0" lvl="5" marL="0" marR="0" rtl="0" algn="r">
              <a:spcBef>
                <a:spcPts val="0"/>
              </a:spcBef>
              <a:buNone/>
              <a:defRPr b="0" i="0" sz="1200" u="none" cap="none" strike="noStrike">
                <a:solidFill>
                  <a:schemeClr val="lt1"/>
                </a:solidFill>
                <a:latin typeface="Rockwell"/>
                <a:ea typeface="Rockwell"/>
                <a:cs typeface="Rockwell"/>
                <a:sym typeface="Rockwell"/>
              </a:defRPr>
            </a:lvl6pPr>
            <a:lvl7pPr indent="0" lvl="6" marL="0" marR="0" rtl="0" algn="r">
              <a:spcBef>
                <a:spcPts val="0"/>
              </a:spcBef>
              <a:buNone/>
              <a:defRPr b="0" i="0" sz="1200" u="none" cap="none" strike="noStrike">
                <a:solidFill>
                  <a:schemeClr val="lt1"/>
                </a:solidFill>
                <a:latin typeface="Rockwell"/>
                <a:ea typeface="Rockwell"/>
                <a:cs typeface="Rockwell"/>
                <a:sym typeface="Rockwell"/>
              </a:defRPr>
            </a:lvl7pPr>
            <a:lvl8pPr indent="0" lvl="7" marL="0" marR="0" rtl="0" algn="r">
              <a:spcBef>
                <a:spcPts val="0"/>
              </a:spcBef>
              <a:buNone/>
              <a:defRPr b="0" i="0" sz="1200" u="none" cap="none" strike="noStrike">
                <a:solidFill>
                  <a:schemeClr val="lt1"/>
                </a:solidFill>
                <a:latin typeface="Rockwell"/>
                <a:ea typeface="Rockwell"/>
                <a:cs typeface="Rockwell"/>
                <a:sym typeface="Rockwell"/>
              </a:defRPr>
            </a:lvl8pPr>
            <a:lvl9pPr indent="0" lvl="8" marL="0" marR="0" rtl="0" algn="r">
              <a:spcBef>
                <a:spcPts val="0"/>
              </a:spcBef>
              <a:buNone/>
              <a:defRPr b="0" i="0" sz="1200" u="none" cap="none" strike="noStrike">
                <a:solidFill>
                  <a:schemeClr val="lt1"/>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archive.ics.uci.edu/ml/datasets/heart+diseas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1"/>
          <p:cNvPicPr preferRelativeResize="0"/>
          <p:nvPr/>
        </p:nvPicPr>
        <p:blipFill rotWithShape="1">
          <a:blip r:embed="rId3">
            <a:alphaModFix/>
          </a:blip>
          <a:srcRect b="40080" l="0" r="0" t="24084"/>
          <a:stretch/>
        </p:blipFill>
        <p:spPr>
          <a:xfrm>
            <a:off x="5443" y="3976020"/>
            <a:ext cx="12181114" cy="2910115"/>
          </a:xfrm>
          <a:prstGeom prst="rect">
            <a:avLst/>
          </a:prstGeom>
          <a:noFill/>
          <a:ln>
            <a:noFill/>
          </a:ln>
        </p:spPr>
      </p:pic>
      <p:sp>
        <p:nvSpPr>
          <p:cNvPr id="102" name="Google Shape;102;p1"/>
          <p:cNvSpPr/>
          <p:nvPr/>
        </p:nvSpPr>
        <p:spPr>
          <a:xfrm>
            <a:off x="0" y="1877787"/>
            <a:ext cx="12192000" cy="1953984"/>
          </a:xfrm>
          <a:prstGeom prst="rect">
            <a:avLst/>
          </a:pr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03" name="Google Shape;103;p1"/>
          <p:cNvSpPr txBox="1"/>
          <p:nvPr/>
        </p:nvSpPr>
        <p:spPr>
          <a:xfrm>
            <a:off x="972230" y="2385046"/>
            <a:ext cx="10247541" cy="101566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0" i="0" lang="en-US" sz="6600" u="none" cap="none" strike="noStrike">
                <a:solidFill>
                  <a:schemeClr val="lt1"/>
                </a:solidFill>
                <a:latin typeface="Twentieth Century"/>
                <a:ea typeface="Twentieth Century"/>
                <a:cs typeface="Twentieth Century"/>
                <a:sym typeface="Twentieth Century"/>
              </a:rPr>
              <a:t>Heart Disease Risk Prediction</a:t>
            </a:r>
            <a:endParaRPr/>
          </a:p>
        </p:txBody>
      </p:sp>
      <p:pic>
        <p:nvPicPr>
          <p:cNvPr id="104" name="Google Shape;104;p1"/>
          <p:cNvPicPr preferRelativeResize="0"/>
          <p:nvPr/>
        </p:nvPicPr>
        <p:blipFill rotWithShape="1">
          <a:blip r:embed="rId3">
            <a:alphaModFix/>
          </a:blip>
          <a:srcRect b="75917" l="0" r="0" t="21"/>
          <a:stretch/>
        </p:blipFill>
        <p:spPr>
          <a:xfrm>
            <a:off x="5443" y="-57150"/>
            <a:ext cx="12181114" cy="195398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9" name="Shape 189"/>
        <p:cNvGrpSpPr/>
        <p:nvPr/>
      </p:nvGrpSpPr>
      <p:grpSpPr>
        <a:xfrm>
          <a:off x="0" y="0"/>
          <a:ext cx="0" cy="0"/>
          <a:chOff x="0" y="0"/>
          <a:chExt cx="0" cy="0"/>
        </a:xfrm>
      </p:grpSpPr>
      <p:sp>
        <p:nvSpPr>
          <p:cNvPr id="190" name="Google Shape;190;p10"/>
          <p:cNvSpPr/>
          <p:nvPr/>
        </p:nvSpPr>
        <p:spPr>
          <a:xfrm>
            <a:off x="321564" y="320040"/>
            <a:ext cx="11548872" cy="621792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191" name="Google Shape;191;p10"/>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sp>
        <p:nvSpPr>
          <p:cNvPr id="192" name="Google Shape;192;p10"/>
          <p:cNvSpPr txBox="1"/>
          <p:nvPr/>
        </p:nvSpPr>
        <p:spPr>
          <a:xfrm>
            <a:off x="616040" y="1506152"/>
            <a:ext cx="3271110" cy="3845693"/>
          </a:xfrm>
          <a:prstGeom prst="rect">
            <a:avLst/>
          </a:prstGeom>
          <a:noFill/>
          <a:ln>
            <a:noFill/>
          </a:ln>
        </p:spPr>
        <p:txBody>
          <a:bodyPr anchorCtr="0" anchor="b" bIns="45700" lIns="91425" spcFirstLastPara="1" rIns="91425" wrap="square" tIns="45700">
            <a:norm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193" name="Google Shape;193;p10"/>
          <p:cNvSpPr txBox="1"/>
          <p:nvPr/>
        </p:nvSpPr>
        <p:spPr>
          <a:xfrm>
            <a:off x="492566" y="1681763"/>
            <a:ext cx="3518057" cy="3494470"/>
          </a:xfrm>
          <a:prstGeom prst="rect">
            <a:avLst/>
          </a:prstGeom>
          <a:noFill/>
          <a:ln>
            <a:noFill/>
          </a:ln>
        </p:spPr>
        <p:txBody>
          <a:bodyPr anchorCtr="0" anchor="b" bIns="45700" lIns="91425" spcFirstLastPara="1" rIns="91425" wrap="square" tIns="45700">
            <a:normAutofit/>
          </a:bodyPr>
          <a:lstStyle/>
          <a:p>
            <a:pPr indent="0" lvl="0" marL="0" marR="0" rtl="0" algn="just">
              <a:lnSpc>
                <a:spcPct val="80000"/>
              </a:lnSpc>
              <a:spcBef>
                <a:spcPts val="0"/>
              </a:spcBef>
              <a:spcAft>
                <a:spcPts val="0"/>
              </a:spcAft>
              <a:buClr>
                <a:srgbClr val="FFFFFF"/>
              </a:buClr>
              <a:buSzPts val="3700"/>
              <a:buFont typeface="Twentieth Century"/>
              <a:buNone/>
            </a:pPr>
            <a:r>
              <a:rPr b="0" i="0" lang="en-US" sz="3700" u="none" cap="none" strike="noStrike">
                <a:solidFill>
                  <a:srgbClr val="FFFFFF"/>
                </a:solidFill>
                <a:latin typeface="Twentieth Century"/>
                <a:ea typeface="Twentieth Century"/>
                <a:cs typeface="Twentieth Century"/>
                <a:sym typeface="Twentieth Century"/>
              </a:rPr>
              <a:t>People exhibiting heart diseases generally have higher maximum heart rates as compared to health people.  </a:t>
            </a:r>
            <a:endParaRPr/>
          </a:p>
        </p:txBody>
      </p:sp>
      <p:pic>
        <p:nvPicPr>
          <p:cNvPr descr="A close up of a map&#10;&#10;Description automatically generated" id="194" name="Google Shape;194;p10"/>
          <p:cNvPicPr preferRelativeResize="0"/>
          <p:nvPr/>
        </p:nvPicPr>
        <p:blipFill rotWithShape="1">
          <a:blip r:embed="rId3">
            <a:alphaModFix/>
          </a:blip>
          <a:srcRect b="0" l="0" r="0" t="0"/>
          <a:stretch/>
        </p:blipFill>
        <p:spPr>
          <a:xfrm>
            <a:off x="4452711" y="921532"/>
            <a:ext cx="7020906" cy="50149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8" name="Shape 198"/>
        <p:cNvGrpSpPr/>
        <p:nvPr/>
      </p:nvGrpSpPr>
      <p:grpSpPr>
        <a:xfrm>
          <a:off x="0" y="0"/>
          <a:ext cx="0" cy="0"/>
          <a:chOff x="0" y="0"/>
          <a:chExt cx="0" cy="0"/>
        </a:xfrm>
      </p:grpSpPr>
      <p:sp>
        <p:nvSpPr>
          <p:cNvPr id="199" name="Google Shape;199;p11"/>
          <p:cNvSpPr/>
          <p:nvPr/>
        </p:nvSpPr>
        <p:spPr>
          <a:xfrm>
            <a:off x="321564" y="320040"/>
            <a:ext cx="11548872" cy="621792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200" name="Google Shape;200;p11"/>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sp>
        <p:nvSpPr>
          <p:cNvPr id="201" name="Google Shape;201;p11"/>
          <p:cNvSpPr txBox="1"/>
          <p:nvPr/>
        </p:nvSpPr>
        <p:spPr>
          <a:xfrm>
            <a:off x="616040" y="1506152"/>
            <a:ext cx="3271110" cy="3845693"/>
          </a:xfrm>
          <a:prstGeom prst="rect">
            <a:avLst/>
          </a:prstGeom>
          <a:noFill/>
          <a:ln>
            <a:noFill/>
          </a:ln>
        </p:spPr>
        <p:txBody>
          <a:bodyPr anchorCtr="0" anchor="b" bIns="45700" lIns="91425" spcFirstLastPara="1" rIns="91425" wrap="square" tIns="45700">
            <a:norm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202" name="Google Shape;202;p11"/>
          <p:cNvSpPr txBox="1"/>
          <p:nvPr/>
        </p:nvSpPr>
        <p:spPr>
          <a:xfrm>
            <a:off x="492566" y="1681763"/>
            <a:ext cx="3518057" cy="3494470"/>
          </a:xfrm>
          <a:prstGeom prst="rect">
            <a:avLst/>
          </a:prstGeom>
          <a:noFill/>
          <a:ln>
            <a:noFill/>
          </a:ln>
        </p:spPr>
        <p:txBody>
          <a:bodyPr anchorCtr="0" anchor="b" bIns="45700" lIns="91425" spcFirstLastPara="1" rIns="91425" wrap="square" tIns="45700">
            <a:normAutofit/>
          </a:bodyPr>
          <a:lstStyle/>
          <a:p>
            <a:pPr indent="0" lvl="0" marL="0" marR="0" rtl="0" algn="just">
              <a:lnSpc>
                <a:spcPct val="90000"/>
              </a:lnSpc>
              <a:spcBef>
                <a:spcPts val="0"/>
              </a:spcBef>
              <a:spcAft>
                <a:spcPts val="0"/>
              </a:spcAft>
              <a:buClr>
                <a:srgbClr val="FFFFFF"/>
              </a:buClr>
              <a:buSzPts val="4000"/>
              <a:buFont typeface="Twentieth Century"/>
              <a:buNone/>
            </a:pPr>
            <a:r>
              <a:rPr b="0" i="0" lang="en-US" sz="4000" u="none" cap="none" strike="noStrike">
                <a:solidFill>
                  <a:srgbClr val="FFFFFF"/>
                </a:solidFill>
                <a:latin typeface="Twentieth Century"/>
                <a:ea typeface="Twentieth Century"/>
                <a:cs typeface="Twentieth Century"/>
                <a:sym typeface="Twentieth Century"/>
              </a:rPr>
              <a:t>Majority of heart diseased patients have </a:t>
            </a:r>
            <a:r>
              <a:rPr b="1" i="0" lang="en-US" sz="4000" u="none" cap="none" strike="noStrike">
                <a:solidFill>
                  <a:srgbClr val="FFFFFF"/>
                </a:solidFill>
                <a:latin typeface="Twentieth Century"/>
                <a:ea typeface="Twentieth Century"/>
                <a:cs typeface="Twentieth Century"/>
                <a:sym typeface="Twentieth Century"/>
              </a:rPr>
              <a:t>ST-Depression of 0.1</a:t>
            </a:r>
            <a:endParaRPr/>
          </a:p>
        </p:txBody>
      </p:sp>
      <p:pic>
        <p:nvPicPr>
          <p:cNvPr descr="A screenshot of a cell phone&#10;&#10;Description automatically generated" id="203" name="Google Shape;203;p11"/>
          <p:cNvPicPr preferRelativeResize="0"/>
          <p:nvPr/>
        </p:nvPicPr>
        <p:blipFill rotWithShape="1">
          <a:blip r:embed="rId3">
            <a:alphaModFix/>
          </a:blip>
          <a:srcRect b="0" l="0" r="0" t="0"/>
          <a:stretch/>
        </p:blipFill>
        <p:spPr>
          <a:xfrm>
            <a:off x="4305099" y="900103"/>
            <a:ext cx="7080911" cy="505779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7" name="Shape 207"/>
        <p:cNvGrpSpPr/>
        <p:nvPr/>
      </p:nvGrpSpPr>
      <p:grpSpPr>
        <a:xfrm>
          <a:off x="0" y="0"/>
          <a:ext cx="0" cy="0"/>
          <a:chOff x="0" y="0"/>
          <a:chExt cx="0" cy="0"/>
        </a:xfrm>
      </p:grpSpPr>
      <p:sp>
        <p:nvSpPr>
          <p:cNvPr id="208" name="Google Shape;208;p12"/>
          <p:cNvSpPr/>
          <p:nvPr/>
        </p:nvSpPr>
        <p:spPr>
          <a:xfrm>
            <a:off x="321564" y="320040"/>
            <a:ext cx="11548872" cy="621792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209" name="Google Shape;209;p12"/>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sp>
        <p:nvSpPr>
          <p:cNvPr id="210" name="Google Shape;210;p12"/>
          <p:cNvSpPr txBox="1"/>
          <p:nvPr/>
        </p:nvSpPr>
        <p:spPr>
          <a:xfrm>
            <a:off x="616040" y="1506152"/>
            <a:ext cx="3271110" cy="3845693"/>
          </a:xfrm>
          <a:prstGeom prst="rect">
            <a:avLst/>
          </a:prstGeom>
          <a:noFill/>
          <a:ln>
            <a:noFill/>
          </a:ln>
        </p:spPr>
        <p:txBody>
          <a:bodyPr anchorCtr="0" anchor="b" bIns="45700" lIns="91425" spcFirstLastPara="1" rIns="91425" wrap="square" tIns="45700">
            <a:norm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211" name="Google Shape;211;p12"/>
          <p:cNvSpPr txBox="1"/>
          <p:nvPr/>
        </p:nvSpPr>
        <p:spPr>
          <a:xfrm>
            <a:off x="492566" y="1681763"/>
            <a:ext cx="3518057" cy="3494470"/>
          </a:xfrm>
          <a:prstGeom prst="rect">
            <a:avLst/>
          </a:prstGeom>
          <a:noFill/>
          <a:ln>
            <a:noFill/>
          </a:ln>
        </p:spPr>
        <p:txBody>
          <a:bodyPr anchorCtr="0" anchor="b" bIns="45700" lIns="91425" spcFirstLastPara="1" rIns="91425" wrap="square" tIns="45700">
            <a:normAutofit/>
          </a:bodyPr>
          <a:lstStyle/>
          <a:p>
            <a:pPr indent="0" lvl="0" marL="0" marR="0" rtl="0" algn="just">
              <a:lnSpc>
                <a:spcPct val="90000"/>
              </a:lnSpc>
              <a:spcBef>
                <a:spcPts val="0"/>
              </a:spcBef>
              <a:spcAft>
                <a:spcPts val="0"/>
              </a:spcAft>
              <a:buClr>
                <a:srgbClr val="FFFFFF"/>
              </a:buClr>
              <a:buSzPts val="4000"/>
              <a:buFont typeface="Twentieth Century"/>
              <a:buNone/>
            </a:pPr>
            <a:r>
              <a:rPr b="0" i="0" lang="en-US" sz="4000" u="none" cap="none" strike="noStrike">
                <a:solidFill>
                  <a:srgbClr val="FFFFFF"/>
                </a:solidFill>
                <a:latin typeface="Twentieth Century"/>
                <a:ea typeface="Twentieth Century"/>
                <a:cs typeface="Twentieth Century"/>
                <a:sym typeface="Twentieth Century"/>
              </a:rPr>
              <a:t>Most of the people who have </a:t>
            </a:r>
            <a:r>
              <a:rPr b="1" i="0" lang="en-US" sz="4000" u="none" cap="none" strike="noStrike">
                <a:solidFill>
                  <a:srgbClr val="FFFFFF"/>
                </a:solidFill>
                <a:latin typeface="Twentieth Century"/>
                <a:ea typeface="Twentieth Century"/>
                <a:cs typeface="Twentieth Century"/>
                <a:sym typeface="Twentieth Century"/>
              </a:rPr>
              <a:t>0-Major vessels</a:t>
            </a:r>
            <a:r>
              <a:rPr b="0" i="0" lang="en-US" sz="4000" u="none" cap="none" strike="noStrike">
                <a:solidFill>
                  <a:srgbClr val="FFFFFF"/>
                </a:solidFill>
                <a:latin typeface="Twentieth Century"/>
                <a:ea typeface="Twentieth Century"/>
                <a:cs typeface="Twentieth Century"/>
                <a:sym typeface="Twentieth Century"/>
              </a:rPr>
              <a:t> are suffering from heart diseases</a:t>
            </a:r>
            <a:endParaRPr/>
          </a:p>
        </p:txBody>
      </p:sp>
      <p:pic>
        <p:nvPicPr>
          <p:cNvPr descr="A screenshot of a cell phone&#10;&#10;Description automatically generated" id="212" name="Google Shape;212;p12"/>
          <p:cNvPicPr preferRelativeResize="0"/>
          <p:nvPr/>
        </p:nvPicPr>
        <p:blipFill rotWithShape="1">
          <a:blip r:embed="rId3">
            <a:alphaModFix/>
          </a:blip>
          <a:srcRect b="0" l="0" r="0" t="0"/>
          <a:stretch/>
        </p:blipFill>
        <p:spPr>
          <a:xfrm>
            <a:off x="4412028" y="942965"/>
            <a:ext cx="6960897" cy="49720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6" name="Shape 216"/>
        <p:cNvGrpSpPr/>
        <p:nvPr/>
      </p:nvGrpSpPr>
      <p:grpSpPr>
        <a:xfrm>
          <a:off x="0" y="0"/>
          <a:ext cx="0" cy="0"/>
          <a:chOff x="0" y="0"/>
          <a:chExt cx="0" cy="0"/>
        </a:xfrm>
      </p:grpSpPr>
      <p:sp>
        <p:nvSpPr>
          <p:cNvPr id="217" name="Google Shape;217;p13"/>
          <p:cNvSpPr/>
          <p:nvPr/>
        </p:nvSpPr>
        <p:spPr>
          <a:xfrm>
            <a:off x="321564" y="320040"/>
            <a:ext cx="11548872" cy="621792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218" name="Google Shape;218;p13"/>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sp>
        <p:nvSpPr>
          <p:cNvPr id="219" name="Google Shape;219;p13"/>
          <p:cNvSpPr txBox="1"/>
          <p:nvPr/>
        </p:nvSpPr>
        <p:spPr>
          <a:xfrm>
            <a:off x="616040" y="1506152"/>
            <a:ext cx="3271110" cy="3845693"/>
          </a:xfrm>
          <a:prstGeom prst="rect">
            <a:avLst/>
          </a:prstGeom>
          <a:noFill/>
          <a:ln>
            <a:noFill/>
          </a:ln>
        </p:spPr>
        <p:txBody>
          <a:bodyPr anchorCtr="0" anchor="b" bIns="45700" lIns="91425" spcFirstLastPara="1" rIns="91425" wrap="square" tIns="45700">
            <a:norm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220" name="Google Shape;220;p13"/>
          <p:cNvSpPr txBox="1"/>
          <p:nvPr/>
        </p:nvSpPr>
        <p:spPr>
          <a:xfrm>
            <a:off x="492566" y="1962450"/>
            <a:ext cx="3518057" cy="2933095"/>
          </a:xfrm>
          <a:prstGeom prst="rect">
            <a:avLst/>
          </a:prstGeom>
          <a:noFill/>
          <a:ln>
            <a:noFill/>
          </a:ln>
        </p:spPr>
        <p:txBody>
          <a:bodyPr anchorCtr="0" anchor="b" bIns="45700" lIns="91425" spcFirstLastPara="1" rIns="91425" wrap="square" tIns="45700">
            <a:normAutofit/>
          </a:bodyPr>
          <a:lstStyle/>
          <a:p>
            <a:pPr indent="0" lvl="0" marL="0" marR="0" rtl="0" algn="just">
              <a:lnSpc>
                <a:spcPct val="90000"/>
              </a:lnSpc>
              <a:spcBef>
                <a:spcPts val="0"/>
              </a:spcBef>
              <a:spcAft>
                <a:spcPts val="0"/>
              </a:spcAft>
              <a:buClr>
                <a:srgbClr val="FFFFFF"/>
              </a:buClr>
              <a:buSzPts val="4000"/>
              <a:buFont typeface="Twentieth Century"/>
              <a:buNone/>
            </a:pPr>
            <a:r>
              <a:rPr b="0" i="0" lang="en-US" sz="4000" u="none" cap="none" strike="noStrike">
                <a:solidFill>
                  <a:srgbClr val="FFFFFF"/>
                </a:solidFill>
                <a:latin typeface="Twentieth Century"/>
                <a:ea typeface="Twentieth Century"/>
                <a:cs typeface="Twentieth Century"/>
                <a:sym typeface="Twentieth Century"/>
              </a:rPr>
              <a:t>Heart diseases among females are higher as compared to males. </a:t>
            </a:r>
            <a:endParaRPr/>
          </a:p>
        </p:txBody>
      </p:sp>
      <p:pic>
        <p:nvPicPr>
          <p:cNvPr descr="A screenshot of a cell phone&#10;&#10;Description automatically generated" id="221" name="Google Shape;221;p13"/>
          <p:cNvPicPr preferRelativeResize="0"/>
          <p:nvPr/>
        </p:nvPicPr>
        <p:blipFill rotWithShape="1">
          <a:blip r:embed="rId3">
            <a:alphaModFix/>
          </a:blip>
          <a:srcRect b="0" l="0" r="0" t="0"/>
          <a:stretch/>
        </p:blipFill>
        <p:spPr>
          <a:xfrm>
            <a:off x="4324648" y="894264"/>
            <a:ext cx="7097262" cy="50694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5" name="Shape 225"/>
        <p:cNvGrpSpPr/>
        <p:nvPr/>
      </p:nvGrpSpPr>
      <p:grpSpPr>
        <a:xfrm>
          <a:off x="0" y="0"/>
          <a:ext cx="0" cy="0"/>
          <a:chOff x="0" y="0"/>
          <a:chExt cx="0" cy="0"/>
        </a:xfrm>
      </p:grpSpPr>
      <p:sp>
        <p:nvSpPr>
          <p:cNvPr id="226" name="Google Shape;226;p14"/>
          <p:cNvSpPr/>
          <p:nvPr/>
        </p:nvSpPr>
        <p:spPr>
          <a:xfrm>
            <a:off x="321564" y="320040"/>
            <a:ext cx="11548872" cy="621792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227" name="Google Shape;227;p14"/>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sp>
        <p:nvSpPr>
          <p:cNvPr id="228" name="Google Shape;228;p14"/>
          <p:cNvSpPr txBox="1"/>
          <p:nvPr/>
        </p:nvSpPr>
        <p:spPr>
          <a:xfrm>
            <a:off x="616040" y="1506152"/>
            <a:ext cx="3271110" cy="3845693"/>
          </a:xfrm>
          <a:prstGeom prst="rect">
            <a:avLst/>
          </a:prstGeom>
          <a:noFill/>
          <a:ln>
            <a:noFill/>
          </a:ln>
        </p:spPr>
        <p:txBody>
          <a:bodyPr anchorCtr="0" anchor="b" bIns="45700" lIns="91425" spcFirstLastPara="1" rIns="91425" wrap="square" tIns="45700">
            <a:norm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229" name="Google Shape;229;p14"/>
          <p:cNvSpPr txBox="1"/>
          <p:nvPr/>
        </p:nvSpPr>
        <p:spPr>
          <a:xfrm>
            <a:off x="492566" y="1962450"/>
            <a:ext cx="3518057" cy="2933095"/>
          </a:xfrm>
          <a:prstGeom prst="rect">
            <a:avLst/>
          </a:prstGeom>
          <a:noFill/>
          <a:ln>
            <a:noFill/>
          </a:ln>
        </p:spPr>
        <p:txBody>
          <a:bodyPr anchorCtr="0" anchor="b" bIns="45700" lIns="91425" spcFirstLastPara="1" rIns="91425" wrap="square" tIns="45700">
            <a:normAutofit/>
          </a:bodyPr>
          <a:lstStyle/>
          <a:p>
            <a:pPr indent="0" lvl="0" marL="0" marR="0" rtl="0" algn="just">
              <a:lnSpc>
                <a:spcPct val="80000"/>
              </a:lnSpc>
              <a:spcBef>
                <a:spcPts val="0"/>
              </a:spcBef>
              <a:spcAft>
                <a:spcPts val="0"/>
              </a:spcAft>
              <a:buClr>
                <a:srgbClr val="FFFFFF"/>
              </a:buClr>
              <a:buSzPts val="3700"/>
              <a:buFont typeface="Twentieth Century"/>
              <a:buNone/>
            </a:pPr>
            <a:r>
              <a:rPr b="0" i="0" lang="en-US" sz="3700" u="none" cap="none" strike="noStrike">
                <a:solidFill>
                  <a:srgbClr val="FFFFFF"/>
                </a:solidFill>
                <a:latin typeface="Twentieth Century"/>
                <a:ea typeface="Twentieth Century"/>
                <a:cs typeface="Twentieth Century"/>
                <a:sym typeface="Twentieth Century"/>
              </a:rPr>
              <a:t>Majority of people suffering from heart-diseases have </a:t>
            </a:r>
            <a:r>
              <a:rPr b="1" i="0" lang="en-US" sz="3700" u="none" cap="none" strike="noStrike">
                <a:solidFill>
                  <a:srgbClr val="FFFFFF"/>
                </a:solidFill>
                <a:latin typeface="Twentieth Century"/>
                <a:ea typeface="Twentieth Century"/>
                <a:cs typeface="Twentieth Century"/>
                <a:sym typeface="Twentieth Century"/>
              </a:rPr>
              <a:t>chest pain of type 1 or 2. </a:t>
            </a:r>
            <a:endParaRPr/>
          </a:p>
        </p:txBody>
      </p:sp>
      <p:pic>
        <p:nvPicPr>
          <p:cNvPr descr="A screenshot of a cell phone&#10;&#10;Description automatically generated" id="230" name="Google Shape;230;p14"/>
          <p:cNvPicPr preferRelativeResize="0"/>
          <p:nvPr/>
        </p:nvPicPr>
        <p:blipFill rotWithShape="1">
          <a:blip r:embed="rId3">
            <a:alphaModFix/>
          </a:blip>
          <a:srcRect b="0" l="0" r="0" t="0"/>
          <a:stretch/>
        </p:blipFill>
        <p:spPr>
          <a:xfrm>
            <a:off x="4250860" y="768792"/>
            <a:ext cx="7448574" cy="532040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4" name="Shape 234"/>
        <p:cNvGrpSpPr/>
        <p:nvPr/>
      </p:nvGrpSpPr>
      <p:grpSpPr>
        <a:xfrm>
          <a:off x="0" y="0"/>
          <a:ext cx="0" cy="0"/>
          <a:chOff x="0" y="0"/>
          <a:chExt cx="0" cy="0"/>
        </a:xfrm>
      </p:grpSpPr>
      <p:sp>
        <p:nvSpPr>
          <p:cNvPr id="235" name="Google Shape;235;p15"/>
          <p:cNvSpPr/>
          <p:nvPr/>
        </p:nvSpPr>
        <p:spPr>
          <a:xfrm>
            <a:off x="321564" y="320040"/>
            <a:ext cx="11548872" cy="621792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236" name="Google Shape;236;p15"/>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sp>
        <p:nvSpPr>
          <p:cNvPr id="237" name="Google Shape;237;p15"/>
          <p:cNvSpPr txBox="1"/>
          <p:nvPr/>
        </p:nvSpPr>
        <p:spPr>
          <a:xfrm>
            <a:off x="616040" y="1506152"/>
            <a:ext cx="3271110" cy="3845693"/>
          </a:xfrm>
          <a:prstGeom prst="rect">
            <a:avLst/>
          </a:prstGeom>
          <a:noFill/>
          <a:ln>
            <a:noFill/>
          </a:ln>
        </p:spPr>
        <p:txBody>
          <a:bodyPr anchorCtr="0" anchor="b" bIns="45700" lIns="91425" spcFirstLastPara="1" rIns="91425" wrap="square" tIns="45700">
            <a:norm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238" name="Google Shape;238;p15"/>
          <p:cNvSpPr txBox="1"/>
          <p:nvPr/>
        </p:nvSpPr>
        <p:spPr>
          <a:xfrm>
            <a:off x="492566" y="1867504"/>
            <a:ext cx="3518057" cy="2933095"/>
          </a:xfrm>
          <a:prstGeom prst="rect">
            <a:avLst/>
          </a:prstGeom>
          <a:noFill/>
          <a:ln>
            <a:noFill/>
          </a:ln>
        </p:spPr>
        <p:txBody>
          <a:bodyPr anchorCtr="0" anchor="b" bIns="45700" lIns="91425" spcFirstLastPara="1" rIns="91425" wrap="square" tIns="45700">
            <a:normAutofit/>
          </a:bodyPr>
          <a:lstStyle/>
          <a:p>
            <a:pPr indent="0" lvl="0" marL="0" marR="0" rtl="0" algn="just">
              <a:lnSpc>
                <a:spcPct val="90000"/>
              </a:lnSpc>
              <a:spcBef>
                <a:spcPts val="0"/>
              </a:spcBef>
              <a:spcAft>
                <a:spcPts val="0"/>
              </a:spcAft>
              <a:buClr>
                <a:srgbClr val="FFFFFF"/>
              </a:buClr>
              <a:buSzPts val="4000"/>
              <a:buFont typeface="Twentieth Century"/>
              <a:buNone/>
            </a:pPr>
            <a:r>
              <a:rPr b="0" i="0" lang="en-US" sz="4000" u="none" cap="none" strike="noStrike">
                <a:solidFill>
                  <a:srgbClr val="FFFFFF"/>
                </a:solidFill>
                <a:latin typeface="Twentieth Century"/>
                <a:ea typeface="Twentieth Century"/>
                <a:cs typeface="Twentieth Century"/>
                <a:sym typeface="Twentieth Century"/>
              </a:rPr>
              <a:t>No major difference in fasting blood sugar. </a:t>
            </a:r>
            <a:endParaRPr/>
          </a:p>
        </p:txBody>
      </p:sp>
      <p:pic>
        <p:nvPicPr>
          <p:cNvPr descr="A screenshot of a cell phone&#10;&#10;Description automatically generated" id="239" name="Google Shape;239;p15"/>
          <p:cNvPicPr preferRelativeResize="0"/>
          <p:nvPr/>
        </p:nvPicPr>
        <p:blipFill rotWithShape="1">
          <a:blip r:embed="rId3">
            <a:alphaModFix/>
          </a:blip>
          <a:srcRect b="0" l="0" r="0" t="0"/>
          <a:stretch/>
        </p:blipFill>
        <p:spPr>
          <a:xfrm>
            <a:off x="4401124" y="907246"/>
            <a:ext cx="7060912" cy="50435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3" name="Shape 243"/>
        <p:cNvGrpSpPr/>
        <p:nvPr/>
      </p:nvGrpSpPr>
      <p:grpSpPr>
        <a:xfrm>
          <a:off x="0" y="0"/>
          <a:ext cx="0" cy="0"/>
          <a:chOff x="0" y="0"/>
          <a:chExt cx="0" cy="0"/>
        </a:xfrm>
      </p:grpSpPr>
      <p:sp>
        <p:nvSpPr>
          <p:cNvPr id="244" name="Google Shape;244;p16"/>
          <p:cNvSpPr/>
          <p:nvPr/>
        </p:nvSpPr>
        <p:spPr>
          <a:xfrm>
            <a:off x="321564" y="320040"/>
            <a:ext cx="11548872" cy="621792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245" name="Google Shape;245;p16"/>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sp>
        <p:nvSpPr>
          <p:cNvPr id="246" name="Google Shape;246;p16"/>
          <p:cNvSpPr txBox="1"/>
          <p:nvPr/>
        </p:nvSpPr>
        <p:spPr>
          <a:xfrm>
            <a:off x="616040" y="1506152"/>
            <a:ext cx="3271110" cy="3845693"/>
          </a:xfrm>
          <a:prstGeom prst="rect">
            <a:avLst/>
          </a:prstGeom>
          <a:noFill/>
          <a:ln>
            <a:noFill/>
          </a:ln>
        </p:spPr>
        <p:txBody>
          <a:bodyPr anchorCtr="0" anchor="b" bIns="45700" lIns="91425" spcFirstLastPara="1" rIns="91425" wrap="square" tIns="45700">
            <a:norm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247" name="Google Shape;247;p16"/>
          <p:cNvSpPr txBox="1"/>
          <p:nvPr/>
        </p:nvSpPr>
        <p:spPr>
          <a:xfrm>
            <a:off x="492566" y="1867504"/>
            <a:ext cx="3518057" cy="2933095"/>
          </a:xfrm>
          <a:prstGeom prst="rect">
            <a:avLst/>
          </a:prstGeom>
          <a:noFill/>
          <a:ln>
            <a:noFill/>
          </a:ln>
        </p:spPr>
        <p:txBody>
          <a:bodyPr anchorCtr="0" anchor="b" bIns="45700" lIns="91425" spcFirstLastPara="1" rIns="91425" wrap="square" tIns="45700">
            <a:normAutofit/>
          </a:bodyPr>
          <a:lstStyle/>
          <a:p>
            <a:pPr indent="0" lvl="0" marL="0" marR="0" rtl="0" algn="just">
              <a:lnSpc>
                <a:spcPct val="80000"/>
              </a:lnSpc>
              <a:spcBef>
                <a:spcPts val="0"/>
              </a:spcBef>
              <a:spcAft>
                <a:spcPts val="0"/>
              </a:spcAft>
              <a:buClr>
                <a:srgbClr val="FFFFFF"/>
              </a:buClr>
              <a:buSzPts val="3700"/>
              <a:buFont typeface="Twentieth Century"/>
              <a:buNone/>
            </a:pPr>
            <a:r>
              <a:rPr b="0" i="0" lang="en-US" sz="3700" u="none" cap="none" strike="noStrike">
                <a:solidFill>
                  <a:srgbClr val="FFFFFF"/>
                </a:solidFill>
                <a:latin typeface="Twentieth Century"/>
                <a:ea typeface="Twentieth Century"/>
                <a:cs typeface="Twentieth Century"/>
                <a:sym typeface="Twentieth Century"/>
              </a:rPr>
              <a:t>People having </a:t>
            </a:r>
            <a:r>
              <a:rPr b="1" i="0" lang="en-US" sz="3700" u="none" cap="none" strike="noStrike">
                <a:solidFill>
                  <a:srgbClr val="FFFFFF"/>
                </a:solidFill>
                <a:latin typeface="Twentieth Century"/>
                <a:ea typeface="Twentieth Century"/>
                <a:cs typeface="Twentieth Century"/>
                <a:sym typeface="Twentieth Century"/>
              </a:rPr>
              <a:t>Rest ECG-1 </a:t>
            </a:r>
            <a:r>
              <a:rPr b="0" i="0" lang="en-US" sz="3700" u="none" cap="none" strike="noStrike">
                <a:solidFill>
                  <a:srgbClr val="FFFFFF"/>
                </a:solidFill>
                <a:latin typeface="Twentieth Century"/>
                <a:ea typeface="Twentieth Century"/>
                <a:cs typeface="Twentieth Century"/>
                <a:sym typeface="Twentieth Century"/>
              </a:rPr>
              <a:t>have a higher probability of suffering from heart diseases.</a:t>
            </a:r>
            <a:endParaRPr/>
          </a:p>
        </p:txBody>
      </p:sp>
      <p:pic>
        <p:nvPicPr>
          <p:cNvPr descr="A screenshot of a cell phone&#10;&#10;Description automatically generated" id="248" name="Google Shape;248;p16"/>
          <p:cNvPicPr preferRelativeResize="0"/>
          <p:nvPr/>
        </p:nvPicPr>
        <p:blipFill rotWithShape="1">
          <a:blip r:embed="rId3">
            <a:alphaModFix/>
          </a:blip>
          <a:srcRect b="0" l="0" r="0" t="0"/>
          <a:stretch/>
        </p:blipFill>
        <p:spPr>
          <a:xfrm>
            <a:off x="4308335" y="712285"/>
            <a:ext cx="7340946" cy="524353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52" name="Shape 252"/>
        <p:cNvGrpSpPr/>
        <p:nvPr/>
      </p:nvGrpSpPr>
      <p:grpSpPr>
        <a:xfrm>
          <a:off x="0" y="0"/>
          <a:ext cx="0" cy="0"/>
          <a:chOff x="0" y="0"/>
          <a:chExt cx="0" cy="0"/>
        </a:xfrm>
      </p:grpSpPr>
      <p:sp>
        <p:nvSpPr>
          <p:cNvPr id="253" name="Google Shape;253;p17"/>
          <p:cNvSpPr/>
          <p:nvPr/>
        </p:nvSpPr>
        <p:spPr>
          <a:xfrm>
            <a:off x="321564" y="320040"/>
            <a:ext cx="11548872" cy="621792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254" name="Google Shape;254;p17"/>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sp>
        <p:nvSpPr>
          <p:cNvPr id="255" name="Google Shape;255;p17"/>
          <p:cNvSpPr txBox="1"/>
          <p:nvPr/>
        </p:nvSpPr>
        <p:spPr>
          <a:xfrm>
            <a:off x="616040" y="1506152"/>
            <a:ext cx="3271110" cy="3845693"/>
          </a:xfrm>
          <a:prstGeom prst="rect">
            <a:avLst/>
          </a:prstGeom>
          <a:noFill/>
          <a:ln>
            <a:noFill/>
          </a:ln>
        </p:spPr>
        <p:txBody>
          <a:bodyPr anchorCtr="0" anchor="b" bIns="45700" lIns="91425" spcFirstLastPara="1" rIns="91425" wrap="square" tIns="45700">
            <a:norm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256" name="Google Shape;256;p17"/>
          <p:cNvSpPr txBox="1"/>
          <p:nvPr/>
        </p:nvSpPr>
        <p:spPr>
          <a:xfrm>
            <a:off x="492566" y="1867504"/>
            <a:ext cx="3518057" cy="2933095"/>
          </a:xfrm>
          <a:prstGeom prst="rect">
            <a:avLst/>
          </a:prstGeom>
          <a:noFill/>
          <a:ln>
            <a:noFill/>
          </a:ln>
        </p:spPr>
        <p:txBody>
          <a:bodyPr anchorCtr="0" anchor="b" bIns="45700" lIns="91425" spcFirstLastPara="1" rIns="91425" wrap="square" tIns="45700">
            <a:normAutofit/>
          </a:bodyPr>
          <a:lstStyle/>
          <a:p>
            <a:pPr indent="0" lvl="0" marL="0" marR="0" rtl="0" algn="just">
              <a:lnSpc>
                <a:spcPct val="70000"/>
              </a:lnSpc>
              <a:spcBef>
                <a:spcPts val="0"/>
              </a:spcBef>
              <a:spcAft>
                <a:spcPts val="0"/>
              </a:spcAft>
              <a:buClr>
                <a:srgbClr val="FFFFFF"/>
              </a:buClr>
              <a:buSzPts val="3700"/>
              <a:buFont typeface="Twentieth Century"/>
              <a:buNone/>
            </a:pPr>
            <a:r>
              <a:rPr b="0" i="0" lang="en-US" sz="3700" u="none" cap="none" strike="noStrike">
                <a:solidFill>
                  <a:srgbClr val="FFFFFF"/>
                </a:solidFill>
                <a:latin typeface="Twentieth Century"/>
                <a:ea typeface="Twentieth Century"/>
                <a:cs typeface="Twentieth Century"/>
                <a:sym typeface="Twentieth Century"/>
              </a:rPr>
              <a:t>People with </a:t>
            </a:r>
            <a:r>
              <a:rPr b="1" i="0" lang="en-US" sz="3700" u="none" cap="none" strike="noStrike">
                <a:solidFill>
                  <a:srgbClr val="FFFFFF"/>
                </a:solidFill>
                <a:latin typeface="Twentieth Century"/>
                <a:ea typeface="Twentieth Century"/>
                <a:cs typeface="Twentieth Century"/>
                <a:sym typeface="Twentieth Century"/>
              </a:rPr>
              <a:t>No exercise induced angina</a:t>
            </a:r>
            <a:r>
              <a:rPr b="0" i="0" lang="en-US" sz="3700" u="none" cap="none" strike="noStrike">
                <a:solidFill>
                  <a:srgbClr val="FFFFFF"/>
                </a:solidFill>
                <a:latin typeface="Twentieth Century"/>
                <a:ea typeface="Twentieth Century"/>
                <a:cs typeface="Twentieth Century"/>
                <a:sym typeface="Twentieth Century"/>
              </a:rPr>
              <a:t> have a higher probability of getting heart diseases.</a:t>
            </a:r>
            <a:endParaRPr/>
          </a:p>
        </p:txBody>
      </p:sp>
      <p:pic>
        <p:nvPicPr>
          <p:cNvPr descr="A screenshot of a cell phone&#10;&#10;Description automatically generated" id="257" name="Google Shape;257;p17"/>
          <p:cNvPicPr preferRelativeResize="0"/>
          <p:nvPr/>
        </p:nvPicPr>
        <p:blipFill rotWithShape="1">
          <a:blip r:embed="rId3">
            <a:alphaModFix/>
          </a:blip>
          <a:srcRect b="0" l="0" r="0" t="0"/>
          <a:stretch/>
        </p:blipFill>
        <p:spPr>
          <a:xfrm>
            <a:off x="4297381" y="870847"/>
            <a:ext cx="7162824" cy="511630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1" name="Shape 261"/>
        <p:cNvGrpSpPr/>
        <p:nvPr/>
      </p:nvGrpSpPr>
      <p:grpSpPr>
        <a:xfrm>
          <a:off x="0" y="0"/>
          <a:ext cx="0" cy="0"/>
          <a:chOff x="0" y="0"/>
          <a:chExt cx="0" cy="0"/>
        </a:xfrm>
      </p:grpSpPr>
      <p:sp>
        <p:nvSpPr>
          <p:cNvPr id="262" name="Google Shape;262;p18"/>
          <p:cNvSpPr/>
          <p:nvPr/>
        </p:nvSpPr>
        <p:spPr>
          <a:xfrm>
            <a:off x="321564" y="320040"/>
            <a:ext cx="11548872" cy="621792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263" name="Google Shape;263;p18"/>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sp>
        <p:nvSpPr>
          <p:cNvPr id="264" name="Google Shape;264;p18"/>
          <p:cNvSpPr txBox="1"/>
          <p:nvPr/>
        </p:nvSpPr>
        <p:spPr>
          <a:xfrm>
            <a:off x="616040" y="1506152"/>
            <a:ext cx="3271110" cy="3845693"/>
          </a:xfrm>
          <a:prstGeom prst="rect">
            <a:avLst/>
          </a:prstGeom>
          <a:noFill/>
          <a:ln>
            <a:noFill/>
          </a:ln>
        </p:spPr>
        <p:txBody>
          <a:bodyPr anchorCtr="0" anchor="b" bIns="45700" lIns="91425" spcFirstLastPara="1" rIns="91425" wrap="square" tIns="45700">
            <a:norm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265" name="Google Shape;265;p18"/>
          <p:cNvSpPr txBox="1"/>
          <p:nvPr/>
        </p:nvSpPr>
        <p:spPr>
          <a:xfrm>
            <a:off x="492566" y="1867504"/>
            <a:ext cx="3518057" cy="2933095"/>
          </a:xfrm>
          <a:prstGeom prst="rect">
            <a:avLst/>
          </a:prstGeom>
          <a:noFill/>
          <a:ln>
            <a:noFill/>
          </a:ln>
        </p:spPr>
        <p:txBody>
          <a:bodyPr anchorCtr="0" anchor="b" bIns="45700" lIns="91425" spcFirstLastPara="1" rIns="91425" wrap="square" tIns="45700">
            <a:normAutofit/>
          </a:bodyPr>
          <a:lstStyle/>
          <a:p>
            <a:pPr indent="0" lvl="0" marL="0" marR="0" rtl="0" algn="just">
              <a:lnSpc>
                <a:spcPct val="80000"/>
              </a:lnSpc>
              <a:spcBef>
                <a:spcPts val="0"/>
              </a:spcBef>
              <a:spcAft>
                <a:spcPts val="0"/>
              </a:spcAft>
              <a:buClr>
                <a:srgbClr val="FFFFFF"/>
              </a:buClr>
              <a:buSzPts val="3700"/>
              <a:buFont typeface="Twentieth Century"/>
              <a:buNone/>
            </a:pPr>
            <a:r>
              <a:rPr b="0" i="0" lang="en-US" sz="3700" u="none" cap="none" strike="noStrike">
                <a:solidFill>
                  <a:srgbClr val="FFFFFF"/>
                </a:solidFill>
                <a:latin typeface="Twentieth Century"/>
                <a:ea typeface="Twentieth Century"/>
                <a:cs typeface="Twentieth Century"/>
                <a:sym typeface="Twentieth Century"/>
              </a:rPr>
              <a:t>People with </a:t>
            </a:r>
            <a:r>
              <a:rPr b="1" i="0" lang="en-US" sz="3700" u="none" cap="none" strike="noStrike">
                <a:solidFill>
                  <a:srgbClr val="FFFFFF"/>
                </a:solidFill>
                <a:latin typeface="Twentieth Century"/>
                <a:ea typeface="Twentieth Century"/>
                <a:cs typeface="Twentieth Century"/>
                <a:sym typeface="Twentieth Century"/>
              </a:rPr>
              <a:t>Peak Exercise slope 2</a:t>
            </a:r>
            <a:r>
              <a:rPr b="0" i="0" lang="en-US" sz="3700" u="none" cap="none" strike="noStrike">
                <a:solidFill>
                  <a:srgbClr val="FFFFFF"/>
                </a:solidFill>
                <a:latin typeface="Twentieth Century"/>
                <a:ea typeface="Twentieth Century"/>
                <a:cs typeface="Twentieth Century"/>
                <a:sym typeface="Twentieth Century"/>
              </a:rPr>
              <a:t> have a higher probability of exhibiting heart diseases.</a:t>
            </a:r>
            <a:endParaRPr/>
          </a:p>
        </p:txBody>
      </p:sp>
      <p:pic>
        <p:nvPicPr>
          <p:cNvPr descr="A screenshot of a cell phone&#10;&#10;Description automatically generated" id="266" name="Google Shape;266;p18"/>
          <p:cNvPicPr preferRelativeResize="0"/>
          <p:nvPr/>
        </p:nvPicPr>
        <p:blipFill rotWithShape="1">
          <a:blip r:embed="rId3">
            <a:alphaModFix/>
          </a:blip>
          <a:srcRect b="0" l="0" r="0" t="0"/>
          <a:stretch/>
        </p:blipFill>
        <p:spPr>
          <a:xfrm>
            <a:off x="4305099" y="869086"/>
            <a:ext cx="7167760" cy="511982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0" name="Shape 270"/>
        <p:cNvGrpSpPr/>
        <p:nvPr/>
      </p:nvGrpSpPr>
      <p:grpSpPr>
        <a:xfrm>
          <a:off x="0" y="0"/>
          <a:ext cx="0" cy="0"/>
          <a:chOff x="0" y="0"/>
          <a:chExt cx="0" cy="0"/>
        </a:xfrm>
      </p:grpSpPr>
      <p:sp>
        <p:nvSpPr>
          <p:cNvPr id="271" name="Google Shape;271;p19"/>
          <p:cNvSpPr/>
          <p:nvPr/>
        </p:nvSpPr>
        <p:spPr>
          <a:xfrm>
            <a:off x="321564" y="320040"/>
            <a:ext cx="11548872" cy="621792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272" name="Google Shape;272;p19"/>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sp>
        <p:nvSpPr>
          <p:cNvPr id="273" name="Google Shape;273;p19"/>
          <p:cNvSpPr txBox="1"/>
          <p:nvPr/>
        </p:nvSpPr>
        <p:spPr>
          <a:xfrm>
            <a:off x="616040" y="1506152"/>
            <a:ext cx="3271110" cy="3845693"/>
          </a:xfrm>
          <a:prstGeom prst="rect">
            <a:avLst/>
          </a:prstGeom>
          <a:noFill/>
          <a:ln>
            <a:noFill/>
          </a:ln>
        </p:spPr>
        <p:txBody>
          <a:bodyPr anchorCtr="0" anchor="b" bIns="45700" lIns="91425" spcFirstLastPara="1" rIns="91425" wrap="square" tIns="45700">
            <a:norm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274" name="Google Shape;274;p19"/>
          <p:cNvSpPr txBox="1"/>
          <p:nvPr/>
        </p:nvSpPr>
        <p:spPr>
          <a:xfrm>
            <a:off x="492566" y="1867504"/>
            <a:ext cx="3518057" cy="2933095"/>
          </a:xfrm>
          <a:prstGeom prst="rect">
            <a:avLst/>
          </a:prstGeom>
          <a:noFill/>
          <a:ln>
            <a:noFill/>
          </a:ln>
        </p:spPr>
        <p:txBody>
          <a:bodyPr anchorCtr="0" anchor="b" bIns="45700" lIns="91425" spcFirstLastPara="1" rIns="91425" wrap="square" tIns="45700">
            <a:normAutofit/>
          </a:bodyPr>
          <a:lstStyle/>
          <a:p>
            <a:pPr indent="0" lvl="0" marL="0" marR="0" rtl="0" algn="just">
              <a:lnSpc>
                <a:spcPct val="70000"/>
              </a:lnSpc>
              <a:spcBef>
                <a:spcPts val="0"/>
              </a:spcBef>
              <a:spcAft>
                <a:spcPts val="0"/>
              </a:spcAft>
              <a:buClr>
                <a:srgbClr val="FFFFFF"/>
              </a:buClr>
              <a:buSzPts val="3700"/>
              <a:buFont typeface="Twentieth Century"/>
              <a:buNone/>
            </a:pPr>
            <a:r>
              <a:rPr b="0" i="0" lang="en-US" sz="3700" u="none" cap="none" strike="noStrike">
                <a:solidFill>
                  <a:srgbClr val="FFFFFF"/>
                </a:solidFill>
                <a:latin typeface="Twentieth Century"/>
                <a:ea typeface="Twentieth Century"/>
                <a:cs typeface="Twentieth Century"/>
                <a:sym typeface="Twentieth Century"/>
              </a:rPr>
              <a:t>People with </a:t>
            </a:r>
            <a:endParaRPr/>
          </a:p>
          <a:p>
            <a:pPr indent="0" lvl="0" marL="0" marR="0" rtl="0" algn="just">
              <a:lnSpc>
                <a:spcPct val="70000"/>
              </a:lnSpc>
              <a:spcBef>
                <a:spcPts val="0"/>
              </a:spcBef>
              <a:spcAft>
                <a:spcPts val="0"/>
              </a:spcAft>
              <a:buClr>
                <a:srgbClr val="FFFFFF"/>
              </a:buClr>
              <a:buSzPts val="3700"/>
              <a:buFont typeface="Twentieth Century"/>
              <a:buNone/>
            </a:pPr>
            <a:r>
              <a:rPr b="1" i="0" lang="en-US" sz="3700" u="none" cap="none" strike="noStrike">
                <a:solidFill>
                  <a:srgbClr val="FFFFFF"/>
                </a:solidFill>
                <a:latin typeface="Twentieth Century"/>
                <a:ea typeface="Twentieth Century"/>
                <a:cs typeface="Twentieth Century"/>
                <a:sym typeface="Twentieth Century"/>
              </a:rPr>
              <a:t>fixed defect Thalassemia</a:t>
            </a:r>
            <a:r>
              <a:rPr b="0" i="0" lang="en-US" sz="3700" u="none" cap="none" strike="noStrike">
                <a:solidFill>
                  <a:srgbClr val="FFFFFF"/>
                </a:solidFill>
                <a:latin typeface="Twentieth Century"/>
                <a:ea typeface="Twentieth Century"/>
                <a:cs typeface="Twentieth Century"/>
                <a:sym typeface="Twentieth Century"/>
              </a:rPr>
              <a:t> have a higher probability to suffer from heart diseases</a:t>
            </a:r>
            <a:endParaRPr/>
          </a:p>
        </p:txBody>
      </p:sp>
      <p:pic>
        <p:nvPicPr>
          <p:cNvPr descr="A screenshot of a cell phone&#10;&#10;Description automatically generated" id="275" name="Google Shape;275;p19"/>
          <p:cNvPicPr preferRelativeResize="0"/>
          <p:nvPr/>
        </p:nvPicPr>
        <p:blipFill rotWithShape="1">
          <a:blip r:embed="rId3">
            <a:alphaModFix/>
          </a:blip>
          <a:srcRect b="0" l="0" r="0" t="0"/>
          <a:stretch/>
        </p:blipFill>
        <p:spPr>
          <a:xfrm>
            <a:off x="4305099" y="842951"/>
            <a:ext cx="7240933" cy="51720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8" name="Shape 108"/>
        <p:cNvGrpSpPr/>
        <p:nvPr/>
      </p:nvGrpSpPr>
      <p:grpSpPr>
        <a:xfrm>
          <a:off x="0" y="0"/>
          <a:ext cx="0" cy="0"/>
          <a:chOff x="0" y="0"/>
          <a:chExt cx="0" cy="0"/>
        </a:xfrm>
      </p:grpSpPr>
      <p:sp>
        <p:nvSpPr>
          <p:cNvPr id="109" name="Google Shape;109;p2"/>
          <p:cNvSpPr/>
          <p:nvPr/>
        </p:nvSpPr>
        <p:spPr>
          <a:xfrm>
            <a:off x="478135" y="476778"/>
            <a:ext cx="7212450" cy="592065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10" name="Google Shape;110;p2"/>
          <p:cNvSpPr txBox="1"/>
          <p:nvPr>
            <p:ph type="title"/>
          </p:nvPr>
        </p:nvSpPr>
        <p:spPr>
          <a:xfrm>
            <a:off x="646728" y="476778"/>
            <a:ext cx="6925647" cy="9237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5400"/>
              <a:buFont typeface="Twentieth Century"/>
              <a:buNone/>
            </a:pPr>
            <a:r>
              <a:rPr lang="en-US" sz="5400">
                <a:solidFill>
                  <a:srgbClr val="FFFFFF"/>
                </a:solidFill>
                <a:latin typeface="Twentieth Century"/>
                <a:ea typeface="Twentieth Century"/>
                <a:cs typeface="Twentieth Century"/>
                <a:sym typeface="Twentieth Century"/>
              </a:rPr>
              <a:t>Introduction</a:t>
            </a:r>
            <a:endParaRPr/>
          </a:p>
        </p:txBody>
      </p:sp>
      <p:cxnSp>
        <p:nvCxnSpPr>
          <p:cNvPr id="111" name="Google Shape;111;p2"/>
          <p:cNvCxnSpPr/>
          <p:nvPr/>
        </p:nvCxnSpPr>
        <p:spPr>
          <a:xfrm>
            <a:off x="3230880" y="4424906"/>
            <a:ext cx="3657600" cy="0"/>
          </a:xfrm>
          <a:prstGeom prst="straightConnector1">
            <a:avLst/>
          </a:prstGeom>
          <a:noFill/>
          <a:ln cap="flat" cmpd="sng" w="19050">
            <a:solidFill>
              <a:srgbClr val="FFFFFF">
                <a:alpha val="80000"/>
              </a:srgbClr>
            </a:solidFill>
            <a:prstDash val="solid"/>
            <a:miter lim="800000"/>
            <a:headEnd len="sm" w="sm" type="none"/>
            <a:tailEnd len="sm" w="sm" type="none"/>
          </a:ln>
        </p:spPr>
      </p:cxnSp>
      <p:sp>
        <p:nvSpPr>
          <p:cNvPr id="112" name="Google Shape;112;p2"/>
          <p:cNvSpPr/>
          <p:nvPr/>
        </p:nvSpPr>
        <p:spPr>
          <a:xfrm>
            <a:off x="7851452" y="476778"/>
            <a:ext cx="3864383" cy="5920653"/>
          </a:xfrm>
          <a:prstGeom prst="rect">
            <a:avLst/>
          </a:prstGeom>
          <a:solidFill>
            <a:srgbClr val="A6A6A6">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13" name="Google Shape;113;p2"/>
          <p:cNvSpPr txBox="1"/>
          <p:nvPr/>
        </p:nvSpPr>
        <p:spPr>
          <a:xfrm>
            <a:off x="646728" y="1485962"/>
            <a:ext cx="6925647" cy="1019594"/>
          </a:xfrm>
          <a:prstGeom prst="rect">
            <a:avLst/>
          </a:prstGeom>
          <a:noFill/>
          <a:ln>
            <a:noFill/>
          </a:ln>
        </p:spPr>
        <p:txBody>
          <a:bodyPr anchorCtr="0" anchor="b" bIns="45700" lIns="91425" spcFirstLastPara="1" rIns="91425" wrap="square" tIns="45700">
            <a:normAutofit/>
          </a:bodyPr>
          <a:lstStyle/>
          <a:p>
            <a:pPr indent="-571500" lvl="0" marL="571500" marR="0" rtl="0" algn="l">
              <a:lnSpc>
                <a:spcPct val="70000"/>
              </a:lnSpc>
              <a:spcBef>
                <a:spcPts val="0"/>
              </a:spcBef>
              <a:spcAft>
                <a:spcPts val="0"/>
              </a:spcAft>
              <a:buClr>
                <a:srgbClr val="FFFFFF"/>
              </a:buClr>
              <a:buSzPts val="2800"/>
              <a:buFont typeface="Arial"/>
              <a:buChar char="•"/>
            </a:pPr>
            <a:r>
              <a:rPr b="0" i="0" lang="en-US" sz="2800" u="none" cap="none" strike="noStrike">
                <a:solidFill>
                  <a:srgbClr val="FFFFFF"/>
                </a:solidFill>
                <a:latin typeface="Twentieth Century"/>
                <a:ea typeface="Twentieth Century"/>
                <a:cs typeface="Twentieth Century"/>
                <a:sym typeface="Twentieth Century"/>
              </a:rPr>
              <a:t>It is a well-known fact that </a:t>
            </a:r>
            <a:r>
              <a:rPr b="1" i="0" lang="en-US" sz="2800" u="none" cap="none" strike="noStrike">
                <a:solidFill>
                  <a:srgbClr val="FFFFFF"/>
                </a:solidFill>
                <a:latin typeface="Twentieth Century"/>
                <a:ea typeface="Twentieth Century"/>
                <a:cs typeface="Twentieth Century"/>
                <a:sym typeface="Twentieth Century"/>
              </a:rPr>
              <a:t>Heart Diseases</a:t>
            </a:r>
            <a:r>
              <a:rPr b="0" i="0" lang="en-US" sz="2800" u="none" cap="none" strike="noStrike">
                <a:solidFill>
                  <a:srgbClr val="FFFFFF"/>
                </a:solidFill>
                <a:latin typeface="Twentieth Century"/>
                <a:ea typeface="Twentieth Century"/>
                <a:cs typeface="Twentieth Century"/>
                <a:sym typeface="Twentieth Century"/>
              </a:rPr>
              <a:t> are currently the </a:t>
            </a:r>
            <a:r>
              <a:rPr b="1" i="0" lang="en-US" sz="2800" u="none" cap="none" strike="noStrike">
                <a:solidFill>
                  <a:srgbClr val="FFFFFF"/>
                </a:solidFill>
                <a:latin typeface="Twentieth Century"/>
                <a:ea typeface="Twentieth Century"/>
                <a:cs typeface="Twentieth Century"/>
                <a:sym typeface="Twentieth Century"/>
              </a:rPr>
              <a:t>leading cause of death</a:t>
            </a:r>
            <a:r>
              <a:rPr b="0" i="0" lang="en-US" sz="2800" u="none" cap="none" strike="noStrike">
                <a:solidFill>
                  <a:srgbClr val="FFFFFF"/>
                </a:solidFill>
                <a:latin typeface="Twentieth Century"/>
                <a:ea typeface="Twentieth Century"/>
                <a:cs typeface="Twentieth Century"/>
                <a:sym typeface="Twentieth Century"/>
              </a:rPr>
              <a:t> across the world. </a:t>
            </a:r>
            <a:endParaRPr/>
          </a:p>
        </p:txBody>
      </p:sp>
      <p:sp>
        <p:nvSpPr>
          <p:cNvPr id="114" name="Google Shape;114;p2"/>
          <p:cNvSpPr txBox="1"/>
          <p:nvPr/>
        </p:nvSpPr>
        <p:spPr>
          <a:xfrm>
            <a:off x="621536" y="2510052"/>
            <a:ext cx="6925500" cy="1931100"/>
          </a:xfrm>
          <a:prstGeom prst="rect">
            <a:avLst/>
          </a:prstGeom>
          <a:noFill/>
          <a:ln>
            <a:noFill/>
          </a:ln>
        </p:spPr>
        <p:txBody>
          <a:bodyPr anchorCtr="0" anchor="b" bIns="45700" lIns="91425" spcFirstLastPara="1" rIns="91425" wrap="square" tIns="45700">
            <a:noAutofit/>
          </a:bodyPr>
          <a:lstStyle/>
          <a:p>
            <a:pPr indent="-571500" lvl="0" marL="571500" marR="0" rtl="0" algn="l">
              <a:lnSpc>
                <a:spcPct val="90000"/>
              </a:lnSpc>
              <a:spcBef>
                <a:spcPts val="0"/>
              </a:spcBef>
              <a:spcAft>
                <a:spcPts val="0"/>
              </a:spcAft>
              <a:buClr>
                <a:srgbClr val="FFFFFF"/>
              </a:buClr>
              <a:buSzPts val="2800"/>
              <a:buFont typeface="Arial"/>
              <a:buChar char="•"/>
            </a:pPr>
            <a:r>
              <a:rPr b="0" i="0" lang="en-US" sz="2800" u="none" cap="none" strike="noStrike">
                <a:solidFill>
                  <a:srgbClr val="FFFFFF"/>
                </a:solidFill>
                <a:latin typeface="Twentieth Century"/>
                <a:ea typeface="Twentieth Century"/>
                <a:cs typeface="Twentieth Century"/>
                <a:sym typeface="Twentieth Century"/>
              </a:rPr>
              <a:t>The development of a computational system that can predict the presence of heart diseases will significantly reduce the mortality rates &amp; substantially reduce the costs of health care.</a:t>
            </a:r>
            <a:endParaRPr/>
          </a:p>
        </p:txBody>
      </p:sp>
      <p:pic>
        <p:nvPicPr>
          <p:cNvPr descr="A picture containing toy, umbrella&#10;&#10;Description automatically generated" id="115" name="Google Shape;115;p2"/>
          <p:cNvPicPr preferRelativeResize="0"/>
          <p:nvPr/>
        </p:nvPicPr>
        <p:blipFill rotWithShape="1">
          <a:blip r:embed="rId3">
            <a:alphaModFix/>
          </a:blip>
          <a:srcRect b="0" l="0" r="0" t="0"/>
          <a:stretch/>
        </p:blipFill>
        <p:spPr>
          <a:xfrm>
            <a:off x="7715776" y="460370"/>
            <a:ext cx="3999940" cy="3999084"/>
          </a:xfrm>
          <a:prstGeom prst="rect">
            <a:avLst/>
          </a:prstGeom>
          <a:noFill/>
          <a:ln>
            <a:noFill/>
          </a:ln>
        </p:spPr>
      </p:pic>
      <p:sp>
        <p:nvSpPr>
          <p:cNvPr id="116" name="Google Shape;116;p2"/>
          <p:cNvSpPr txBox="1"/>
          <p:nvPr/>
        </p:nvSpPr>
        <p:spPr>
          <a:xfrm>
            <a:off x="646728" y="4655183"/>
            <a:ext cx="6925647" cy="1019594"/>
          </a:xfrm>
          <a:prstGeom prst="rect">
            <a:avLst/>
          </a:prstGeom>
          <a:noFill/>
          <a:ln>
            <a:noFill/>
          </a:ln>
        </p:spPr>
        <p:txBody>
          <a:bodyPr anchorCtr="0" anchor="b" bIns="45700" lIns="91425" spcFirstLastPara="1" rIns="91425" wrap="square" tIns="45700">
            <a:normAutofit/>
          </a:bodyPr>
          <a:lstStyle/>
          <a:p>
            <a:pPr indent="-571500" lvl="0" marL="571500" marR="0" rtl="0" algn="l">
              <a:lnSpc>
                <a:spcPct val="70000"/>
              </a:lnSpc>
              <a:spcBef>
                <a:spcPts val="0"/>
              </a:spcBef>
              <a:spcAft>
                <a:spcPts val="0"/>
              </a:spcAft>
              <a:buClr>
                <a:srgbClr val="FFFFFF"/>
              </a:buClr>
              <a:buSzPts val="2800"/>
              <a:buFont typeface="Arial"/>
              <a:buChar char="•"/>
            </a:pPr>
            <a:r>
              <a:rPr b="0" i="0" lang="en-US" sz="2800" u="none" cap="none" strike="noStrike">
                <a:solidFill>
                  <a:srgbClr val="FFFFFF"/>
                </a:solidFill>
                <a:latin typeface="Twentieth Century"/>
                <a:ea typeface="Twentieth Century"/>
                <a:cs typeface="Twentieth Century"/>
                <a:sym typeface="Twentieth Century"/>
              </a:rPr>
              <a:t>If such information is predicted well in advance, can provide important insights to doctors.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9" name="Shape 279"/>
        <p:cNvGrpSpPr/>
        <p:nvPr/>
      </p:nvGrpSpPr>
      <p:grpSpPr>
        <a:xfrm>
          <a:off x="0" y="0"/>
          <a:ext cx="0" cy="0"/>
          <a:chOff x="0" y="0"/>
          <a:chExt cx="0" cy="0"/>
        </a:xfrm>
      </p:grpSpPr>
      <p:sp>
        <p:nvSpPr>
          <p:cNvPr id="280" name="Google Shape;280;p20"/>
          <p:cNvSpPr/>
          <p:nvPr/>
        </p:nvSpPr>
        <p:spPr>
          <a:xfrm>
            <a:off x="321564" y="320040"/>
            <a:ext cx="11548872" cy="621792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281" name="Google Shape;281;p20"/>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sp>
        <p:nvSpPr>
          <p:cNvPr id="282" name="Google Shape;282;p20"/>
          <p:cNvSpPr txBox="1"/>
          <p:nvPr/>
        </p:nvSpPr>
        <p:spPr>
          <a:xfrm>
            <a:off x="616040" y="1506152"/>
            <a:ext cx="3271110" cy="3845693"/>
          </a:xfrm>
          <a:prstGeom prst="rect">
            <a:avLst/>
          </a:prstGeom>
          <a:noFill/>
          <a:ln>
            <a:noFill/>
          </a:ln>
        </p:spPr>
        <p:txBody>
          <a:bodyPr anchorCtr="0" anchor="b" bIns="45700" lIns="91425" spcFirstLastPara="1" rIns="91425" wrap="square" tIns="45700">
            <a:norm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283" name="Google Shape;283;p20"/>
          <p:cNvSpPr txBox="1"/>
          <p:nvPr/>
        </p:nvSpPr>
        <p:spPr>
          <a:xfrm>
            <a:off x="492566" y="1867504"/>
            <a:ext cx="3518057" cy="2933095"/>
          </a:xfrm>
          <a:prstGeom prst="rect">
            <a:avLst/>
          </a:prstGeom>
          <a:noFill/>
          <a:ln>
            <a:noFill/>
          </a:ln>
        </p:spPr>
        <p:txBody>
          <a:bodyPr anchorCtr="0" anchor="b" bIns="45700" lIns="91425" spcFirstLastPara="1" rIns="91425" wrap="square" tIns="45700">
            <a:normAutofit/>
          </a:bodyPr>
          <a:lstStyle/>
          <a:p>
            <a:pPr indent="0" lvl="0" marL="0" marR="0" rtl="0" algn="just">
              <a:lnSpc>
                <a:spcPct val="70000"/>
              </a:lnSpc>
              <a:spcBef>
                <a:spcPts val="0"/>
              </a:spcBef>
              <a:spcAft>
                <a:spcPts val="0"/>
              </a:spcAft>
              <a:buClr>
                <a:srgbClr val="FFFFFF"/>
              </a:buClr>
              <a:buSzPts val="2500"/>
              <a:buFont typeface="Twentieth Century"/>
              <a:buNone/>
            </a:pPr>
            <a:r>
              <a:rPr b="0" i="0" lang="en-US" sz="2500" u="none" cap="none" strike="noStrike">
                <a:solidFill>
                  <a:srgbClr val="FFFFFF"/>
                </a:solidFill>
                <a:latin typeface="Twentieth Century"/>
                <a:ea typeface="Twentieth Century"/>
                <a:cs typeface="Twentieth Century"/>
                <a:sym typeface="Twentieth Century"/>
              </a:rPr>
              <a:t>It can be observed that only a few parameters such as Chest pain type, Gender, Exercise induced angina, Number of vessels, and ST depression have a significant effect. Hence, dropping other parameters</a:t>
            </a:r>
            <a:endParaRPr/>
          </a:p>
        </p:txBody>
      </p:sp>
      <p:pic>
        <p:nvPicPr>
          <p:cNvPr descr="A screenshot of a cell phone&#10;&#10;Description automatically generated" id="284" name="Google Shape;284;p20"/>
          <p:cNvPicPr preferRelativeResize="0"/>
          <p:nvPr/>
        </p:nvPicPr>
        <p:blipFill rotWithShape="1">
          <a:blip r:embed="rId3">
            <a:alphaModFix/>
          </a:blip>
          <a:srcRect b="0" l="0" r="0" t="0"/>
          <a:stretch/>
        </p:blipFill>
        <p:spPr>
          <a:xfrm>
            <a:off x="4333610" y="852627"/>
            <a:ext cx="7213838" cy="515274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88" name="Shape 288"/>
        <p:cNvGrpSpPr/>
        <p:nvPr/>
      </p:nvGrpSpPr>
      <p:grpSpPr>
        <a:xfrm>
          <a:off x="0" y="0"/>
          <a:ext cx="0" cy="0"/>
          <a:chOff x="0" y="0"/>
          <a:chExt cx="0" cy="0"/>
        </a:xfrm>
      </p:grpSpPr>
      <p:sp>
        <p:nvSpPr>
          <p:cNvPr id="289" name="Google Shape;289;p21"/>
          <p:cNvSpPr/>
          <p:nvPr/>
        </p:nvSpPr>
        <p:spPr>
          <a:xfrm>
            <a:off x="321564" y="320040"/>
            <a:ext cx="11548872" cy="621792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290" name="Google Shape;290;p21"/>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sp>
        <p:nvSpPr>
          <p:cNvPr id="291" name="Google Shape;291;p21"/>
          <p:cNvSpPr txBox="1"/>
          <p:nvPr/>
        </p:nvSpPr>
        <p:spPr>
          <a:xfrm>
            <a:off x="616040" y="1506152"/>
            <a:ext cx="3271110" cy="3845693"/>
          </a:xfrm>
          <a:prstGeom prst="rect">
            <a:avLst/>
          </a:prstGeom>
          <a:noFill/>
          <a:ln>
            <a:noFill/>
          </a:ln>
        </p:spPr>
        <p:txBody>
          <a:bodyPr anchorCtr="0" anchor="b" bIns="45700" lIns="91425" spcFirstLastPara="1" rIns="91425" wrap="square" tIns="45700">
            <a:norm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292" name="Google Shape;292;p21"/>
          <p:cNvSpPr txBox="1"/>
          <p:nvPr/>
        </p:nvSpPr>
        <p:spPr>
          <a:xfrm>
            <a:off x="492566" y="2743197"/>
            <a:ext cx="3518057" cy="1371599"/>
          </a:xfrm>
          <a:prstGeom prst="rect">
            <a:avLst/>
          </a:prstGeom>
          <a:noFill/>
          <a:ln>
            <a:noFill/>
          </a:ln>
        </p:spPr>
        <p:txBody>
          <a:bodyPr anchorCtr="0" anchor="b" bIns="45700" lIns="91425" spcFirstLastPara="1" rIns="91425" wrap="square" tIns="45700">
            <a:normAutofit/>
          </a:bodyPr>
          <a:lstStyle/>
          <a:p>
            <a:pPr indent="0" lvl="0" marL="0" marR="0" rtl="0" algn="just">
              <a:lnSpc>
                <a:spcPct val="80000"/>
              </a:lnSpc>
              <a:spcBef>
                <a:spcPts val="0"/>
              </a:spcBef>
              <a:spcAft>
                <a:spcPts val="0"/>
              </a:spcAft>
              <a:buClr>
                <a:srgbClr val="FFFFFF"/>
              </a:buClr>
              <a:buSzPts val="3200"/>
              <a:buFont typeface="Twentieth Century"/>
              <a:buNone/>
            </a:pPr>
            <a:r>
              <a:rPr b="0" i="0" lang="en-US" sz="3200" u="none" cap="none" strike="noStrike">
                <a:solidFill>
                  <a:srgbClr val="FFFFFF"/>
                </a:solidFill>
                <a:latin typeface="Twentieth Century"/>
                <a:ea typeface="Twentieth Century"/>
                <a:cs typeface="Twentieth Century"/>
                <a:sym typeface="Twentieth Century"/>
              </a:rPr>
              <a:t>Accuracy: 78.54%</a:t>
            </a:r>
            <a:endParaRPr/>
          </a:p>
          <a:p>
            <a:pPr indent="0" lvl="0" marL="0" marR="0" rtl="0" algn="just">
              <a:lnSpc>
                <a:spcPct val="80000"/>
              </a:lnSpc>
              <a:spcBef>
                <a:spcPts val="0"/>
              </a:spcBef>
              <a:spcAft>
                <a:spcPts val="0"/>
              </a:spcAft>
              <a:buClr>
                <a:srgbClr val="FFFFFF"/>
              </a:buClr>
              <a:buSzPts val="3200"/>
              <a:buFont typeface="Twentieth Century"/>
              <a:buNone/>
            </a:pPr>
            <a:r>
              <a:rPr b="0" i="0" lang="en-US" sz="3200" u="none" cap="none" strike="noStrike">
                <a:solidFill>
                  <a:srgbClr val="FFFFFF"/>
                </a:solidFill>
                <a:latin typeface="Twentieth Century"/>
                <a:ea typeface="Twentieth Century"/>
                <a:cs typeface="Twentieth Century"/>
                <a:sym typeface="Twentieth Century"/>
              </a:rPr>
              <a:t>Sensitivity: 84.77%</a:t>
            </a:r>
            <a:endParaRPr/>
          </a:p>
          <a:p>
            <a:pPr indent="0" lvl="0" marL="0" marR="0" rtl="0" algn="just">
              <a:lnSpc>
                <a:spcPct val="80000"/>
              </a:lnSpc>
              <a:spcBef>
                <a:spcPts val="0"/>
              </a:spcBef>
              <a:spcAft>
                <a:spcPts val="0"/>
              </a:spcAft>
              <a:buClr>
                <a:srgbClr val="FFFFFF"/>
              </a:buClr>
              <a:buSzPts val="3200"/>
              <a:buFont typeface="Twentieth Century"/>
              <a:buNone/>
            </a:pPr>
            <a:r>
              <a:rPr b="0" i="0" lang="en-US" sz="3200" u="none" cap="none" strike="noStrike">
                <a:solidFill>
                  <a:srgbClr val="FFFFFF"/>
                </a:solidFill>
                <a:latin typeface="Twentieth Century"/>
                <a:ea typeface="Twentieth Century"/>
                <a:cs typeface="Twentieth Century"/>
                <a:sym typeface="Twentieth Century"/>
              </a:rPr>
              <a:t>Specificity: 72% </a:t>
            </a:r>
            <a:endParaRPr/>
          </a:p>
        </p:txBody>
      </p:sp>
      <p:pic>
        <p:nvPicPr>
          <p:cNvPr descr="A screenshot of a cell phone&#10;&#10;Description automatically generated" id="293" name="Google Shape;293;p21"/>
          <p:cNvPicPr preferRelativeResize="0"/>
          <p:nvPr/>
        </p:nvPicPr>
        <p:blipFill rotWithShape="1">
          <a:blip r:embed="rId3">
            <a:alphaModFix/>
          </a:blip>
          <a:srcRect b="0" l="0" r="0" t="0"/>
          <a:stretch/>
        </p:blipFill>
        <p:spPr>
          <a:xfrm>
            <a:off x="4593998" y="1142981"/>
            <a:ext cx="6400847" cy="457203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7" name="Shape 297"/>
        <p:cNvGrpSpPr/>
        <p:nvPr/>
      </p:nvGrpSpPr>
      <p:grpSpPr>
        <a:xfrm>
          <a:off x="0" y="0"/>
          <a:ext cx="0" cy="0"/>
          <a:chOff x="0" y="0"/>
          <a:chExt cx="0" cy="0"/>
        </a:xfrm>
      </p:grpSpPr>
      <p:sp>
        <p:nvSpPr>
          <p:cNvPr id="298" name="Google Shape;298;g63fc901e3b_0_6"/>
          <p:cNvSpPr/>
          <p:nvPr/>
        </p:nvSpPr>
        <p:spPr>
          <a:xfrm>
            <a:off x="321564" y="320040"/>
            <a:ext cx="11548800" cy="62178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299" name="Google Shape;299;g63fc901e3b_0_6"/>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sp>
        <p:nvSpPr>
          <p:cNvPr id="300" name="Google Shape;300;g63fc901e3b_0_6"/>
          <p:cNvSpPr txBox="1"/>
          <p:nvPr/>
        </p:nvSpPr>
        <p:spPr>
          <a:xfrm>
            <a:off x="616040" y="1506152"/>
            <a:ext cx="3271200" cy="3845700"/>
          </a:xfrm>
          <a:prstGeom prst="rect">
            <a:avLst/>
          </a:prstGeom>
          <a:noFill/>
          <a:ln>
            <a:noFill/>
          </a:ln>
        </p:spPr>
        <p:txBody>
          <a:bodyPr anchorCtr="0" anchor="b" bIns="45700" lIns="91425" spcFirstLastPara="1" rIns="91425" wrap="square" tIns="45700">
            <a:no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301" name="Google Shape;301;g63fc901e3b_0_6"/>
          <p:cNvSpPr txBox="1"/>
          <p:nvPr/>
        </p:nvSpPr>
        <p:spPr>
          <a:xfrm>
            <a:off x="492575" y="2743199"/>
            <a:ext cx="3518100" cy="876300"/>
          </a:xfrm>
          <a:prstGeom prst="rect">
            <a:avLst/>
          </a:prstGeom>
          <a:noFill/>
          <a:ln>
            <a:noFill/>
          </a:ln>
        </p:spPr>
        <p:txBody>
          <a:bodyPr anchorCtr="0" anchor="b" bIns="45700" lIns="91425" spcFirstLastPara="1" rIns="91425" wrap="square" tIns="45700">
            <a:noAutofit/>
          </a:bodyPr>
          <a:lstStyle/>
          <a:p>
            <a:pPr indent="0" lvl="0" marL="0" marR="0" rtl="0" algn="just">
              <a:lnSpc>
                <a:spcPct val="80000"/>
              </a:lnSpc>
              <a:spcBef>
                <a:spcPts val="0"/>
              </a:spcBef>
              <a:spcAft>
                <a:spcPts val="0"/>
              </a:spcAft>
              <a:buClr>
                <a:srgbClr val="FFFFFF"/>
              </a:buClr>
              <a:buSzPts val="3200"/>
              <a:buFont typeface="Twentieth Century"/>
              <a:buNone/>
            </a:pPr>
            <a:r>
              <a:rPr lang="en-US" sz="3200">
                <a:solidFill>
                  <a:srgbClr val="FFFFFF"/>
                </a:solidFill>
                <a:latin typeface="Twentieth Century"/>
                <a:ea typeface="Twentieth Century"/>
                <a:cs typeface="Twentieth Century"/>
                <a:sym typeface="Twentieth Century"/>
              </a:rPr>
              <a:t>Variable Importance</a:t>
            </a:r>
            <a:endParaRPr/>
          </a:p>
        </p:txBody>
      </p:sp>
      <p:pic>
        <p:nvPicPr>
          <p:cNvPr id="302" name="Google Shape;302;g63fc901e3b_0_6"/>
          <p:cNvPicPr preferRelativeResize="0"/>
          <p:nvPr/>
        </p:nvPicPr>
        <p:blipFill>
          <a:blip r:embed="rId3">
            <a:alphaModFix/>
          </a:blip>
          <a:stretch>
            <a:fillRect/>
          </a:stretch>
        </p:blipFill>
        <p:spPr>
          <a:xfrm>
            <a:off x="4609375" y="2222498"/>
            <a:ext cx="5183500" cy="2413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6" name="Shape 306"/>
        <p:cNvGrpSpPr/>
        <p:nvPr/>
      </p:nvGrpSpPr>
      <p:grpSpPr>
        <a:xfrm>
          <a:off x="0" y="0"/>
          <a:ext cx="0" cy="0"/>
          <a:chOff x="0" y="0"/>
          <a:chExt cx="0" cy="0"/>
        </a:xfrm>
      </p:grpSpPr>
      <p:sp>
        <p:nvSpPr>
          <p:cNvPr id="307" name="Google Shape;307;p22"/>
          <p:cNvSpPr/>
          <p:nvPr/>
        </p:nvSpPr>
        <p:spPr>
          <a:xfrm>
            <a:off x="321564" y="320040"/>
            <a:ext cx="11548872" cy="621792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308" name="Google Shape;308;p22"/>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sp>
        <p:nvSpPr>
          <p:cNvPr id="309" name="Google Shape;309;p22"/>
          <p:cNvSpPr txBox="1"/>
          <p:nvPr/>
        </p:nvSpPr>
        <p:spPr>
          <a:xfrm>
            <a:off x="616040" y="1506152"/>
            <a:ext cx="3271110" cy="3845693"/>
          </a:xfrm>
          <a:prstGeom prst="rect">
            <a:avLst/>
          </a:prstGeom>
          <a:noFill/>
          <a:ln>
            <a:noFill/>
          </a:ln>
        </p:spPr>
        <p:txBody>
          <a:bodyPr anchorCtr="0" anchor="b" bIns="45700" lIns="91425" spcFirstLastPara="1" rIns="91425" wrap="square" tIns="45700">
            <a:norm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310" name="Google Shape;310;p22"/>
          <p:cNvSpPr txBox="1"/>
          <p:nvPr/>
        </p:nvSpPr>
        <p:spPr>
          <a:xfrm>
            <a:off x="492566" y="2743197"/>
            <a:ext cx="3518057" cy="1371599"/>
          </a:xfrm>
          <a:prstGeom prst="rect">
            <a:avLst/>
          </a:prstGeom>
          <a:noFill/>
          <a:ln>
            <a:noFill/>
          </a:ln>
        </p:spPr>
        <p:txBody>
          <a:bodyPr anchorCtr="0" anchor="b" bIns="45700" lIns="91425" spcFirstLastPara="1" rIns="91425" wrap="square" tIns="45700">
            <a:normAutofit/>
          </a:bodyPr>
          <a:lstStyle/>
          <a:p>
            <a:pPr indent="0" lvl="0" marL="0" marR="0" rtl="0" algn="just">
              <a:lnSpc>
                <a:spcPct val="80000"/>
              </a:lnSpc>
              <a:spcBef>
                <a:spcPts val="0"/>
              </a:spcBef>
              <a:spcAft>
                <a:spcPts val="0"/>
              </a:spcAft>
              <a:buClr>
                <a:srgbClr val="FFFFFF"/>
              </a:buClr>
              <a:buSzPts val="3200"/>
              <a:buFont typeface="Twentieth Century"/>
              <a:buNone/>
            </a:pPr>
            <a:r>
              <a:rPr b="0" i="0" lang="en-US" sz="3200" u="none" cap="none" strike="noStrike">
                <a:solidFill>
                  <a:srgbClr val="FFFFFF"/>
                </a:solidFill>
                <a:latin typeface="Twentieth Century"/>
                <a:ea typeface="Twentieth Century"/>
                <a:cs typeface="Twentieth Century"/>
                <a:sym typeface="Twentieth Century"/>
              </a:rPr>
              <a:t>Accuracy: 89.76%</a:t>
            </a:r>
            <a:endParaRPr/>
          </a:p>
          <a:p>
            <a:pPr indent="0" lvl="0" marL="0" marR="0" rtl="0" algn="just">
              <a:lnSpc>
                <a:spcPct val="80000"/>
              </a:lnSpc>
              <a:spcBef>
                <a:spcPts val="0"/>
              </a:spcBef>
              <a:spcAft>
                <a:spcPts val="0"/>
              </a:spcAft>
              <a:buClr>
                <a:srgbClr val="FFFFFF"/>
              </a:buClr>
              <a:buSzPts val="3200"/>
              <a:buFont typeface="Twentieth Century"/>
              <a:buNone/>
            </a:pPr>
            <a:r>
              <a:rPr b="0" i="0" lang="en-US" sz="3200" u="none" cap="none" strike="noStrike">
                <a:solidFill>
                  <a:srgbClr val="FFFFFF"/>
                </a:solidFill>
                <a:latin typeface="Twentieth Century"/>
                <a:ea typeface="Twentieth Century"/>
                <a:cs typeface="Twentieth Century"/>
                <a:sym typeface="Twentieth Century"/>
              </a:rPr>
              <a:t>Sensitivity: 85.59%</a:t>
            </a:r>
            <a:endParaRPr/>
          </a:p>
          <a:p>
            <a:pPr indent="0" lvl="0" marL="0" marR="0" rtl="0" algn="just">
              <a:lnSpc>
                <a:spcPct val="80000"/>
              </a:lnSpc>
              <a:spcBef>
                <a:spcPts val="0"/>
              </a:spcBef>
              <a:spcAft>
                <a:spcPts val="0"/>
              </a:spcAft>
              <a:buClr>
                <a:srgbClr val="FFFFFF"/>
              </a:buClr>
              <a:buSzPts val="3200"/>
              <a:buFont typeface="Twentieth Century"/>
              <a:buNone/>
            </a:pPr>
            <a:r>
              <a:rPr b="0" i="0" lang="en-US" sz="3200" u="none" cap="none" strike="noStrike">
                <a:solidFill>
                  <a:srgbClr val="FFFFFF"/>
                </a:solidFill>
                <a:latin typeface="Twentieth Century"/>
                <a:ea typeface="Twentieth Century"/>
                <a:cs typeface="Twentieth Century"/>
                <a:sym typeface="Twentieth Century"/>
              </a:rPr>
              <a:t>Specificity: 95.4% </a:t>
            </a:r>
            <a:endParaRPr/>
          </a:p>
        </p:txBody>
      </p:sp>
      <p:pic>
        <p:nvPicPr>
          <p:cNvPr descr="A screenshot of a cell phone&#10;&#10;Description automatically generated" id="311" name="Google Shape;311;p22"/>
          <p:cNvPicPr preferRelativeResize="0"/>
          <p:nvPr/>
        </p:nvPicPr>
        <p:blipFill rotWithShape="1">
          <a:blip r:embed="rId3">
            <a:alphaModFix/>
          </a:blip>
          <a:srcRect b="0" l="0" r="0" t="0"/>
          <a:stretch/>
        </p:blipFill>
        <p:spPr>
          <a:xfrm>
            <a:off x="4655558" y="1142979"/>
            <a:ext cx="6400847" cy="457203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15" name="Shape 315"/>
        <p:cNvGrpSpPr/>
        <p:nvPr/>
      </p:nvGrpSpPr>
      <p:grpSpPr>
        <a:xfrm>
          <a:off x="0" y="0"/>
          <a:ext cx="0" cy="0"/>
          <a:chOff x="0" y="0"/>
          <a:chExt cx="0" cy="0"/>
        </a:xfrm>
      </p:grpSpPr>
      <p:sp>
        <p:nvSpPr>
          <p:cNvPr id="316" name="Google Shape;316;g63fc901e3b_0_15"/>
          <p:cNvSpPr/>
          <p:nvPr/>
        </p:nvSpPr>
        <p:spPr>
          <a:xfrm>
            <a:off x="321564" y="320040"/>
            <a:ext cx="11548800" cy="62178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317" name="Google Shape;317;g63fc901e3b_0_15"/>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sp>
        <p:nvSpPr>
          <p:cNvPr id="318" name="Google Shape;318;g63fc901e3b_0_15"/>
          <p:cNvSpPr txBox="1"/>
          <p:nvPr/>
        </p:nvSpPr>
        <p:spPr>
          <a:xfrm>
            <a:off x="616040" y="1506152"/>
            <a:ext cx="3271200" cy="3845700"/>
          </a:xfrm>
          <a:prstGeom prst="rect">
            <a:avLst/>
          </a:prstGeom>
          <a:noFill/>
          <a:ln>
            <a:noFill/>
          </a:ln>
        </p:spPr>
        <p:txBody>
          <a:bodyPr anchorCtr="0" anchor="b" bIns="45700" lIns="91425" spcFirstLastPara="1" rIns="91425" wrap="square" tIns="45700">
            <a:no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319" name="Google Shape;319;g63fc901e3b_0_15"/>
          <p:cNvSpPr txBox="1"/>
          <p:nvPr/>
        </p:nvSpPr>
        <p:spPr>
          <a:xfrm>
            <a:off x="492575" y="2743199"/>
            <a:ext cx="3518100" cy="765000"/>
          </a:xfrm>
          <a:prstGeom prst="rect">
            <a:avLst/>
          </a:prstGeom>
          <a:noFill/>
          <a:ln>
            <a:noFill/>
          </a:ln>
        </p:spPr>
        <p:txBody>
          <a:bodyPr anchorCtr="0" anchor="b" bIns="45700" lIns="91425" spcFirstLastPara="1" rIns="91425" wrap="square" tIns="45700">
            <a:noAutofit/>
          </a:bodyPr>
          <a:lstStyle/>
          <a:p>
            <a:pPr indent="0" lvl="0" marL="0" marR="0" rtl="0" algn="just">
              <a:lnSpc>
                <a:spcPct val="80000"/>
              </a:lnSpc>
              <a:spcBef>
                <a:spcPts val="0"/>
              </a:spcBef>
              <a:spcAft>
                <a:spcPts val="0"/>
              </a:spcAft>
              <a:buClr>
                <a:srgbClr val="FFFFFF"/>
              </a:buClr>
              <a:buSzPts val="3200"/>
              <a:buFont typeface="Twentieth Century"/>
              <a:buNone/>
            </a:pPr>
            <a:r>
              <a:rPr lang="en-US" sz="3200">
                <a:solidFill>
                  <a:srgbClr val="FFFFFF"/>
                </a:solidFill>
                <a:latin typeface="Twentieth Century"/>
                <a:ea typeface="Twentieth Century"/>
                <a:cs typeface="Twentieth Century"/>
                <a:sym typeface="Twentieth Century"/>
              </a:rPr>
              <a:t>Variable Importance</a:t>
            </a:r>
            <a:endParaRPr/>
          </a:p>
        </p:txBody>
      </p:sp>
      <p:pic>
        <p:nvPicPr>
          <p:cNvPr id="320" name="Google Shape;320;g63fc901e3b_0_15"/>
          <p:cNvPicPr preferRelativeResize="0"/>
          <p:nvPr/>
        </p:nvPicPr>
        <p:blipFill>
          <a:blip r:embed="rId3">
            <a:alphaModFix/>
          </a:blip>
          <a:stretch>
            <a:fillRect/>
          </a:stretch>
        </p:blipFill>
        <p:spPr>
          <a:xfrm>
            <a:off x="4814913" y="1852313"/>
            <a:ext cx="5229586" cy="2546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24" name="Shape 324"/>
        <p:cNvGrpSpPr/>
        <p:nvPr/>
      </p:nvGrpSpPr>
      <p:grpSpPr>
        <a:xfrm>
          <a:off x="0" y="0"/>
          <a:ext cx="0" cy="0"/>
          <a:chOff x="0" y="0"/>
          <a:chExt cx="0" cy="0"/>
        </a:xfrm>
      </p:grpSpPr>
      <p:sp>
        <p:nvSpPr>
          <p:cNvPr id="325" name="Google Shape;325;p23"/>
          <p:cNvSpPr/>
          <p:nvPr/>
        </p:nvSpPr>
        <p:spPr>
          <a:xfrm>
            <a:off x="321564" y="320040"/>
            <a:ext cx="11548872" cy="621792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326" name="Google Shape;326;p23"/>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sp>
        <p:nvSpPr>
          <p:cNvPr id="327" name="Google Shape;327;p23"/>
          <p:cNvSpPr txBox="1"/>
          <p:nvPr/>
        </p:nvSpPr>
        <p:spPr>
          <a:xfrm>
            <a:off x="616040" y="1506152"/>
            <a:ext cx="3271110" cy="3845693"/>
          </a:xfrm>
          <a:prstGeom prst="rect">
            <a:avLst/>
          </a:prstGeom>
          <a:noFill/>
          <a:ln>
            <a:noFill/>
          </a:ln>
        </p:spPr>
        <p:txBody>
          <a:bodyPr anchorCtr="0" anchor="b" bIns="45700" lIns="91425" spcFirstLastPara="1" rIns="91425" wrap="square" tIns="45700">
            <a:norm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328" name="Google Shape;328;p23"/>
          <p:cNvSpPr txBox="1"/>
          <p:nvPr/>
        </p:nvSpPr>
        <p:spPr>
          <a:xfrm>
            <a:off x="492566" y="2743197"/>
            <a:ext cx="3518057" cy="1371599"/>
          </a:xfrm>
          <a:prstGeom prst="rect">
            <a:avLst/>
          </a:prstGeom>
          <a:noFill/>
          <a:ln>
            <a:noFill/>
          </a:ln>
        </p:spPr>
        <p:txBody>
          <a:bodyPr anchorCtr="0" anchor="b" bIns="45700" lIns="91425" spcFirstLastPara="1" rIns="91425" wrap="square" tIns="45700">
            <a:normAutofit/>
          </a:bodyPr>
          <a:lstStyle/>
          <a:p>
            <a:pPr indent="0" lvl="0" marL="0" marR="0" rtl="0" algn="just">
              <a:lnSpc>
                <a:spcPct val="80000"/>
              </a:lnSpc>
              <a:spcBef>
                <a:spcPts val="0"/>
              </a:spcBef>
              <a:spcAft>
                <a:spcPts val="0"/>
              </a:spcAft>
              <a:buClr>
                <a:srgbClr val="FFFFFF"/>
              </a:buClr>
              <a:buSzPts val="3200"/>
              <a:buFont typeface="Twentieth Century"/>
              <a:buNone/>
            </a:pPr>
            <a:r>
              <a:rPr b="0" i="0" lang="en-US" sz="3200" u="none" cap="none" strike="noStrike">
                <a:solidFill>
                  <a:srgbClr val="FFFFFF"/>
                </a:solidFill>
                <a:latin typeface="Twentieth Century"/>
                <a:ea typeface="Twentieth Century"/>
                <a:cs typeface="Twentieth Century"/>
                <a:sym typeface="Twentieth Century"/>
              </a:rPr>
              <a:t>Accuracy: 81.95%</a:t>
            </a:r>
            <a:endParaRPr/>
          </a:p>
          <a:p>
            <a:pPr indent="0" lvl="0" marL="0" marR="0" rtl="0" algn="just">
              <a:lnSpc>
                <a:spcPct val="80000"/>
              </a:lnSpc>
              <a:spcBef>
                <a:spcPts val="0"/>
              </a:spcBef>
              <a:spcAft>
                <a:spcPts val="0"/>
              </a:spcAft>
              <a:buClr>
                <a:srgbClr val="FFFFFF"/>
              </a:buClr>
              <a:buSzPts val="3200"/>
              <a:buFont typeface="Twentieth Century"/>
              <a:buNone/>
            </a:pPr>
            <a:r>
              <a:rPr b="0" i="0" lang="en-US" sz="3200" u="none" cap="none" strike="noStrike">
                <a:solidFill>
                  <a:srgbClr val="FFFFFF"/>
                </a:solidFill>
                <a:latin typeface="Twentieth Century"/>
                <a:ea typeface="Twentieth Century"/>
                <a:cs typeface="Twentieth Century"/>
                <a:sym typeface="Twentieth Century"/>
              </a:rPr>
              <a:t>Sensitivity: 76.98%</a:t>
            </a:r>
            <a:endParaRPr/>
          </a:p>
          <a:p>
            <a:pPr indent="0" lvl="0" marL="0" marR="0" rtl="0" algn="just">
              <a:lnSpc>
                <a:spcPct val="80000"/>
              </a:lnSpc>
              <a:spcBef>
                <a:spcPts val="0"/>
              </a:spcBef>
              <a:spcAft>
                <a:spcPts val="0"/>
              </a:spcAft>
              <a:buClr>
                <a:srgbClr val="FFFFFF"/>
              </a:buClr>
              <a:buSzPts val="3200"/>
              <a:buFont typeface="Twentieth Century"/>
              <a:buNone/>
            </a:pPr>
            <a:r>
              <a:rPr b="0" i="0" lang="en-US" sz="3200" u="none" cap="none" strike="noStrike">
                <a:solidFill>
                  <a:srgbClr val="FFFFFF"/>
                </a:solidFill>
                <a:latin typeface="Twentieth Century"/>
                <a:ea typeface="Twentieth Century"/>
                <a:cs typeface="Twentieth Century"/>
                <a:sym typeface="Twentieth Century"/>
              </a:rPr>
              <a:t>Specificity: 89.87% </a:t>
            </a:r>
            <a:endParaRPr/>
          </a:p>
        </p:txBody>
      </p:sp>
      <p:pic>
        <p:nvPicPr>
          <p:cNvPr descr="A screenshot of a cell phone&#10;&#10;Description automatically generated" id="329" name="Google Shape;329;p23"/>
          <p:cNvPicPr preferRelativeResize="0"/>
          <p:nvPr/>
        </p:nvPicPr>
        <p:blipFill rotWithShape="1">
          <a:blip r:embed="rId3">
            <a:alphaModFix/>
          </a:blip>
          <a:srcRect b="0" l="0" r="0" t="0"/>
          <a:stretch/>
        </p:blipFill>
        <p:spPr>
          <a:xfrm>
            <a:off x="4538155" y="1007261"/>
            <a:ext cx="6780870" cy="484347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3" name="Shape 333"/>
        <p:cNvGrpSpPr/>
        <p:nvPr/>
      </p:nvGrpSpPr>
      <p:grpSpPr>
        <a:xfrm>
          <a:off x="0" y="0"/>
          <a:ext cx="0" cy="0"/>
          <a:chOff x="0" y="0"/>
          <a:chExt cx="0" cy="0"/>
        </a:xfrm>
      </p:grpSpPr>
      <p:sp>
        <p:nvSpPr>
          <p:cNvPr id="334" name="Google Shape;334;g63fc901e3b_0_24"/>
          <p:cNvSpPr/>
          <p:nvPr/>
        </p:nvSpPr>
        <p:spPr>
          <a:xfrm>
            <a:off x="321564" y="320040"/>
            <a:ext cx="11548800" cy="62178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335" name="Google Shape;335;g63fc901e3b_0_24"/>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sp>
        <p:nvSpPr>
          <p:cNvPr id="336" name="Google Shape;336;g63fc901e3b_0_24"/>
          <p:cNvSpPr txBox="1"/>
          <p:nvPr/>
        </p:nvSpPr>
        <p:spPr>
          <a:xfrm>
            <a:off x="616040" y="1506152"/>
            <a:ext cx="3271200" cy="3845700"/>
          </a:xfrm>
          <a:prstGeom prst="rect">
            <a:avLst/>
          </a:prstGeom>
          <a:noFill/>
          <a:ln>
            <a:noFill/>
          </a:ln>
        </p:spPr>
        <p:txBody>
          <a:bodyPr anchorCtr="0" anchor="b" bIns="45700" lIns="91425" spcFirstLastPara="1" rIns="91425" wrap="square" tIns="45700">
            <a:no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337" name="Google Shape;337;g63fc901e3b_0_24"/>
          <p:cNvSpPr txBox="1"/>
          <p:nvPr/>
        </p:nvSpPr>
        <p:spPr>
          <a:xfrm>
            <a:off x="492575" y="2743199"/>
            <a:ext cx="3518100" cy="876300"/>
          </a:xfrm>
          <a:prstGeom prst="rect">
            <a:avLst/>
          </a:prstGeom>
          <a:noFill/>
          <a:ln>
            <a:noFill/>
          </a:ln>
        </p:spPr>
        <p:txBody>
          <a:bodyPr anchorCtr="0" anchor="b" bIns="45700" lIns="91425" spcFirstLastPara="1" rIns="91425" wrap="square" tIns="45700">
            <a:noAutofit/>
          </a:bodyPr>
          <a:lstStyle/>
          <a:p>
            <a:pPr indent="0" lvl="0" marL="0" marR="0" rtl="0" algn="just">
              <a:lnSpc>
                <a:spcPct val="80000"/>
              </a:lnSpc>
              <a:spcBef>
                <a:spcPts val="0"/>
              </a:spcBef>
              <a:spcAft>
                <a:spcPts val="0"/>
              </a:spcAft>
              <a:buClr>
                <a:srgbClr val="FFFFFF"/>
              </a:buClr>
              <a:buSzPts val="3200"/>
              <a:buFont typeface="Twentieth Century"/>
              <a:buNone/>
            </a:pPr>
            <a:r>
              <a:rPr lang="en-US" sz="3200">
                <a:solidFill>
                  <a:srgbClr val="FFFFFF"/>
                </a:solidFill>
                <a:latin typeface="Twentieth Century"/>
                <a:ea typeface="Twentieth Century"/>
                <a:cs typeface="Twentieth Century"/>
                <a:sym typeface="Twentieth Century"/>
              </a:rPr>
              <a:t>Variable Importance</a:t>
            </a:r>
            <a:endParaRPr/>
          </a:p>
        </p:txBody>
      </p:sp>
      <p:pic>
        <p:nvPicPr>
          <p:cNvPr id="338" name="Google Shape;338;g63fc901e3b_0_24"/>
          <p:cNvPicPr preferRelativeResize="0"/>
          <p:nvPr/>
        </p:nvPicPr>
        <p:blipFill>
          <a:blip r:embed="rId3">
            <a:alphaModFix/>
          </a:blip>
          <a:stretch>
            <a:fillRect/>
          </a:stretch>
        </p:blipFill>
        <p:spPr>
          <a:xfrm>
            <a:off x="5076975" y="2426445"/>
            <a:ext cx="4160804" cy="2005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42" name="Shape 342"/>
        <p:cNvGrpSpPr/>
        <p:nvPr/>
      </p:nvGrpSpPr>
      <p:grpSpPr>
        <a:xfrm>
          <a:off x="0" y="0"/>
          <a:ext cx="0" cy="0"/>
          <a:chOff x="0" y="0"/>
          <a:chExt cx="0" cy="0"/>
        </a:xfrm>
      </p:grpSpPr>
      <p:sp>
        <p:nvSpPr>
          <p:cNvPr id="343" name="Google Shape;343;p24"/>
          <p:cNvSpPr/>
          <p:nvPr/>
        </p:nvSpPr>
        <p:spPr>
          <a:xfrm>
            <a:off x="321564" y="320040"/>
            <a:ext cx="11548872" cy="621792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344" name="Google Shape;344;p24"/>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sp>
        <p:nvSpPr>
          <p:cNvPr id="345" name="Google Shape;345;p24"/>
          <p:cNvSpPr txBox="1"/>
          <p:nvPr/>
        </p:nvSpPr>
        <p:spPr>
          <a:xfrm>
            <a:off x="616040" y="1506152"/>
            <a:ext cx="3271110" cy="3845693"/>
          </a:xfrm>
          <a:prstGeom prst="rect">
            <a:avLst/>
          </a:prstGeom>
          <a:noFill/>
          <a:ln>
            <a:noFill/>
          </a:ln>
        </p:spPr>
        <p:txBody>
          <a:bodyPr anchorCtr="0" anchor="b" bIns="45700" lIns="91425" spcFirstLastPara="1" rIns="91425" wrap="square" tIns="45700">
            <a:norm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346" name="Google Shape;346;p24"/>
          <p:cNvSpPr txBox="1"/>
          <p:nvPr/>
        </p:nvSpPr>
        <p:spPr>
          <a:xfrm>
            <a:off x="411398" y="2743196"/>
            <a:ext cx="3518057" cy="1371599"/>
          </a:xfrm>
          <a:prstGeom prst="rect">
            <a:avLst/>
          </a:prstGeom>
          <a:noFill/>
          <a:ln>
            <a:noFill/>
          </a:ln>
        </p:spPr>
        <p:txBody>
          <a:bodyPr anchorCtr="0" anchor="b" bIns="45700" lIns="91425" spcFirstLastPara="1" rIns="91425" wrap="square" tIns="45700">
            <a:normAutofit/>
          </a:bodyPr>
          <a:lstStyle/>
          <a:p>
            <a:pPr indent="0" lvl="0" marL="0" marR="0" rtl="0" algn="just">
              <a:lnSpc>
                <a:spcPct val="80000"/>
              </a:lnSpc>
              <a:spcBef>
                <a:spcPts val="0"/>
              </a:spcBef>
              <a:spcAft>
                <a:spcPts val="0"/>
              </a:spcAft>
              <a:buClr>
                <a:srgbClr val="FFFFFF"/>
              </a:buClr>
              <a:buSzPts val="3200"/>
              <a:buFont typeface="Twentieth Century"/>
              <a:buNone/>
            </a:pPr>
            <a:r>
              <a:rPr b="0" i="0" lang="en-US" sz="3200" u="none" cap="none" strike="noStrike">
                <a:solidFill>
                  <a:srgbClr val="FFFFFF"/>
                </a:solidFill>
                <a:latin typeface="Twentieth Century"/>
                <a:ea typeface="Twentieth Century"/>
                <a:cs typeface="Twentieth Century"/>
                <a:sym typeface="Twentieth Century"/>
              </a:rPr>
              <a:t>Accuracy: 86.65%</a:t>
            </a:r>
            <a:endParaRPr/>
          </a:p>
          <a:p>
            <a:pPr indent="0" lvl="0" marL="0" marR="0" rtl="0" algn="just">
              <a:lnSpc>
                <a:spcPct val="80000"/>
              </a:lnSpc>
              <a:spcBef>
                <a:spcPts val="0"/>
              </a:spcBef>
              <a:spcAft>
                <a:spcPts val="0"/>
              </a:spcAft>
              <a:buClr>
                <a:srgbClr val="FFFFFF"/>
              </a:buClr>
              <a:buSzPts val="3200"/>
              <a:buFont typeface="Twentieth Century"/>
              <a:buNone/>
            </a:pPr>
            <a:r>
              <a:rPr b="0" i="0" lang="en-US" sz="3200" u="none" cap="none" strike="noStrike">
                <a:solidFill>
                  <a:srgbClr val="FFFFFF"/>
                </a:solidFill>
                <a:latin typeface="Twentieth Century"/>
                <a:ea typeface="Twentieth Century"/>
                <a:cs typeface="Twentieth Century"/>
                <a:sym typeface="Twentieth Century"/>
              </a:rPr>
              <a:t>Sensitivity: 81.4%</a:t>
            </a:r>
            <a:endParaRPr/>
          </a:p>
          <a:p>
            <a:pPr indent="0" lvl="0" marL="0" marR="0" rtl="0" algn="just">
              <a:lnSpc>
                <a:spcPct val="80000"/>
              </a:lnSpc>
              <a:spcBef>
                <a:spcPts val="0"/>
              </a:spcBef>
              <a:spcAft>
                <a:spcPts val="0"/>
              </a:spcAft>
              <a:buClr>
                <a:srgbClr val="FFFFFF"/>
              </a:buClr>
              <a:buSzPts val="3200"/>
              <a:buFont typeface="Twentieth Century"/>
              <a:buNone/>
            </a:pPr>
            <a:r>
              <a:rPr b="0" i="0" lang="en-US" sz="3200" u="none" cap="none" strike="noStrike">
                <a:solidFill>
                  <a:srgbClr val="FFFFFF"/>
                </a:solidFill>
                <a:latin typeface="Twentieth Century"/>
                <a:ea typeface="Twentieth Century"/>
                <a:cs typeface="Twentieth Century"/>
                <a:sym typeface="Twentieth Century"/>
              </a:rPr>
              <a:t>Specificity: 87.56% </a:t>
            </a:r>
            <a:endParaRPr/>
          </a:p>
        </p:txBody>
      </p:sp>
      <p:pic>
        <p:nvPicPr>
          <p:cNvPr descr="A close up of a map&#10;&#10;Description automatically generated" id="347" name="Google Shape;347;p24"/>
          <p:cNvPicPr preferRelativeResize="0"/>
          <p:nvPr/>
        </p:nvPicPr>
        <p:blipFill rotWithShape="1">
          <a:blip r:embed="rId3">
            <a:alphaModFix/>
          </a:blip>
          <a:srcRect b="0" l="0" r="0" t="0"/>
          <a:stretch/>
        </p:blipFill>
        <p:spPr>
          <a:xfrm>
            <a:off x="3760528" y="564684"/>
            <a:ext cx="8020074" cy="57286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51" name="Shape 351"/>
        <p:cNvGrpSpPr/>
        <p:nvPr/>
      </p:nvGrpSpPr>
      <p:grpSpPr>
        <a:xfrm>
          <a:off x="0" y="0"/>
          <a:ext cx="0" cy="0"/>
          <a:chOff x="0" y="0"/>
          <a:chExt cx="0" cy="0"/>
        </a:xfrm>
      </p:grpSpPr>
      <p:sp>
        <p:nvSpPr>
          <p:cNvPr id="352" name="Google Shape;352;g63fc901e3b_0_33"/>
          <p:cNvSpPr/>
          <p:nvPr/>
        </p:nvSpPr>
        <p:spPr>
          <a:xfrm>
            <a:off x="321564" y="320040"/>
            <a:ext cx="11548800" cy="62178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353" name="Google Shape;353;g63fc901e3b_0_33"/>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sp>
        <p:nvSpPr>
          <p:cNvPr id="354" name="Google Shape;354;g63fc901e3b_0_33"/>
          <p:cNvSpPr txBox="1"/>
          <p:nvPr/>
        </p:nvSpPr>
        <p:spPr>
          <a:xfrm>
            <a:off x="616040" y="1506152"/>
            <a:ext cx="3271200" cy="3845700"/>
          </a:xfrm>
          <a:prstGeom prst="rect">
            <a:avLst/>
          </a:prstGeom>
          <a:noFill/>
          <a:ln>
            <a:noFill/>
          </a:ln>
        </p:spPr>
        <p:txBody>
          <a:bodyPr anchorCtr="0" anchor="b" bIns="45700" lIns="91425" spcFirstLastPara="1" rIns="91425" wrap="square" tIns="45700">
            <a:no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355" name="Google Shape;355;g63fc901e3b_0_33"/>
          <p:cNvSpPr txBox="1"/>
          <p:nvPr/>
        </p:nvSpPr>
        <p:spPr>
          <a:xfrm>
            <a:off x="492575" y="2743199"/>
            <a:ext cx="3518100" cy="876300"/>
          </a:xfrm>
          <a:prstGeom prst="rect">
            <a:avLst/>
          </a:prstGeom>
          <a:noFill/>
          <a:ln>
            <a:noFill/>
          </a:ln>
        </p:spPr>
        <p:txBody>
          <a:bodyPr anchorCtr="0" anchor="b" bIns="45700" lIns="91425" spcFirstLastPara="1" rIns="91425" wrap="square" tIns="45700">
            <a:noAutofit/>
          </a:bodyPr>
          <a:lstStyle/>
          <a:p>
            <a:pPr indent="0" lvl="0" marL="0" marR="0" rtl="0" algn="just">
              <a:lnSpc>
                <a:spcPct val="80000"/>
              </a:lnSpc>
              <a:spcBef>
                <a:spcPts val="0"/>
              </a:spcBef>
              <a:spcAft>
                <a:spcPts val="0"/>
              </a:spcAft>
              <a:buClr>
                <a:srgbClr val="FFFFFF"/>
              </a:buClr>
              <a:buSzPts val="3200"/>
              <a:buFont typeface="Twentieth Century"/>
              <a:buNone/>
            </a:pPr>
            <a:r>
              <a:rPr lang="en-US" sz="3200">
                <a:solidFill>
                  <a:srgbClr val="FFFFFF"/>
                </a:solidFill>
                <a:latin typeface="Twentieth Century"/>
                <a:ea typeface="Twentieth Century"/>
                <a:cs typeface="Twentieth Century"/>
                <a:sym typeface="Twentieth Century"/>
              </a:rPr>
              <a:t>Variable Importance</a:t>
            </a:r>
            <a:endParaRPr/>
          </a:p>
        </p:txBody>
      </p:sp>
      <p:pic>
        <p:nvPicPr>
          <p:cNvPr id="356" name="Google Shape;356;g63fc901e3b_0_33"/>
          <p:cNvPicPr preferRelativeResize="0"/>
          <p:nvPr/>
        </p:nvPicPr>
        <p:blipFill>
          <a:blip r:embed="rId3">
            <a:alphaModFix/>
          </a:blip>
          <a:stretch>
            <a:fillRect/>
          </a:stretch>
        </p:blipFill>
        <p:spPr>
          <a:xfrm>
            <a:off x="5051426" y="1724999"/>
            <a:ext cx="4915050" cy="3408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pic>
        <p:nvPicPr>
          <p:cNvPr id="362" name="Google Shape;362;p25"/>
          <p:cNvPicPr preferRelativeResize="0"/>
          <p:nvPr/>
        </p:nvPicPr>
        <p:blipFill rotWithShape="1">
          <a:blip r:embed="rId3">
            <a:alphaModFix/>
          </a:blip>
          <a:srcRect b="40080" l="0" r="0" t="24084"/>
          <a:stretch/>
        </p:blipFill>
        <p:spPr>
          <a:xfrm>
            <a:off x="5443" y="4033610"/>
            <a:ext cx="12181114" cy="2910115"/>
          </a:xfrm>
          <a:prstGeom prst="rect">
            <a:avLst/>
          </a:prstGeom>
          <a:noFill/>
          <a:ln>
            <a:noFill/>
          </a:ln>
        </p:spPr>
      </p:pic>
      <p:sp>
        <p:nvSpPr>
          <p:cNvPr id="363" name="Google Shape;363;p25"/>
          <p:cNvSpPr/>
          <p:nvPr/>
        </p:nvSpPr>
        <p:spPr>
          <a:xfrm>
            <a:off x="0" y="-85725"/>
            <a:ext cx="12192000" cy="3831771"/>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364" name="Google Shape;364;p25"/>
          <p:cNvSpPr txBox="1"/>
          <p:nvPr/>
        </p:nvSpPr>
        <p:spPr>
          <a:xfrm>
            <a:off x="972230" y="2160434"/>
            <a:ext cx="10247541" cy="1354217"/>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0" i="0" lang="en-US" sz="8800" u="none" cap="none" strike="noStrike">
                <a:solidFill>
                  <a:schemeClr val="lt1"/>
                </a:solidFill>
                <a:latin typeface="Twentieth Century"/>
                <a:ea typeface="Twentieth Century"/>
                <a:cs typeface="Twentieth Century"/>
                <a:sym typeface="Twentieth Century"/>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14141"/>
        </a:solidFill>
      </p:bgPr>
    </p:bg>
    <p:spTree>
      <p:nvGrpSpPr>
        <p:cNvPr id="120" name="Shape 120"/>
        <p:cNvGrpSpPr/>
        <p:nvPr/>
      </p:nvGrpSpPr>
      <p:grpSpPr>
        <a:xfrm>
          <a:off x="0" y="0"/>
          <a:ext cx="0" cy="0"/>
          <a:chOff x="0" y="0"/>
          <a:chExt cx="0" cy="0"/>
        </a:xfrm>
      </p:grpSpPr>
      <p:sp>
        <p:nvSpPr>
          <p:cNvPr id="121" name="Google Shape;121;p3"/>
          <p:cNvSpPr txBox="1"/>
          <p:nvPr>
            <p:ph type="title"/>
          </p:nvPr>
        </p:nvSpPr>
        <p:spPr>
          <a:xfrm>
            <a:off x="108857" y="107070"/>
            <a:ext cx="6766078" cy="11449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Twentieth Century"/>
              <a:buNone/>
            </a:pPr>
            <a:r>
              <a:rPr lang="en-US" sz="6000">
                <a:solidFill>
                  <a:schemeClr val="lt1"/>
                </a:solidFill>
                <a:latin typeface="Twentieth Century"/>
                <a:ea typeface="Twentieth Century"/>
                <a:cs typeface="Twentieth Century"/>
                <a:sym typeface="Twentieth Century"/>
              </a:rPr>
              <a:t>Data-set</a:t>
            </a:r>
            <a:endParaRPr/>
          </a:p>
        </p:txBody>
      </p:sp>
      <p:sp>
        <p:nvSpPr>
          <p:cNvPr id="122" name="Google Shape;122;p3"/>
          <p:cNvSpPr/>
          <p:nvPr/>
        </p:nvSpPr>
        <p:spPr>
          <a:xfrm>
            <a:off x="8119870" y="0"/>
            <a:ext cx="4072130" cy="6858000"/>
          </a:xfrm>
          <a:prstGeom prst="rect">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23" name="Google Shape;123;p3"/>
          <p:cNvSpPr txBox="1"/>
          <p:nvPr/>
        </p:nvSpPr>
        <p:spPr>
          <a:xfrm>
            <a:off x="108857" y="1277817"/>
            <a:ext cx="6766078" cy="1029286"/>
          </a:xfrm>
          <a:prstGeom prst="rect">
            <a:avLst/>
          </a:prstGeom>
          <a:noFill/>
          <a:ln>
            <a:noFill/>
          </a:ln>
        </p:spPr>
        <p:txBody>
          <a:bodyPr anchorCtr="0" anchor="ctr" bIns="45700" lIns="91425" spcFirstLastPara="1" rIns="91425" wrap="square" tIns="45700">
            <a:normAutofit/>
          </a:bodyPr>
          <a:lstStyle/>
          <a:p>
            <a:pPr indent="0" lvl="0" marL="0" marR="0" rtl="0" algn="l">
              <a:lnSpc>
                <a:spcPct val="70000"/>
              </a:lnSpc>
              <a:spcBef>
                <a:spcPts val="0"/>
              </a:spcBef>
              <a:spcAft>
                <a:spcPts val="0"/>
              </a:spcAft>
              <a:buClr>
                <a:schemeClr val="lt1"/>
              </a:buClr>
              <a:buSzPts val="3750"/>
              <a:buFont typeface="Twentieth Century"/>
              <a:buNone/>
            </a:pPr>
            <a:r>
              <a:rPr b="0" i="0" lang="en-US" sz="3750" u="none" cap="none" strike="noStrike">
                <a:solidFill>
                  <a:schemeClr val="lt1"/>
                </a:solidFill>
                <a:latin typeface="Twentieth Century"/>
                <a:ea typeface="Twentieth Century"/>
                <a:cs typeface="Twentieth Century"/>
                <a:sym typeface="Twentieth Century"/>
              </a:rPr>
              <a:t>The data set used in the following R notebook can be found </a:t>
            </a:r>
            <a:r>
              <a:rPr b="0" i="0" lang="en-US" sz="3750" u="sng" cap="none" strike="noStrike">
                <a:solidFill>
                  <a:schemeClr val="lt1"/>
                </a:solidFill>
                <a:latin typeface="Twentieth Century"/>
                <a:ea typeface="Twentieth Century"/>
                <a:cs typeface="Twentieth Century"/>
                <a:sym typeface="Twentieth Century"/>
                <a:hlinkClick r:id="rId3"/>
              </a:rPr>
              <a:t>here</a:t>
            </a:r>
            <a:r>
              <a:rPr b="0" i="0" lang="en-US" sz="3750" u="none" cap="none" strike="noStrike">
                <a:solidFill>
                  <a:schemeClr val="lt1"/>
                </a:solidFill>
                <a:latin typeface="Twentieth Century"/>
                <a:ea typeface="Twentieth Century"/>
                <a:cs typeface="Twentieth Century"/>
                <a:sym typeface="Twentieth Century"/>
              </a:rPr>
              <a:t>.</a:t>
            </a:r>
            <a:endParaRPr/>
          </a:p>
        </p:txBody>
      </p:sp>
      <p:sp>
        <p:nvSpPr>
          <p:cNvPr id="124" name="Google Shape;124;p3"/>
          <p:cNvSpPr txBox="1"/>
          <p:nvPr/>
        </p:nvSpPr>
        <p:spPr>
          <a:xfrm>
            <a:off x="108857" y="2200032"/>
            <a:ext cx="7825322" cy="920262"/>
          </a:xfrm>
          <a:prstGeom prst="rect">
            <a:avLst/>
          </a:prstGeom>
          <a:noFill/>
          <a:ln>
            <a:noFill/>
          </a:ln>
        </p:spPr>
        <p:txBody>
          <a:bodyPr anchorCtr="0" anchor="ctr" bIns="45700" lIns="91425" spcFirstLastPara="1" rIns="91425" wrap="square" tIns="45700">
            <a:normAutofit/>
          </a:bodyPr>
          <a:lstStyle/>
          <a:p>
            <a:pPr indent="-857250" lvl="0" marL="857250" marR="0" rtl="0" algn="l">
              <a:lnSpc>
                <a:spcPct val="70000"/>
              </a:lnSpc>
              <a:spcBef>
                <a:spcPts val="0"/>
              </a:spcBef>
              <a:spcAft>
                <a:spcPts val="0"/>
              </a:spcAft>
              <a:buClr>
                <a:schemeClr val="lt1"/>
              </a:buClr>
              <a:buSzPts val="2400"/>
              <a:buFont typeface="Arial"/>
              <a:buChar char="•"/>
            </a:pPr>
            <a:r>
              <a:rPr b="0" i="0" lang="en-US" sz="2400" u="none" cap="none" strike="noStrike">
                <a:solidFill>
                  <a:schemeClr val="lt1"/>
                </a:solidFill>
                <a:latin typeface="Twentieth Century"/>
                <a:ea typeface="Twentieth Century"/>
                <a:cs typeface="Twentieth Century"/>
                <a:sym typeface="Twentieth Century"/>
              </a:rPr>
              <a:t>Each data-set from Cleveland, Hungary, Switzerland, and Long-Beach consisted of 76 attributes.</a:t>
            </a:r>
            <a:endParaRPr/>
          </a:p>
        </p:txBody>
      </p:sp>
      <p:sp>
        <p:nvSpPr>
          <p:cNvPr id="125" name="Google Shape;125;p3"/>
          <p:cNvSpPr txBox="1"/>
          <p:nvPr/>
        </p:nvSpPr>
        <p:spPr>
          <a:xfrm>
            <a:off x="108857" y="2908489"/>
            <a:ext cx="7825322" cy="920262"/>
          </a:xfrm>
          <a:prstGeom prst="rect">
            <a:avLst/>
          </a:prstGeom>
          <a:noFill/>
          <a:ln>
            <a:noFill/>
          </a:ln>
        </p:spPr>
        <p:txBody>
          <a:bodyPr anchorCtr="0" anchor="ctr" bIns="45700" lIns="91425" spcFirstLastPara="1" rIns="91425" wrap="square" tIns="45700">
            <a:noAutofit/>
          </a:bodyPr>
          <a:lstStyle/>
          <a:p>
            <a:pPr indent="-857250" lvl="0" marL="857250" marR="0" rtl="0" algn="l">
              <a:lnSpc>
                <a:spcPct val="90000"/>
              </a:lnSpc>
              <a:spcBef>
                <a:spcPts val="0"/>
              </a:spcBef>
              <a:spcAft>
                <a:spcPts val="0"/>
              </a:spcAft>
              <a:buClr>
                <a:schemeClr val="lt1"/>
              </a:buClr>
              <a:buSzPts val="2400"/>
              <a:buFont typeface="Arial"/>
              <a:buChar char="•"/>
            </a:pPr>
            <a:r>
              <a:rPr b="0" i="0" lang="en-US" sz="2400" u="none" cap="none" strike="noStrike">
                <a:solidFill>
                  <a:schemeClr val="lt1"/>
                </a:solidFill>
                <a:latin typeface="Twentieth Century"/>
                <a:ea typeface="Twentieth Century"/>
                <a:cs typeface="Twentieth Century"/>
                <a:sym typeface="Twentieth Century"/>
              </a:rPr>
              <a:t>However, it is recommended to use only 14 for our analysis.</a:t>
            </a:r>
            <a:endParaRPr/>
          </a:p>
        </p:txBody>
      </p:sp>
      <p:sp>
        <p:nvSpPr>
          <p:cNvPr id="126" name="Google Shape;126;p3"/>
          <p:cNvSpPr txBox="1"/>
          <p:nvPr/>
        </p:nvSpPr>
        <p:spPr>
          <a:xfrm>
            <a:off x="108857" y="3687292"/>
            <a:ext cx="7825322" cy="920262"/>
          </a:xfrm>
          <a:prstGeom prst="rect">
            <a:avLst/>
          </a:prstGeom>
          <a:noFill/>
          <a:ln>
            <a:noFill/>
          </a:ln>
        </p:spPr>
        <p:txBody>
          <a:bodyPr anchorCtr="0" anchor="ctr" bIns="45700" lIns="91425" spcFirstLastPara="1" rIns="91425" wrap="square" tIns="45700">
            <a:noAutofit/>
          </a:bodyPr>
          <a:lstStyle/>
          <a:p>
            <a:pPr indent="-857250" lvl="0" marL="857250" marR="0" rtl="0" algn="l">
              <a:lnSpc>
                <a:spcPct val="90000"/>
              </a:lnSpc>
              <a:spcBef>
                <a:spcPts val="0"/>
              </a:spcBef>
              <a:spcAft>
                <a:spcPts val="0"/>
              </a:spcAft>
              <a:buClr>
                <a:schemeClr val="lt1"/>
              </a:buClr>
              <a:buSzPts val="2400"/>
              <a:buFont typeface="Arial"/>
              <a:buChar char="•"/>
            </a:pPr>
            <a:r>
              <a:rPr b="0" i="0" lang="en-US" sz="2400" u="none" cap="none" strike="noStrike">
                <a:solidFill>
                  <a:schemeClr val="lt1"/>
                </a:solidFill>
                <a:latin typeface="Twentieth Century"/>
                <a:ea typeface="Twentieth Century"/>
                <a:cs typeface="Twentieth Century"/>
                <a:sym typeface="Twentieth Century"/>
              </a:rPr>
              <a:t>Moreover, later we will find out that only 6 attributes have a  significant effect. </a:t>
            </a:r>
            <a:endParaRPr/>
          </a:p>
        </p:txBody>
      </p:sp>
      <p:sp>
        <p:nvSpPr>
          <p:cNvPr id="127" name="Google Shape;127;p3"/>
          <p:cNvSpPr txBox="1"/>
          <p:nvPr/>
        </p:nvSpPr>
        <p:spPr>
          <a:xfrm>
            <a:off x="108857" y="4620839"/>
            <a:ext cx="7825322" cy="920262"/>
          </a:xfrm>
          <a:prstGeom prst="rect">
            <a:avLst/>
          </a:prstGeom>
          <a:noFill/>
          <a:ln>
            <a:noFill/>
          </a:ln>
        </p:spPr>
        <p:txBody>
          <a:bodyPr anchorCtr="0" anchor="ctr" bIns="45700" lIns="91425" spcFirstLastPara="1" rIns="91425" wrap="square" tIns="45700">
            <a:noAutofit/>
          </a:bodyPr>
          <a:lstStyle/>
          <a:p>
            <a:pPr indent="-857250" lvl="0" marL="857250" marR="0" rtl="0" algn="l">
              <a:lnSpc>
                <a:spcPct val="90000"/>
              </a:lnSpc>
              <a:spcBef>
                <a:spcPts val="0"/>
              </a:spcBef>
              <a:spcAft>
                <a:spcPts val="0"/>
              </a:spcAft>
              <a:buClr>
                <a:schemeClr val="lt1"/>
              </a:buClr>
              <a:buSzPts val="2400"/>
              <a:buFont typeface="Arial"/>
              <a:buChar char="•"/>
            </a:pPr>
            <a:r>
              <a:rPr b="0" i="0" lang="en-US" sz="2400" u="none" cap="none" strike="noStrike">
                <a:solidFill>
                  <a:schemeClr val="lt1"/>
                </a:solidFill>
                <a:latin typeface="Twentieth Century"/>
                <a:ea typeface="Twentieth Century"/>
                <a:cs typeface="Twentieth Century"/>
                <a:sym typeface="Twentieth Century"/>
              </a:rPr>
              <a:t>In this notebook, classifiers were built using one combined dataset and the performance evaluation is carried out using cross-validation techniques. </a:t>
            </a:r>
            <a:endParaRPr/>
          </a:p>
        </p:txBody>
      </p:sp>
      <p:sp>
        <p:nvSpPr>
          <p:cNvPr id="128" name="Google Shape;128;p3"/>
          <p:cNvSpPr txBox="1"/>
          <p:nvPr/>
        </p:nvSpPr>
        <p:spPr>
          <a:xfrm>
            <a:off x="108857" y="5737270"/>
            <a:ext cx="7825322" cy="920262"/>
          </a:xfrm>
          <a:prstGeom prst="rect">
            <a:avLst/>
          </a:prstGeom>
          <a:noFill/>
          <a:ln>
            <a:noFill/>
          </a:ln>
        </p:spPr>
        <p:txBody>
          <a:bodyPr anchorCtr="0" anchor="ctr" bIns="45700" lIns="91425" spcFirstLastPara="1" rIns="91425" wrap="square" tIns="45700">
            <a:noAutofit/>
          </a:bodyPr>
          <a:lstStyle/>
          <a:p>
            <a:pPr indent="-857250" lvl="0" marL="857250" marR="0" rtl="0" algn="l">
              <a:lnSpc>
                <a:spcPct val="90000"/>
              </a:lnSpc>
              <a:spcBef>
                <a:spcPts val="0"/>
              </a:spcBef>
              <a:spcAft>
                <a:spcPts val="0"/>
              </a:spcAft>
              <a:buClr>
                <a:schemeClr val="lt1"/>
              </a:buClr>
              <a:buSzPts val="2400"/>
              <a:buFont typeface="Arial"/>
              <a:buChar char="•"/>
            </a:pPr>
            <a:r>
              <a:rPr b="0" i="0" lang="en-US" sz="2400" u="none" cap="none" strike="noStrike">
                <a:solidFill>
                  <a:schemeClr val="lt1"/>
                </a:solidFill>
                <a:latin typeface="Twentieth Century"/>
                <a:ea typeface="Twentieth Century"/>
                <a:cs typeface="Twentieth Century"/>
                <a:sym typeface="Twentieth Century"/>
              </a:rPr>
              <a:t>In addition to this, heart-disease prediction is carried out using logistic regression, random forest &amp; neural-network. </a:t>
            </a:r>
            <a:endParaRPr/>
          </a:p>
        </p:txBody>
      </p:sp>
      <p:sp>
        <p:nvSpPr>
          <p:cNvPr id="129" name="Google Shape;129;p3"/>
          <p:cNvSpPr txBox="1"/>
          <p:nvPr/>
        </p:nvSpPr>
        <p:spPr>
          <a:xfrm>
            <a:off x="8295515" y="130905"/>
            <a:ext cx="3720839" cy="112111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wentieth Century"/>
              <a:buNone/>
            </a:pPr>
            <a:r>
              <a:rPr b="0" i="0" lang="en-US" sz="2400" u="none" cap="none" strike="noStrike">
                <a:solidFill>
                  <a:schemeClr val="lt1"/>
                </a:solidFill>
                <a:latin typeface="Twentieth Century"/>
                <a:ea typeface="Twentieth Century"/>
                <a:cs typeface="Twentieth Century"/>
                <a:sym typeface="Twentieth Century"/>
              </a:rPr>
              <a:t>Heart-Disease UCI Database</a:t>
            </a:r>
            <a:endParaRPr/>
          </a:p>
        </p:txBody>
      </p:sp>
      <p:sp>
        <p:nvSpPr>
          <p:cNvPr id="130" name="Google Shape;130;p3"/>
          <p:cNvSpPr txBox="1"/>
          <p:nvPr/>
        </p:nvSpPr>
        <p:spPr>
          <a:xfrm>
            <a:off x="8295514" y="1282112"/>
            <a:ext cx="3720839" cy="5403556"/>
          </a:xfrm>
          <a:prstGeom prst="rect">
            <a:avLst/>
          </a:prstGeom>
          <a:noFill/>
          <a:ln>
            <a:noFill/>
          </a:ln>
        </p:spPr>
        <p:txBody>
          <a:bodyPr anchorCtr="0" anchor="ctr" bIns="45700" lIns="91425" spcFirstLastPara="1" rIns="91425" wrap="square" tIns="45700">
            <a:noAutofit/>
          </a:bodyPr>
          <a:lstStyle/>
          <a:p>
            <a:pPr indent="-457200" lvl="0" marL="457200" marR="0" rtl="0" algn="l">
              <a:lnSpc>
                <a:spcPct val="90000"/>
              </a:lnSpc>
              <a:spcBef>
                <a:spcPts val="0"/>
              </a:spcBef>
              <a:spcAft>
                <a:spcPts val="0"/>
              </a:spcAft>
              <a:buClr>
                <a:schemeClr val="lt1"/>
              </a:buClr>
              <a:buSzPts val="2400"/>
              <a:buFont typeface="Twentieth Century"/>
              <a:buAutoNum type="arabicPeriod"/>
            </a:pPr>
            <a:r>
              <a:rPr b="0" i="0" lang="en-US" sz="2400" u="none" cap="none" strike="noStrike">
                <a:solidFill>
                  <a:schemeClr val="lt1"/>
                </a:solidFill>
                <a:latin typeface="Twentieth Century"/>
                <a:ea typeface="Twentieth Century"/>
                <a:cs typeface="Twentieth Century"/>
                <a:sym typeface="Twentieth Century"/>
              </a:rPr>
              <a:t>Age – in years</a:t>
            </a:r>
            <a:endParaRPr/>
          </a:p>
          <a:p>
            <a:pPr indent="-457200" lvl="0" marL="457200" marR="0" rtl="0" algn="l">
              <a:lnSpc>
                <a:spcPct val="90000"/>
              </a:lnSpc>
              <a:spcBef>
                <a:spcPts val="0"/>
              </a:spcBef>
              <a:spcAft>
                <a:spcPts val="0"/>
              </a:spcAft>
              <a:buClr>
                <a:schemeClr val="lt1"/>
              </a:buClr>
              <a:buSzPts val="2400"/>
              <a:buFont typeface="Twentieth Century"/>
              <a:buAutoNum type="arabicPeriod"/>
            </a:pPr>
            <a:r>
              <a:rPr b="0" i="0" lang="en-US" sz="2400" u="none" cap="none" strike="noStrike">
                <a:solidFill>
                  <a:schemeClr val="lt1"/>
                </a:solidFill>
                <a:latin typeface="Twentieth Century"/>
                <a:ea typeface="Twentieth Century"/>
                <a:cs typeface="Twentieth Century"/>
                <a:sym typeface="Twentieth Century"/>
              </a:rPr>
              <a:t>Gender – Male/Female</a:t>
            </a:r>
            <a:endParaRPr/>
          </a:p>
          <a:p>
            <a:pPr indent="-457200" lvl="0" marL="457200" marR="0" rtl="0" algn="l">
              <a:lnSpc>
                <a:spcPct val="90000"/>
              </a:lnSpc>
              <a:spcBef>
                <a:spcPts val="0"/>
              </a:spcBef>
              <a:spcAft>
                <a:spcPts val="0"/>
              </a:spcAft>
              <a:buClr>
                <a:schemeClr val="lt1"/>
              </a:buClr>
              <a:buSzPts val="2400"/>
              <a:buFont typeface="Twentieth Century"/>
              <a:buAutoNum type="arabicPeriod"/>
            </a:pPr>
            <a:r>
              <a:rPr b="0" i="0" lang="en-US" sz="2400" u="none" cap="none" strike="noStrike">
                <a:solidFill>
                  <a:schemeClr val="lt1"/>
                </a:solidFill>
                <a:latin typeface="Twentieth Century"/>
                <a:ea typeface="Twentieth Century"/>
                <a:cs typeface="Twentieth Century"/>
                <a:sym typeface="Twentieth Century"/>
              </a:rPr>
              <a:t>Chest Pain </a:t>
            </a:r>
            <a:endParaRPr/>
          </a:p>
          <a:p>
            <a:pPr indent="-457200" lvl="0" marL="457200" marR="0" rtl="0" algn="l">
              <a:lnSpc>
                <a:spcPct val="90000"/>
              </a:lnSpc>
              <a:spcBef>
                <a:spcPts val="0"/>
              </a:spcBef>
              <a:spcAft>
                <a:spcPts val="0"/>
              </a:spcAft>
              <a:buClr>
                <a:schemeClr val="lt1"/>
              </a:buClr>
              <a:buSzPts val="2400"/>
              <a:buFont typeface="Twentieth Century"/>
              <a:buAutoNum type="arabicPeriod"/>
            </a:pPr>
            <a:r>
              <a:rPr b="0" i="0" lang="en-US" sz="2400" u="none" cap="none" strike="noStrike">
                <a:solidFill>
                  <a:schemeClr val="lt1"/>
                </a:solidFill>
                <a:latin typeface="Twentieth Century"/>
                <a:ea typeface="Twentieth Century"/>
                <a:cs typeface="Twentieth Century"/>
                <a:sym typeface="Twentieth Century"/>
              </a:rPr>
              <a:t>Resting Blood Pressure </a:t>
            </a:r>
            <a:endParaRPr/>
          </a:p>
          <a:p>
            <a:pPr indent="-457200" lvl="0" marL="457200" marR="0" rtl="0" algn="l">
              <a:lnSpc>
                <a:spcPct val="90000"/>
              </a:lnSpc>
              <a:spcBef>
                <a:spcPts val="0"/>
              </a:spcBef>
              <a:spcAft>
                <a:spcPts val="0"/>
              </a:spcAft>
              <a:buClr>
                <a:schemeClr val="lt1"/>
              </a:buClr>
              <a:buSzPts val="2400"/>
              <a:buFont typeface="Twentieth Century"/>
              <a:buAutoNum type="arabicPeriod"/>
            </a:pPr>
            <a:r>
              <a:rPr b="0" i="0" lang="en-US" sz="2400" u="none" cap="none" strike="noStrike">
                <a:solidFill>
                  <a:schemeClr val="lt1"/>
                </a:solidFill>
                <a:latin typeface="Twentieth Century"/>
                <a:ea typeface="Twentieth Century"/>
                <a:cs typeface="Twentieth Century"/>
                <a:sym typeface="Twentieth Century"/>
              </a:rPr>
              <a:t>Serum Cholesterol</a:t>
            </a:r>
            <a:endParaRPr/>
          </a:p>
          <a:p>
            <a:pPr indent="-457200" lvl="0" marL="457200" marR="0" rtl="0" algn="l">
              <a:lnSpc>
                <a:spcPct val="90000"/>
              </a:lnSpc>
              <a:spcBef>
                <a:spcPts val="0"/>
              </a:spcBef>
              <a:spcAft>
                <a:spcPts val="0"/>
              </a:spcAft>
              <a:buClr>
                <a:schemeClr val="lt1"/>
              </a:buClr>
              <a:buSzPts val="2400"/>
              <a:buFont typeface="Twentieth Century"/>
              <a:buAutoNum type="arabicPeriod"/>
            </a:pPr>
            <a:r>
              <a:rPr b="0" i="0" lang="en-US" sz="2400" u="none" cap="none" strike="noStrike">
                <a:solidFill>
                  <a:schemeClr val="lt1"/>
                </a:solidFill>
                <a:latin typeface="Twentieth Century"/>
                <a:ea typeface="Twentieth Century"/>
                <a:cs typeface="Twentieth Century"/>
                <a:sym typeface="Twentieth Century"/>
              </a:rPr>
              <a:t>Fasting Blood Sugar</a:t>
            </a:r>
            <a:endParaRPr/>
          </a:p>
          <a:p>
            <a:pPr indent="-457200" lvl="0" marL="457200" marR="0" rtl="0" algn="l">
              <a:lnSpc>
                <a:spcPct val="90000"/>
              </a:lnSpc>
              <a:spcBef>
                <a:spcPts val="0"/>
              </a:spcBef>
              <a:spcAft>
                <a:spcPts val="0"/>
              </a:spcAft>
              <a:buClr>
                <a:schemeClr val="lt1"/>
              </a:buClr>
              <a:buSzPts val="2400"/>
              <a:buFont typeface="Twentieth Century"/>
              <a:buAutoNum type="arabicPeriod"/>
            </a:pPr>
            <a:r>
              <a:rPr b="0" i="0" lang="en-US" sz="2400" u="none" cap="none" strike="noStrike">
                <a:solidFill>
                  <a:schemeClr val="lt1"/>
                </a:solidFill>
                <a:latin typeface="Twentieth Century"/>
                <a:ea typeface="Twentieth Century"/>
                <a:cs typeface="Twentieth Century"/>
                <a:sym typeface="Twentieth Century"/>
              </a:rPr>
              <a:t>Resting ECG Results</a:t>
            </a:r>
            <a:endParaRPr/>
          </a:p>
          <a:p>
            <a:pPr indent="-457200" lvl="0" marL="457200" marR="0" rtl="0" algn="l">
              <a:lnSpc>
                <a:spcPct val="90000"/>
              </a:lnSpc>
              <a:spcBef>
                <a:spcPts val="0"/>
              </a:spcBef>
              <a:spcAft>
                <a:spcPts val="0"/>
              </a:spcAft>
              <a:buClr>
                <a:schemeClr val="lt1"/>
              </a:buClr>
              <a:buSzPts val="2400"/>
              <a:buFont typeface="Twentieth Century"/>
              <a:buAutoNum type="arabicPeriod"/>
            </a:pPr>
            <a:r>
              <a:rPr b="0" i="0" lang="en-US" sz="2400" u="none" cap="none" strike="noStrike">
                <a:solidFill>
                  <a:schemeClr val="lt1"/>
                </a:solidFill>
                <a:latin typeface="Twentieth Century"/>
                <a:ea typeface="Twentieth Century"/>
                <a:cs typeface="Twentieth Century"/>
                <a:sym typeface="Twentieth Century"/>
              </a:rPr>
              <a:t>Max. Heart Rate </a:t>
            </a:r>
            <a:endParaRPr/>
          </a:p>
          <a:p>
            <a:pPr indent="-457200" lvl="0" marL="457200" marR="0" rtl="0" algn="l">
              <a:lnSpc>
                <a:spcPct val="90000"/>
              </a:lnSpc>
              <a:spcBef>
                <a:spcPts val="0"/>
              </a:spcBef>
              <a:spcAft>
                <a:spcPts val="0"/>
              </a:spcAft>
              <a:buClr>
                <a:schemeClr val="lt1"/>
              </a:buClr>
              <a:buSzPts val="2400"/>
              <a:buFont typeface="Twentieth Century"/>
              <a:buAutoNum type="arabicPeriod"/>
            </a:pPr>
            <a:r>
              <a:rPr b="0" i="0" lang="en-US" sz="2400" u="none" cap="none" strike="noStrike">
                <a:solidFill>
                  <a:schemeClr val="lt1"/>
                </a:solidFill>
                <a:latin typeface="Twentieth Century"/>
                <a:ea typeface="Twentieth Century"/>
                <a:cs typeface="Twentieth Century"/>
                <a:sym typeface="Twentieth Century"/>
              </a:rPr>
              <a:t>Exercise Induced Angina</a:t>
            </a:r>
            <a:endParaRPr/>
          </a:p>
          <a:p>
            <a:pPr indent="-457200" lvl="0" marL="457200" marR="0" rtl="0" algn="l">
              <a:lnSpc>
                <a:spcPct val="90000"/>
              </a:lnSpc>
              <a:spcBef>
                <a:spcPts val="0"/>
              </a:spcBef>
              <a:spcAft>
                <a:spcPts val="0"/>
              </a:spcAft>
              <a:buClr>
                <a:schemeClr val="lt1"/>
              </a:buClr>
              <a:buSzPts val="2400"/>
              <a:buFont typeface="Twentieth Century"/>
              <a:buAutoNum type="arabicPeriod"/>
            </a:pPr>
            <a:r>
              <a:rPr b="0" i="0" lang="en-US" sz="2400" u="none" cap="none" strike="noStrike">
                <a:solidFill>
                  <a:schemeClr val="lt1"/>
                </a:solidFill>
                <a:latin typeface="Twentieth Century"/>
                <a:ea typeface="Twentieth Century"/>
                <a:cs typeface="Twentieth Century"/>
                <a:sym typeface="Twentieth Century"/>
              </a:rPr>
              <a:t>ST Depression</a:t>
            </a:r>
            <a:endParaRPr/>
          </a:p>
          <a:p>
            <a:pPr indent="-457200" lvl="0" marL="457200" marR="0" rtl="0" algn="l">
              <a:lnSpc>
                <a:spcPct val="90000"/>
              </a:lnSpc>
              <a:spcBef>
                <a:spcPts val="0"/>
              </a:spcBef>
              <a:spcAft>
                <a:spcPts val="0"/>
              </a:spcAft>
              <a:buClr>
                <a:schemeClr val="lt1"/>
              </a:buClr>
              <a:buSzPts val="2400"/>
              <a:buFont typeface="Twentieth Century"/>
              <a:buAutoNum type="arabicPeriod"/>
            </a:pPr>
            <a:r>
              <a:rPr b="0" i="0" lang="en-US" sz="2400" u="none" cap="none" strike="noStrike">
                <a:solidFill>
                  <a:schemeClr val="lt1"/>
                </a:solidFill>
                <a:latin typeface="Twentieth Century"/>
                <a:ea typeface="Twentieth Century"/>
                <a:cs typeface="Twentieth Century"/>
                <a:sym typeface="Twentieth Century"/>
              </a:rPr>
              <a:t>Slope of ST-Segment</a:t>
            </a:r>
            <a:endParaRPr/>
          </a:p>
          <a:p>
            <a:pPr indent="-457200" lvl="0" marL="457200" marR="0" rtl="0" algn="l">
              <a:lnSpc>
                <a:spcPct val="90000"/>
              </a:lnSpc>
              <a:spcBef>
                <a:spcPts val="0"/>
              </a:spcBef>
              <a:spcAft>
                <a:spcPts val="0"/>
              </a:spcAft>
              <a:buClr>
                <a:schemeClr val="lt1"/>
              </a:buClr>
              <a:buSzPts val="2400"/>
              <a:buFont typeface="Twentieth Century"/>
              <a:buAutoNum type="arabicPeriod"/>
            </a:pPr>
            <a:r>
              <a:rPr b="0" i="0" lang="en-US" sz="2400" u="none" cap="none" strike="noStrike">
                <a:solidFill>
                  <a:schemeClr val="lt1"/>
                </a:solidFill>
                <a:latin typeface="Twentieth Century"/>
                <a:ea typeface="Twentieth Century"/>
                <a:cs typeface="Twentieth Century"/>
                <a:sym typeface="Twentieth Century"/>
              </a:rPr>
              <a:t># of major vessels</a:t>
            </a:r>
            <a:endParaRPr/>
          </a:p>
          <a:p>
            <a:pPr indent="-457200" lvl="0" marL="457200" marR="0" rtl="0" algn="l">
              <a:lnSpc>
                <a:spcPct val="90000"/>
              </a:lnSpc>
              <a:spcBef>
                <a:spcPts val="0"/>
              </a:spcBef>
              <a:spcAft>
                <a:spcPts val="0"/>
              </a:spcAft>
              <a:buClr>
                <a:schemeClr val="lt1"/>
              </a:buClr>
              <a:buSzPts val="2400"/>
              <a:buFont typeface="Twentieth Century"/>
              <a:buAutoNum type="arabicPeriod"/>
            </a:pPr>
            <a:r>
              <a:rPr b="0" i="0" lang="en-US" sz="2400" u="none" cap="none" strike="noStrike">
                <a:solidFill>
                  <a:schemeClr val="lt1"/>
                </a:solidFill>
                <a:latin typeface="Twentieth Century"/>
                <a:ea typeface="Twentieth Century"/>
                <a:cs typeface="Twentieth Century"/>
                <a:sym typeface="Twentieth Century"/>
              </a:rPr>
              <a:t>Thalassemia</a:t>
            </a:r>
            <a:endParaRPr/>
          </a:p>
          <a:p>
            <a:pPr indent="-457200" lvl="0" marL="457200" marR="0" rtl="0" algn="l">
              <a:lnSpc>
                <a:spcPct val="90000"/>
              </a:lnSpc>
              <a:spcBef>
                <a:spcPts val="0"/>
              </a:spcBef>
              <a:spcAft>
                <a:spcPts val="0"/>
              </a:spcAft>
              <a:buClr>
                <a:schemeClr val="lt1"/>
              </a:buClr>
              <a:buSzPts val="2400"/>
              <a:buFont typeface="Twentieth Century"/>
              <a:buAutoNum type="arabicPeriod"/>
            </a:pPr>
            <a:r>
              <a:rPr b="0" i="0" lang="en-US" sz="2400" u="none" cap="none" strike="noStrike">
                <a:solidFill>
                  <a:schemeClr val="lt1"/>
                </a:solidFill>
                <a:latin typeface="Twentieth Century"/>
                <a:ea typeface="Twentieth Century"/>
                <a:cs typeface="Twentieth Century"/>
                <a:sym typeface="Twentieth Century"/>
              </a:rPr>
              <a:t>Target  </a:t>
            </a:r>
            <a:endParaRPr/>
          </a:p>
          <a:p>
            <a:pPr indent="-304800" lvl="0" marL="457200" marR="0" rtl="0" algn="l">
              <a:lnSpc>
                <a:spcPct val="90000"/>
              </a:lnSpc>
              <a:spcBef>
                <a:spcPts val="0"/>
              </a:spcBef>
              <a:spcAft>
                <a:spcPts val="0"/>
              </a:spcAft>
              <a:buClr>
                <a:schemeClr val="lt1"/>
              </a:buClr>
              <a:buSzPts val="2400"/>
              <a:buFont typeface="Twentieth Century"/>
              <a:buNone/>
            </a:pPr>
            <a:r>
              <a:t/>
            </a:r>
            <a:endParaRPr b="0" i="0" sz="24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4" name="Shape 134"/>
        <p:cNvGrpSpPr/>
        <p:nvPr/>
      </p:nvGrpSpPr>
      <p:grpSpPr>
        <a:xfrm>
          <a:off x="0" y="0"/>
          <a:ext cx="0" cy="0"/>
          <a:chOff x="0" y="0"/>
          <a:chExt cx="0" cy="0"/>
        </a:xfrm>
      </p:grpSpPr>
      <p:sp>
        <p:nvSpPr>
          <p:cNvPr id="135" name="Google Shape;135;p4"/>
          <p:cNvSpPr/>
          <p:nvPr/>
        </p:nvSpPr>
        <p:spPr>
          <a:xfrm>
            <a:off x="838200"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pic>
        <p:nvPicPr>
          <p:cNvPr id="136" name="Google Shape;136;p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7" name="Google Shape;137;p4"/>
          <p:cNvSpPr txBox="1"/>
          <p:nvPr/>
        </p:nvSpPr>
        <p:spPr>
          <a:xfrm>
            <a:off x="3622924" y="5036024"/>
            <a:ext cx="4946154" cy="941696"/>
          </a:xfrm>
          <a:prstGeom prst="rect">
            <a:avLst/>
          </a:prstGeom>
          <a:noFill/>
          <a:ln>
            <a:noFill/>
          </a:ln>
        </p:spPr>
        <p:txBody>
          <a:bodyPr anchorCtr="0" anchor="ctr" bIns="45700" lIns="91425" spcFirstLastPara="1" rIns="91425" wrap="square" tIns="45700">
            <a:normAutofit/>
          </a:bodyPr>
          <a:lstStyle/>
          <a:p>
            <a:pPr indent="0" lvl="0" marL="0" marR="0" rtl="0" algn="ctr">
              <a:lnSpc>
                <a:spcPct val="120000"/>
              </a:lnSpc>
              <a:spcBef>
                <a:spcPts val="0"/>
              </a:spcBef>
              <a:spcAft>
                <a:spcPts val="0"/>
              </a:spcAft>
              <a:buClr>
                <a:schemeClr val="dk1"/>
              </a:buClr>
              <a:buSzPts val="2000"/>
              <a:buFont typeface="Rockwell"/>
              <a:buNone/>
            </a:pPr>
            <a:r>
              <a:t/>
            </a:r>
            <a:endParaRPr b="0" i="1" sz="2000" u="none" cap="none" strike="noStrike">
              <a:solidFill>
                <a:srgbClr val="FFFFFF"/>
              </a:solidFill>
              <a:latin typeface="Calibri"/>
              <a:ea typeface="Calibri"/>
              <a:cs typeface="Calibri"/>
              <a:sym typeface="Calibri"/>
            </a:endParaRPr>
          </a:p>
        </p:txBody>
      </p:sp>
      <p:sp>
        <p:nvSpPr>
          <p:cNvPr id="138" name="Google Shape;138;p4"/>
          <p:cNvSpPr txBox="1"/>
          <p:nvPr/>
        </p:nvSpPr>
        <p:spPr>
          <a:xfrm>
            <a:off x="5118293" y="314579"/>
            <a:ext cx="1758462" cy="1131401"/>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6000"/>
              <a:buFont typeface="Twentieth Century"/>
              <a:buNone/>
            </a:pPr>
            <a:r>
              <a:rPr b="0" i="0" lang="en-US" sz="6000" u="none" cap="none" strike="noStrike">
                <a:solidFill>
                  <a:schemeClr val="lt1"/>
                </a:solidFill>
                <a:latin typeface="Twentieth Century"/>
                <a:ea typeface="Twentieth Century"/>
                <a:cs typeface="Twentieth Century"/>
                <a:sym typeface="Twentieth Century"/>
              </a:rPr>
              <a:t>Goal</a:t>
            </a:r>
            <a:endParaRPr/>
          </a:p>
        </p:txBody>
      </p:sp>
      <p:sp>
        <p:nvSpPr>
          <p:cNvPr id="139" name="Google Shape;139;p4"/>
          <p:cNvSpPr txBox="1"/>
          <p:nvPr/>
        </p:nvSpPr>
        <p:spPr>
          <a:xfrm>
            <a:off x="2910307" y="2600180"/>
            <a:ext cx="6766078" cy="102928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6000"/>
              <a:buFont typeface="Twentieth Century"/>
              <a:buNone/>
            </a:pPr>
            <a:r>
              <a:t/>
            </a:r>
            <a:endParaRPr b="0" i="0" sz="6000" u="none" cap="none" strike="noStrike">
              <a:solidFill>
                <a:schemeClr val="dk1"/>
              </a:solidFill>
              <a:latin typeface="Twentieth Century"/>
              <a:ea typeface="Twentieth Century"/>
              <a:cs typeface="Twentieth Century"/>
              <a:sym typeface="Twentieth Century"/>
            </a:endParaRPr>
          </a:p>
        </p:txBody>
      </p:sp>
      <p:sp>
        <p:nvSpPr>
          <p:cNvPr id="140" name="Google Shape;140;p4"/>
          <p:cNvSpPr txBox="1"/>
          <p:nvPr/>
        </p:nvSpPr>
        <p:spPr>
          <a:xfrm>
            <a:off x="2762396" y="2528460"/>
            <a:ext cx="7061900" cy="1219321"/>
          </a:xfrm>
          <a:prstGeom prst="rect">
            <a:avLst/>
          </a:prstGeom>
          <a:noFill/>
          <a:ln>
            <a:noFill/>
          </a:ln>
        </p:spPr>
        <p:txBody>
          <a:bodyPr anchorCtr="0" anchor="ctr" bIns="45700" lIns="91425" spcFirstLastPara="1" rIns="91425" wrap="square" tIns="45700">
            <a:normAutofit/>
          </a:bodyPr>
          <a:lstStyle/>
          <a:p>
            <a:pPr indent="0" lvl="0" marL="0" marR="0" rtl="0" algn="l">
              <a:lnSpc>
                <a:spcPct val="70000"/>
              </a:lnSpc>
              <a:spcBef>
                <a:spcPts val="0"/>
              </a:spcBef>
              <a:spcAft>
                <a:spcPts val="0"/>
              </a:spcAft>
              <a:buClr>
                <a:schemeClr val="lt1"/>
              </a:buClr>
              <a:buSzPts val="4650"/>
              <a:buFont typeface="Twentieth Century"/>
              <a:buNone/>
            </a:pPr>
            <a:r>
              <a:rPr b="0" i="0" lang="en-US" sz="4650" u="none" cap="none" strike="noStrike">
                <a:solidFill>
                  <a:schemeClr val="lt1"/>
                </a:solidFill>
                <a:latin typeface="Twentieth Century"/>
                <a:ea typeface="Twentieth Century"/>
                <a:cs typeface="Twentieth Century"/>
                <a:sym typeface="Twentieth Century"/>
              </a:rPr>
              <a:t>To predict whether a person has heart-disease or not.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4" name="Shape 144"/>
        <p:cNvGrpSpPr/>
        <p:nvPr/>
      </p:nvGrpSpPr>
      <p:grpSpPr>
        <a:xfrm>
          <a:off x="0" y="0"/>
          <a:ext cx="0" cy="0"/>
          <a:chOff x="0" y="0"/>
          <a:chExt cx="0" cy="0"/>
        </a:xfrm>
      </p:grpSpPr>
      <p:sp>
        <p:nvSpPr>
          <p:cNvPr id="145" name="Google Shape;145;p5"/>
          <p:cNvSpPr/>
          <p:nvPr/>
        </p:nvSpPr>
        <p:spPr>
          <a:xfrm>
            <a:off x="321564" y="320040"/>
            <a:ext cx="11548872" cy="621792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146" name="Google Shape;146;p5"/>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pic>
        <p:nvPicPr>
          <p:cNvPr descr="A screenshot of a cell phone&#10;&#10;Description automatically generated" id="147" name="Google Shape;147;p5"/>
          <p:cNvPicPr preferRelativeResize="0"/>
          <p:nvPr/>
        </p:nvPicPr>
        <p:blipFill rotWithShape="1">
          <a:blip r:embed="rId3">
            <a:alphaModFix/>
          </a:blip>
          <a:srcRect b="0" l="0" r="0" t="0"/>
          <a:stretch/>
        </p:blipFill>
        <p:spPr>
          <a:xfrm>
            <a:off x="4224633" y="807925"/>
            <a:ext cx="7339009" cy="5242149"/>
          </a:xfrm>
          <a:prstGeom prst="rect">
            <a:avLst/>
          </a:prstGeom>
          <a:noFill/>
          <a:ln>
            <a:noFill/>
          </a:ln>
        </p:spPr>
      </p:pic>
      <p:sp>
        <p:nvSpPr>
          <p:cNvPr id="148" name="Google Shape;148;p5"/>
          <p:cNvSpPr txBox="1"/>
          <p:nvPr/>
        </p:nvSpPr>
        <p:spPr>
          <a:xfrm>
            <a:off x="616040" y="1506152"/>
            <a:ext cx="3271110" cy="3845693"/>
          </a:xfrm>
          <a:prstGeom prst="rect">
            <a:avLst/>
          </a:prstGeom>
          <a:noFill/>
          <a:ln>
            <a:noFill/>
          </a:ln>
        </p:spPr>
        <p:txBody>
          <a:bodyPr anchorCtr="0" anchor="b" bIns="45700" lIns="91425" spcFirstLastPara="1" rIns="91425" wrap="square" tIns="45700">
            <a:norm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149" name="Google Shape;149;p5"/>
          <p:cNvSpPr txBox="1"/>
          <p:nvPr/>
        </p:nvSpPr>
        <p:spPr>
          <a:xfrm>
            <a:off x="492566" y="1733841"/>
            <a:ext cx="3518057" cy="3390314"/>
          </a:xfrm>
          <a:prstGeom prst="rect">
            <a:avLst/>
          </a:prstGeom>
          <a:noFill/>
          <a:ln>
            <a:noFill/>
          </a:ln>
        </p:spPr>
        <p:txBody>
          <a:bodyPr anchorCtr="0" anchor="b" bIns="45700" lIns="91425" spcFirstLastPara="1" rIns="91425" wrap="square" tIns="45700">
            <a:normAutofit/>
          </a:bodyPr>
          <a:lstStyle/>
          <a:p>
            <a:pPr indent="0" lvl="0" marL="0" marR="0" rtl="0" algn="just">
              <a:lnSpc>
                <a:spcPct val="90000"/>
              </a:lnSpc>
              <a:spcBef>
                <a:spcPts val="0"/>
              </a:spcBef>
              <a:spcAft>
                <a:spcPts val="0"/>
              </a:spcAft>
              <a:buClr>
                <a:srgbClr val="FFFFFF"/>
              </a:buClr>
              <a:buSzPts val="4000"/>
              <a:buFont typeface="Twentieth Century"/>
              <a:buNone/>
            </a:pPr>
            <a:r>
              <a:rPr b="0" i="0" lang="en-US" sz="4000" u="none" cap="none" strike="noStrike">
                <a:solidFill>
                  <a:srgbClr val="FFFFFF"/>
                </a:solidFill>
                <a:latin typeface="Twentieth Century"/>
                <a:ea typeface="Twentieth Century"/>
                <a:cs typeface="Twentieth Century"/>
                <a:sym typeface="Twentieth Century"/>
              </a:rPr>
              <a:t>Total number of observations of healthy people and people suffering from heart-diseases.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3" name="Shape 153"/>
        <p:cNvGrpSpPr/>
        <p:nvPr/>
      </p:nvGrpSpPr>
      <p:grpSpPr>
        <a:xfrm>
          <a:off x="0" y="0"/>
          <a:ext cx="0" cy="0"/>
          <a:chOff x="0" y="0"/>
          <a:chExt cx="0" cy="0"/>
        </a:xfrm>
      </p:grpSpPr>
      <p:sp>
        <p:nvSpPr>
          <p:cNvPr id="154" name="Google Shape;154;p6"/>
          <p:cNvSpPr/>
          <p:nvPr/>
        </p:nvSpPr>
        <p:spPr>
          <a:xfrm>
            <a:off x="321564" y="320040"/>
            <a:ext cx="11548872" cy="621792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155" name="Google Shape;155;p6"/>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sp>
        <p:nvSpPr>
          <p:cNvPr id="156" name="Google Shape;156;p6"/>
          <p:cNvSpPr txBox="1"/>
          <p:nvPr/>
        </p:nvSpPr>
        <p:spPr>
          <a:xfrm>
            <a:off x="616040" y="1506152"/>
            <a:ext cx="3271110" cy="3845693"/>
          </a:xfrm>
          <a:prstGeom prst="rect">
            <a:avLst/>
          </a:prstGeom>
          <a:noFill/>
          <a:ln>
            <a:noFill/>
          </a:ln>
        </p:spPr>
        <p:txBody>
          <a:bodyPr anchorCtr="0" anchor="b" bIns="45700" lIns="91425" spcFirstLastPara="1" rIns="91425" wrap="square" tIns="45700">
            <a:norm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157" name="Google Shape;157;p6"/>
          <p:cNvSpPr txBox="1"/>
          <p:nvPr/>
        </p:nvSpPr>
        <p:spPr>
          <a:xfrm>
            <a:off x="492566" y="1506152"/>
            <a:ext cx="3518057" cy="3845693"/>
          </a:xfrm>
          <a:prstGeom prst="rect">
            <a:avLst/>
          </a:prstGeom>
          <a:noFill/>
          <a:ln>
            <a:noFill/>
          </a:ln>
        </p:spPr>
        <p:txBody>
          <a:bodyPr anchorCtr="0" anchor="b" bIns="45700" lIns="91425" spcFirstLastPara="1" rIns="91425" wrap="square" tIns="45700">
            <a:normAutofit/>
          </a:bodyPr>
          <a:lstStyle/>
          <a:p>
            <a:pPr indent="0" lvl="0" marL="0" marR="0" rtl="0" algn="just">
              <a:lnSpc>
                <a:spcPct val="70000"/>
              </a:lnSpc>
              <a:spcBef>
                <a:spcPts val="0"/>
              </a:spcBef>
              <a:spcAft>
                <a:spcPts val="0"/>
              </a:spcAft>
              <a:buClr>
                <a:srgbClr val="FFFFFF"/>
              </a:buClr>
              <a:buSzPts val="3100"/>
              <a:buFont typeface="Twentieth Century"/>
              <a:buNone/>
            </a:pPr>
            <a:r>
              <a:rPr b="0" i="0" lang="en-US" sz="3100" u="none" cap="none" strike="noStrike">
                <a:solidFill>
                  <a:srgbClr val="FFFFFF"/>
                </a:solidFill>
                <a:latin typeface="Twentieth Century"/>
                <a:ea typeface="Twentieth Century"/>
                <a:cs typeface="Twentieth Century"/>
                <a:sym typeface="Twentieth Century"/>
              </a:rPr>
              <a:t>It can be observed that heart disease is uniformly spread out across age. In addition to that the median age for patients estimated was 56 with youngest and oldest being 29 and 77, respectively. </a:t>
            </a:r>
            <a:endParaRPr/>
          </a:p>
        </p:txBody>
      </p:sp>
      <p:pic>
        <p:nvPicPr>
          <p:cNvPr descr="A screenshot of a cell phone&#10;&#10;Description automatically generated" id="158" name="Google Shape;158;p6"/>
          <p:cNvPicPr preferRelativeResize="0"/>
          <p:nvPr/>
        </p:nvPicPr>
        <p:blipFill rotWithShape="1">
          <a:blip r:embed="rId3">
            <a:alphaModFix/>
          </a:blip>
          <a:srcRect b="0" l="0" r="0" t="0"/>
          <a:stretch/>
        </p:blipFill>
        <p:spPr>
          <a:xfrm>
            <a:off x="4326602" y="839947"/>
            <a:ext cx="7249349" cy="517810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2" name="Shape 162"/>
        <p:cNvGrpSpPr/>
        <p:nvPr/>
      </p:nvGrpSpPr>
      <p:grpSpPr>
        <a:xfrm>
          <a:off x="0" y="0"/>
          <a:ext cx="0" cy="0"/>
          <a:chOff x="0" y="0"/>
          <a:chExt cx="0" cy="0"/>
        </a:xfrm>
      </p:grpSpPr>
      <p:sp>
        <p:nvSpPr>
          <p:cNvPr id="163" name="Google Shape;163;p7"/>
          <p:cNvSpPr/>
          <p:nvPr/>
        </p:nvSpPr>
        <p:spPr>
          <a:xfrm>
            <a:off x="321564" y="320040"/>
            <a:ext cx="11548872" cy="621792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164" name="Google Shape;164;p7"/>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sp>
        <p:nvSpPr>
          <p:cNvPr id="165" name="Google Shape;165;p7"/>
          <p:cNvSpPr txBox="1"/>
          <p:nvPr/>
        </p:nvSpPr>
        <p:spPr>
          <a:xfrm>
            <a:off x="616040" y="1506152"/>
            <a:ext cx="3271110" cy="3845693"/>
          </a:xfrm>
          <a:prstGeom prst="rect">
            <a:avLst/>
          </a:prstGeom>
          <a:noFill/>
          <a:ln>
            <a:noFill/>
          </a:ln>
        </p:spPr>
        <p:txBody>
          <a:bodyPr anchorCtr="0" anchor="b" bIns="45700" lIns="91425" spcFirstLastPara="1" rIns="91425" wrap="square" tIns="45700">
            <a:norm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166" name="Google Shape;166;p7"/>
          <p:cNvSpPr txBox="1"/>
          <p:nvPr/>
        </p:nvSpPr>
        <p:spPr>
          <a:xfrm>
            <a:off x="492566" y="1681763"/>
            <a:ext cx="3518057" cy="3494470"/>
          </a:xfrm>
          <a:prstGeom prst="rect">
            <a:avLst/>
          </a:prstGeom>
          <a:noFill/>
          <a:ln>
            <a:noFill/>
          </a:ln>
        </p:spPr>
        <p:txBody>
          <a:bodyPr anchorCtr="0" anchor="b" bIns="45700" lIns="91425" spcFirstLastPara="1" rIns="91425" wrap="square" tIns="45700">
            <a:normAutofit/>
          </a:bodyPr>
          <a:lstStyle/>
          <a:p>
            <a:pPr indent="0" lvl="0" marL="0" marR="0" rtl="0" algn="just">
              <a:lnSpc>
                <a:spcPct val="70000"/>
              </a:lnSpc>
              <a:spcBef>
                <a:spcPts val="0"/>
              </a:spcBef>
              <a:spcAft>
                <a:spcPts val="0"/>
              </a:spcAft>
              <a:buClr>
                <a:srgbClr val="FFFFFF"/>
              </a:buClr>
              <a:buSzPts val="2500"/>
              <a:buFont typeface="Twentieth Century"/>
              <a:buNone/>
            </a:pPr>
            <a:r>
              <a:rPr b="0" i="0" lang="en-US" sz="2500" u="none" cap="none" strike="noStrike">
                <a:solidFill>
                  <a:srgbClr val="FFFFFF"/>
                </a:solidFill>
                <a:latin typeface="Twentieth Century"/>
                <a:ea typeface="Twentieth Century"/>
                <a:cs typeface="Twentieth Century"/>
                <a:sym typeface="Twentieth Century"/>
              </a:rPr>
              <a:t>It can be observed from the plots that the median age of the people exhibiting heart diseases is less than the healthy ones. Moreover, it can be observed that the distribution of patients exhibiting heart diseases is slightly skewed. Hence, we can use age as a predictive feature.</a:t>
            </a:r>
            <a:endParaRPr/>
          </a:p>
        </p:txBody>
      </p:sp>
      <p:pic>
        <p:nvPicPr>
          <p:cNvPr descr="A screenshot of a social media post&#10;&#10;Description automatically generated" id="167" name="Google Shape;167;p7"/>
          <p:cNvPicPr preferRelativeResize="0"/>
          <p:nvPr/>
        </p:nvPicPr>
        <p:blipFill rotWithShape="1">
          <a:blip r:embed="rId3">
            <a:alphaModFix/>
          </a:blip>
          <a:srcRect b="0" l="0" r="0" t="0"/>
          <a:stretch/>
        </p:blipFill>
        <p:spPr>
          <a:xfrm>
            <a:off x="4309142" y="990004"/>
            <a:ext cx="6829188" cy="48779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1" name="Shape 171"/>
        <p:cNvGrpSpPr/>
        <p:nvPr/>
      </p:nvGrpSpPr>
      <p:grpSpPr>
        <a:xfrm>
          <a:off x="0" y="0"/>
          <a:ext cx="0" cy="0"/>
          <a:chOff x="0" y="0"/>
          <a:chExt cx="0" cy="0"/>
        </a:xfrm>
      </p:grpSpPr>
      <p:sp>
        <p:nvSpPr>
          <p:cNvPr id="172" name="Google Shape;172;p8"/>
          <p:cNvSpPr/>
          <p:nvPr/>
        </p:nvSpPr>
        <p:spPr>
          <a:xfrm>
            <a:off x="321564" y="320040"/>
            <a:ext cx="11548872" cy="621792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173" name="Google Shape;173;p8"/>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sp>
        <p:nvSpPr>
          <p:cNvPr id="174" name="Google Shape;174;p8"/>
          <p:cNvSpPr txBox="1"/>
          <p:nvPr/>
        </p:nvSpPr>
        <p:spPr>
          <a:xfrm>
            <a:off x="616040" y="1506152"/>
            <a:ext cx="3271110" cy="3845693"/>
          </a:xfrm>
          <a:prstGeom prst="rect">
            <a:avLst/>
          </a:prstGeom>
          <a:noFill/>
          <a:ln>
            <a:noFill/>
          </a:ln>
        </p:spPr>
        <p:txBody>
          <a:bodyPr anchorCtr="0" anchor="b" bIns="45700" lIns="91425" spcFirstLastPara="1" rIns="91425" wrap="square" tIns="45700">
            <a:norm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175" name="Google Shape;175;p8"/>
          <p:cNvSpPr txBox="1"/>
          <p:nvPr/>
        </p:nvSpPr>
        <p:spPr>
          <a:xfrm>
            <a:off x="492566" y="1681763"/>
            <a:ext cx="3518057" cy="3494470"/>
          </a:xfrm>
          <a:prstGeom prst="rect">
            <a:avLst/>
          </a:prstGeom>
          <a:noFill/>
          <a:ln>
            <a:noFill/>
          </a:ln>
        </p:spPr>
        <p:txBody>
          <a:bodyPr anchorCtr="0" anchor="b" bIns="45700" lIns="91425" spcFirstLastPara="1" rIns="91425" wrap="square" tIns="45700">
            <a:normAutofit/>
          </a:bodyPr>
          <a:lstStyle/>
          <a:p>
            <a:pPr indent="0" lvl="0" marL="0" marR="0" rtl="0" algn="just">
              <a:lnSpc>
                <a:spcPct val="70000"/>
              </a:lnSpc>
              <a:spcBef>
                <a:spcPts val="0"/>
              </a:spcBef>
              <a:spcAft>
                <a:spcPts val="0"/>
              </a:spcAft>
              <a:buClr>
                <a:srgbClr val="FFFFFF"/>
              </a:buClr>
              <a:buSzPts val="3400"/>
              <a:buFont typeface="Twentieth Century"/>
              <a:buNone/>
            </a:pPr>
            <a:r>
              <a:rPr b="0" i="0" lang="en-US" sz="3400" u="none" cap="none" strike="noStrike">
                <a:solidFill>
                  <a:srgbClr val="FFFFFF"/>
                </a:solidFill>
                <a:latin typeface="Twentieth Century"/>
                <a:ea typeface="Twentieth Century"/>
                <a:cs typeface="Twentieth Century"/>
                <a:sym typeface="Twentieth Century"/>
              </a:rPr>
              <a:t>It can be observed that there is </a:t>
            </a:r>
            <a:r>
              <a:rPr b="1" i="0" lang="en-US" sz="3400" u="none" cap="none" strike="noStrike">
                <a:solidFill>
                  <a:srgbClr val="FFFFFF"/>
                </a:solidFill>
                <a:latin typeface="Twentieth Century"/>
                <a:ea typeface="Twentieth Century"/>
                <a:cs typeface="Twentieth Century"/>
                <a:sym typeface="Twentieth Century"/>
              </a:rPr>
              <a:t>no major difference</a:t>
            </a:r>
            <a:r>
              <a:rPr b="0" i="0" lang="en-US" sz="3400" u="none" cap="none" strike="noStrike">
                <a:solidFill>
                  <a:srgbClr val="FFFFFF"/>
                </a:solidFill>
                <a:latin typeface="Twentieth Century"/>
                <a:ea typeface="Twentieth Century"/>
                <a:cs typeface="Twentieth Century"/>
                <a:sym typeface="Twentieth Century"/>
              </a:rPr>
              <a:t> between the distributions of Rest ECG of healthy people and the ones exhibiting heart diseases.</a:t>
            </a:r>
            <a:endParaRPr/>
          </a:p>
        </p:txBody>
      </p:sp>
      <p:pic>
        <p:nvPicPr>
          <p:cNvPr descr="A close up of a map&#10;&#10;Description automatically generated" id="176" name="Google Shape;176;p8"/>
          <p:cNvPicPr preferRelativeResize="0"/>
          <p:nvPr/>
        </p:nvPicPr>
        <p:blipFill rotWithShape="1">
          <a:blip r:embed="rId3">
            <a:alphaModFix/>
          </a:blip>
          <a:srcRect b="0" l="0" r="0" t="0"/>
          <a:stretch/>
        </p:blipFill>
        <p:spPr>
          <a:xfrm>
            <a:off x="4376761" y="950109"/>
            <a:ext cx="6940896" cy="49577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0" name="Shape 180"/>
        <p:cNvGrpSpPr/>
        <p:nvPr/>
      </p:nvGrpSpPr>
      <p:grpSpPr>
        <a:xfrm>
          <a:off x="0" y="0"/>
          <a:ext cx="0" cy="0"/>
          <a:chOff x="0" y="0"/>
          <a:chExt cx="0" cy="0"/>
        </a:xfrm>
      </p:grpSpPr>
      <p:sp>
        <p:nvSpPr>
          <p:cNvPr id="181" name="Google Shape;181;p9"/>
          <p:cNvSpPr/>
          <p:nvPr/>
        </p:nvSpPr>
        <p:spPr>
          <a:xfrm>
            <a:off x="321564" y="320040"/>
            <a:ext cx="11548872" cy="621792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cxnSp>
        <p:nvCxnSpPr>
          <p:cNvPr id="182" name="Google Shape;182;p9"/>
          <p:cNvCxnSpPr/>
          <p:nvPr/>
        </p:nvCxnSpPr>
        <p:spPr>
          <a:xfrm>
            <a:off x="4055891" y="2057399"/>
            <a:ext cx="0" cy="2743200"/>
          </a:xfrm>
          <a:prstGeom prst="straightConnector1">
            <a:avLst/>
          </a:prstGeom>
          <a:noFill/>
          <a:ln cap="flat" cmpd="sng" w="19050">
            <a:solidFill>
              <a:schemeClr val="lt1"/>
            </a:solidFill>
            <a:prstDash val="solid"/>
            <a:miter lim="800000"/>
            <a:headEnd len="sm" w="sm" type="none"/>
            <a:tailEnd len="sm" w="sm" type="none"/>
          </a:ln>
        </p:spPr>
      </p:cxnSp>
      <p:sp>
        <p:nvSpPr>
          <p:cNvPr id="183" name="Google Shape;183;p9"/>
          <p:cNvSpPr txBox="1"/>
          <p:nvPr/>
        </p:nvSpPr>
        <p:spPr>
          <a:xfrm>
            <a:off x="616040" y="1506152"/>
            <a:ext cx="3271110" cy="3845693"/>
          </a:xfrm>
          <a:prstGeom prst="rect">
            <a:avLst/>
          </a:prstGeom>
          <a:noFill/>
          <a:ln>
            <a:noFill/>
          </a:ln>
        </p:spPr>
        <p:txBody>
          <a:bodyPr anchorCtr="0" anchor="b" bIns="45700" lIns="91425" spcFirstLastPara="1" rIns="91425" wrap="square" tIns="45700">
            <a:normAutofit/>
          </a:bodyPr>
          <a:lstStyle/>
          <a:p>
            <a:pPr indent="-317500" lvl="0" marL="571500" marR="0" rtl="0" algn="l">
              <a:lnSpc>
                <a:spcPct val="90000"/>
              </a:lnSpc>
              <a:spcBef>
                <a:spcPts val="0"/>
              </a:spcBef>
              <a:spcAft>
                <a:spcPts val="0"/>
              </a:spcAft>
              <a:buClr>
                <a:schemeClr val="dk1"/>
              </a:buClr>
              <a:buSzPts val="4000"/>
              <a:buFont typeface="Arial"/>
              <a:buNone/>
            </a:pPr>
            <a:r>
              <a:t/>
            </a:r>
            <a:endParaRPr b="0" i="0" sz="4000" u="none" cap="none" strike="noStrike">
              <a:solidFill>
                <a:srgbClr val="FFFFFF"/>
              </a:solidFill>
              <a:latin typeface="Twentieth Century"/>
              <a:ea typeface="Twentieth Century"/>
              <a:cs typeface="Twentieth Century"/>
              <a:sym typeface="Twentieth Century"/>
            </a:endParaRPr>
          </a:p>
        </p:txBody>
      </p:sp>
      <p:sp>
        <p:nvSpPr>
          <p:cNvPr id="184" name="Google Shape;184;p9"/>
          <p:cNvSpPr txBox="1"/>
          <p:nvPr/>
        </p:nvSpPr>
        <p:spPr>
          <a:xfrm>
            <a:off x="492566" y="1681763"/>
            <a:ext cx="3518057" cy="3494470"/>
          </a:xfrm>
          <a:prstGeom prst="rect">
            <a:avLst/>
          </a:prstGeom>
          <a:noFill/>
          <a:ln>
            <a:noFill/>
          </a:ln>
        </p:spPr>
        <p:txBody>
          <a:bodyPr anchorCtr="0" anchor="b" bIns="45700" lIns="91425" spcFirstLastPara="1" rIns="91425" wrap="square" tIns="45700">
            <a:normAutofit/>
          </a:bodyPr>
          <a:lstStyle/>
          <a:p>
            <a:pPr indent="0" lvl="0" marL="0" marR="0" rtl="0" algn="just">
              <a:lnSpc>
                <a:spcPct val="70000"/>
              </a:lnSpc>
              <a:spcBef>
                <a:spcPts val="0"/>
              </a:spcBef>
              <a:spcAft>
                <a:spcPts val="0"/>
              </a:spcAft>
              <a:buClr>
                <a:srgbClr val="FFFFFF"/>
              </a:buClr>
              <a:buSzPts val="3400"/>
              <a:buFont typeface="Twentieth Century"/>
              <a:buNone/>
            </a:pPr>
            <a:r>
              <a:rPr b="0" i="0" lang="en-US" sz="3400" u="none" cap="none" strike="noStrike">
                <a:solidFill>
                  <a:srgbClr val="FFFFFF"/>
                </a:solidFill>
                <a:latin typeface="Twentieth Century"/>
                <a:ea typeface="Twentieth Century"/>
                <a:cs typeface="Twentieth Century"/>
                <a:sym typeface="Twentieth Century"/>
              </a:rPr>
              <a:t>Moreover, it can be observed here that majority of the people exhibiting heart diseases have their serum cholesterol in the range of 200 - 300 mg/dl</a:t>
            </a:r>
            <a:endParaRPr/>
          </a:p>
        </p:txBody>
      </p:sp>
      <p:pic>
        <p:nvPicPr>
          <p:cNvPr descr="A screenshot of a cell phone&#10;&#10;Description automatically generated" id="185" name="Google Shape;185;p9"/>
          <p:cNvPicPr preferRelativeResize="0"/>
          <p:nvPr/>
        </p:nvPicPr>
        <p:blipFill rotWithShape="1">
          <a:blip r:embed="rId3">
            <a:alphaModFix/>
          </a:blip>
          <a:srcRect b="0" l="0" r="0" t="0"/>
          <a:stretch/>
        </p:blipFill>
        <p:spPr>
          <a:xfrm>
            <a:off x="4442710" y="914388"/>
            <a:ext cx="7040907" cy="50292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2019-10-18T04:42:00Z</dcterms:created>
  <dc:creator>Maharsh Suryawala</dc:creator>
</cp:coreProperties>
</file>