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57" r:id="rId3"/>
    <p:sldId id="293" r:id="rId4"/>
    <p:sldId id="259" r:id="rId5"/>
    <p:sldId id="258" r:id="rId6"/>
    <p:sldId id="294" r:id="rId7"/>
    <p:sldId id="260" r:id="rId8"/>
    <p:sldId id="261" r:id="rId9"/>
    <p:sldId id="262" r:id="rId10"/>
    <p:sldId id="263" r:id="rId11"/>
    <p:sldId id="264" r:id="rId12"/>
    <p:sldId id="265" r:id="rId13"/>
    <p:sldId id="284" r:id="rId14"/>
    <p:sldId id="285" r:id="rId15"/>
    <p:sldId id="286" r:id="rId16"/>
    <p:sldId id="287" r:id="rId17"/>
    <p:sldId id="288" r:id="rId18"/>
    <p:sldId id="289" r:id="rId19"/>
    <p:sldId id="290" r:id="rId20"/>
    <p:sldId id="291" r:id="rId21"/>
    <p:sldId id="295" r:id="rId22"/>
    <p:sldId id="296" r:id="rId23"/>
    <p:sldId id="266" r:id="rId24"/>
    <p:sldId id="292" r:id="rId25"/>
    <p:sldId id="267" r:id="rId26"/>
  </p:sldIdLst>
  <p:sldSz cx="9144000" cy="5143500" type="screen16x9"/>
  <p:notesSz cx="6858000" cy="9144000"/>
  <p:embeddedFontLst>
    <p:embeddedFont>
      <p:font typeface="Arial Unicode MS" panose="020B0604020202020204" pitchFamily="34" charset="-128"/>
      <p:regular r:id="rId28"/>
    </p:embeddedFont>
    <p:embeddedFont>
      <p:font typeface="Rubik" panose="020B0604020202020204" charset="-79"/>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1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6732006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106732006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118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0544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0352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5300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3584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354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603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922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67320065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06732006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69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7320065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1067320065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67320065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1067320065d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67320065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1067320065d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0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067320065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1067320065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67320065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1067320065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67320065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067320065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7320065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067320065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67320065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067320065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7320065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067320065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67320065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1067320065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67320065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1067320065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5617622" y="1979056"/>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98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 name="Google Shape;10;p2"/>
          <p:cNvSpPr/>
          <p:nvPr/>
        </p:nvSpPr>
        <p:spPr>
          <a:xfrm>
            <a:off x="7671619" y="3905416"/>
            <a:ext cx="2307408" cy="2317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 name="Google Shape;11;p2"/>
          <p:cNvSpPr/>
          <p:nvPr/>
        </p:nvSpPr>
        <p:spPr>
          <a:xfrm>
            <a:off x="-1788153" y="95853"/>
            <a:ext cx="2307408" cy="2317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 name="Google Shape;12;p2"/>
          <p:cNvSpPr/>
          <p:nvPr/>
        </p:nvSpPr>
        <p:spPr>
          <a:xfrm>
            <a:off x="5889039" y="1709690"/>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1961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 name="Google Shape;13;p2"/>
          <p:cNvSpPr/>
          <p:nvPr/>
        </p:nvSpPr>
        <p:spPr>
          <a:xfrm>
            <a:off x="6160455" y="1440325"/>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4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 name="Google Shape;14;p2"/>
          <p:cNvSpPr/>
          <p:nvPr/>
        </p:nvSpPr>
        <p:spPr>
          <a:xfrm>
            <a:off x="6431873" y="1170958"/>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6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 name="Google Shape;15;p2"/>
          <p:cNvSpPr/>
          <p:nvPr/>
        </p:nvSpPr>
        <p:spPr>
          <a:xfrm>
            <a:off x="6703290" y="901592"/>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 name="Google Shape;16;p2"/>
          <p:cNvSpPr/>
          <p:nvPr/>
        </p:nvSpPr>
        <p:spPr>
          <a:xfrm>
            <a:off x="2160401" y="4180320"/>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 name="Google Shape;17;p2"/>
          <p:cNvSpPr/>
          <p:nvPr/>
        </p:nvSpPr>
        <p:spPr>
          <a:xfrm>
            <a:off x="4171898" y="-1570604"/>
            <a:ext cx="2307408" cy="2317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519250" y="1493775"/>
            <a:ext cx="4319100" cy="237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5000"/>
              <a:buFont typeface="Rubik"/>
              <a:buNone/>
              <a:defRPr sz="5000" b="0">
                <a:solidFill>
                  <a:schemeClr val="lt1"/>
                </a:solidFill>
                <a:latin typeface="Rubik"/>
                <a:ea typeface="Rubik"/>
                <a:cs typeface="Rubik"/>
                <a:sym typeface="Rubi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dk1"/>
        </a:solidFill>
        <a:effectLst/>
      </p:bgPr>
    </p:bg>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4823525" y="0"/>
            <a:ext cx="4320600" cy="5143500"/>
          </a:xfrm>
          <a:prstGeom prst="rect">
            <a:avLst/>
          </a:prstGeom>
          <a:noFill/>
          <a:ln>
            <a:noFill/>
          </a:ln>
        </p:spPr>
      </p:sp>
      <p:sp>
        <p:nvSpPr>
          <p:cNvPr id="21" name="Google Shape;21;p3"/>
          <p:cNvSpPr/>
          <p:nvPr/>
        </p:nvSpPr>
        <p:spPr>
          <a:xfrm>
            <a:off x="7560500" y="3784191"/>
            <a:ext cx="2433841" cy="2444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 name="Google Shape;22;p3"/>
          <p:cNvSpPr/>
          <p:nvPr/>
        </p:nvSpPr>
        <p:spPr>
          <a:xfrm>
            <a:off x="4390502" y="1054226"/>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3" name="Google Shape;23;p3"/>
          <p:cNvSpPr/>
          <p:nvPr/>
        </p:nvSpPr>
        <p:spPr>
          <a:xfrm>
            <a:off x="441588" y="4629150"/>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3"/>
          <p:cNvSpPr/>
          <p:nvPr/>
        </p:nvSpPr>
        <p:spPr>
          <a:xfrm>
            <a:off x="1194506" y="-355442"/>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ctrTitle"/>
          </p:nvPr>
        </p:nvSpPr>
        <p:spPr>
          <a:xfrm>
            <a:off x="632150" y="1408063"/>
            <a:ext cx="3463200" cy="17328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Clr>
                <a:schemeClr val="lt1"/>
              </a:buClr>
              <a:buSzPts val="4000"/>
              <a:buFont typeface="Rubik"/>
              <a:buNone/>
              <a:defRPr sz="4000" b="0">
                <a:solidFill>
                  <a:schemeClr val="lt1"/>
                </a:solidFill>
                <a:latin typeface="Rubik"/>
                <a:ea typeface="Rubik"/>
                <a:cs typeface="Rubik"/>
                <a:sym typeface="Rubik"/>
              </a:defRPr>
            </a:lvl1pPr>
            <a:lvl2pPr lvl="1" algn="ctr" rtl="0">
              <a:spcBef>
                <a:spcPts val="0"/>
              </a:spcBef>
              <a:spcAft>
                <a:spcPts val="0"/>
              </a:spcAft>
              <a:buSzPts val="4800"/>
              <a:buFont typeface="Rubik"/>
              <a:buNone/>
              <a:defRPr sz="4800">
                <a:latin typeface="Rubik"/>
                <a:ea typeface="Rubik"/>
                <a:cs typeface="Rubik"/>
                <a:sym typeface="Rubik"/>
              </a:defRPr>
            </a:lvl2pPr>
            <a:lvl3pPr lvl="2" algn="ctr" rtl="0">
              <a:spcBef>
                <a:spcPts val="0"/>
              </a:spcBef>
              <a:spcAft>
                <a:spcPts val="0"/>
              </a:spcAft>
              <a:buSzPts val="4800"/>
              <a:buFont typeface="Rubik"/>
              <a:buNone/>
              <a:defRPr sz="4800">
                <a:latin typeface="Rubik"/>
                <a:ea typeface="Rubik"/>
                <a:cs typeface="Rubik"/>
                <a:sym typeface="Rubik"/>
              </a:defRPr>
            </a:lvl3pPr>
            <a:lvl4pPr lvl="3" algn="ctr" rtl="0">
              <a:spcBef>
                <a:spcPts val="0"/>
              </a:spcBef>
              <a:spcAft>
                <a:spcPts val="0"/>
              </a:spcAft>
              <a:buSzPts val="4800"/>
              <a:buFont typeface="Rubik"/>
              <a:buNone/>
              <a:defRPr sz="4800">
                <a:latin typeface="Rubik"/>
                <a:ea typeface="Rubik"/>
                <a:cs typeface="Rubik"/>
                <a:sym typeface="Rubik"/>
              </a:defRPr>
            </a:lvl4pPr>
            <a:lvl5pPr lvl="4" algn="ctr" rtl="0">
              <a:spcBef>
                <a:spcPts val="0"/>
              </a:spcBef>
              <a:spcAft>
                <a:spcPts val="0"/>
              </a:spcAft>
              <a:buSzPts val="4800"/>
              <a:buFont typeface="Rubik"/>
              <a:buNone/>
              <a:defRPr sz="4800">
                <a:latin typeface="Rubik"/>
                <a:ea typeface="Rubik"/>
                <a:cs typeface="Rubik"/>
                <a:sym typeface="Rubik"/>
              </a:defRPr>
            </a:lvl5pPr>
            <a:lvl6pPr lvl="5" algn="ctr" rtl="0">
              <a:spcBef>
                <a:spcPts val="0"/>
              </a:spcBef>
              <a:spcAft>
                <a:spcPts val="0"/>
              </a:spcAft>
              <a:buSzPts val="4800"/>
              <a:buFont typeface="Rubik"/>
              <a:buNone/>
              <a:defRPr sz="4800">
                <a:latin typeface="Rubik"/>
                <a:ea typeface="Rubik"/>
                <a:cs typeface="Rubik"/>
                <a:sym typeface="Rubik"/>
              </a:defRPr>
            </a:lvl6pPr>
            <a:lvl7pPr lvl="6" algn="ctr" rtl="0">
              <a:spcBef>
                <a:spcPts val="0"/>
              </a:spcBef>
              <a:spcAft>
                <a:spcPts val="0"/>
              </a:spcAft>
              <a:buSzPts val="4800"/>
              <a:buFont typeface="Rubik"/>
              <a:buNone/>
              <a:defRPr sz="4800">
                <a:latin typeface="Rubik"/>
                <a:ea typeface="Rubik"/>
                <a:cs typeface="Rubik"/>
                <a:sym typeface="Rubik"/>
              </a:defRPr>
            </a:lvl7pPr>
            <a:lvl8pPr lvl="7" algn="ctr" rtl="0">
              <a:spcBef>
                <a:spcPts val="0"/>
              </a:spcBef>
              <a:spcAft>
                <a:spcPts val="0"/>
              </a:spcAft>
              <a:buSzPts val="4800"/>
              <a:buFont typeface="Rubik"/>
              <a:buNone/>
              <a:defRPr sz="4800">
                <a:latin typeface="Rubik"/>
                <a:ea typeface="Rubik"/>
                <a:cs typeface="Rubik"/>
                <a:sym typeface="Rubik"/>
              </a:defRPr>
            </a:lvl8pPr>
            <a:lvl9pPr lvl="8" algn="ctr" rtl="0">
              <a:spcBef>
                <a:spcPts val="0"/>
              </a:spcBef>
              <a:spcAft>
                <a:spcPts val="0"/>
              </a:spcAft>
              <a:buSzPts val="4800"/>
              <a:buFont typeface="Rubik"/>
              <a:buNone/>
              <a:defRPr sz="4800">
                <a:latin typeface="Rubik"/>
                <a:ea typeface="Rubik"/>
                <a:cs typeface="Rubik"/>
                <a:sym typeface="Rubik"/>
              </a:defRPr>
            </a:lvl9pPr>
          </a:lstStyle>
          <a:p>
            <a:endParaRPr/>
          </a:p>
        </p:txBody>
      </p:sp>
      <p:sp>
        <p:nvSpPr>
          <p:cNvPr id="26" name="Google Shape;26;p3"/>
          <p:cNvSpPr txBox="1">
            <a:spLocks noGrp="1"/>
          </p:cNvSpPr>
          <p:nvPr>
            <p:ph type="subTitle" idx="1"/>
          </p:nvPr>
        </p:nvSpPr>
        <p:spPr>
          <a:xfrm>
            <a:off x="632150" y="3361663"/>
            <a:ext cx="3463200" cy="453300"/>
          </a:xfrm>
          <a:prstGeom prst="rect">
            <a:avLst/>
          </a:prstGeom>
        </p:spPr>
        <p:txBody>
          <a:bodyPr spcFirstLastPara="1" wrap="square" lIns="0" tIns="0" rIns="0" bIns="0" anchor="t" anchorCtr="0">
            <a:noAutofit/>
          </a:bodyPr>
          <a:lstStyle>
            <a:lvl1pPr lvl="0" rtl="0">
              <a:lnSpc>
                <a:spcPct val="120000"/>
              </a:lnSpc>
              <a:spcBef>
                <a:spcPts val="0"/>
              </a:spcBef>
              <a:spcAft>
                <a:spcPts val="0"/>
              </a:spcAft>
              <a:buClr>
                <a:schemeClr val="dk2"/>
              </a:buClr>
              <a:buSzPts val="1700"/>
              <a:buFont typeface="Rubik"/>
              <a:buNone/>
              <a:defRPr sz="1700">
                <a:solidFill>
                  <a:schemeClr val="dk2"/>
                </a:solidFill>
                <a:latin typeface="Rubik"/>
                <a:ea typeface="Rubik"/>
                <a:cs typeface="Rubik"/>
                <a:sym typeface="Rubik"/>
              </a:defRPr>
            </a:lvl1pPr>
            <a:lvl2pPr lvl="1"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2pPr>
            <a:lvl3pPr lvl="2"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3pPr>
            <a:lvl4pPr lvl="3"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4pPr>
            <a:lvl5pPr lvl="4"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5pPr>
            <a:lvl6pPr lvl="5"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6pPr>
            <a:lvl7pPr lvl="6"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7pPr>
            <a:lvl8pPr lvl="7"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8pPr>
            <a:lvl9pPr lvl="8" rtl="0">
              <a:spcBef>
                <a:spcPts val="800"/>
              </a:spcBef>
              <a:spcAft>
                <a:spcPts val="800"/>
              </a:spcAft>
              <a:buClr>
                <a:schemeClr val="dk2"/>
              </a:buClr>
              <a:buSzPts val="3000"/>
              <a:buFont typeface="Rubik"/>
              <a:buNone/>
              <a:defRPr sz="3000">
                <a:solidFill>
                  <a:schemeClr val="dk2"/>
                </a:solidFill>
                <a:latin typeface="Rubik"/>
                <a:ea typeface="Rubik"/>
                <a:cs typeface="Rubik"/>
                <a:sym typeface="Rubik"/>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lt2"/>
        </a:solidFill>
        <a:effectLst/>
      </p:bgPr>
    </p:bg>
    <p:spTree>
      <p:nvGrpSpPr>
        <p:cNvPr id="1" name="Shape 27"/>
        <p:cNvGrpSpPr/>
        <p:nvPr/>
      </p:nvGrpSpPr>
      <p:grpSpPr>
        <a:xfrm>
          <a:off x="0" y="0"/>
          <a:ext cx="0" cy="0"/>
          <a:chOff x="0" y="0"/>
          <a:chExt cx="0" cy="0"/>
        </a:xfrm>
      </p:grpSpPr>
      <p:sp>
        <p:nvSpPr>
          <p:cNvPr id="28" name="Google Shape;28;p4"/>
          <p:cNvSpPr/>
          <p:nvPr/>
        </p:nvSpPr>
        <p:spPr>
          <a:xfrm rot="10800000">
            <a:off x="275138" y="-1999854"/>
            <a:ext cx="8581660" cy="8620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9" name="Google Shape;29;p4"/>
          <p:cNvSpPr/>
          <p:nvPr/>
        </p:nvSpPr>
        <p:spPr>
          <a:xfrm rot="10800000">
            <a:off x="743832" y="-1529059"/>
            <a:ext cx="7649215" cy="7683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1230023" y="-1040689"/>
            <a:ext cx="6685161" cy="6715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body" idx="1"/>
          </p:nvPr>
        </p:nvSpPr>
        <p:spPr>
          <a:xfrm>
            <a:off x="1846025" y="3123825"/>
            <a:ext cx="5453100" cy="819900"/>
          </a:xfrm>
          <a:prstGeom prst="rect">
            <a:avLst/>
          </a:prstGeom>
        </p:spPr>
        <p:txBody>
          <a:bodyPr spcFirstLastPara="1" wrap="square" lIns="0" tIns="0" rIns="0" bIns="0" anchor="t" anchorCtr="0">
            <a:noAutofit/>
          </a:bodyPr>
          <a:lstStyle>
            <a:lvl1pPr marL="457200" lvl="0" indent="-342900" algn="ctr" rtl="0">
              <a:spcBef>
                <a:spcPts val="0"/>
              </a:spcBef>
              <a:spcAft>
                <a:spcPts val="0"/>
              </a:spcAft>
              <a:buSzPts val="1800"/>
              <a:buChar char="●"/>
              <a:defRPr sz="1800"/>
            </a:lvl1pPr>
            <a:lvl2pPr marL="914400" lvl="1" indent="-342900" algn="ctr" rtl="0">
              <a:spcBef>
                <a:spcPts val="800"/>
              </a:spcBef>
              <a:spcAft>
                <a:spcPts val="0"/>
              </a:spcAft>
              <a:buSzPts val="1800"/>
              <a:buChar char="○"/>
              <a:defRPr sz="1800"/>
            </a:lvl2pPr>
            <a:lvl3pPr marL="1371600" lvl="2" indent="-342900" algn="ctr" rtl="0">
              <a:spcBef>
                <a:spcPts val="800"/>
              </a:spcBef>
              <a:spcAft>
                <a:spcPts val="0"/>
              </a:spcAft>
              <a:buSzPts val="1800"/>
              <a:buChar char="■"/>
              <a:defRPr sz="1800"/>
            </a:lvl3pPr>
            <a:lvl4pPr marL="1828800" lvl="3" indent="-342900" algn="ctr" rtl="0">
              <a:spcBef>
                <a:spcPts val="800"/>
              </a:spcBef>
              <a:spcAft>
                <a:spcPts val="0"/>
              </a:spcAft>
              <a:buSzPts val="1800"/>
              <a:buChar char="●"/>
              <a:defRPr sz="1800"/>
            </a:lvl4pPr>
            <a:lvl5pPr marL="2286000" lvl="4" indent="-342900" algn="ctr" rtl="0">
              <a:spcBef>
                <a:spcPts val="800"/>
              </a:spcBef>
              <a:spcAft>
                <a:spcPts val="0"/>
              </a:spcAft>
              <a:buSzPts val="1800"/>
              <a:buChar char="○"/>
              <a:defRPr sz="1800"/>
            </a:lvl5pPr>
            <a:lvl6pPr marL="2743200" lvl="5" indent="-342900" algn="ctr" rtl="0">
              <a:spcBef>
                <a:spcPts val="800"/>
              </a:spcBef>
              <a:spcAft>
                <a:spcPts val="0"/>
              </a:spcAft>
              <a:buSzPts val="1800"/>
              <a:buChar char="■"/>
              <a:defRPr sz="1800"/>
            </a:lvl6pPr>
            <a:lvl7pPr marL="3200400" lvl="6" indent="-342900" algn="ctr" rtl="0">
              <a:spcBef>
                <a:spcPts val="800"/>
              </a:spcBef>
              <a:spcAft>
                <a:spcPts val="0"/>
              </a:spcAft>
              <a:buSzPts val="1800"/>
              <a:buChar char="●"/>
              <a:defRPr sz="1800"/>
            </a:lvl7pPr>
            <a:lvl8pPr marL="3657600" lvl="7" indent="-342900" algn="ctr" rtl="0">
              <a:spcBef>
                <a:spcPts val="800"/>
              </a:spcBef>
              <a:spcAft>
                <a:spcPts val="0"/>
              </a:spcAft>
              <a:buSzPts val="1800"/>
              <a:buChar char="○"/>
              <a:defRPr sz="1800"/>
            </a:lvl8pPr>
            <a:lvl9pPr marL="4114800" lvl="8" indent="-342900" algn="ctr" rtl="0">
              <a:spcBef>
                <a:spcPts val="800"/>
              </a:spcBef>
              <a:spcAft>
                <a:spcPts val="800"/>
              </a:spcAft>
              <a:buSzPts val="1800"/>
              <a:buChar char="■"/>
              <a:defRPr sz="1800"/>
            </a:lvl9pPr>
          </a:lstStyle>
          <a:p>
            <a:endParaRPr/>
          </a:p>
        </p:txBody>
      </p:sp>
      <p:sp>
        <p:nvSpPr>
          <p:cNvPr id="32" name="Google Shape;32;p4"/>
          <p:cNvSpPr txBox="1">
            <a:spLocks noGrp="1"/>
          </p:cNvSpPr>
          <p:nvPr>
            <p:ph type="ctrTitle"/>
          </p:nvPr>
        </p:nvSpPr>
        <p:spPr>
          <a:xfrm>
            <a:off x="1846050" y="1676400"/>
            <a:ext cx="5453100" cy="12549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SzPts val="4000"/>
              <a:buFont typeface="Rubik"/>
              <a:buNone/>
              <a:defRPr sz="4000" b="0">
                <a:latin typeface="Rubik"/>
                <a:ea typeface="Rubik"/>
                <a:cs typeface="Rubik"/>
                <a:sym typeface="Rubik"/>
              </a:defRPr>
            </a:lvl1pPr>
            <a:lvl2pPr lvl="1" algn="ctr" rtl="0">
              <a:spcBef>
                <a:spcPts val="0"/>
              </a:spcBef>
              <a:spcAft>
                <a:spcPts val="0"/>
              </a:spcAft>
              <a:buSzPts val="4800"/>
              <a:buFont typeface="Rubik"/>
              <a:buNone/>
              <a:defRPr sz="4800">
                <a:latin typeface="Rubik"/>
                <a:ea typeface="Rubik"/>
                <a:cs typeface="Rubik"/>
                <a:sym typeface="Rubik"/>
              </a:defRPr>
            </a:lvl2pPr>
            <a:lvl3pPr lvl="2" algn="ctr" rtl="0">
              <a:spcBef>
                <a:spcPts val="0"/>
              </a:spcBef>
              <a:spcAft>
                <a:spcPts val="0"/>
              </a:spcAft>
              <a:buSzPts val="4800"/>
              <a:buFont typeface="Rubik"/>
              <a:buNone/>
              <a:defRPr sz="4800">
                <a:latin typeface="Rubik"/>
                <a:ea typeface="Rubik"/>
                <a:cs typeface="Rubik"/>
                <a:sym typeface="Rubik"/>
              </a:defRPr>
            </a:lvl3pPr>
            <a:lvl4pPr lvl="3" algn="ctr" rtl="0">
              <a:spcBef>
                <a:spcPts val="0"/>
              </a:spcBef>
              <a:spcAft>
                <a:spcPts val="0"/>
              </a:spcAft>
              <a:buSzPts val="4800"/>
              <a:buFont typeface="Rubik"/>
              <a:buNone/>
              <a:defRPr sz="4800">
                <a:latin typeface="Rubik"/>
                <a:ea typeface="Rubik"/>
                <a:cs typeface="Rubik"/>
                <a:sym typeface="Rubik"/>
              </a:defRPr>
            </a:lvl4pPr>
            <a:lvl5pPr lvl="4" algn="ctr" rtl="0">
              <a:spcBef>
                <a:spcPts val="0"/>
              </a:spcBef>
              <a:spcAft>
                <a:spcPts val="0"/>
              </a:spcAft>
              <a:buSzPts val="4800"/>
              <a:buFont typeface="Rubik"/>
              <a:buNone/>
              <a:defRPr sz="4800">
                <a:latin typeface="Rubik"/>
                <a:ea typeface="Rubik"/>
                <a:cs typeface="Rubik"/>
                <a:sym typeface="Rubik"/>
              </a:defRPr>
            </a:lvl5pPr>
            <a:lvl6pPr lvl="5" algn="ctr" rtl="0">
              <a:spcBef>
                <a:spcPts val="0"/>
              </a:spcBef>
              <a:spcAft>
                <a:spcPts val="0"/>
              </a:spcAft>
              <a:buSzPts val="4800"/>
              <a:buFont typeface="Rubik"/>
              <a:buNone/>
              <a:defRPr sz="4800">
                <a:latin typeface="Rubik"/>
                <a:ea typeface="Rubik"/>
                <a:cs typeface="Rubik"/>
                <a:sym typeface="Rubik"/>
              </a:defRPr>
            </a:lvl6pPr>
            <a:lvl7pPr lvl="6" algn="ctr" rtl="0">
              <a:spcBef>
                <a:spcPts val="0"/>
              </a:spcBef>
              <a:spcAft>
                <a:spcPts val="0"/>
              </a:spcAft>
              <a:buSzPts val="4800"/>
              <a:buFont typeface="Rubik"/>
              <a:buNone/>
              <a:defRPr sz="4800">
                <a:latin typeface="Rubik"/>
                <a:ea typeface="Rubik"/>
                <a:cs typeface="Rubik"/>
                <a:sym typeface="Rubik"/>
              </a:defRPr>
            </a:lvl7pPr>
            <a:lvl8pPr lvl="7" algn="ctr" rtl="0">
              <a:spcBef>
                <a:spcPts val="0"/>
              </a:spcBef>
              <a:spcAft>
                <a:spcPts val="0"/>
              </a:spcAft>
              <a:buSzPts val="4800"/>
              <a:buFont typeface="Rubik"/>
              <a:buNone/>
              <a:defRPr sz="4800">
                <a:latin typeface="Rubik"/>
                <a:ea typeface="Rubik"/>
                <a:cs typeface="Rubik"/>
                <a:sym typeface="Rubik"/>
              </a:defRPr>
            </a:lvl8pPr>
            <a:lvl9pPr lvl="8" algn="ctr" rtl="0">
              <a:spcBef>
                <a:spcPts val="0"/>
              </a:spcBef>
              <a:spcAft>
                <a:spcPts val="0"/>
              </a:spcAft>
              <a:buSzPts val="4800"/>
              <a:buFont typeface="Rubik"/>
              <a:buNone/>
              <a:defRPr sz="4800">
                <a:latin typeface="Rubik"/>
                <a:ea typeface="Rubik"/>
                <a:cs typeface="Rubik"/>
                <a:sym typeface="Rubik"/>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sp>
        <p:nvSpPr>
          <p:cNvPr id="34" name="Google Shape;34;p5"/>
          <p:cNvSpPr/>
          <p:nvPr/>
        </p:nvSpPr>
        <p:spPr>
          <a:xfrm rot="10800000">
            <a:off x="5665675" y="-3473450"/>
            <a:ext cx="5183765" cy="520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088250" y="1397213"/>
            <a:ext cx="679579" cy="682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6" name="Google Shape;36;p5"/>
          <p:cNvSpPr/>
          <p:nvPr/>
        </p:nvSpPr>
        <p:spPr>
          <a:xfrm>
            <a:off x="4577736" y="-163313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525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514350" y="504825"/>
            <a:ext cx="4063500" cy="1074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000"/>
              <a:buFont typeface="Rubik"/>
              <a:buNone/>
              <a:defRPr sz="4000" b="0">
                <a:latin typeface="Rubik"/>
                <a:ea typeface="Rubik"/>
                <a:cs typeface="Rubik"/>
                <a:sym typeface="Rubi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body" idx="1"/>
          </p:nvPr>
        </p:nvSpPr>
        <p:spPr>
          <a:xfrm>
            <a:off x="514350" y="2344550"/>
            <a:ext cx="75738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rot="10800000">
            <a:off x="5665675" y="-3473450"/>
            <a:ext cx="5183765" cy="520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1" name="Google Shape;41;p6"/>
          <p:cNvSpPr/>
          <p:nvPr/>
        </p:nvSpPr>
        <p:spPr>
          <a:xfrm rot="10800000">
            <a:off x="8088250" y="1397213"/>
            <a:ext cx="679579" cy="682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2" name="Google Shape;42;p6"/>
          <p:cNvSpPr/>
          <p:nvPr/>
        </p:nvSpPr>
        <p:spPr>
          <a:xfrm>
            <a:off x="4577736" y="-163313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525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title"/>
          </p:nvPr>
        </p:nvSpPr>
        <p:spPr>
          <a:xfrm>
            <a:off x="514350" y="504825"/>
            <a:ext cx="4063500" cy="1074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000"/>
              <a:buFont typeface="Rubik"/>
              <a:buNone/>
              <a:defRPr sz="4000" b="0">
                <a:latin typeface="Rubik"/>
                <a:ea typeface="Rubik"/>
                <a:cs typeface="Rubik"/>
                <a:sym typeface="Rubi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6"/>
          <p:cNvSpPr txBox="1">
            <a:spLocks noGrp="1"/>
          </p:cNvSpPr>
          <p:nvPr>
            <p:ph type="body" idx="1"/>
          </p:nvPr>
        </p:nvSpPr>
        <p:spPr>
          <a:xfrm>
            <a:off x="514350" y="2344550"/>
            <a:ext cx="36906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
        <p:nvSpPr>
          <p:cNvPr id="45" name="Google Shape;45;p6"/>
          <p:cNvSpPr txBox="1">
            <a:spLocks noGrp="1"/>
          </p:cNvSpPr>
          <p:nvPr>
            <p:ph type="body" idx="2"/>
          </p:nvPr>
        </p:nvSpPr>
        <p:spPr>
          <a:xfrm>
            <a:off x="4939158" y="2344550"/>
            <a:ext cx="36906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6"/>
        <p:cNvGrpSpPr/>
        <p:nvPr/>
      </p:nvGrpSpPr>
      <p:grpSpPr>
        <a:xfrm>
          <a:off x="0" y="0"/>
          <a:ext cx="0" cy="0"/>
          <a:chOff x="0" y="0"/>
          <a:chExt cx="0" cy="0"/>
        </a:xfrm>
      </p:grpSpPr>
      <p:sp>
        <p:nvSpPr>
          <p:cNvPr id="47" name="Google Shape;47;p7"/>
          <p:cNvSpPr/>
          <p:nvPr/>
        </p:nvSpPr>
        <p:spPr>
          <a:xfrm rot="10800000">
            <a:off x="5665675" y="-3473450"/>
            <a:ext cx="5183765" cy="520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8" name="Google Shape;48;p7"/>
          <p:cNvSpPr/>
          <p:nvPr/>
        </p:nvSpPr>
        <p:spPr>
          <a:xfrm rot="10800000">
            <a:off x="8088250" y="1397213"/>
            <a:ext cx="679579" cy="682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9" name="Google Shape;49;p7"/>
          <p:cNvSpPr/>
          <p:nvPr/>
        </p:nvSpPr>
        <p:spPr>
          <a:xfrm>
            <a:off x="4577736" y="-163313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525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0" name="Google Shape;50;p7"/>
          <p:cNvSpPr txBox="1">
            <a:spLocks noGrp="1"/>
          </p:cNvSpPr>
          <p:nvPr>
            <p:ph type="title"/>
          </p:nvPr>
        </p:nvSpPr>
        <p:spPr>
          <a:xfrm>
            <a:off x="514350" y="504825"/>
            <a:ext cx="4063500" cy="1074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000"/>
              <a:buFont typeface="Rubik"/>
              <a:buNone/>
              <a:defRPr sz="4000" b="0">
                <a:latin typeface="Rubik"/>
                <a:ea typeface="Rubik"/>
                <a:cs typeface="Rubik"/>
                <a:sym typeface="Rubi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514350" y="2344550"/>
            <a:ext cx="23883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
        <p:nvSpPr>
          <p:cNvPr id="52" name="Google Shape;52;p7"/>
          <p:cNvSpPr txBox="1">
            <a:spLocks noGrp="1"/>
          </p:cNvSpPr>
          <p:nvPr>
            <p:ph type="body" idx="2"/>
          </p:nvPr>
        </p:nvSpPr>
        <p:spPr>
          <a:xfrm>
            <a:off x="3377863" y="2344550"/>
            <a:ext cx="23883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
        <p:nvSpPr>
          <p:cNvPr id="53" name="Google Shape;53;p7"/>
          <p:cNvSpPr txBox="1">
            <a:spLocks noGrp="1"/>
          </p:cNvSpPr>
          <p:nvPr>
            <p:ph type="body" idx="3"/>
          </p:nvPr>
        </p:nvSpPr>
        <p:spPr>
          <a:xfrm>
            <a:off x="6241388" y="2344550"/>
            <a:ext cx="23883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Font typeface="Rubik"/>
              <a:buNone/>
              <a:defRPr sz="1800">
                <a:latin typeface="Rubik"/>
                <a:ea typeface="Rubik"/>
                <a:cs typeface="Rubik"/>
                <a:sym typeface="Rubik"/>
              </a:defRPr>
            </a:lvl1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2pPr>
            <a:lvl3pPr lvl="2"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3pPr>
            <a:lvl4pPr lvl="3"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4pPr>
            <a:lvl5pPr lvl="4"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5pPr>
            <a:lvl6pPr lvl="5"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6pPr>
            <a:lvl7pPr lvl="6"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7pPr>
            <a:lvl8pPr lvl="7"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8pPr>
            <a:lvl9pPr lvl="8"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36550" rtl="0">
              <a:lnSpc>
                <a:spcPct val="120000"/>
              </a:lnSpc>
              <a:spcBef>
                <a:spcPts val="0"/>
              </a:spcBef>
              <a:spcAft>
                <a:spcPts val="0"/>
              </a:spcAft>
              <a:buClr>
                <a:schemeClr val="dk1"/>
              </a:buClr>
              <a:buSzPts val="1700"/>
              <a:buFont typeface="Rubik"/>
              <a:buChar char="●"/>
              <a:defRPr sz="1700">
                <a:solidFill>
                  <a:schemeClr val="dk1"/>
                </a:solidFill>
                <a:latin typeface="Rubik"/>
                <a:ea typeface="Rubik"/>
                <a:cs typeface="Rubik"/>
                <a:sym typeface="Rubik"/>
              </a:defRPr>
            </a:lvl1pPr>
            <a:lvl2pPr marL="914400" lvl="1"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2pPr>
            <a:lvl3pPr marL="1371600" lvl="2"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3pPr>
            <a:lvl4pPr marL="1828800" lvl="3"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4pPr>
            <a:lvl5pPr marL="2286000" lvl="4"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5pPr>
            <a:lvl6pPr marL="2743200" lvl="5"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6pPr>
            <a:lvl7pPr marL="3200400" lvl="6"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7pPr>
            <a:lvl8pPr marL="3657600" lvl="7"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8pPr>
            <a:lvl9pPr marL="4114800" lvl="8" indent="-336550" rtl="0">
              <a:lnSpc>
                <a:spcPct val="120000"/>
              </a:lnSpc>
              <a:spcBef>
                <a:spcPts val="800"/>
              </a:spcBef>
              <a:spcAft>
                <a:spcPts val="800"/>
              </a:spcAft>
              <a:buClr>
                <a:schemeClr val="dk1"/>
              </a:buClr>
              <a:buSzPts val="1700"/>
              <a:buFont typeface="Rubik"/>
              <a:buChar char="■"/>
              <a:defRPr sz="17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learias.com/yes-bank-crisis-reconstru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www.vecteezy.com/vector-art/9755816-problem-solve-vector-concept-color-illustra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
        <p:cNvGrpSpPr/>
        <p:nvPr/>
      </p:nvGrpSpPr>
      <p:grpSpPr>
        <a:xfrm>
          <a:off x="0" y="0"/>
          <a:ext cx="0" cy="0"/>
          <a:chOff x="0" y="0"/>
          <a:chExt cx="0" cy="0"/>
        </a:xfrm>
      </p:grpSpPr>
      <p:sp>
        <p:nvSpPr>
          <p:cNvPr id="67" name="Google Shape;67;p11"/>
          <p:cNvSpPr txBox="1"/>
          <p:nvPr/>
        </p:nvSpPr>
        <p:spPr>
          <a:xfrm>
            <a:off x="721384" y="1109067"/>
            <a:ext cx="4319100" cy="3077766"/>
          </a:xfrm>
          <a:prstGeom prst="rect">
            <a:avLst/>
          </a:prstGeom>
          <a:noFill/>
          <a:ln>
            <a:noFill/>
          </a:ln>
        </p:spPr>
        <p:txBody>
          <a:bodyPr spcFirstLastPara="1" wrap="square" lIns="0" tIns="0" rIns="0" bIns="0" anchor="t" anchorCtr="0">
            <a:spAutoFit/>
          </a:bodyPr>
          <a:lstStyle/>
          <a:p>
            <a:pPr marL="0" marR="0" lvl="0" indent="0" rtl="0">
              <a:lnSpc>
                <a:spcPct val="100000"/>
              </a:lnSpc>
              <a:spcBef>
                <a:spcPts val="0"/>
              </a:spcBef>
              <a:spcAft>
                <a:spcPts val="0"/>
              </a:spcAft>
              <a:buNone/>
            </a:pPr>
            <a:r>
              <a:rPr lang="en" sz="5000" b="1" i="1" u="none" strike="noStrike" cap="none" dirty="0">
                <a:solidFill>
                  <a:schemeClr val="lt1"/>
                </a:solidFill>
                <a:latin typeface="Gagalin"/>
                <a:ea typeface="Rubik"/>
                <a:cs typeface="Rubik"/>
                <a:sym typeface="Rubik"/>
              </a:rPr>
              <a:t>YES BANK STOCK CLOSING PRICE PREDICTION</a:t>
            </a:r>
            <a:endParaRPr sz="700" b="1" i="1" dirty="0">
              <a:solidFill>
                <a:schemeClr val="lt1"/>
              </a:solidFill>
              <a:latin typeface="Gagalin"/>
            </a:endParaRPr>
          </a:p>
        </p:txBody>
      </p:sp>
      <p:pic>
        <p:nvPicPr>
          <p:cNvPr id="5" name="Picture 4" descr="A blue sign with white text and red arrow&#10;&#10;Description automatically generated">
            <a:extLst>
              <a:ext uri="{FF2B5EF4-FFF2-40B4-BE49-F238E27FC236}">
                <a16:creationId xmlns:a16="http://schemas.microsoft.com/office/drawing/2014/main" id="{3AC99900-DAAE-77FF-466E-F50EE1AED29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40484" y="828135"/>
            <a:ext cx="3883358" cy="3077766"/>
          </a:xfrm>
          <a:prstGeom prst="rect">
            <a:avLst/>
          </a:prstGeom>
        </p:spPr>
      </p:pic>
      <p:sp>
        <p:nvSpPr>
          <p:cNvPr id="9" name="TextBox 8">
            <a:extLst>
              <a:ext uri="{FF2B5EF4-FFF2-40B4-BE49-F238E27FC236}">
                <a16:creationId xmlns:a16="http://schemas.microsoft.com/office/drawing/2014/main" id="{327F58BE-D7E4-8888-9B0F-C8BED3A440EA}"/>
              </a:ext>
            </a:extLst>
          </p:cNvPr>
          <p:cNvSpPr txBox="1"/>
          <p:nvPr/>
        </p:nvSpPr>
        <p:spPr>
          <a:xfrm>
            <a:off x="721384" y="468836"/>
            <a:ext cx="3850616" cy="584775"/>
          </a:xfrm>
          <a:prstGeom prst="rect">
            <a:avLst/>
          </a:prstGeom>
          <a:noFill/>
        </p:spPr>
        <p:txBody>
          <a:bodyPr wrap="square">
            <a:spAutoFit/>
          </a:bodyPr>
          <a:lstStyle/>
          <a:p>
            <a:r>
              <a:rPr lang="en-US" sz="1600" b="1" dirty="0">
                <a:solidFill>
                  <a:schemeClr val="bg1"/>
                </a:solidFill>
              </a:rPr>
              <a:t>R PROGRAMMING FOR BIOLOGICAL DATA SCIENCES</a:t>
            </a:r>
          </a:p>
        </p:txBody>
      </p:sp>
      <p:sp>
        <p:nvSpPr>
          <p:cNvPr id="11" name="TextBox 10">
            <a:extLst>
              <a:ext uri="{FF2B5EF4-FFF2-40B4-BE49-F238E27FC236}">
                <a16:creationId xmlns:a16="http://schemas.microsoft.com/office/drawing/2014/main" id="{21418A3C-5AE6-1537-0DDF-A4411BA61291}"/>
              </a:ext>
            </a:extLst>
          </p:cNvPr>
          <p:cNvSpPr txBox="1"/>
          <p:nvPr/>
        </p:nvSpPr>
        <p:spPr>
          <a:xfrm>
            <a:off x="5322499" y="4110633"/>
            <a:ext cx="5883214" cy="954107"/>
          </a:xfrm>
          <a:prstGeom prst="rect">
            <a:avLst/>
          </a:prstGeom>
          <a:noFill/>
        </p:spPr>
        <p:txBody>
          <a:bodyPr wrap="square">
            <a:spAutoFit/>
          </a:bodyPr>
          <a:lstStyle/>
          <a:p>
            <a:r>
              <a:rPr lang="en-US" b="1" i="1" dirty="0">
                <a:solidFill>
                  <a:srgbClr val="FFFFFF"/>
                </a:solidFill>
                <a:effectLst/>
                <a:latin typeface="YAFdJoLIdPI 0"/>
              </a:rPr>
              <a:t>Submitted by </a:t>
            </a:r>
            <a:endParaRPr lang="en-US" dirty="0">
              <a:solidFill>
                <a:srgbClr val="FFFFFF"/>
              </a:solidFill>
              <a:effectLst/>
              <a:latin typeface="YAFdJoLIdPI 0"/>
            </a:endParaRPr>
          </a:p>
          <a:p>
            <a:r>
              <a:rPr lang="en-US" b="1" i="1" dirty="0" err="1">
                <a:solidFill>
                  <a:srgbClr val="FFFFFF"/>
                </a:solidFill>
                <a:effectLst/>
                <a:latin typeface="YAFdJoLIdPI 0"/>
              </a:rPr>
              <a:t>M.Ramana</a:t>
            </a:r>
            <a:r>
              <a:rPr lang="en-US" b="1" i="1" dirty="0">
                <a:solidFill>
                  <a:srgbClr val="FFFFFF"/>
                </a:solidFill>
                <a:effectLst/>
                <a:latin typeface="YAFdJoLIdPI 0"/>
              </a:rPr>
              <a:t> Maharshi</a:t>
            </a:r>
            <a:endParaRPr lang="en-US" dirty="0">
              <a:solidFill>
                <a:srgbClr val="FFFFFF"/>
              </a:solidFill>
              <a:effectLst/>
              <a:latin typeface="YAFdJoLIdPI 0"/>
            </a:endParaRPr>
          </a:p>
          <a:p>
            <a:r>
              <a:rPr lang="en-US" b="1" i="1" dirty="0">
                <a:solidFill>
                  <a:srgbClr val="FFFFFF"/>
                </a:solidFill>
                <a:effectLst/>
                <a:latin typeface="YAFdJoLIdPI 0"/>
              </a:rPr>
              <a:t>3-BI-Sec-A</a:t>
            </a:r>
            <a:endParaRPr lang="en-US" dirty="0">
              <a:solidFill>
                <a:srgbClr val="FFFFFF"/>
              </a:solidFill>
              <a:effectLst/>
              <a:latin typeface="YAFdJoLIdPI 0"/>
            </a:endParaRPr>
          </a:p>
          <a:p>
            <a:r>
              <a:rPr lang="en-US" b="1" i="1" dirty="0" err="1">
                <a:solidFill>
                  <a:srgbClr val="FFFFFF"/>
                </a:solidFill>
                <a:effectLst/>
                <a:latin typeface="YAFdJoLIdPI 0"/>
              </a:rPr>
              <a:t>Regd_No</a:t>
            </a:r>
            <a:r>
              <a:rPr lang="en-US" b="1" i="1" dirty="0">
                <a:solidFill>
                  <a:srgbClr val="FFFFFF"/>
                </a:solidFill>
                <a:effectLst/>
                <a:latin typeface="YAFdJoLIdPI 0"/>
              </a:rPr>
              <a:t>: 221FA14060</a:t>
            </a:r>
            <a:endParaRPr lang="en-US" dirty="0">
              <a:solidFill>
                <a:srgbClr val="FFFFFF"/>
              </a:solidFill>
              <a:effectLst/>
              <a:latin typeface="YAFdJoLIdPI 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p:nvPr/>
        </p:nvSpPr>
        <p:spPr>
          <a:xfrm>
            <a:off x="514350" y="504825"/>
            <a:ext cx="3736500" cy="246221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1"/>
                </a:solidFill>
                <a:latin typeface="Rubik"/>
                <a:ea typeface="Rubik"/>
                <a:cs typeface="Rubik"/>
                <a:sym typeface="Rubik"/>
              </a:rPr>
              <a:t>Data Preprocessing and Feature Engineering</a:t>
            </a:r>
            <a:endParaRPr lang="en-US" sz="700" dirty="0">
              <a:solidFill>
                <a:schemeClr val="dk1"/>
              </a:solidFill>
            </a:endParaRPr>
          </a:p>
        </p:txBody>
      </p:sp>
      <p:sp>
        <p:nvSpPr>
          <p:cNvPr id="182" name="Google Shape;182;p18"/>
          <p:cNvSpPr txBox="1"/>
          <p:nvPr/>
        </p:nvSpPr>
        <p:spPr>
          <a:xfrm>
            <a:off x="1188468" y="3209034"/>
            <a:ext cx="3736500" cy="118186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0" i="0" dirty="0">
                <a:solidFill>
                  <a:schemeClr val="tx1"/>
                </a:solidFill>
                <a:effectLst/>
              </a:rPr>
              <a:t>Handle missing data, remove outliers, and create useful features like moving averages, momentum indicators, and rolling windows</a:t>
            </a:r>
            <a:endParaRPr sz="800" dirty="0">
              <a:solidFill>
                <a:schemeClr val="tx1"/>
              </a:solidFill>
            </a:endParaRPr>
          </a:p>
        </p:txBody>
      </p:sp>
      <p:sp>
        <p:nvSpPr>
          <p:cNvPr id="189" name="Google Shape;189;p18"/>
          <p:cNvSpPr/>
          <p:nvPr/>
        </p:nvSpPr>
        <p:spPr>
          <a:xfrm rot="10800000">
            <a:off x="5665675" y="-3473450"/>
            <a:ext cx="5183765" cy="520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0" name="Google Shape;190;p18"/>
          <p:cNvSpPr/>
          <p:nvPr/>
        </p:nvSpPr>
        <p:spPr>
          <a:xfrm rot="10800000">
            <a:off x="8088250" y="1397213"/>
            <a:ext cx="679579" cy="682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1" name="Google Shape;191;p18"/>
          <p:cNvSpPr/>
          <p:nvPr/>
        </p:nvSpPr>
        <p:spPr>
          <a:xfrm>
            <a:off x="4577736" y="-163313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525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1026" name="Picture 2" descr="Data Preprocessing in Machine Learning [Steps &amp; Techniques]">
            <a:extLst>
              <a:ext uri="{FF2B5EF4-FFF2-40B4-BE49-F238E27FC236}">
                <a16:creationId xmlns:a16="http://schemas.microsoft.com/office/drawing/2014/main" id="{AF754025-BE1F-03F7-20E5-7FE58BC4C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721" y="878690"/>
            <a:ext cx="3825108" cy="3800476"/>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5"/>
        <p:cNvGrpSpPr/>
        <p:nvPr/>
      </p:nvGrpSpPr>
      <p:grpSpPr>
        <a:xfrm>
          <a:off x="0" y="0"/>
          <a:ext cx="0" cy="0"/>
          <a:chOff x="0" y="0"/>
          <a:chExt cx="0" cy="0"/>
        </a:xfrm>
      </p:grpSpPr>
      <p:sp>
        <p:nvSpPr>
          <p:cNvPr id="196" name="Google Shape;196;p19"/>
          <p:cNvSpPr/>
          <p:nvPr/>
        </p:nvSpPr>
        <p:spPr>
          <a:xfrm rot="10800000">
            <a:off x="524735" y="3787775"/>
            <a:ext cx="837621" cy="84137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3" name="Google Shape;203;p19"/>
          <p:cNvSpPr/>
          <p:nvPr/>
        </p:nvSpPr>
        <p:spPr>
          <a:xfrm rot="10800000">
            <a:off x="1374637" y="3787775"/>
            <a:ext cx="837621" cy="84137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4" name="Google Shape;204;p19"/>
          <p:cNvSpPr/>
          <p:nvPr/>
        </p:nvSpPr>
        <p:spPr>
          <a:xfrm rot="10800000">
            <a:off x="2224540" y="3787775"/>
            <a:ext cx="837621" cy="84137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2052" name="Picture 4">
            <a:extLst>
              <a:ext uri="{FF2B5EF4-FFF2-40B4-BE49-F238E27FC236}">
                <a16:creationId xmlns:a16="http://schemas.microsoft.com/office/drawing/2014/main" id="{2A4FA64F-33A9-0DCF-FD1E-20E71AF3D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0" y="0"/>
            <a:ext cx="51435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3B46515D-1E1B-2721-9C00-0CC8F4A76239}"/>
              </a:ext>
            </a:extLst>
          </p:cNvPr>
          <p:cNvSpPr>
            <a:spLocks noChangeArrowheads="1"/>
          </p:cNvSpPr>
          <p:nvPr/>
        </p:nvSpPr>
        <p:spPr bwMode="auto">
          <a:xfrm>
            <a:off x="5353254" y="3413432"/>
            <a:ext cx="3719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generates a matrix of scatter plots where each variable in </a:t>
            </a:r>
            <a:r>
              <a:rPr kumimoji="0" lang="en-US" altLang="en-US" b="0" i="0" u="none" strike="noStrike" cap="none" normalizeH="0" baseline="0" dirty="0" err="1">
                <a:ln>
                  <a:noFill/>
                </a:ln>
                <a:solidFill>
                  <a:schemeClr val="tx1"/>
                </a:solidFill>
                <a:effectLst/>
                <a:latin typeface="Arial" panose="020B0604020202020204" pitchFamily="34" charset="0"/>
              </a:rPr>
              <a:t>kf</a:t>
            </a:r>
            <a:r>
              <a:rPr kumimoji="0" lang="en-US" altLang="en-US" b="0" i="0" u="none" strike="noStrike" cap="none" normalizeH="0" baseline="0" dirty="0">
                <a:ln>
                  <a:noFill/>
                </a:ln>
                <a:solidFill>
                  <a:schemeClr val="tx1"/>
                </a:solidFill>
                <a:effectLst/>
                <a:latin typeface="Arial" panose="020B0604020202020204" pitchFamily="34" charset="0"/>
              </a:rPr>
              <a:t> is Plotted against each other.</a:t>
            </a:r>
            <a:endParaRPr kumimoji="0" lang="en-US" altLang="en-US" b="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D876F918-FD2F-9E21-F37F-883B87D2CD27}"/>
              </a:ext>
            </a:extLst>
          </p:cNvPr>
          <p:cNvSpPr txBox="1"/>
          <p:nvPr/>
        </p:nvSpPr>
        <p:spPr>
          <a:xfrm>
            <a:off x="5353254" y="2571750"/>
            <a:ext cx="3304328"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Along the diagonal, it typically shows a univariate distribution (e.g., a histogram or kernel density estimate) for each variable. </a:t>
            </a:r>
          </a:p>
        </p:txBody>
      </p:sp>
      <p:sp>
        <p:nvSpPr>
          <p:cNvPr id="8" name="TextBox 7">
            <a:extLst>
              <a:ext uri="{FF2B5EF4-FFF2-40B4-BE49-F238E27FC236}">
                <a16:creationId xmlns:a16="http://schemas.microsoft.com/office/drawing/2014/main" id="{93435DD6-272F-0255-1AF5-E7320604D7B1}"/>
              </a:ext>
            </a:extLst>
          </p:cNvPr>
          <p:cNvSpPr txBox="1"/>
          <p:nvPr/>
        </p:nvSpPr>
        <p:spPr>
          <a:xfrm>
            <a:off x="5353254" y="970395"/>
            <a:ext cx="3719146"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The </a:t>
            </a:r>
            <a:r>
              <a:rPr kumimoji="0" lang="en-US" altLang="en-US" b="0" i="0" u="none" strike="noStrike" cap="none" normalizeH="0" baseline="0" dirty="0" err="1">
                <a:ln>
                  <a:noFill/>
                </a:ln>
                <a:solidFill>
                  <a:schemeClr val="tx1"/>
                </a:solidFill>
                <a:effectLst/>
                <a:latin typeface="+mj-lt"/>
              </a:rPr>
              <a:t>sns.pairplot</a:t>
            </a:r>
            <a:r>
              <a:rPr kumimoji="0" lang="en-US" altLang="en-US" b="0" i="0" u="none" strike="noStrike" cap="none" normalizeH="0" baseline="0" dirty="0">
                <a:ln>
                  <a:noFill/>
                </a:ln>
                <a:solidFill>
                  <a:schemeClr val="tx1"/>
                </a:solidFill>
                <a:effectLst/>
                <a:latin typeface="+mj-lt"/>
              </a:rPr>
              <a:t>() function is from the seaborn library in Python, and it is typically used to create a grid of scatter plots for visualizing pairwise relationships in a dataset. Here's how you can use it with your dataset </a:t>
            </a:r>
            <a:r>
              <a:rPr kumimoji="0" lang="en-US" altLang="en-US" b="0" i="0" u="none" strike="noStrike" cap="none" normalizeH="0" baseline="0" dirty="0" err="1">
                <a:ln>
                  <a:noFill/>
                </a:ln>
                <a:solidFill>
                  <a:schemeClr val="tx1"/>
                </a:solidFill>
                <a:effectLst/>
                <a:latin typeface="+mj-lt"/>
              </a:rPr>
              <a:t>kf</a:t>
            </a:r>
            <a:r>
              <a:rPr kumimoji="0" lang="en-US" altLang="en-US" b="0" i="0" u="none" strike="noStrike" cap="none" normalizeH="0" baseline="0" dirty="0">
                <a:ln>
                  <a:noFill/>
                </a:ln>
                <a:solidFill>
                  <a:schemeClr val="tx1"/>
                </a:solidFill>
                <a:effectLst/>
                <a:latin typeface="+mj-lt"/>
              </a:rPr>
              <a:t>. </a:t>
            </a:r>
          </a:p>
        </p:txBody>
      </p:sp>
      <p:sp>
        <p:nvSpPr>
          <p:cNvPr id="9" name="TextBox 8">
            <a:extLst>
              <a:ext uri="{FF2B5EF4-FFF2-40B4-BE49-F238E27FC236}">
                <a16:creationId xmlns:a16="http://schemas.microsoft.com/office/drawing/2014/main" id="{2326C2C9-8373-942F-BCA7-3969BF27599A}"/>
              </a:ext>
            </a:extLst>
          </p:cNvPr>
          <p:cNvSpPr txBox="1"/>
          <p:nvPr/>
        </p:nvSpPr>
        <p:spPr>
          <a:xfrm>
            <a:off x="5776686" y="343209"/>
            <a:ext cx="2880896" cy="400110"/>
          </a:xfrm>
          <a:prstGeom prst="rect">
            <a:avLst/>
          </a:prstGeom>
          <a:noFill/>
        </p:spPr>
        <p:txBody>
          <a:bodyPr wrap="square" rtlCol="0">
            <a:spAutoFit/>
          </a:bodyPr>
          <a:lstStyle/>
          <a:p>
            <a:pPr algn="ctr"/>
            <a:r>
              <a:rPr lang="en-US" sz="2000" b="1" dirty="0"/>
              <a:t>SNS.PAIRPLOT()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0" y="0"/>
            <a:ext cx="4572000"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0" name="Google Shape;210;p20"/>
          <p:cNvSpPr txBox="1"/>
          <p:nvPr/>
        </p:nvSpPr>
        <p:spPr>
          <a:xfrm>
            <a:off x="5211522" y="703925"/>
            <a:ext cx="3418200" cy="36933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000" dirty="0" err="1">
                <a:solidFill>
                  <a:schemeClr val="lt1"/>
                </a:solidFill>
                <a:latin typeface="Rubik"/>
                <a:cs typeface="Rubik"/>
                <a:sym typeface="Rubik"/>
              </a:rPr>
              <a:t>Kf.head</a:t>
            </a:r>
            <a:r>
              <a:rPr lang="en-US" sz="2000" dirty="0">
                <a:solidFill>
                  <a:schemeClr val="lt1"/>
                </a:solidFill>
                <a:latin typeface="Rubik"/>
                <a:cs typeface="Rubik"/>
                <a:sym typeface="Rubik"/>
              </a:rPr>
              <a:t>()</a:t>
            </a:r>
            <a:endParaRPr sz="1100" dirty="0">
              <a:solidFill>
                <a:schemeClr val="lt1"/>
              </a:solidFill>
            </a:endParaRPr>
          </a:p>
        </p:txBody>
      </p:sp>
      <p:sp>
        <p:nvSpPr>
          <p:cNvPr id="213" name="Google Shape;213;p20"/>
          <p:cNvSpPr txBox="1"/>
          <p:nvPr/>
        </p:nvSpPr>
        <p:spPr>
          <a:xfrm>
            <a:off x="168021" y="2017752"/>
            <a:ext cx="4235957" cy="166199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600" b="1" dirty="0">
                <a:solidFill>
                  <a:schemeClr val="dk1"/>
                </a:solidFill>
                <a:latin typeface="Rubik"/>
                <a:ea typeface="Rubik"/>
                <a:cs typeface="Rubik"/>
                <a:sym typeface="Rubik"/>
              </a:rPr>
              <a:t>DATA</a:t>
            </a:r>
          </a:p>
          <a:p>
            <a:pPr marL="0" marR="0" lvl="0" indent="0" algn="l" rtl="0">
              <a:lnSpc>
                <a:spcPct val="100000"/>
              </a:lnSpc>
              <a:spcBef>
                <a:spcPts val="0"/>
              </a:spcBef>
              <a:spcAft>
                <a:spcPts val="0"/>
              </a:spcAft>
              <a:buNone/>
            </a:pPr>
            <a:r>
              <a:rPr lang="en" sz="3600" b="1" dirty="0">
                <a:solidFill>
                  <a:schemeClr val="dk1"/>
                </a:solidFill>
                <a:latin typeface="Rubik"/>
                <a:cs typeface="Rubik"/>
                <a:sym typeface="Rubik"/>
              </a:rPr>
              <a:t>PREPROCESSING</a:t>
            </a:r>
          </a:p>
          <a:p>
            <a:pPr marL="0" marR="0" lvl="0" indent="0" algn="l" rtl="0">
              <a:lnSpc>
                <a:spcPct val="100000"/>
              </a:lnSpc>
              <a:spcBef>
                <a:spcPts val="0"/>
              </a:spcBef>
              <a:spcAft>
                <a:spcPts val="0"/>
              </a:spcAft>
              <a:buNone/>
            </a:pPr>
            <a:r>
              <a:rPr lang="en" sz="3600" b="1" dirty="0">
                <a:solidFill>
                  <a:schemeClr val="dk1"/>
                </a:solidFill>
                <a:latin typeface="Rubik"/>
                <a:cs typeface="Rubik"/>
                <a:sym typeface="Rubik"/>
              </a:rPr>
              <a:t>1</a:t>
            </a:r>
            <a:endParaRPr sz="600" b="1" dirty="0">
              <a:solidFill>
                <a:schemeClr val="dk1"/>
              </a:solidFill>
            </a:endParaRPr>
          </a:p>
        </p:txBody>
      </p:sp>
      <p:grpSp>
        <p:nvGrpSpPr>
          <p:cNvPr id="214" name="Google Shape;214;p20"/>
          <p:cNvGrpSpPr/>
          <p:nvPr/>
        </p:nvGrpSpPr>
        <p:grpSpPr>
          <a:xfrm>
            <a:off x="4131766" y="709458"/>
            <a:ext cx="837621" cy="841375"/>
            <a:chOff x="4131766" y="709458"/>
            <a:chExt cx="837621" cy="841375"/>
          </a:xfrm>
        </p:grpSpPr>
        <p:sp>
          <p:nvSpPr>
            <p:cNvPr id="215" name="Google Shape;215;p20"/>
            <p:cNvSpPr/>
            <p:nvPr/>
          </p:nvSpPr>
          <p:spPr>
            <a:xfrm rot="10800000">
              <a:off x="4131766" y="709458"/>
              <a:ext cx="837621" cy="84137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20"/>
            <p:cNvSpPr/>
            <p:nvPr/>
          </p:nvSpPr>
          <p:spPr>
            <a:xfrm>
              <a:off x="4338054" y="917829"/>
              <a:ext cx="416344" cy="416327"/>
            </a:xfrm>
            <a:custGeom>
              <a:avLst/>
              <a:gdLst/>
              <a:ahLst/>
              <a:cxnLst/>
              <a:rect l="l" t="t" r="r" b="b"/>
              <a:pathLst>
                <a:path w="832689" h="832654" extrusionOk="0">
                  <a:moveTo>
                    <a:pt x="819095" y="106217"/>
                  </a:moveTo>
                  <a:lnTo>
                    <a:pt x="726443" y="13566"/>
                  </a:lnTo>
                  <a:cubicBezTo>
                    <a:pt x="708372" y="-4522"/>
                    <a:pt x="678919" y="-4522"/>
                    <a:pt x="660832" y="13566"/>
                  </a:cubicBezTo>
                  <a:lnTo>
                    <a:pt x="594954" y="79460"/>
                  </a:lnTo>
                  <a:lnTo>
                    <a:pt x="567065" y="107332"/>
                  </a:lnTo>
                  <a:lnTo>
                    <a:pt x="53038" y="621359"/>
                  </a:lnTo>
                  <a:cubicBezTo>
                    <a:pt x="52922" y="621476"/>
                    <a:pt x="52789" y="621592"/>
                    <a:pt x="52672" y="621725"/>
                  </a:cubicBezTo>
                  <a:cubicBezTo>
                    <a:pt x="52323" y="622058"/>
                    <a:pt x="51990" y="622457"/>
                    <a:pt x="51707" y="622873"/>
                  </a:cubicBezTo>
                  <a:cubicBezTo>
                    <a:pt x="51674" y="622940"/>
                    <a:pt x="51624" y="623007"/>
                    <a:pt x="51574" y="623073"/>
                  </a:cubicBezTo>
                  <a:cubicBezTo>
                    <a:pt x="51441" y="623289"/>
                    <a:pt x="51308" y="623506"/>
                    <a:pt x="51191" y="623739"/>
                  </a:cubicBezTo>
                  <a:cubicBezTo>
                    <a:pt x="51091" y="623922"/>
                    <a:pt x="50991" y="624121"/>
                    <a:pt x="50908" y="624338"/>
                  </a:cubicBezTo>
                  <a:cubicBezTo>
                    <a:pt x="50758" y="624671"/>
                    <a:pt x="50642" y="625020"/>
                    <a:pt x="50542" y="625369"/>
                  </a:cubicBezTo>
                  <a:lnTo>
                    <a:pt x="12470" y="761768"/>
                  </a:lnTo>
                  <a:lnTo>
                    <a:pt x="755" y="803734"/>
                  </a:lnTo>
                  <a:cubicBezTo>
                    <a:pt x="-1358" y="811272"/>
                    <a:pt x="1038" y="819675"/>
                    <a:pt x="7012" y="825649"/>
                  </a:cubicBezTo>
                  <a:cubicBezTo>
                    <a:pt x="11555" y="830191"/>
                    <a:pt x="17512" y="832654"/>
                    <a:pt x="23402" y="832654"/>
                  </a:cubicBezTo>
                  <a:cubicBezTo>
                    <a:pt x="25266" y="832654"/>
                    <a:pt x="27130" y="832421"/>
                    <a:pt x="28927" y="831905"/>
                  </a:cubicBezTo>
                  <a:lnTo>
                    <a:pt x="70893" y="820191"/>
                  </a:lnTo>
                  <a:lnTo>
                    <a:pt x="207258" y="782118"/>
                  </a:lnTo>
                  <a:lnTo>
                    <a:pt x="207291" y="782118"/>
                  </a:lnTo>
                  <a:cubicBezTo>
                    <a:pt x="207408" y="782085"/>
                    <a:pt x="207507" y="782052"/>
                    <a:pt x="207624" y="782019"/>
                  </a:cubicBezTo>
                  <a:cubicBezTo>
                    <a:pt x="207824" y="781952"/>
                    <a:pt x="208040" y="781869"/>
                    <a:pt x="208240" y="781786"/>
                  </a:cubicBezTo>
                  <a:cubicBezTo>
                    <a:pt x="208456" y="781702"/>
                    <a:pt x="208672" y="781603"/>
                    <a:pt x="208889" y="781486"/>
                  </a:cubicBezTo>
                  <a:cubicBezTo>
                    <a:pt x="208939" y="781469"/>
                    <a:pt x="208988" y="781436"/>
                    <a:pt x="209022" y="781420"/>
                  </a:cubicBezTo>
                  <a:cubicBezTo>
                    <a:pt x="209238" y="781303"/>
                    <a:pt x="209454" y="781170"/>
                    <a:pt x="209671" y="781020"/>
                  </a:cubicBezTo>
                  <a:cubicBezTo>
                    <a:pt x="209887" y="780870"/>
                    <a:pt x="210120" y="780721"/>
                    <a:pt x="210320" y="780538"/>
                  </a:cubicBezTo>
                  <a:cubicBezTo>
                    <a:pt x="210536" y="780371"/>
                    <a:pt x="210736" y="780188"/>
                    <a:pt x="210935" y="779988"/>
                  </a:cubicBezTo>
                  <a:lnTo>
                    <a:pt x="723465" y="267459"/>
                  </a:lnTo>
                  <a:cubicBezTo>
                    <a:pt x="724247" y="267077"/>
                    <a:pt x="724979" y="266561"/>
                    <a:pt x="725628" y="265912"/>
                  </a:cubicBezTo>
                  <a:cubicBezTo>
                    <a:pt x="726293" y="265246"/>
                    <a:pt x="726809" y="264514"/>
                    <a:pt x="727209" y="263715"/>
                  </a:cubicBezTo>
                  <a:lnTo>
                    <a:pt x="752119" y="238805"/>
                  </a:lnTo>
                  <a:cubicBezTo>
                    <a:pt x="752551" y="238522"/>
                    <a:pt x="752951" y="238189"/>
                    <a:pt x="753317" y="237823"/>
                  </a:cubicBezTo>
                  <a:cubicBezTo>
                    <a:pt x="753683" y="237457"/>
                    <a:pt x="754016" y="237058"/>
                    <a:pt x="754299" y="236625"/>
                  </a:cubicBezTo>
                  <a:lnTo>
                    <a:pt x="819095" y="171829"/>
                  </a:lnTo>
                  <a:cubicBezTo>
                    <a:pt x="827864" y="163060"/>
                    <a:pt x="832690" y="151412"/>
                    <a:pt x="832690" y="139015"/>
                  </a:cubicBezTo>
                  <a:cubicBezTo>
                    <a:pt x="832690" y="126618"/>
                    <a:pt x="827864" y="114970"/>
                    <a:pt x="819095" y="106217"/>
                  </a:cubicBezTo>
                  <a:close/>
                  <a:moveTo>
                    <a:pt x="747326" y="220068"/>
                  </a:moveTo>
                  <a:lnTo>
                    <a:pt x="612592" y="85334"/>
                  </a:lnTo>
                  <a:lnTo>
                    <a:pt x="672596" y="25330"/>
                  </a:lnTo>
                  <a:cubicBezTo>
                    <a:pt x="684211" y="13732"/>
                    <a:pt x="703081" y="13732"/>
                    <a:pt x="714679" y="25330"/>
                  </a:cubicBezTo>
                  <a:lnTo>
                    <a:pt x="807330" y="117982"/>
                  </a:lnTo>
                  <a:cubicBezTo>
                    <a:pt x="812955" y="123590"/>
                    <a:pt x="816050" y="131078"/>
                    <a:pt x="816050" y="139015"/>
                  </a:cubicBezTo>
                  <a:cubicBezTo>
                    <a:pt x="816050" y="142992"/>
                    <a:pt x="815284" y="146852"/>
                    <a:pt x="813803" y="150413"/>
                  </a:cubicBezTo>
                  <a:cubicBezTo>
                    <a:pt x="812322" y="153974"/>
                    <a:pt x="810142" y="157252"/>
                    <a:pt x="807330" y="160065"/>
                  </a:cubicBezTo>
                  <a:lnTo>
                    <a:pt x="747326" y="220068"/>
                  </a:lnTo>
                  <a:close/>
                  <a:moveTo>
                    <a:pt x="719438" y="247957"/>
                  </a:moveTo>
                  <a:lnTo>
                    <a:pt x="652145" y="180665"/>
                  </a:lnTo>
                  <a:cubicBezTo>
                    <a:pt x="652129" y="180632"/>
                    <a:pt x="652112" y="180615"/>
                    <a:pt x="652079" y="180582"/>
                  </a:cubicBezTo>
                  <a:cubicBezTo>
                    <a:pt x="652046" y="180548"/>
                    <a:pt x="652029" y="180532"/>
                    <a:pt x="651996" y="180515"/>
                  </a:cubicBezTo>
                  <a:lnTo>
                    <a:pt x="584720" y="113223"/>
                  </a:lnTo>
                  <a:lnTo>
                    <a:pt x="600828" y="97099"/>
                  </a:lnTo>
                  <a:lnTo>
                    <a:pt x="735562" y="231833"/>
                  </a:lnTo>
                  <a:lnTo>
                    <a:pt x="719438" y="247957"/>
                  </a:lnTo>
                  <a:close/>
                  <a:moveTo>
                    <a:pt x="572956" y="124987"/>
                  </a:moveTo>
                  <a:lnTo>
                    <a:pt x="634424" y="186472"/>
                  </a:lnTo>
                  <a:lnTo>
                    <a:pt x="131812" y="689101"/>
                  </a:lnTo>
                  <a:lnTo>
                    <a:pt x="70327" y="627616"/>
                  </a:lnTo>
                  <a:lnTo>
                    <a:pt x="572956" y="124987"/>
                  </a:lnTo>
                  <a:close/>
                  <a:moveTo>
                    <a:pt x="205045" y="762333"/>
                  </a:moveTo>
                  <a:lnTo>
                    <a:pt x="143577" y="700865"/>
                  </a:lnTo>
                  <a:lnTo>
                    <a:pt x="646188" y="198237"/>
                  </a:lnTo>
                  <a:lnTo>
                    <a:pt x="707673" y="259722"/>
                  </a:lnTo>
                  <a:lnTo>
                    <a:pt x="205045" y="762333"/>
                  </a:lnTo>
                  <a:close/>
                  <a:moveTo>
                    <a:pt x="24451" y="815881"/>
                  </a:moveTo>
                  <a:cubicBezTo>
                    <a:pt x="22354" y="816463"/>
                    <a:pt x="20141" y="815232"/>
                    <a:pt x="18793" y="813868"/>
                  </a:cubicBezTo>
                  <a:cubicBezTo>
                    <a:pt x="17429" y="812520"/>
                    <a:pt x="16181" y="810323"/>
                    <a:pt x="16780" y="808210"/>
                  </a:cubicBezTo>
                  <a:lnTo>
                    <a:pt x="24634" y="780088"/>
                  </a:lnTo>
                  <a:lnTo>
                    <a:pt x="52572" y="808027"/>
                  </a:lnTo>
                  <a:lnTo>
                    <a:pt x="24451" y="815881"/>
                  </a:lnTo>
                  <a:close/>
                  <a:moveTo>
                    <a:pt x="70976" y="802902"/>
                  </a:moveTo>
                  <a:lnTo>
                    <a:pt x="29759" y="761684"/>
                  </a:lnTo>
                  <a:lnTo>
                    <a:pt x="62739" y="643557"/>
                  </a:lnTo>
                  <a:lnTo>
                    <a:pt x="125921" y="706739"/>
                  </a:lnTo>
                  <a:lnTo>
                    <a:pt x="189104" y="769921"/>
                  </a:lnTo>
                  <a:lnTo>
                    <a:pt x="70976" y="802902"/>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86B2D71-761D-0BF0-FC9A-C250F81CB454}"/>
              </a:ext>
            </a:extLst>
          </p:cNvPr>
          <p:cNvPicPr>
            <a:picLocks noChangeAspect="1"/>
          </p:cNvPicPr>
          <p:nvPr/>
        </p:nvPicPr>
        <p:blipFill>
          <a:blip r:embed="rId3"/>
          <a:stretch>
            <a:fillRect/>
          </a:stretch>
        </p:blipFill>
        <p:spPr>
          <a:xfrm>
            <a:off x="4740021" y="1708258"/>
            <a:ext cx="3982006" cy="2276793"/>
          </a:xfrm>
          <a:prstGeom prst="rect">
            <a:avLst/>
          </a:prstGeom>
        </p:spPr>
      </p:pic>
      <p:sp>
        <p:nvSpPr>
          <p:cNvPr id="4" name="TextBox 3">
            <a:extLst>
              <a:ext uri="{FF2B5EF4-FFF2-40B4-BE49-F238E27FC236}">
                <a16:creationId xmlns:a16="http://schemas.microsoft.com/office/drawing/2014/main" id="{A21F2217-B1D0-5EFA-A47E-59D9480008AC}"/>
              </a:ext>
            </a:extLst>
          </p:cNvPr>
          <p:cNvSpPr txBox="1"/>
          <p:nvPr/>
        </p:nvSpPr>
        <p:spPr>
          <a:xfrm>
            <a:off x="4929619" y="4142476"/>
            <a:ext cx="3982006"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latin typeface="Arial" panose="020B0604020202020204" pitchFamily="34" charset="0"/>
              </a:rPr>
              <a:t>T</a:t>
            </a:r>
            <a:r>
              <a:rPr kumimoji="0" lang="en-US" altLang="en-US" b="0" i="0" u="none" strike="noStrike" cap="none" normalizeH="0" baseline="0" dirty="0">
                <a:ln>
                  <a:noFill/>
                </a:ln>
                <a:solidFill>
                  <a:schemeClr val="bg1"/>
                </a:solidFill>
                <a:effectLst/>
                <a:latin typeface="Arial" panose="020B0604020202020204" pitchFamily="34" charset="0"/>
              </a:rPr>
              <a:t>o preview the first few rows of the </a:t>
            </a:r>
            <a:r>
              <a:rPr kumimoji="0" lang="en-US" altLang="en-US" b="0" i="0" u="none" strike="noStrike" cap="none" normalizeH="0" baseline="0" dirty="0" err="1">
                <a:ln>
                  <a:noFill/>
                </a:ln>
                <a:solidFill>
                  <a:schemeClr val="bg1"/>
                </a:solidFill>
                <a:effectLst/>
                <a:latin typeface="Arial Unicode MS" panose="020B0604020202020204" pitchFamily="34" charset="-128"/>
              </a:rPr>
              <a:t>kf</a:t>
            </a: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err="1">
                <a:ln>
                  <a:noFill/>
                </a:ln>
                <a:solidFill>
                  <a:schemeClr val="bg1"/>
                </a:solidFill>
                <a:effectLst/>
              </a:rPr>
              <a:t>DataFrame</a:t>
            </a:r>
            <a:r>
              <a:rPr kumimoji="0" lang="en-US" altLang="en-US" b="0" i="0" u="none" strike="noStrike" cap="none" normalizeH="0" baseline="0" dirty="0">
                <a:ln>
                  <a:noFill/>
                </a:ln>
                <a:solidFill>
                  <a:schemeClr val="bg1"/>
                </a:solidFill>
                <a:effectLst/>
              </a:rPr>
              <a:t> by using </a:t>
            </a:r>
            <a:r>
              <a:rPr kumimoji="0" lang="en-US" altLang="en-US" b="0" i="0" u="none" strike="noStrike" cap="none" normalizeH="0" baseline="0" dirty="0" err="1">
                <a:ln>
                  <a:noFill/>
                </a:ln>
                <a:solidFill>
                  <a:schemeClr val="bg1"/>
                </a:solidFill>
                <a:effectLst/>
                <a:latin typeface="Arial Unicode MS" panose="020B0604020202020204" pitchFamily="34" charset="-128"/>
              </a:rPr>
              <a:t>kf.head</a:t>
            </a:r>
            <a:r>
              <a:rPr kumimoji="0" lang="en-US" altLang="en-US" b="0" i="0" u="none" strike="noStrike" cap="none" normalizeH="0" baseline="0" dirty="0">
                <a:ln>
                  <a:noFill/>
                </a:ln>
                <a:solidFill>
                  <a:schemeClr val="bg1"/>
                </a:solidFill>
                <a:effectLst/>
                <a:latin typeface="Arial Unicode MS" panose="020B0604020202020204" pitchFamily="34" charset="-128"/>
              </a:rPr>
              <a:t>()</a:t>
            </a:r>
            <a:r>
              <a:rPr kumimoji="0" lang="en-US" altLang="en-US" b="0" i="0" u="none" strike="noStrike" cap="none" normalizeH="0" baseline="0" dirty="0">
                <a:ln>
                  <a:noFill/>
                </a:ln>
                <a:solidFill>
                  <a:schemeClr val="bg1"/>
                </a:solidFill>
                <a:effectLst/>
              </a:rPr>
              <a:t>. This method is common in pandas to display the top 5 rows of the </a:t>
            </a:r>
            <a:r>
              <a:rPr kumimoji="0" lang="en-US" altLang="en-US" b="0" i="0" u="none" strike="noStrike" cap="none" normalizeH="0" baseline="0" dirty="0" err="1">
                <a:ln>
                  <a:noFill/>
                </a:ln>
                <a:solidFill>
                  <a:schemeClr val="bg1"/>
                </a:solidFill>
                <a:effectLst/>
              </a:rPr>
              <a:t>DataFrame</a:t>
            </a:r>
            <a:r>
              <a:rPr kumimoji="0" lang="en-US" altLang="en-US" b="0" i="0" u="none" strike="noStrike" cap="none" normalizeH="0" baseline="0" dirty="0">
                <a:ln>
                  <a:noFill/>
                </a:ln>
                <a:solidFill>
                  <a:schemeClr val="bg1"/>
                </a:solidFill>
                <a:effectLst/>
              </a:rPr>
              <a:t>. </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0" y="0"/>
            <a:ext cx="4572000"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0" name="Google Shape;210;p20"/>
          <p:cNvSpPr txBox="1"/>
          <p:nvPr/>
        </p:nvSpPr>
        <p:spPr>
          <a:xfrm>
            <a:off x="5211522" y="703925"/>
            <a:ext cx="3418200" cy="20313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sz="1100" dirty="0">
              <a:solidFill>
                <a:schemeClr val="lt1"/>
              </a:solidFill>
            </a:endParaRPr>
          </a:p>
        </p:txBody>
      </p:sp>
      <p:sp>
        <p:nvSpPr>
          <p:cNvPr id="213" name="Google Shape;213;p20"/>
          <p:cNvSpPr txBox="1"/>
          <p:nvPr/>
        </p:nvSpPr>
        <p:spPr>
          <a:xfrm>
            <a:off x="168021" y="2017752"/>
            <a:ext cx="4235957" cy="166199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600" b="1" dirty="0">
                <a:solidFill>
                  <a:schemeClr val="dk1"/>
                </a:solidFill>
                <a:latin typeface="Rubik"/>
                <a:ea typeface="Rubik"/>
                <a:cs typeface="Rubik"/>
                <a:sym typeface="Rubik"/>
              </a:rPr>
              <a:t>DATA</a:t>
            </a:r>
          </a:p>
          <a:p>
            <a:pPr marL="0" marR="0" lvl="0" indent="0" algn="l" rtl="0">
              <a:lnSpc>
                <a:spcPct val="100000"/>
              </a:lnSpc>
              <a:spcBef>
                <a:spcPts val="0"/>
              </a:spcBef>
              <a:spcAft>
                <a:spcPts val="0"/>
              </a:spcAft>
              <a:buNone/>
            </a:pPr>
            <a:r>
              <a:rPr lang="en" sz="3600" b="1" dirty="0">
                <a:solidFill>
                  <a:schemeClr val="dk1"/>
                </a:solidFill>
                <a:latin typeface="Rubik"/>
                <a:cs typeface="Rubik"/>
                <a:sym typeface="Rubik"/>
              </a:rPr>
              <a:t>PREPROCESSING</a:t>
            </a:r>
          </a:p>
          <a:p>
            <a:pPr marL="0" marR="0" lvl="0" indent="0" algn="l" rtl="0">
              <a:lnSpc>
                <a:spcPct val="100000"/>
              </a:lnSpc>
              <a:spcBef>
                <a:spcPts val="0"/>
              </a:spcBef>
              <a:spcAft>
                <a:spcPts val="0"/>
              </a:spcAft>
              <a:buNone/>
            </a:pPr>
            <a:r>
              <a:rPr lang="en" sz="3600" b="1" dirty="0">
                <a:solidFill>
                  <a:schemeClr val="dk1"/>
                </a:solidFill>
                <a:latin typeface="Rubik"/>
                <a:cs typeface="Rubik"/>
                <a:sym typeface="Rubik"/>
              </a:rPr>
              <a:t>2</a:t>
            </a:r>
            <a:endParaRPr sz="600" b="1" dirty="0">
              <a:solidFill>
                <a:schemeClr val="dk1"/>
              </a:solidFill>
            </a:endParaRPr>
          </a:p>
        </p:txBody>
      </p:sp>
      <p:pic>
        <p:nvPicPr>
          <p:cNvPr id="5" name="Picture 4">
            <a:extLst>
              <a:ext uri="{FF2B5EF4-FFF2-40B4-BE49-F238E27FC236}">
                <a16:creationId xmlns:a16="http://schemas.microsoft.com/office/drawing/2014/main" id="{3A4B3EF0-3F0F-8F45-0536-C7835A534AD1}"/>
              </a:ext>
            </a:extLst>
          </p:cNvPr>
          <p:cNvPicPr>
            <a:picLocks noChangeAspect="1"/>
          </p:cNvPicPr>
          <p:nvPr/>
        </p:nvPicPr>
        <p:blipFill>
          <a:blip r:embed="rId3"/>
          <a:stretch>
            <a:fillRect/>
          </a:stretch>
        </p:blipFill>
        <p:spPr>
          <a:xfrm>
            <a:off x="1629674" y="20242"/>
            <a:ext cx="6220693" cy="1657581"/>
          </a:xfrm>
          <a:prstGeom prst="rect">
            <a:avLst/>
          </a:prstGeom>
        </p:spPr>
      </p:pic>
      <p:sp>
        <p:nvSpPr>
          <p:cNvPr id="11" name="Rectangle 6">
            <a:extLst>
              <a:ext uri="{FF2B5EF4-FFF2-40B4-BE49-F238E27FC236}">
                <a16:creationId xmlns:a16="http://schemas.microsoft.com/office/drawing/2014/main" id="{3BEEDEB2-211F-31D2-CB02-21B6B0CC5FD0}"/>
              </a:ext>
            </a:extLst>
          </p:cNvPr>
          <p:cNvSpPr>
            <a:spLocks noChangeArrowheads="1"/>
          </p:cNvSpPr>
          <p:nvPr/>
        </p:nvSpPr>
        <p:spPr bwMode="auto">
          <a:xfrm>
            <a:off x="4740020" y="1819230"/>
            <a:ext cx="423595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Dependent Variable</a:t>
            </a:r>
            <a:r>
              <a:rPr kumimoji="0" lang="en-US" altLang="en-US" sz="1800" b="0" i="0" u="none" strike="noStrike" cap="none" normalizeH="0" baseline="0" dirty="0">
                <a:ln>
                  <a:noFill/>
                </a:ln>
                <a:solidFill>
                  <a:schemeClr val="bg1"/>
                </a:solidFill>
                <a:effectLst/>
                <a:latin typeface="Arial" panose="020B0604020202020204" pitchFamily="34" charset="0"/>
              </a:rPr>
              <a:t>: Assigning </a:t>
            </a:r>
            <a:r>
              <a:rPr kumimoji="0" lang="en-US" altLang="en-US" sz="1800" b="0" i="0" u="none" strike="noStrike" cap="none" normalizeH="0" baseline="0" dirty="0">
                <a:ln>
                  <a:noFill/>
                </a:ln>
                <a:solidFill>
                  <a:schemeClr val="bg1"/>
                </a:solidFill>
                <a:effectLst/>
                <a:latin typeface="Arial Unicode MS" panose="020B0604020202020204" pitchFamily="34" charset="-128"/>
              </a:rPr>
              <a:t>'Close'</a:t>
            </a:r>
            <a:r>
              <a:rPr kumimoji="0" lang="en-US" altLang="en-US" sz="1800" b="0" i="0" u="none" strike="noStrike" cap="none" normalizeH="0" baseline="0" dirty="0">
                <a:ln>
                  <a:noFill/>
                </a:ln>
                <a:solidFill>
                  <a:schemeClr val="bg1"/>
                </a:solidFill>
                <a:effectLst/>
              </a:rPr>
              <a:t> as the dependent variable, which is likely the target trying to predict.</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Independent Variables</a:t>
            </a:r>
            <a:r>
              <a:rPr kumimoji="0" lang="en-US" altLang="en-US" sz="1800" b="0" i="0" u="none" strike="noStrike" cap="none" normalizeH="0" baseline="0" dirty="0">
                <a:ln>
                  <a:noFill/>
                </a:ln>
                <a:solidFill>
                  <a:schemeClr val="bg1"/>
                </a:solidFill>
                <a:effectLst/>
                <a:latin typeface="Arial" panose="020B0604020202020204" pitchFamily="34" charset="0"/>
              </a:rPr>
              <a:t>: Using </a:t>
            </a:r>
            <a:r>
              <a:rPr kumimoji="0" lang="en-US" altLang="en-US" sz="1800" b="0" i="0" u="none" strike="noStrike" cap="none" normalizeH="0" baseline="0" dirty="0">
                <a:ln>
                  <a:noFill/>
                </a:ln>
                <a:solidFill>
                  <a:schemeClr val="bg1"/>
                </a:solidFill>
                <a:effectLst/>
                <a:latin typeface="Arial Unicode MS" panose="020B0604020202020204" pitchFamily="34" charset="-128"/>
              </a:rPr>
              <a:t>set()</a:t>
            </a:r>
            <a:r>
              <a:rPr kumimoji="0" lang="en-US" altLang="en-US" sz="1800" b="0" i="0" u="none" strike="noStrike" cap="none" normalizeH="0" baseline="0" dirty="0">
                <a:ln>
                  <a:noFill/>
                </a:ln>
                <a:solidFill>
                  <a:schemeClr val="bg1"/>
                </a:solidFill>
                <a:effectLst/>
              </a:rPr>
              <a:t> to exclude the dependent variable </a:t>
            </a:r>
            <a:r>
              <a:rPr kumimoji="0" lang="en-US" altLang="en-US" sz="1800" b="0" i="0" u="none" strike="noStrike" cap="none" normalizeH="0" baseline="0" dirty="0">
                <a:ln>
                  <a:noFill/>
                </a:ln>
                <a:solidFill>
                  <a:schemeClr val="bg1"/>
                </a:solidFill>
                <a:effectLst/>
                <a:latin typeface="Arial Unicode MS" panose="020B0604020202020204" pitchFamily="34" charset="-128"/>
              </a:rPr>
              <a:t>'Close'</a:t>
            </a:r>
            <a:r>
              <a:rPr kumimoji="0" lang="en-US" altLang="en-US" sz="1800" b="0" i="0" u="none" strike="noStrike" cap="none" normalizeH="0" baseline="0" dirty="0">
                <a:ln>
                  <a:noFill/>
                </a:ln>
                <a:solidFill>
                  <a:schemeClr val="bg1"/>
                </a:solidFill>
                <a:effectLst/>
              </a:rPr>
              <a:t> from the list of all column names in the </a:t>
            </a:r>
            <a:r>
              <a:rPr kumimoji="0" lang="en-US" altLang="en-US" sz="1800" b="0" i="0" u="none" strike="noStrike" cap="none" normalizeH="0" baseline="0" dirty="0" err="1">
                <a:ln>
                  <a:noFill/>
                </a:ln>
                <a:solidFill>
                  <a:schemeClr val="bg1"/>
                </a:solidFill>
                <a:effectLst/>
              </a:rPr>
              <a:t>DataFrame</a:t>
            </a:r>
            <a:r>
              <a:rPr kumimoji="0" lang="en-US" altLang="en-US" sz="1800" b="0" i="0" u="none" strike="noStrike" cap="none" normalizeH="0" baseline="0" dirty="0">
                <a:ln>
                  <a:noFill/>
                </a:ln>
                <a:solidFill>
                  <a:schemeClr val="bg1"/>
                </a:solidFill>
                <a:effectLst/>
              </a:rPr>
              <a:t> </a:t>
            </a:r>
            <a:r>
              <a:rPr kumimoji="0" lang="en-US" altLang="en-US" sz="1800" b="0" i="0" u="none" strike="noStrike" cap="none" normalizeH="0" baseline="0" dirty="0" err="1">
                <a:ln>
                  <a:noFill/>
                </a:ln>
                <a:solidFill>
                  <a:schemeClr val="bg1"/>
                </a:solidFill>
                <a:effectLst/>
                <a:latin typeface="Arial Unicode MS" panose="020B0604020202020204" pitchFamily="34" charset="-128"/>
              </a:rPr>
              <a:t>kf</a:t>
            </a:r>
            <a:r>
              <a:rPr kumimoji="0" lang="en-US" altLang="en-US" sz="1800" b="0" i="0" u="none" strike="noStrike" cap="none" normalizeH="0" baseline="0" dirty="0">
                <a:ln>
                  <a:noFill/>
                </a:ln>
                <a:solidFill>
                  <a:schemeClr val="bg1"/>
                </a:solidFill>
                <a:effectLst/>
              </a:rPr>
              <a:t>. The </a:t>
            </a:r>
            <a:r>
              <a:rPr kumimoji="0" lang="en-US" altLang="en-US" sz="1800" b="0" i="0" u="none" strike="noStrike" cap="none" normalizeH="0" baseline="0" dirty="0">
                <a:ln>
                  <a:noFill/>
                </a:ln>
                <a:solidFill>
                  <a:schemeClr val="bg1"/>
                </a:solidFill>
                <a:effectLst/>
                <a:latin typeface="Arial Unicode MS" panose="020B0604020202020204" pitchFamily="34" charset="-128"/>
              </a:rPr>
              <a:t>set()</a:t>
            </a:r>
            <a:r>
              <a:rPr kumimoji="0" lang="en-US" altLang="en-US" sz="1800" b="0" i="0" u="none" strike="noStrike" cap="none" normalizeH="0" baseline="0" dirty="0">
                <a:ln>
                  <a:noFill/>
                </a:ln>
                <a:solidFill>
                  <a:schemeClr val="bg1"/>
                </a:solidFill>
                <a:effectLst/>
              </a:rPr>
              <a:t> operation ensures that the target variable is removed, and </a:t>
            </a:r>
            <a:r>
              <a:rPr kumimoji="0" lang="en-US" altLang="en-US" sz="1800" b="0" i="0" u="none" strike="noStrike" cap="none" normalizeH="0" baseline="0" dirty="0">
                <a:ln>
                  <a:noFill/>
                </a:ln>
                <a:solidFill>
                  <a:schemeClr val="bg1"/>
                </a:solidFill>
                <a:effectLst/>
                <a:latin typeface="Arial Unicode MS" panose="020B0604020202020204" pitchFamily="34" charset="-128"/>
              </a:rPr>
              <a:t>list()</a:t>
            </a:r>
            <a:r>
              <a:rPr kumimoji="0" lang="en-US" altLang="en-US" sz="1800" b="0" i="0" u="none" strike="noStrike" cap="none" normalizeH="0" baseline="0" dirty="0">
                <a:ln>
                  <a:noFill/>
                </a:ln>
                <a:solidFill>
                  <a:schemeClr val="bg1"/>
                </a:solidFill>
                <a:effectLst/>
              </a:rPr>
              <a:t> converts the remaining set back to a list.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801664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1" y="0"/>
            <a:ext cx="4934858"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1807029" y="149696"/>
            <a:ext cx="7336971"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3600" b="1" dirty="0">
                <a:solidFill>
                  <a:schemeClr val="dk1"/>
                </a:solidFill>
                <a:latin typeface="Rubik"/>
                <a:ea typeface="Rubik"/>
                <a:cs typeface="Rubik"/>
                <a:sym typeface="Rubik"/>
              </a:rPr>
              <a:t>MACHINE LE</a:t>
            </a:r>
            <a:r>
              <a:rPr lang="en" sz="3600" b="1" dirty="0">
                <a:solidFill>
                  <a:schemeClr val="tx1"/>
                </a:solidFill>
                <a:latin typeface="Rubik"/>
                <a:ea typeface="Rubik"/>
                <a:cs typeface="Rubik"/>
                <a:sym typeface="Rubik"/>
              </a:rPr>
              <a:t>A</a:t>
            </a:r>
            <a:r>
              <a:rPr lang="en" sz="3600" b="1" dirty="0">
                <a:solidFill>
                  <a:schemeClr val="bg1"/>
                </a:solidFill>
                <a:latin typeface="Rubik"/>
                <a:ea typeface="Rubik"/>
                <a:cs typeface="Rubik"/>
                <a:sym typeface="Rubik"/>
              </a:rPr>
              <a:t>RNING ANALYSIS</a:t>
            </a:r>
            <a:endParaRPr sz="600" b="1" dirty="0">
              <a:solidFill>
                <a:schemeClr val="bg1"/>
              </a:solidFill>
            </a:endParaRPr>
          </a:p>
        </p:txBody>
      </p:sp>
      <p:pic>
        <p:nvPicPr>
          <p:cNvPr id="3" name="Picture 2">
            <a:extLst>
              <a:ext uri="{FF2B5EF4-FFF2-40B4-BE49-F238E27FC236}">
                <a16:creationId xmlns:a16="http://schemas.microsoft.com/office/drawing/2014/main" id="{574AE263-1AAB-9742-D4C6-90AF177A4D29}"/>
              </a:ext>
            </a:extLst>
          </p:cNvPr>
          <p:cNvPicPr>
            <a:picLocks noChangeAspect="1"/>
          </p:cNvPicPr>
          <p:nvPr/>
        </p:nvPicPr>
        <p:blipFill>
          <a:blip r:embed="rId3"/>
          <a:stretch>
            <a:fillRect/>
          </a:stretch>
        </p:blipFill>
        <p:spPr>
          <a:xfrm>
            <a:off x="168146" y="986971"/>
            <a:ext cx="4518930" cy="4006833"/>
          </a:xfrm>
          <a:prstGeom prst="rect">
            <a:avLst/>
          </a:prstGeom>
        </p:spPr>
      </p:pic>
      <p:pic>
        <p:nvPicPr>
          <p:cNvPr id="6" name="Picture 5">
            <a:extLst>
              <a:ext uri="{FF2B5EF4-FFF2-40B4-BE49-F238E27FC236}">
                <a16:creationId xmlns:a16="http://schemas.microsoft.com/office/drawing/2014/main" id="{4DEFAB4F-A19B-6246-65F1-A6BD0717FC0E}"/>
              </a:ext>
            </a:extLst>
          </p:cNvPr>
          <p:cNvPicPr>
            <a:picLocks noChangeAspect="1"/>
          </p:cNvPicPr>
          <p:nvPr/>
        </p:nvPicPr>
        <p:blipFill>
          <a:blip r:embed="rId4"/>
          <a:srcRect t="7449"/>
          <a:stretch/>
        </p:blipFill>
        <p:spPr>
          <a:xfrm>
            <a:off x="3264577" y="1422400"/>
            <a:ext cx="5711277" cy="3410450"/>
          </a:xfrm>
          <a:prstGeom prst="rect">
            <a:avLst/>
          </a:prstGeom>
        </p:spPr>
      </p:pic>
      <p:sp>
        <p:nvSpPr>
          <p:cNvPr id="8" name="TextBox 7">
            <a:extLst>
              <a:ext uri="{FF2B5EF4-FFF2-40B4-BE49-F238E27FC236}">
                <a16:creationId xmlns:a16="http://schemas.microsoft.com/office/drawing/2014/main" id="{9C2C4573-458F-579B-5262-6733F79FA6D8}"/>
              </a:ext>
            </a:extLst>
          </p:cNvPr>
          <p:cNvSpPr txBox="1"/>
          <p:nvPr/>
        </p:nvSpPr>
        <p:spPr>
          <a:xfrm>
            <a:off x="7187184" y="909158"/>
            <a:ext cx="4572000" cy="307777"/>
          </a:xfrm>
          <a:prstGeom prst="rect">
            <a:avLst/>
          </a:prstGeom>
          <a:noFill/>
        </p:spPr>
        <p:txBody>
          <a:bodyPr wrap="square">
            <a:spAutoFit/>
          </a:bodyPr>
          <a:lstStyle/>
          <a:p>
            <a:r>
              <a:rPr lang="en-US" b="1" dirty="0">
                <a:solidFill>
                  <a:schemeClr val="bg1"/>
                </a:solidFill>
              </a:rPr>
              <a:t>MODEL - 1</a:t>
            </a:r>
          </a:p>
        </p:txBody>
      </p:sp>
    </p:spTree>
    <p:extLst>
      <p:ext uri="{BB962C8B-B14F-4D97-AF65-F5344CB8AC3E}">
        <p14:creationId xmlns:p14="http://schemas.microsoft.com/office/powerpoint/2010/main" val="615225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1" y="0"/>
            <a:ext cx="4934858"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1117601" y="308820"/>
            <a:ext cx="8026400"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00" b="1" dirty="0"/>
              <a:t>K-NEAREST NEIGHBO</a:t>
            </a:r>
            <a:r>
              <a:rPr lang="en-US" sz="2800" b="1" dirty="0">
                <a:solidFill>
                  <a:schemeClr val="bg1"/>
                </a:solidFill>
              </a:rPr>
              <a:t>RS (KNN) ALGORITHM</a:t>
            </a:r>
            <a:r>
              <a:rPr lang="en-US" sz="2800" dirty="0"/>
              <a:t> </a:t>
            </a:r>
            <a:endParaRPr lang="en-US" sz="200" b="1" dirty="0">
              <a:solidFill>
                <a:schemeClr val="bg1"/>
              </a:solidFill>
            </a:endParaRPr>
          </a:p>
        </p:txBody>
      </p:sp>
      <p:sp>
        <p:nvSpPr>
          <p:cNvPr id="2" name="TextBox 1">
            <a:extLst>
              <a:ext uri="{FF2B5EF4-FFF2-40B4-BE49-F238E27FC236}">
                <a16:creationId xmlns:a16="http://schemas.microsoft.com/office/drawing/2014/main" id="{8B14A501-7565-EBBC-2876-8BA2C1FC65CA}"/>
              </a:ext>
            </a:extLst>
          </p:cNvPr>
          <p:cNvSpPr txBox="1"/>
          <p:nvPr/>
        </p:nvSpPr>
        <p:spPr>
          <a:xfrm>
            <a:off x="7254240" y="986971"/>
            <a:ext cx="1597152" cy="307777"/>
          </a:xfrm>
          <a:prstGeom prst="rect">
            <a:avLst/>
          </a:prstGeom>
          <a:noFill/>
        </p:spPr>
        <p:txBody>
          <a:bodyPr wrap="square" rtlCol="0">
            <a:spAutoFit/>
          </a:bodyPr>
          <a:lstStyle/>
          <a:p>
            <a:r>
              <a:rPr lang="en-US" b="1" dirty="0">
                <a:solidFill>
                  <a:schemeClr val="bg1"/>
                </a:solidFill>
              </a:rPr>
              <a:t>MODEL - 2</a:t>
            </a:r>
          </a:p>
        </p:txBody>
      </p:sp>
      <p:pic>
        <p:nvPicPr>
          <p:cNvPr id="5" name="Picture 4">
            <a:extLst>
              <a:ext uri="{FF2B5EF4-FFF2-40B4-BE49-F238E27FC236}">
                <a16:creationId xmlns:a16="http://schemas.microsoft.com/office/drawing/2014/main" id="{F2696D74-CBD7-644C-29C9-BC8164D83B0B}"/>
              </a:ext>
            </a:extLst>
          </p:cNvPr>
          <p:cNvPicPr>
            <a:picLocks noChangeAspect="1"/>
          </p:cNvPicPr>
          <p:nvPr/>
        </p:nvPicPr>
        <p:blipFill>
          <a:blip r:embed="rId3"/>
          <a:stretch>
            <a:fillRect/>
          </a:stretch>
        </p:blipFill>
        <p:spPr>
          <a:xfrm>
            <a:off x="275355" y="905464"/>
            <a:ext cx="5142034" cy="4238036"/>
          </a:xfrm>
          <a:prstGeom prst="rect">
            <a:avLst/>
          </a:prstGeom>
        </p:spPr>
      </p:pic>
      <p:pic>
        <p:nvPicPr>
          <p:cNvPr id="8" name="Picture 7">
            <a:extLst>
              <a:ext uri="{FF2B5EF4-FFF2-40B4-BE49-F238E27FC236}">
                <a16:creationId xmlns:a16="http://schemas.microsoft.com/office/drawing/2014/main" id="{14B6D8C3-CF17-B04F-A625-32DADD7D7FE4}"/>
              </a:ext>
            </a:extLst>
          </p:cNvPr>
          <p:cNvPicPr>
            <a:picLocks noChangeAspect="1"/>
          </p:cNvPicPr>
          <p:nvPr/>
        </p:nvPicPr>
        <p:blipFill>
          <a:blip r:embed="rId4"/>
          <a:stretch>
            <a:fillRect/>
          </a:stretch>
        </p:blipFill>
        <p:spPr>
          <a:xfrm>
            <a:off x="4498264" y="1593771"/>
            <a:ext cx="4585766" cy="3539499"/>
          </a:xfrm>
          <a:prstGeom prst="rect">
            <a:avLst/>
          </a:prstGeom>
        </p:spPr>
      </p:pic>
    </p:spTree>
    <p:extLst>
      <p:ext uri="{BB962C8B-B14F-4D97-AF65-F5344CB8AC3E}">
        <p14:creationId xmlns:p14="http://schemas.microsoft.com/office/powerpoint/2010/main" val="834599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D5BF1-AFEA-B39E-1FB1-36A2286CBBD3}"/>
              </a:ext>
            </a:extLst>
          </p:cNvPr>
          <p:cNvSpPr txBox="1"/>
          <p:nvPr/>
        </p:nvSpPr>
        <p:spPr>
          <a:xfrm>
            <a:off x="2225615" y="345057"/>
            <a:ext cx="4848045" cy="954107"/>
          </a:xfrm>
          <a:prstGeom prst="rect">
            <a:avLst/>
          </a:prstGeom>
          <a:noFill/>
        </p:spPr>
        <p:txBody>
          <a:bodyPr wrap="square" rtlCol="0">
            <a:spAutoFit/>
          </a:bodyPr>
          <a:lstStyle/>
          <a:p>
            <a:r>
              <a:rPr lang="en-US" sz="2800" b="1" dirty="0"/>
              <a:t>OUTPUT OF K-NEAREST NEIGHBORS ALGORITHM</a:t>
            </a:r>
          </a:p>
        </p:txBody>
      </p:sp>
      <p:pic>
        <p:nvPicPr>
          <p:cNvPr id="4" name="Picture 3">
            <a:extLst>
              <a:ext uri="{FF2B5EF4-FFF2-40B4-BE49-F238E27FC236}">
                <a16:creationId xmlns:a16="http://schemas.microsoft.com/office/drawing/2014/main" id="{8E5D7504-C987-47EC-92F4-2FC0661C5022}"/>
              </a:ext>
            </a:extLst>
          </p:cNvPr>
          <p:cNvPicPr>
            <a:picLocks noChangeAspect="1"/>
          </p:cNvPicPr>
          <p:nvPr/>
        </p:nvPicPr>
        <p:blipFill>
          <a:blip r:embed="rId2"/>
          <a:stretch>
            <a:fillRect/>
          </a:stretch>
        </p:blipFill>
        <p:spPr>
          <a:xfrm>
            <a:off x="1887184" y="1355266"/>
            <a:ext cx="5369631" cy="3443177"/>
          </a:xfrm>
          <a:prstGeom prst="rect">
            <a:avLst/>
          </a:prstGeom>
        </p:spPr>
      </p:pic>
    </p:spTree>
    <p:extLst>
      <p:ext uri="{BB962C8B-B14F-4D97-AF65-F5344CB8AC3E}">
        <p14:creationId xmlns:p14="http://schemas.microsoft.com/office/powerpoint/2010/main" val="945197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1" y="0"/>
            <a:ext cx="4934858"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1117601" y="308820"/>
            <a:ext cx="8026400"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00" b="1" dirty="0"/>
              <a:t>RANDOM FOREST  AL </a:t>
            </a:r>
            <a:r>
              <a:rPr lang="en-US" sz="2800" b="1" dirty="0">
                <a:solidFill>
                  <a:schemeClr val="bg1"/>
                </a:solidFill>
              </a:rPr>
              <a:t>GORITHM</a:t>
            </a:r>
            <a:endParaRPr lang="en-US" sz="200" b="1" dirty="0">
              <a:solidFill>
                <a:schemeClr val="bg1"/>
              </a:solidFill>
            </a:endParaRPr>
          </a:p>
        </p:txBody>
      </p:sp>
      <p:sp>
        <p:nvSpPr>
          <p:cNvPr id="2" name="TextBox 1">
            <a:extLst>
              <a:ext uri="{FF2B5EF4-FFF2-40B4-BE49-F238E27FC236}">
                <a16:creationId xmlns:a16="http://schemas.microsoft.com/office/drawing/2014/main" id="{8B14A501-7565-EBBC-2876-8BA2C1FC65CA}"/>
              </a:ext>
            </a:extLst>
          </p:cNvPr>
          <p:cNvSpPr txBox="1"/>
          <p:nvPr/>
        </p:nvSpPr>
        <p:spPr>
          <a:xfrm>
            <a:off x="7254240" y="986971"/>
            <a:ext cx="1597152" cy="307777"/>
          </a:xfrm>
          <a:prstGeom prst="rect">
            <a:avLst/>
          </a:prstGeom>
          <a:noFill/>
        </p:spPr>
        <p:txBody>
          <a:bodyPr wrap="square" rtlCol="0">
            <a:spAutoFit/>
          </a:bodyPr>
          <a:lstStyle/>
          <a:p>
            <a:r>
              <a:rPr lang="en-US" b="1" dirty="0">
                <a:solidFill>
                  <a:schemeClr val="bg1"/>
                </a:solidFill>
              </a:rPr>
              <a:t>MODEL - 3</a:t>
            </a:r>
          </a:p>
        </p:txBody>
      </p:sp>
      <p:pic>
        <p:nvPicPr>
          <p:cNvPr id="4" name="Picture 3">
            <a:extLst>
              <a:ext uri="{FF2B5EF4-FFF2-40B4-BE49-F238E27FC236}">
                <a16:creationId xmlns:a16="http://schemas.microsoft.com/office/drawing/2014/main" id="{0B2B924B-BAAA-41E4-7DE5-C5B3387E96EA}"/>
              </a:ext>
            </a:extLst>
          </p:cNvPr>
          <p:cNvPicPr>
            <a:picLocks noChangeAspect="1"/>
          </p:cNvPicPr>
          <p:nvPr/>
        </p:nvPicPr>
        <p:blipFill>
          <a:blip r:embed="rId3"/>
          <a:stretch>
            <a:fillRect/>
          </a:stretch>
        </p:blipFill>
        <p:spPr>
          <a:xfrm>
            <a:off x="130603" y="862642"/>
            <a:ext cx="8882794" cy="3972038"/>
          </a:xfrm>
          <a:prstGeom prst="rect">
            <a:avLst/>
          </a:prstGeom>
        </p:spPr>
      </p:pic>
    </p:spTree>
    <p:extLst>
      <p:ext uri="{BB962C8B-B14F-4D97-AF65-F5344CB8AC3E}">
        <p14:creationId xmlns:p14="http://schemas.microsoft.com/office/powerpoint/2010/main" val="2502539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1" y="0"/>
            <a:ext cx="4934858"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1117601" y="308820"/>
            <a:ext cx="8026400"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00" b="1" dirty="0"/>
              <a:t>RANDOM FOREST  AL </a:t>
            </a:r>
            <a:r>
              <a:rPr lang="en-US" sz="2800" b="1" dirty="0">
                <a:solidFill>
                  <a:schemeClr val="bg1"/>
                </a:solidFill>
              </a:rPr>
              <a:t>GORITHM</a:t>
            </a:r>
            <a:endParaRPr lang="en-US" sz="200" b="1" dirty="0">
              <a:solidFill>
                <a:schemeClr val="bg1"/>
              </a:solidFill>
            </a:endParaRPr>
          </a:p>
        </p:txBody>
      </p:sp>
      <p:sp>
        <p:nvSpPr>
          <p:cNvPr id="2" name="TextBox 1">
            <a:extLst>
              <a:ext uri="{FF2B5EF4-FFF2-40B4-BE49-F238E27FC236}">
                <a16:creationId xmlns:a16="http://schemas.microsoft.com/office/drawing/2014/main" id="{8B14A501-7565-EBBC-2876-8BA2C1FC65CA}"/>
              </a:ext>
            </a:extLst>
          </p:cNvPr>
          <p:cNvSpPr txBox="1"/>
          <p:nvPr/>
        </p:nvSpPr>
        <p:spPr>
          <a:xfrm>
            <a:off x="7254240" y="986971"/>
            <a:ext cx="1597152" cy="307777"/>
          </a:xfrm>
          <a:prstGeom prst="rect">
            <a:avLst/>
          </a:prstGeom>
          <a:noFill/>
        </p:spPr>
        <p:txBody>
          <a:bodyPr wrap="square" rtlCol="0">
            <a:spAutoFit/>
          </a:bodyPr>
          <a:lstStyle/>
          <a:p>
            <a:r>
              <a:rPr lang="en-US" b="1" dirty="0">
                <a:solidFill>
                  <a:schemeClr val="bg1"/>
                </a:solidFill>
              </a:rPr>
              <a:t>MODEL - 3</a:t>
            </a:r>
          </a:p>
        </p:txBody>
      </p:sp>
      <p:pic>
        <p:nvPicPr>
          <p:cNvPr id="5" name="Picture 4">
            <a:extLst>
              <a:ext uri="{FF2B5EF4-FFF2-40B4-BE49-F238E27FC236}">
                <a16:creationId xmlns:a16="http://schemas.microsoft.com/office/drawing/2014/main" id="{6688C60A-B567-FEEB-9791-ECEB44D1E310}"/>
              </a:ext>
            </a:extLst>
          </p:cNvPr>
          <p:cNvPicPr>
            <a:picLocks noChangeAspect="1"/>
          </p:cNvPicPr>
          <p:nvPr/>
        </p:nvPicPr>
        <p:blipFill>
          <a:blip r:embed="rId3"/>
          <a:srcRect r="49057"/>
          <a:stretch/>
        </p:blipFill>
        <p:spPr>
          <a:xfrm>
            <a:off x="172528" y="1294748"/>
            <a:ext cx="4606506" cy="3225494"/>
          </a:xfrm>
          <a:prstGeom prst="rect">
            <a:avLst/>
          </a:prstGeom>
        </p:spPr>
      </p:pic>
      <p:pic>
        <p:nvPicPr>
          <p:cNvPr id="7" name="Picture 6">
            <a:extLst>
              <a:ext uri="{FF2B5EF4-FFF2-40B4-BE49-F238E27FC236}">
                <a16:creationId xmlns:a16="http://schemas.microsoft.com/office/drawing/2014/main" id="{71221D5D-FCB9-2959-50B9-C5C81B15A1D0}"/>
              </a:ext>
            </a:extLst>
          </p:cNvPr>
          <p:cNvPicPr>
            <a:picLocks noChangeAspect="1"/>
          </p:cNvPicPr>
          <p:nvPr/>
        </p:nvPicPr>
        <p:blipFill>
          <a:blip r:embed="rId4"/>
          <a:stretch>
            <a:fillRect/>
          </a:stretch>
        </p:blipFill>
        <p:spPr>
          <a:xfrm>
            <a:off x="5116190" y="1294748"/>
            <a:ext cx="3855281" cy="2861781"/>
          </a:xfrm>
          <a:prstGeom prst="rect">
            <a:avLst/>
          </a:prstGeom>
        </p:spPr>
      </p:pic>
      <p:sp>
        <p:nvSpPr>
          <p:cNvPr id="8" name="TextBox 7">
            <a:extLst>
              <a:ext uri="{FF2B5EF4-FFF2-40B4-BE49-F238E27FC236}">
                <a16:creationId xmlns:a16="http://schemas.microsoft.com/office/drawing/2014/main" id="{34B6355A-4D8A-EFD8-313D-7ECBF02D3A56}"/>
              </a:ext>
            </a:extLst>
          </p:cNvPr>
          <p:cNvSpPr txBox="1"/>
          <p:nvPr/>
        </p:nvSpPr>
        <p:spPr>
          <a:xfrm>
            <a:off x="6650391" y="4418272"/>
            <a:ext cx="1207698" cy="314438"/>
          </a:xfrm>
          <a:prstGeom prst="rect">
            <a:avLst/>
          </a:prstGeom>
          <a:noFill/>
        </p:spPr>
        <p:txBody>
          <a:bodyPr wrap="square" rtlCol="0">
            <a:spAutoFit/>
          </a:bodyPr>
          <a:lstStyle/>
          <a:p>
            <a:r>
              <a:rPr lang="en-US" b="1" dirty="0">
                <a:solidFill>
                  <a:schemeClr val="bg1"/>
                </a:solidFill>
              </a:rPr>
              <a:t>OUTPUT</a:t>
            </a:r>
          </a:p>
        </p:txBody>
      </p:sp>
    </p:spTree>
    <p:extLst>
      <p:ext uri="{BB962C8B-B14F-4D97-AF65-F5344CB8AC3E}">
        <p14:creationId xmlns:p14="http://schemas.microsoft.com/office/powerpoint/2010/main" val="13771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1" y="0"/>
            <a:ext cx="4934858"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3030630" y="309429"/>
            <a:ext cx="8026400"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00" b="1" dirty="0"/>
              <a:t>LASSO RE</a:t>
            </a:r>
            <a:r>
              <a:rPr lang="en-US" sz="2800" b="1" dirty="0">
                <a:solidFill>
                  <a:schemeClr val="bg1"/>
                </a:solidFill>
              </a:rPr>
              <a:t>GRESSION</a:t>
            </a:r>
            <a:endParaRPr lang="en-US" sz="200" b="1" dirty="0">
              <a:solidFill>
                <a:schemeClr val="bg1"/>
              </a:solidFill>
            </a:endParaRPr>
          </a:p>
        </p:txBody>
      </p:sp>
      <p:sp>
        <p:nvSpPr>
          <p:cNvPr id="2" name="TextBox 1">
            <a:extLst>
              <a:ext uri="{FF2B5EF4-FFF2-40B4-BE49-F238E27FC236}">
                <a16:creationId xmlns:a16="http://schemas.microsoft.com/office/drawing/2014/main" id="{8B14A501-7565-EBBC-2876-8BA2C1FC65CA}"/>
              </a:ext>
            </a:extLst>
          </p:cNvPr>
          <p:cNvSpPr txBox="1"/>
          <p:nvPr/>
        </p:nvSpPr>
        <p:spPr>
          <a:xfrm>
            <a:off x="7254240" y="495711"/>
            <a:ext cx="1597152" cy="307777"/>
          </a:xfrm>
          <a:prstGeom prst="rect">
            <a:avLst/>
          </a:prstGeom>
          <a:noFill/>
        </p:spPr>
        <p:txBody>
          <a:bodyPr wrap="square" rtlCol="0">
            <a:spAutoFit/>
          </a:bodyPr>
          <a:lstStyle/>
          <a:p>
            <a:r>
              <a:rPr lang="en-US" b="1" dirty="0">
                <a:solidFill>
                  <a:schemeClr val="bg1"/>
                </a:solidFill>
              </a:rPr>
              <a:t>MODEL - 4</a:t>
            </a:r>
          </a:p>
        </p:txBody>
      </p:sp>
      <p:sp>
        <p:nvSpPr>
          <p:cNvPr id="8" name="TextBox 7">
            <a:extLst>
              <a:ext uri="{FF2B5EF4-FFF2-40B4-BE49-F238E27FC236}">
                <a16:creationId xmlns:a16="http://schemas.microsoft.com/office/drawing/2014/main" id="{34B6355A-4D8A-EFD8-313D-7ECBF02D3A56}"/>
              </a:ext>
            </a:extLst>
          </p:cNvPr>
          <p:cNvSpPr txBox="1"/>
          <p:nvPr/>
        </p:nvSpPr>
        <p:spPr>
          <a:xfrm>
            <a:off x="6650391" y="4647789"/>
            <a:ext cx="1207698" cy="314438"/>
          </a:xfrm>
          <a:prstGeom prst="rect">
            <a:avLst/>
          </a:prstGeom>
          <a:noFill/>
        </p:spPr>
        <p:txBody>
          <a:bodyPr wrap="square" rtlCol="0">
            <a:spAutoFit/>
          </a:bodyPr>
          <a:lstStyle/>
          <a:p>
            <a:r>
              <a:rPr lang="en-US" b="1" dirty="0">
                <a:solidFill>
                  <a:schemeClr val="bg1"/>
                </a:solidFill>
              </a:rPr>
              <a:t>OUTPUT</a:t>
            </a:r>
          </a:p>
        </p:txBody>
      </p:sp>
      <p:pic>
        <p:nvPicPr>
          <p:cNvPr id="4" name="Picture 3">
            <a:extLst>
              <a:ext uri="{FF2B5EF4-FFF2-40B4-BE49-F238E27FC236}">
                <a16:creationId xmlns:a16="http://schemas.microsoft.com/office/drawing/2014/main" id="{285C3EFB-1058-E63F-28EF-031FDAEAFE95}"/>
              </a:ext>
            </a:extLst>
          </p:cNvPr>
          <p:cNvPicPr>
            <a:picLocks noChangeAspect="1"/>
          </p:cNvPicPr>
          <p:nvPr/>
        </p:nvPicPr>
        <p:blipFill>
          <a:blip r:embed="rId3"/>
          <a:stretch>
            <a:fillRect/>
          </a:stretch>
        </p:blipFill>
        <p:spPr>
          <a:xfrm>
            <a:off x="207034" y="1250307"/>
            <a:ext cx="9144000" cy="3307066"/>
          </a:xfrm>
          <a:prstGeom prst="rect">
            <a:avLst/>
          </a:prstGeom>
        </p:spPr>
      </p:pic>
    </p:spTree>
    <p:extLst>
      <p:ext uri="{BB962C8B-B14F-4D97-AF65-F5344CB8AC3E}">
        <p14:creationId xmlns:p14="http://schemas.microsoft.com/office/powerpoint/2010/main" val="1315512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p:nvPr/>
        </p:nvSpPr>
        <p:spPr>
          <a:xfrm>
            <a:off x="670664" y="509648"/>
            <a:ext cx="4484700"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i="0" u="none" strike="noStrike" cap="none" dirty="0">
                <a:solidFill>
                  <a:schemeClr val="dk1"/>
                </a:solidFill>
                <a:latin typeface="Rubik"/>
                <a:ea typeface="Rubik"/>
                <a:cs typeface="Rubik"/>
                <a:sym typeface="Rubik"/>
              </a:rPr>
              <a:t>OUTLINE OF THE PRESENTATION</a:t>
            </a:r>
            <a:endParaRPr sz="4000" dirty="0">
              <a:solidFill>
                <a:schemeClr val="dk1"/>
              </a:solidFill>
              <a:latin typeface="Rubik"/>
              <a:ea typeface="Rubik"/>
              <a:cs typeface="Rubik"/>
              <a:sym typeface="Rubik"/>
            </a:endParaRPr>
          </a:p>
        </p:txBody>
      </p:sp>
      <p:sp>
        <p:nvSpPr>
          <p:cNvPr id="77" name="Google Shape;77;p12"/>
          <p:cNvSpPr txBox="1"/>
          <p:nvPr/>
        </p:nvSpPr>
        <p:spPr>
          <a:xfrm>
            <a:off x="670664" y="1969563"/>
            <a:ext cx="6092086" cy="2908489"/>
          </a:xfrm>
          <a:prstGeom prst="rect">
            <a:avLst/>
          </a:prstGeom>
          <a:noFill/>
          <a:ln>
            <a:noFill/>
          </a:ln>
        </p:spPr>
        <p:txBody>
          <a:bodyPr spcFirstLastPara="1" wrap="square" lIns="0" tIns="0" rIns="0" bIns="0" anchor="t" anchorCtr="0">
            <a:spAutoFit/>
          </a:bodyPr>
          <a:lstStyle/>
          <a:p>
            <a:pPr marL="342900" indent="-342900">
              <a:lnSpc>
                <a:spcPct val="150000"/>
              </a:lnSpc>
              <a:buFont typeface="Wingdings" panose="05000000000000000000" pitchFamily="2" charset="2"/>
              <a:buChar char="v"/>
            </a:pPr>
            <a:r>
              <a:rPr lang="en-US" b="1" i="1" dirty="0">
                <a:solidFill>
                  <a:srgbClr val="000000"/>
                </a:solidFill>
                <a:effectLst/>
              </a:rPr>
              <a:t>INDUSTRY OVERVIEW</a:t>
            </a:r>
          </a:p>
          <a:p>
            <a:pPr marL="342900" indent="-342900">
              <a:lnSpc>
                <a:spcPct val="150000"/>
              </a:lnSpc>
              <a:buFont typeface="Wingdings" panose="05000000000000000000" pitchFamily="2" charset="2"/>
              <a:buChar char="v"/>
            </a:pPr>
            <a:r>
              <a:rPr lang="en-US" b="1" i="1" dirty="0">
                <a:solidFill>
                  <a:srgbClr val="000000"/>
                </a:solidFill>
                <a:effectLst/>
              </a:rPr>
              <a:t>CODE SNIPPETS FROM PYTHON</a:t>
            </a:r>
            <a:endParaRPr lang="en-US" i="1" dirty="0"/>
          </a:p>
          <a:p>
            <a:pPr marL="342900" indent="-342900">
              <a:lnSpc>
                <a:spcPct val="150000"/>
              </a:lnSpc>
              <a:buFont typeface="Wingdings" panose="05000000000000000000" pitchFamily="2" charset="2"/>
              <a:buChar char="v"/>
            </a:pPr>
            <a:r>
              <a:rPr lang="en-US" b="1" i="1" dirty="0">
                <a:solidFill>
                  <a:srgbClr val="000000"/>
                </a:solidFill>
                <a:effectLst/>
              </a:rPr>
              <a:t>LINEAR REGRESSION GRAPHS</a:t>
            </a:r>
            <a:endParaRPr lang="en-US" i="1" dirty="0"/>
          </a:p>
          <a:p>
            <a:pPr marL="342900" indent="-342900">
              <a:lnSpc>
                <a:spcPct val="150000"/>
              </a:lnSpc>
              <a:buFont typeface="Wingdings" panose="05000000000000000000" pitchFamily="2" charset="2"/>
              <a:buChar char="v"/>
            </a:pPr>
            <a:r>
              <a:rPr lang="en-US" b="1" i="1" dirty="0">
                <a:solidFill>
                  <a:srgbClr val="000000"/>
                </a:solidFill>
                <a:effectLst/>
              </a:rPr>
              <a:t>ROOT MEAN SQUARE ERROR(RMSE)</a:t>
            </a:r>
            <a:endParaRPr lang="en-US" i="1" dirty="0"/>
          </a:p>
          <a:p>
            <a:pPr marL="342900" indent="-342900">
              <a:lnSpc>
                <a:spcPct val="150000"/>
              </a:lnSpc>
              <a:buFont typeface="Wingdings" panose="05000000000000000000" pitchFamily="2" charset="2"/>
              <a:buChar char="v"/>
            </a:pPr>
            <a:r>
              <a:rPr lang="en-US" b="1" i="1" dirty="0">
                <a:solidFill>
                  <a:srgbClr val="000000"/>
                </a:solidFill>
                <a:effectLst/>
              </a:rPr>
              <a:t>MEAN SQUARE ERROR(MSE)</a:t>
            </a:r>
          </a:p>
          <a:p>
            <a:pPr marL="342900" indent="-342900">
              <a:lnSpc>
                <a:spcPct val="150000"/>
              </a:lnSpc>
              <a:buFont typeface="Wingdings" panose="05000000000000000000" pitchFamily="2" charset="2"/>
              <a:buChar char="v"/>
            </a:pPr>
            <a:r>
              <a:rPr lang="en-US" b="1" i="1" dirty="0"/>
              <a:t>REPRESENTATION </a:t>
            </a:r>
          </a:p>
          <a:p>
            <a:pPr marL="342900" indent="-342900">
              <a:lnSpc>
                <a:spcPct val="150000"/>
              </a:lnSpc>
              <a:buFont typeface="Wingdings" panose="05000000000000000000" pitchFamily="2" charset="2"/>
              <a:buChar char="v"/>
            </a:pPr>
            <a:r>
              <a:rPr lang="en-US" b="1" i="1" dirty="0"/>
              <a:t>ANALYSIS OF DATASET BY APPLYING ML ALGORITHMS</a:t>
            </a:r>
          </a:p>
          <a:p>
            <a:pPr marL="342900" indent="-342900">
              <a:lnSpc>
                <a:spcPct val="150000"/>
              </a:lnSpc>
              <a:buFont typeface="Wingdings" panose="05000000000000000000" pitchFamily="2" charset="2"/>
              <a:buChar char="v"/>
            </a:pPr>
            <a:r>
              <a:rPr lang="en-US" b="1" i="1" dirty="0"/>
              <a:t>RESULTS</a:t>
            </a:r>
          </a:p>
          <a:p>
            <a:pPr marL="342900" indent="-342900">
              <a:lnSpc>
                <a:spcPct val="150000"/>
              </a:lnSpc>
              <a:buFont typeface="Wingdings" panose="05000000000000000000" pitchFamily="2" charset="2"/>
              <a:buChar char="v"/>
            </a:pPr>
            <a:r>
              <a:rPr lang="en-US" b="1" i="1" dirty="0"/>
              <a:t>CONCLUSIONS</a:t>
            </a:r>
            <a:endParaRPr lang="en-US" i="1" dirty="0"/>
          </a:p>
        </p:txBody>
      </p:sp>
      <p:sp>
        <p:nvSpPr>
          <p:cNvPr id="82" name="Google Shape;82;p12"/>
          <p:cNvSpPr/>
          <p:nvPr/>
        </p:nvSpPr>
        <p:spPr>
          <a:xfrm>
            <a:off x="5602878" y="-105980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3" name="Google Shape;83;p12"/>
          <p:cNvSpPr/>
          <p:nvPr/>
        </p:nvSpPr>
        <p:spPr>
          <a:xfrm>
            <a:off x="7008459" y="-105980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8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1" y="0"/>
            <a:ext cx="4934858"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3030630" y="309429"/>
            <a:ext cx="8026400"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00" b="1" dirty="0"/>
              <a:t>LASSO RE </a:t>
            </a:r>
            <a:r>
              <a:rPr lang="en-US" sz="2800" b="1" dirty="0">
                <a:solidFill>
                  <a:schemeClr val="bg1"/>
                </a:solidFill>
              </a:rPr>
              <a:t>GRESSION</a:t>
            </a:r>
            <a:endParaRPr lang="en-US" sz="200" b="1" dirty="0">
              <a:solidFill>
                <a:schemeClr val="bg1"/>
              </a:solidFill>
            </a:endParaRPr>
          </a:p>
        </p:txBody>
      </p:sp>
      <p:sp>
        <p:nvSpPr>
          <p:cNvPr id="2" name="TextBox 1">
            <a:extLst>
              <a:ext uri="{FF2B5EF4-FFF2-40B4-BE49-F238E27FC236}">
                <a16:creationId xmlns:a16="http://schemas.microsoft.com/office/drawing/2014/main" id="{8B14A501-7565-EBBC-2876-8BA2C1FC65CA}"/>
              </a:ext>
            </a:extLst>
          </p:cNvPr>
          <p:cNvSpPr txBox="1"/>
          <p:nvPr/>
        </p:nvSpPr>
        <p:spPr>
          <a:xfrm>
            <a:off x="7254240" y="495711"/>
            <a:ext cx="1597152" cy="307777"/>
          </a:xfrm>
          <a:prstGeom prst="rect">
            <a:avLst/>
          </a:prstGeom>
          <a:noFill/>
        </p:spPr>
        <p:txBody>
          <a:bodyPr wrap="square" rtlCol="0">
            <a:spAutoFit/>
          </a:bodyPr>
          <a:lstStyle/>
          <a:p>
            <a:r>
              <a:rPr lang="en-US" b="1" dirty="0">
                <a:solidFill>
                  <a:schemeClr val="bg1"/>
                </a:solidFill>
              </a:rPr>
              <a:t>MODEL - 4</a:t>
            </a:r>
          </a:p>
        </p:txBody>
      </p:sp>
      <p:sp>
        <p:nvSpPr>
          <p:cNvPr id="8" name="TextBox 7">
            <a:extLst>
              <a:ext uri="{FF2B5EF4-FFF2-40B4-BE49-F238E27FC236}">
                <a16:creationId xmlns:a16="http://schemas.microsoft.com/office/drawing/2014/main" id="{34B6355A-4D8A-EFD8-313D-7ECBF02D3A56}"/>
              </a:ext>
            </a:extLst>
          </p:cNvPr>
          <p:cNvSpPr txBox="1"/>
          <p:nvPr/>
        </p:nvSpPr>
        <p:spPr>
          <a:xfrm>
            <a:off x="6650391" y="4647789"/>
            <a:ext cx="1207698" cy="314438"/>
          </a:xfrm>
          <a:prstGeom prst="rect">
            <a:avLst/>
          </a:prstGeom>
          <a:noFill/>
        </p:spPr>
        <p:txBody>
          <a:bodyPr wrap="square" rtlCol="0">
            <a:spAutoFit/>
          </a:bodyPr>
          <a:lstStyle/>
          <a:p>
            <a:r>
              <a:rPr lang="en-US" b="1" dirty="0">
                <a:solidFill>
                  <a:schemeClr val="bg1"/>
                </a:solidFill>
              </a:rPr>
              <a:t>OUTPUT</a:t>
            </a:r>
          </a:p>
        </p:txBody>
      </p:sp>
      <p:pic>
        <p:nvPicPr>
          <p:cNvPr id="5" name="Picture 4">
            <a:extLst>
              <a:ext uri="{FF2B5EF4-FFF2-40B4-BE49-F238E27FC236}">
                <a16:creationId xmlns:a16="http://schemas.microsoft.com/office/drawing/2014/main" id="{FB46D85B-825D-CED6-FE93-2C3EB60328E4}"/>
              </a:ext>
            </a:extLst>
          </p:cNvPr>
          <p:cNvPicPr>
            <a:picLocks noChangeAspect="1"/>
          </p:cNvPicPr>
          <p:nvPr/>
        </p:nvPicPr>
        <p:blipFill>
          <a:blip r:embed="rId3"/>
          <a:stretch>
            <a:fillRect/>
          </a:stretch>
        </p:blipFill>
        <p:spPr>
          <a:xfrm>
            <a:off x="266956" y="1079339"/>
            <a:ext cx="4667901" cy="3229426"/>
          </a:xfrm>
          <a:prstGeom prst="rect">
            <a:avLst/>
          </a:prstGeom>
        </p:spPr>
      </p:pic>
      <p:pic>
        <p:nvPicPr>
          <p:cNvPr id="7" name="Picture 6">
            <a:extLst>
              <a:ext uri="{FF2B5EF4-FFF2-40B4-BE49-F238E27FC236}">
                <a16:creationId xmlns:a16="http://schemas.microsoft.com/office/drawing/2014/main" id="{DCA52A61-D528-5168-88B9-456B5427B1FC}"/>
              </a:ext>
            </a:extLst>
          </p:cNvPr>
          <p:cNvPicPr>
            <a:picLocks noChangeAspect="1"/>
          </p:cNvPicPr>
          <p:nvPr/>
        </p:nvPicPr>
        <p:blipFill>
          <a:blip r:embed="rId4"/>
          <a:stretch>
            <a:fillRect/>
          </a:stretch>
        </p:blipFill>
        <p:spPr>
          <a:xfrm>
            <a:off x="4324097" y="1146067"/>
            <a:ext cx="4667901" cy="3410554"/>
          </a:xfrm>
          <a:prstGeom prst="rect">
            <a:avLst/>
          </a:prstGeom>
        </p:spPr>
      </p:pic>
    </p:spTree>
    <p:extLst>
      <p:ext uri="{BB962C8B-B14F-4D97-AF65-F5344CB8AC3E}">
        <p14:creationId xmlns:p14="http://schemas.microsoft.com/office/powerpoint/2010/main" val="3264779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1" y="0"/>
            <a:ext cx="4934858"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3030630" y="309429"/>
            <a:ext cx="8026400"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00" b="1" dirty="0"/>
              <a:t>RIDGE REG</a:t>
            </a:r>
            <a:r>
              <a:rPr lang="en-US" sz="2800" b="1" dirty="0">
                <a:solidFill>
                  <a:schemeClr val="bg1"/>
                </a:solidFill>
              </a:rPr>
              <a:t>RESSION</a:t>
            </a:r>
            <a:endParaRPr lang="en-US" sz="200" b="1" dirty="0">
              <a:solidFill>
                <a:schemeClr val="bg1"/>
              </a:solidFill>
            </a:endParaRPr>
          </a:p>
        </p:txBody>
      </p:sp>
      <p:sp>
        <p:nvSpPr>
          <p:cNvPr id="2" name="TextBox 1">
            <a:extLst>
              <a:ext uri="{FF2B5EF4-FFF2-40B4-BE49-F238E27FC236}">
                <a16:creationId xmlns:a16="http://schemas.microsoft.com/office/drawing/2014/main" id="{8B14A501-7565-EBBC-2876-8BA2C1FC65CA}"/>
              </a:ext>
            </a:extLst>
          </p:cNvPr>
          <p:cNvSpPr txBox="1"/>
          <p:nvPr/>
        </p:nvSpPr>
        <p:spPr>
          <a:xfrm>
            <a:off x="7254240" y="495711"/>
            <a:ext cx="1597152" cy="307777"/>
          </a:xfrm>
          <a:prstGeom prst="rect">
            <a:avLst/>
          </a:prstGeom>
          <a:noFill/>
        </p:spPr>
        <p:txBody>
          <a:bodyPr wrap="square" rtlCol="0">
            <a:spAutoFit/>
          </a:bodyPr>
          <a:lstStyle/>
          <a:p>
            <a:r>
              <a:rPr lang="en-US" b="1" dirty="0">
                <a:solidFill>
                  <a:schemeClr val="bg1"/>
                </a:solidFill>
              </a:rPr>
              <a:t>MODEL - 5</a:t>
            </a:r>
          </a:p>
        </p:txBody>
      </p:sp>
      <p:sp>
        <p:nvSpPr>
          <p:cNvPr id="8" name="TextBox 7">
            <a:extLst>
              <a:ext uri="{FF2B5EF4-FFF2-40B4-BE49-F238E27FC236}">
                <a16:creationId xmlns:a16="http://schemas.microsoft.com/office/drawing/2014/main" id="{34B6355A-4D8A-EFD8-313D-7ECBF02D3A56}"/>
              </a:ext>
            </a:extLst>
          </p:cNvPr>
          <p:cNvSpPr txBox="1"/>
          <p:nvPr/>
        </p:nvSpPr>
        <p:spPr>
          <a:xfrm>
            <a:off x="6650391" y="4647789"/>
            <a:ext cx="1207698" cy="314438"/>
          </a:xfrm>
          <a:prstGeom prst="rect">
            <a:avLst/>
          </a:prstGeom>
          <a:noFill/>
        </p:spPr>
        <p:txBody>
          <a:bodyPr wrap="square" rtlCol="0">
            <a:spAutoFit/>
          </a:bodyPr>
          <a:lstStyle/>
          <a:p>
            <a:r>
              <a:rPr lang="en-US" b="1" dirty="0">
                <a:solidFill>
                  <a:schemeClr val="bg1"/>
                </a:solidFill>
              </a:rPr>
              <a:t>OUTPUT</a:t>
            </a:r>
          </a:p>
        </p:txBody>
      </p:sp>
      <p:pic>
        <p:nvPicPr>
          <p:cNvPr id="4" name="Picture 3">
            <a:extLst>
              <a:ext uri="{FF2B5EF4-FFF2-40B4-BE49-F238E27FC236}">
                <a16:creationId xmlns:a16="http://schemas.microsoft.com/office/drawing/2014/main" id="{BC5D01AE-2CA7-E0C7-6DBC-0B4F718C6208}"/>
              </a:ext>
            </a:extLst>
          </p:cNvPr>
          <p:cNvPicPr>
            <a:picLocks noChangeAspect="1"/>
          </p:cNvPicPr>
          <p:nvPr/>
        </p:nvPicPr>
        <p:blipFill>
          <a:blip r:embed="rId3"/>
          <a:stretch>
            <a:fillRect/>
          </a:stretch>
        </p:blipFill>
        <p:spPr>
          <a:xfrm>
            <a:off x="392185" y="926598"/>
            <a:ext cx="8661006" cy="3658019"/>
          </a:xfrm>
          <a:prstGeom prst="rect">
            <a:avLst/>
          </a:prstGeom>
        </p:spPr>
      </p:pic>
    </p:spTree>
    <p:extLst>
      <p:ext uri="{BB962C8B-B14F-4D97-AF65-F5344CB8AC3E}">
        <p14:creationId xmlns:p14="http://schemas.microsoft.com/office/powerpoint/2010/main" val="2082236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20"/>
          <p:cNvSpPr/>
          <p:nvPr/>
        </p:nvSpPr>
        <p:spPr>
          <a:xfrm>
            <a:off x="-1" y="0"/>
            <a:ext cx="4934858"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3030630" y="309429"/>
            <a:ext cx="8026400"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00" b="1" dirty="0"/>
              <a:t>RIDGE REG</a:t>
            </a:r>
            <a:r>
              <a:rPr lang="en-US" sz="2800" b="1" dirty="0">
                <a:solidFill>
                  <a:schemeClr val="bg1"/>
                </a:solidFill>
              </a:rPr>
              <a:t>RESSION</a:t>
            </a:r>
            <a:endParaRPr lang="en-US" sz="200" b="1" dirty="0">
              <a:solidFill>
                <a:schemeClr val="bg1"/>
              </a:solidFill>
            </a:endParaRPr>
          </a:p>
        </p:txBody>
      </p:sp>
      <p:sp>
        <p:nvSpPr>
          <p:cNvPr id="2" name="TextBox 1">
            <a:extLst>
              <a:ext uri="{FF2B5EF4-FFF2-40B4-BE49-F238E27FC236}">
                <a16:creationId xmlns:a16="http://schemas.microsoft.com/office/drawing/2014/main" id="{8B14A501-7565-EBBC-2876-8BA2C1FC65CA}"/>
              </a:ext>
            </a:extLst>
          </p:cNvPr>
          <p:cNvSpPr txBox="1"/>
          <p:nvPr/>
        </p:nvSpPr>
        <p:spPr>
          <a:xfrm>
            <a:off x="7254240" y="495711"/>
            <a:ext cx="1597152" cy="307777"/>
          </a:xfrm>
          <a:prstGeom prst="rect">
            <a:avLst/>
          </a:prstGeom>
          <a:noFill/>
        </p:spPr>
        <p:txBody>
          <a:bodyPr wrap="square" rtlCol="0">
            <a:spAutoFit/>
          </a:bodyPr>
          <a:lstStyle/>
          <a:p>
            <a:r>
              <a:rPr lang="en-US" b="1" dirty="0">
                <a:solidFill>
                  <a:schemeClr val="bg1"/>
                </a:solidFill>
              </a:rPr>
              <a:t>MODEL - 5</a:t>
            </a:r>
          </a:p>
        </p:txBody>
      </p:sp>
      <p:sp>
        <p:nvSpPr>
          <p:cNvPr id="8" name="TextBox 7">
            <a:extLst>
              <a:ext uri="{FF2B5EF4-FFF2-40B4-BE49-F238E27FC236}">
                <a16:creationId xmlns:a16="http://schemas.microsoft.com/office/drawing/2014/main" id="{34B6355A-4D8A-EFD8-313D-7ECBF02D3A56}"/>
              </a:ext>
            </a:extLst>
          </p:cNvPr>
          <p:cNvSpPr txBox="1"/>
          <p:nvPr/>
        </p:nvSpPr>
        <p:spPr>
          <a:xfrm>
            <a:off x="6650391" y="4647789"/>
            <a:ext cx="1207698" cy="314438"/>
          </a:xfrm>
          <a:prstGeom prst="rect">
            <a:avLst/>
          </a:prstGeom>
          <a:noFill/>
        </p:spPr>
        <p:txBody>
          <a:bodyPr wrap="square" rtlCol="0">
            <a:spAutoFit/>
          </a:bodyPr>
          <a:lstStyle/>
          <a:p>
            <a:r>
              <a:rPr lang="en-US" b="1" dirty="0">
                <a:solidFill>
                  <a:schemeClr val="bg1"/>
                </a:solidFill>
              </a:rPr>
              <a:t>OUTPUT</a:t>
            </a:r>
          </a:p>
        </p:txBody>
      </p:sp>
      <p:pic>
        <p:nvPicPr>
          <p:cNvPr id="5" name="Picture 4">
            <a:extLst>
              <a:ext uri="{FF2B5EF4-FFF2-40B4-BE49-F238E27FC236}">
                <a16:creationId xmlns:a16="http://schemas.microsoft.com/office/drawing/2014/main" id="{E8D7E3D7-BD75-9B3D-0AB3-8EE87AE8A1E8}"/>
              </a:ext>
            </a:extLst>
          </p:cNvPr>
          <p:cNvPicPr>
            <a:picLocks noChangeAspect="1"/>
          </p:cNvPicPr>
          <p:nvPr/>
        </p:nvPicPr>
        <p:blipFill>
          <a:blip r:embed="rId3"/>
          <a:stretch>
            <a:fillRect/>
          </a:stretch>
        </p:blipFill>
        <p:spPr>
          <a:xfrm>
            <a:off x="628956" y="1236524"/>
            <a:ext cx="4305901" cy="2915057"/>
          </a:xfrm>
          <a:prstGeom prst="rect">
            <a:avLst/>
          </a:prstGeom>
        </p:spPr>
      </p:pic>
      <p:pic>
        <p:nvPicPr>
          <p:cNvPr id="7" name="Picture 6">
            <a:extLst>
              <a:ext uri="{FF2B5EF4-FFF2-40B4-BE49-F238E27FC236}">
                <a16:creationId xmlns:a16="http://schemas.microsoft.com/office/drawing/2014/main" id="{59E4AB42-12C4-B6E2-4A53-844DBC026367}"/>
              </a:ext>
            </a:extLst>
          </p:cNvPr>
          <p:cNvPicPr>
            <a:picLocks noChangeAspect="1"/>
          </p:cNvPicPr>
          <p:nvPr/>
        </p:nvPicPr>
        <p:blipFill>
          <a:blip r:embed="rId4"/>
          <a:stretch>
            <a:fillRect/>
          </a:stretch>
        </p:blipFill>
        <p:spPr>
          <a:xfrm>
            <a:off x="4677332" y="1236524"/>
            <a:ext cx="4312927" cy="3112872"/>
          </a:xfrm>
          <a:prstGeom prst="rect">
            <a:avLst/>
          </a:prstGeom>
        </p:spPr>
      </p:pic>
    </p:spTree>
    <p:extLst>
      <p:ext uri="{BB962C8B-B14F-4D97-AF65-F5344CB8AC3E}">
        <p14:creationId xmlns:p14="http://schemas.microsoft.com/office/powerpoint/2010/main" val="1417160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p:nvPr/>
        </p:nvSpPr>
        <p:spPr>
          <a:xfrm>
            <a:off x="605100" y="415692"/>
            <a:ext cx="7933800" cy="74379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1000"/>
              </a:spcAft>
              <a:buNone/>
            </a:pPr>
            <a:r>
              <a:rPr lang="en" sz="4000" dirty="0">
                <a:solidFill>
                  <a:schemeClr val="dk1"/>
                </a:solidFill>
                <a:latin typeface="Rubik"/>
                <a:ea typeface="Rubik"/>
                <a:cs typeface="Rubik"/>
                <a:sym typeface="Rubik"/>
              </a:rPr>
              <a:t>RESULTS</a:t>
            </a:r>
            <a:endParaRPr sz="700" dirty="0">
              <a:solidFill>
                <a:schemeClr val="dk1"/>
              </a:solidFill>
            </a:endParaRPr>
          </a:p>
        </p:txBody>
      </p:sp>
      <p:sp>
        <p:nvSpPr>
          <p:cNvPr id="230" name="Google Shape;230;p21"/>
          <p:cNvSpPr txBox="1"/>
          <p:nvPr/>
        </p:nvSpPr>
        <p:spPr>
          <a:xfrm>
            <a:off x="2032601" y="3289101"/>
            <a:ext cx="5817437" cy="1477328"/>
          </a:xfrm>
          <a:prstGeom prst="rect">
            <a:avLst/>
          </a:prstGeom>
          <a:noFill/>
          <a:ln>
            <a:noFill/>
          </a:ln>
        </p:spPr>
        <p:txBody>
          <a:bodyPr spcFirstLastPara="1" wrap="square" lIns="0" tIns="0" rIns="0" bIns="0" anchor="t" anchorCtr="0">
            <a:spAutoFit/>
          </a:bodyPr>
          <a:lstStyle/>
          <a:p>
            <a:pPr algn="ctr"/>
            <a:r>
              <a:rPr lang="en-US" sz="1600" b="1" dirty="0"/>
              <a:t>R-squared score</a:t>
            </a:r>
            <a:r>
              <a:rPr lang="en-US" sz="1600" dirty="0"/>
              <a:t> is a statistical measure that indicates how well a regression model fits the data. It ranges from 0 to 1, where:</a:t>
            </a:r>
          </a:p>
          <a:p>
            <a:pPr algn="ctr">
              <a:buFont typeface="Arial" panose="020B0604020202020204" pitchFamily="34" charset="0"/>
              <a:buChar char="•"/>
            </a:pPr>
            <a:r>
              <a:rPr lang="en-US" sz="1600" b="1" dirty="0"/>
              <a:t>0:</a:t>
            </a:r>
            <a:r>
              <a:rPr lang="en-US" sz="1600" dirty="0"/>
              <a:t> The model explains none of the variation in the dependent variable.</a:t>
            </a:r>
          </a:p>
          <a:p>
            <a:pPr algn="ctr">
              <a:buFont typeface="Arial" panose="020B0604020202020204" pitchFamily="34" charset="0"/>
              <a:buChar char="•"/>
            </a:pPr>
            <a:r>
              <a:rPr lang="en-US" sz="1600" b="1" dirty="0"/>
              <a:t>1:</a:t>
            </a:r>
            <a:r>
              <a:rPr lang="en-US" sz="1600" dirty="0"/>
              <a:t> The model explains all of the variation in the dependent variable.</a:t>
            </a:r>
          </a:p>
        </p:txBody>
      </p:sp>
      <p:grpSp>
        <p:nvGrpSpPr>
          <p:cNvPr id="237" name="Google Shape;237;p21"/>
          <p:cNvGrpSpPr/>
          <p:nvPr/>
        </p:nvGrpSpPr>
        <p:grpSpPr>
          <a:xfrm>
            <a:off x="7012619" y="423723"/>
            <a:ext cx="663775" cy="666750"/>
            <a:chOff x="1371380" y="2423720"/>
            <a:chExt cx="663775" cy="666750"/>
          </a:xfrm>
        </p:grpSpPr>
        <p:sp>
          <p:nvSpPr>
            <p:cNvPr id="238" name="Google Shape;238;p21"/>
            <p:cNvSpPr/>
            <p:nvPr/>
          </p:nvSpPr>
          <p:spPr>
            <a:xfrm rot="10800000">
              <a:off x="1371380" y="2423720"/>
              <a:ext cx="663775" cy="666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39" name="Google Shape;239;p21"/>
            <p:cNvSpPr/>
            <p:nvPr/>
          </p:nvSpPr>
          <p:spPr>
            <a:xfrm>
              <a:off x="1477003" y="2530834"/>
              <a:ext cx="453855" cy="453855"/>
            </a:xfrm>
            <a:custGeom>
              <a:avLst/>
              <a:gdLst/>
              <a:ahLst/>
              <a:cxnLst/>
              <a:rect l="l" t="t" r="r" b="b"/>
              <a:pathLst>
                <a:path w="1210281" h="1210281" extrusionOk="0">
                  <a:moveTo>
                    <a:pt x="1033038" y="177244"/>
                  </a:moveTo>
                  <a:cubicBezTo>
                    <a:pt x="918730" y="62936"/>
                    <a:pt x="766772" y="0"/>
                    <a:pt x="605141" y="0"/>
                  </a:cubicBezTo>
                  <a:cubicBezTo>
                    <a:pt x="443510" y="0"/>
                    <a:pt x="291527" y="62936"/>
                    <a:pt x="177244" y="177244"/>
                  </a:cubicBezTo>
                  <a:cubicBezTo>
                    <a:pt x="62936" y="291527"/>
                    <a:pt x="0" y="443510"/>
                    <a:pt x="0" y="605141"/>
                  </a:cubicBezTo>
                  <a:cubicBezTo>
                    <a:pt x="0" y="766772"/>
                    <a:pt x="62936" y="918754"/>
                    <a:pt x="177244" y="1033038"/>
                  </a:cubicBezTo>
                  <a:cubicBezTo>
                    <a:pt x="291527" y="1147321"/>
                    <a:pt x="443510" y="1210281"/>
                    <a:pt x="605141" y="1210281"/>
                  </a:cubicBezTo>
                  <a:cubicBezTo>
                    <a:pt x="766772" y="1210281"/>
                    <a:pt x="918754" y="1147345"/>
                    <a:pt x="1033038" y="1033038"/>
                  </a:cubicBezTo>
                  <a:cubicBezTo>
                    <a:pt x="1147321" y="918730"/>
                    <a:pt x="1210281" y="766772"/>
                    <a:pt x="1210281" y="605141"/>
                  </a:cubicBezTo>
                  <a:cubicBezTo>
                    <a:pt x="1210281" y="443510"/>
                    <a:pt x="1147321" y="291527"/>
                    <a:pt x="1033038" y="177244"/>
                  </a:cubicBezTo>
                  <a:close/>
                  <a:moveTo>
                    <a:pt x="1015897" y="1015897"/>
                  </a:moveTo>
                  <a:cubicBezTo>
                    <a:pt x="906172" y="1125623"/>
                    <a:pt x="760299" y="1186038"/>
                    <a:pt x="605141" y="1186038"/>
                  </a:cubicBezTo>
                  <a:cubicBezTo>
                    <a:pt x="449983" y="1186038"/>
                    <a:pt x="304110" y="1125623"/>
                    <a:pt x="194384" y="1015897"/>
                  </a:cubicBezTo>
                  <a:cubicBezTo>
                    <a:pt x="84658" y="906172"/>
                    <a:pt x="24243" y="760299"/>
                    <a:pt x="24243" y="605141"/>
                  </a:cubicBezTo>
                  <a:cubicBezTo>
                    <a:pt x="24243" y="449983"/>
                    <a:pt x="84658" y="304110"/>
                    <a:pt x="194384" y="194384"/>
                  </a:cubicBezTo>
                  <a:cubicBezTo>
                    <a:pt x="304110" y="84658"/>
                    <a:pt x="449983" y="24243"/>
                    <a:pt x="605141" y="24243"/>
                  </a:cubicBezTo>
                  <a:cubicBezTo>
                    <a:pt x="760299" y="24243"/>
                    <a:pt x="906172" y="84658"/>
                    <a:pt x="1015897" y="194384"/>
                  </a:cubicBezTo>
                  <a:cubicBezTo>
                    <a:pt x="1125623" y="304110"/>
                    <a:pt x="1186038" y="449983"/>
                    <a:pt x="1186038" y="605141"/>
                  </a:cubicBezTo>
                  <a:cubicBezTo>
                    <a:pt x="1186038" y="760299"/>
                    <a:pt x="1125599" y="906172"/>
                    <a:pt x="1015897" y="1015897"/>
                  </a:cubicBezTo>
                  <a:close/>
                  <a:moveTo>
                    <a:pt x="911942" y="748080"/>
                  </a:moveTo>
                  <a:cubicBezTo>
                    <a:pt x="888377" y="809440"/>
                    <a:pt x="847333" y="861855"/>
                    <a:pt x="793270" y="899674"/>
                  </a:cubicBezTo>
                  <a:cubicBezTo>
                    <a:pt x="737946" y="938367"/>
                    <a:pt x="672901" y="958828"/>
                    <a:pt x="605141" y="958828"/>
                  </a:cubicBezTo>
                  <a:cubicBezTo>
                    <a:pt x="537380" y="958828"/>
                    <a:pt x="472335" y="938367"/>
                    <a:pt x="417012" y="899674"/>
                  </a:cubicBezTo>
                  <a:cubicBezTo>
                    <a:pt x="362949" y="861855"/>
                    <a:pt x="321905" y="809440"/>
                    <a:pt x="298340" y="748080"/>
                  </a:cubicBezTo>
                  <a:cubicBezTo>
                    <a:pt x="295940" y="741825"/>
                    <a:pt x="299067" y="734819"/>
                    <a:pt x="305298" y="732419"/>
                  </a:cubicBezTo>
                  <a:cubicBezTo>
                    <a:pt x="311553" y="730019"/>
                    <a:pt x="318559" y="733146"/>
                    <a:pt x="320959" y="739401"/>
                  </a:cubicBezTo>
                  <a:cubicBezTo>
                    <a:pt x="342778" y="796228"/>
                    <a:pt x="380792" y="844787"/>
                    <a:pt x="430879" y="879819"/>
                  </a:cubicBezTo>
                  <a:cubicBezTo>
                    <a:pt x="482105" y="915651"/>
                    <a:pt x="542350" y="934585"/>
                    <a:pt x="605116" y="934585"/>
                  </a:cubicBezTo>
                  <a:cubicBezTo>
                    <a:pt x="667883" y="934585"/>
                    <a:pt x="728128" y="915651"/>
                    <a:pt x="779354" y="879819"/>
                  </a:cubicBezTo>
                  <a:cubicBezTo>
                    <a:pt x="829441" y="844787"/>
                    <a:pt x="867455" y="796228"/>
                    <a:pt x="889274" y="739401"/>
                  </a:cubicBezTo>
                  <a:cubicBezTo>
                    <a:pt x="891674" y="733146"/>
                    <a:pt x="898680" y="730043"/>
                    <a:pt x="904935" y="732419"/>
                  </a:cubicBezTo>
                  <a:cubicBezTo>
                    <a:pt x="911214" y="734819"/>
                    <a:pt x="914342" y="741825"/>
                    <a:pt x="911942" y="748080"/>
                  </a:cubicBezTo>
                  <a:close/>
                  <a:moveTo>
                    <a:pt x="276157" y="484820"/>
                  </a:moveTo>
                  <a:cubicBezTo>
                    <a:pt x="275648" y="491487"/>
                    <a:pt x="269805" y="496482"/>
                    <a:pt x="263138" y="495972"/>
                  </a:cubicBezTo>
                  <a:cubicBezTo>
                    <a:pt x="256471" y="495463"/>
                    <a:pt x="251477" y="489621"/>
                    <a:pt x="251986" y="482954"/>
                  </a:cubicBezTo>
                  <a:cubicBezTo>
                    <a:pt x="256738" y="422175"/>
                    <a:pt x="308231" y="374561"/>
                    <a:pt x="369276" y="374561"/>
                  </a:cubicBezTo>
                  <a:cubicBezTo>
                    <a:pt x="430321" y="374561"/>
                    <a:pt x="481839" y="422175"/>
                    <a:pt x="486566" y="482954"/>
                  </a:cubicBezTo>
                  <a:cubicBezTo>
                    <a:pt x="487075" y="489621"/>
                    <a:pt x="482105" y="495463"/>
                    <a:pt x="475414" y="495972"/>
                  </a:cubicBezTo>
                  <a:cubicBezTo>
                    <a:pt x="475099" y="495997"/>
                    <a:pt x="474784" y="496021"/>
                    <a:pt x="474469" y="496021"/>
                  </a:cubicBezTo>
                  <a:cubicBezTo>
                    <a:pt x="468214" y="496021"/>
                    <a:pt x="462904" y="491196"/>
                    <a:pt x="462395" y="484845"/>
                  </a:cubicBezTo>
                  <a:cubicBezTo>
                    <a:pt x="458638" y="436600"/>
                    <a:pt x="417715" y="398805"/>
                    <a:pt x="369252" y="398805"/>
                  </a:cubicBezTo>
                  <a:cubicBezTo>
                    <a:pt x="320814" y="398780"/>
                    <a:pt x="279915" y="436576"/>
                    <a:pt x="276157" y="484820"/>
                  </a:cubicBezTo>
                  <a:close/>
                  <a:moveTo>
                    <a:pt x="948646" y="482929"/>
                  </a:moveTo>
                  <a:cubicBezTo>
                    <a:pt x="949155" y="489596"/>
                    <a:pt x="944185" y="495439"/>
                    <a:pt x="937494" y="495948"/>
                  </a:cubicBezTo>
                  <a:cubicBezTo>
                    <a:pt x="937179" y="495972"/>
                    <a:pt x="936864" y="495997"/>
                    <a:pt x="936549" y="495997"/>
                  </a:cubicBezTo>
                  <a:cubicBezTo>
                    <a:pt x="930294" y="495997"/>
                    <a:pt x="924985" y="491172"/>
                    <a:pt x="924475" y="484820"/>
                  </a:cubicBezTo>
                  <a:cubicBezTo>
                    <a:pt x="920718" y="436576"/>
                    <a:pt x="879819" y="398780"/>
                    <a:pt x="831356" y="398780"/>
                  </a:cubicBezTo>
                  <a:cubicBezTo>
                    <a:pt x="782918" y="398780"/>
                    <a:pt x="742019" y="436576"/>
                    <a:pt x="738237" y="484820"/>
                  </a:cubicBezTo>
                  <a:cubicBezTo>
                    <a:pt x="737704" y="491487"/>
                    <a:pt x="731885" y="496482"/>
                    <a:pt x="725219" y="495972"/>
                  </a:cubicBezTo>
                  <a:cubicBezTo>
                    <a:pt x="718552" y="495463"/>
                    <a:pt x="713557" y="489621"/>
                    <a:pt x="714067" y="482954"/>
                  </a:cubicBezTo>
                  <a:cubicBezTo>
                    <a:pt x="718818" y="422175"/>
                    <a:pt x="770311" y="374561"/>
                    <a:pt x="831356" y="374561"/>
                  </a:cubicBezTo>
                  <a:cubicBezTo>
                    <a:pt x="892401" y="374537"/>
                    <a:pt x="943919" y="422151"/>
                    <a:pt x="948646" y="48292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E275DE3F-FEE4-CADA-331F-B400A3AA6C5F}"/>
              </a:ext>
            </a:extLst>
          </p:cNvPr>
          <p:cNvPicPr>
            <a:picLocks noChangeAspect="1"/>
          </p:cNvPicPr>
          <p:nvPr/>
        </p:nvPicPr>
        <p:blipFill>
          <a:blip r:embed="rId3"/>
          <a:stretch>
            <a:fillRect/>
          </a:stretch>
        </p:blipFill>
        <p:spPr>
          <a:xfrm>
            <a:off x="112143" y="1159485"/>
            <a:ext cx="8919713" cy="16541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p:nvPr/>
        </p:nvSpPr>
        <p:spPr>
          <a:xfrm>
            <a:off x="605100" y="261855"/>
            <a:ext cx="7933800" cy="74379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1000"/>
              </a:spcAft>
              <a:buNone/>
            </a:pPr>
            <a:r>
              <a:rPr lang="en" sz="4000" dirty="0">
                <a:solidFill>
                  <a:schemeClr val="dk1"/>
                </a:solidFill>
                <a:latin typeface="Rubik"/>
                <a:ea typeface="Rubik"/>
                <a:cs typeface="Rubik"/>
                <a:sym typeface="Rubik"/>
              </a:rPr>
              <a:t>CONCLUSION</a:t>
            </a:r>
            <a:endParaRPr sz="700" dirty="0">
              <a:solidFill>
                <a:schemeClr val="dk1"/>
              </a:solidFill>
            </a:endParaRPr>
          </a:p>
        </p:txBody>
      </p:sp>
      <p:grpSp>
        <p:nvGrpSpPr>
          <p:cNvPr id="237" name="Google Shape;237;p21"/>
          <p:cNvGrpSpPr/>
          <p:nvPr/>
        </p:nvGrpSpPr>
        <p:grpSpPr>
          <a:xfrm>
            <a:off x="6829739" y="210939"/>
            <a:ext cx="663775" cy="666750"/>
            <a:chOff x="1371380" y="2423720"/>
            <a:chExt cx="663775" cy="666750"/>
          </a:xfrm>
        </p:grpSpPr>
        <p:sp>
          <p:nvSpPr>
            <p:cNvPr id="238" name="Google Shape;238;p21"/>
            <p:cNvSpPr/>
            <p:nvPr/>
          </p:nvSpPr>
          <p:spPr>
            <a:xfrm rot="10800000">
              <a:off x="1371380" y="2423720"/>
              <a:ext cx="663775" cy="666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39" name="Google Shape;239;p21"/>
            <p:cNvSpPr/>
            <p:nvPr/>
          </p:nvSpPr>
          <p:spPr>
            <a:xfrm>
              <a:off x="1477003" y="2530834"/>
              <a:ext cx="453855" cy="453855"/>
            </a:xfrm>
            <a:custGeom>
              <a:avLst/>
              <a:gdLst/>
              <a:ahLst/>
              <a:cxnLst/>
              <a:rect l="l" t="t" r="r" b="b"/>
              <a:pathLst>
                <a:path w="1210281" h="1210281" extrusionOk="0">
                  <a:moveTo>
                    <a:pt x="1033038" y="177244"/>
                  </a:moveTo>
                  <a:cubicBezTo>
                    <a:pt x="918730" y="62936"/>
                    <a:pt x="766772" y="0"/>
                    <a:pt x="605141" y="0"/>
                  </a:cubicBezTo>
                  <a:cubicBezTo>
                    <a:pt x="443510" y="0"/>
                    <a:pt x="291527" y="62936"/>
                    <a:pt x="177244" y="177244"/>
                  </a:cubicBezTo>
                  <a:cubicBezTo>
                    <a:pt x="62936" y="291527"/>
                    <a:pt x="0" y="443510"/>
                    <a:pt x="0" y="605141"/>
                  </a:cubicBezTo>
                  <a:cubicBezTo>
                    <a:pt x="0" y="766772"/>
                    <a:pt x="62936" y="918754"/>
                    <a:pt x="177244" y="1033038"/>
                  </a:cubicBezTo>
                  <a:cubicBezTo>
                    <a:pt x="291527" y="1147321"/>
                    <a:pt x="443510" y="1210281"/>
                    <a:pt x="605141" y="1210281"/>
                  </a:cubicBezTo>
                  <a:cubicBezTo>
                    <a:pt x="766772" y="1210281"/>
                    <a:pt x="918754" y="1147345"/>
                    <a:pt x="1033038" y="1033038"/>
                  </a:cubicBezTo>
                  <a:cubicBezTo>
                    <a:pt x="1147321" y="918730"/>
                    <a:pt x="1210281" y="766772"/>
                    <a:pt x="1210281" y="605141"/>
                  </a:cubicBezTo>
                  <a:cubicBezTo>
                    <a:pt x="1210281" y="443510"/>
                    <a:pt x="1147321" y="291527"/>
                    <a:pt x="1033038" y="177244"/>
                  </a:cubicBezTo>
                  <a:close/>
                  <a:moveTo>
                    <a:pt x="1015897" y="1015897"/>
                  </a:moveTo>
                  <a:cubicBezTo>
                    <a:pt x="906172" y="1125623"/>
                    <a:pt x="760299" y="1186038"/>
                    <a:pt x="605141" y="1186038"/>
                  </a:cubicBezTo>
                  <a:cubicBezTo>
                    <a:pt x="449983" y="1186038"/>
                    <a:pt x="304110" y="1125623"/>
                    <a:pt x="194384" y="1015897"/>
                  </a:cubicBezTo>
                  <a:cubicBezTo>
                    <a:pt x="84658" y="906172"/>
                    <a:pt x="24243" y="760299"/>
                    <a:pt x="24243" y="605141"/>
                  </a:cubicBezTo>
                  <a:cubicBezTo>
                    <a:pt x="24243" y="449983"/>
                    <a:pt x="84658" y="304110"/>
                    <a:pt x="194384" y="194384"/>
                  </a:cubicBezTo>
                  <a:cubicBezTo>
                    <a:pt x="304110" y="84658"/>
                    <a:pt x="449983" y="24243"/>
                    <a:pt x="605141" y="24243"/>
                  </a:cubicBezTo>
                  <a:cubicBezTo>
                    <a:pt x="760299" y="24243"/>
                    <a:pt x="906172" y="84658"/>
                    <a:pt x="1015897" y="194384"/>
                  </a:cubicBezTo>
                  <a:cubicBezTo>
                    <a:pt x="1125623" y="304110"/>
                    <a:pt x="1186038" y="449983"/>
                    <a:pt x="1186038" y="605141"/>
                  </a:cubicBezTo>
                  <a:cubicBezTo>
                    <a:pt x="1186038" y="760299"/>
                    <a:pt x="1125599" y="906172"/>
                    <a:pt x="1015897" y="1015897"/>
                  </a:cubicBezTo>
                  <a:close/>
                  <a:moveTo>
                    <a:pt x="911942" y="748080"/>
                  </a:moveTo>
                  <a:cubicBezTo>
                    <a:pt x="888377" y="809440"/>
                    <a:pt x="847333" y="861855"/>
                    <a:pt x="793270" y="899674"/>
                  </a:cubicBezTo>
                  <a:cubicBezTo>
                    <a:pt x="737946" y="938367"/>
                    <a:pt x="672901" y="958828"/>
                    <a:pt x="605141" y="958828"/>
                  </a:cubicBezTo>
                  <a:cubicBezTo>
                    <a:pt x="537380" y="958828"/>
                    <a:pt x="472335" y="938367"/>
                    <a:pt x="417012" y="899674"/>
                  </a:cubicBezTo>
                  <a:cubicBezTo>
                    <a:pt x="362949" y="861855"/>
                    <a:pt x="321905" y="809440"/>
                    <a:pt x="298340" y="748080"/>
                  </a:cubicBezTo>
                  <a:cubicBezTo>
                    <a:pt x="295940" y="741825"/>
                    <a:pt x="299067" y="734819"/>
                    <a:pt x="305298" y="732419"/>
                  </a:cubicBezTo>
                  <a:cubicBezTo>
                    <a:pt x="311553" y="730019"/>
                    <a:pt x="318559" y="733146"/>
                    <a:pt x="320959" y="739401"/>
                  </a:cubicBezTo>
                  <a:cubicBezTo>
                    <a:pt x="342778" y="796228"/>
                    <a:pt x="380792" y="844787"/>
                    <a:pt x="430879" y="879819"/>
                  </a:cubicBezTo>
                  <a:cubicBezTo>
                    <a:pt x="482105" y="915651"/>
                    <a:pt x="542350" y="934585"/>
                    <a:pt x="605116" y="934585"/>
                  </a:cubicBezTo>
                  <a:cubicBezTo>
                    <a:pt x="667883" y="934585"/>
                    <a:pt x="728128" y="915651"/>
                    <a:pt x="779354" y="879819"/>
                  </a:cubicBezTo>
                  <a:cubicBezTo>
                    <a:pt x="829441" y="844787"/>
                    <a:pt x="867455" y="796228"/>
                    <a:pt x="889274" y="739401"/>
                  </a:cubicBezTo>
                  <a:cubicBezTo>
                    <a:pt x="891674" y="733146"/>
                    <a:pt x="898680" y="730043"/>
                    <a:pt x="904935" y="732419"/>
                  </a:cubicBezTo>
                  <a:cubicBezTo>
                    <a:pt x="911214" y="734819"/>
                    <a:pt x="914342" y="741825"/>
                    <a:pt x="911942" y="748080"/>
                  </a:cubicBezTo>
                  <a:close/>
                  <a:moveTo>
                    <a:pt x="276157" y="484820"/>
                  </a:moveTo>
                  <a:cubicBezTo>
                    <a:pt x="275648" y="491487"/>
                    <a:pt x="269805" y="496482"/>
                    <a:pt x="263138" y="495972"/>
                  </a:cubicBezTo>
                  <a:cubicBezTo>
                    <a:pt x="256471" y="495463"/>
                    <a:pt x="251477" y="489621"/>
                    <a:pt x="251986" y="482954"/>
                  </a:cubicBezTo>
                  <a:cubicBezTo>
                    <a:pt x="256738" y="422175"/>
                    <a:pt x="308231" y="374561"/>
                    <a:pt x="369276" y="374561"/>
                  </a:cubicBezTo>
                  <a:cubicBezTo>
                    <a:pt x="430321" y="374561"/>
                    <a:pt x="481839" y="422175"/>
                    <a:pt x="486566" y="482954"/>
                  </a:cubicBezTo>
                  <a:cubicBezTo>
                    <a:pt x="487075" y="489621"/>
                    <a:pt x="482105" y="495463"/>
                    <a:pt x="475414" y="495972"/>
                  </a:cubicBezTo>
                  <a:cubicBezTo>
                    <a:pt x="475099" y="495997"/>
                    <a:pt x="474784" y="496021"/>
                    <a:pt x="474469" y="496021"/>
                  </a:cubicBezTo>
                  <a:cubicBezTo>
                    <a:pt x="468214" y="496021"/>
                    <a:pt x="462904" y="491196"/>
                    <a:pt x="462395" y="484845"/>
                  </a:cubicBezTo>
                  <a:cubicBezTo>
                    <a:pt x="458638" y="436600"/>
                    <a:pt x="417715" y="398805"/>
                    <a:pt x="369252" y="398805"/>
                  </a:cubicBezTo>
                  <a:cubicBezTo>
                    <a:pt x="320814" y="398780"/>
                    <a:pt x="279915" y="436576"/>
                    <a:pt x="276157" y="484820"/>
                  </a:cubicBezTo>
                  <a:close/>
                  <a:moveTo>
                    <a:pt x="948646" y="482929"/>
                  </a:moveTo>
                  <a:cubicBezTo>
                    <a:pt x="949155" y="489596"/>
                    <a:pt x="944185" y="495439"/>
                    <a:pt x="937494" y="495948"/>
                  </a:cubicBezTo>
                  <a:cubicBezTo>
                    <a:pt x="937179" y="495972"/>
                    <a:pt x="936864" y="495997"/>
                    <a:pt x="936549" y="495997"/>
                  </a:cubicBezTo>
                  <a:cubicBezTo>
                    <a:pt x="930294" y="495997"/>
                    <a:pt x="924985" y="491172"/>
                    <a:pt x="924475" y="484820"/>
                  </a:cubicBezTo>
                  <a:cubicBezTo>
                    <a:pt x="920718" y="436576"/>
                    <a:pt x="879819" y="398780"/>
                    <a:pt x="831356" y="398780"/>
                  </a:cubicBezTo>
                  <a:cubicBezTo>
                    <a:pt x="782918" y="398780"/>
                    <a:pt x="742019" y="436576"/>
                    <a:pt x="738237" y="484820"/>
                  </a:cubicBezTo>
                  <a:cubicBezTo>
                    <a:pt x="737704" y="491487"/>
                    <a:pt x="731885" y="496482"/>
                    <a:pt x="725219" y="495972"/>
                  </a:cubicBezTo>
                  <a:cubicBezTo>
                    <a:pt x="718552" y="495463"/>
                    <a:pt x="713557" y="489621"/>
                    <a:pt x="714067" y="482954"/>
                  </a:cubicBezTo>
                  <a:cubicBezTo>
                    <a:pt x="718818" y="422175"/>
                    <a:pt x="770311" y="374561"/>
                    <a:pt x="831356" y="374561"/>
                  </a:cubicBezTo>
                  <a:cubicBezTo>
                    <a:pt x="892401" y="374537"/>
                    <a:pt x="943919" y="422151"/>
                    <a:pt x="948646" y="48292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4" name="Rectangle 2">
            <a:extLst>
              <a:ext uri="{FF2B5EF4-FFF2-40B4-BE49-F238E27FC236}">
                <a16:creationId xmlns:a16="http://schemas.microsoft.com/office/drawing/2014/main" id="{5C601D22-E243-A1C9-3894-FF2A64E8030E}"/>
              </a:ext>
            </a:extLst>
          </p:cNvPr>
          <p:cNvSpPr>
            <a:spLocks noChangeArrowheads="1"/>
          </p:cNvSpPr>
          <p:nvPr/>
        </p:nvSpPr>
        <p:spPr bwMode="auto">
          <a:xfrm>
            <a:off x="735583" y="851156"/>
            <a:ext cx="7803317"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KNN regression</a:t>
            </a:r>
            <a:r>
              <a:rPr kumimoji="0" lang="en-US" altLang="en-US" sz="2000" b="0" i="0" u="none" strike="noStrike" cap="none" normalizeH="0" baseline="0" dirty="0">
                <a:ln>
                  <a:noFill/>
                </a:ln>
                <a:solidFill>
                  <a:schemeClr val="tx1"/>
                </a:solidFill>
                <a:effectLst/>
                <a:latin typeface="Arial" panose="020B0604020202020204" pitchFamily="34" charset="0"/>
              </a:rPr>
              <a:t> has the highest R-squared score of 0.993115, indicating that it explains the most variation in the </a:t>
            </a:r>
            <a:r>
              <a:rPr kumimoji="0" lang="en-US" altLang="en-US" sz="2000" b="1" i="1" u="none" strike="noStrike" cap="none" normalizeH="0" baseline="0" dirty="0">
                <a:ln>
                  <a:noFill/>
                </a:ln>
                <a:solidFill>
                  <a:schemeClr val="tx1"/>
                </a:solidFill>
                <a:effectLst/>
                <a:latin typeface="Arial" panose="020B0604020202020204" pitchFamily="34" charset="0"/>
              </a:rPr>
              <a:t>dependent variable.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Random Forest Regression</a:t>
            </a:r>
            <a:r>
              <a:rPr kumimoji="0" lang="en-US" altLang="en-US" sz="2000" b="0" i="0" u="none" strike="noStrike" cap="none" normalizeH="0" baseline="0" dirty="0">
                <a:ln>
                  <a:noFill/>
                </a:ln>
                <a:solidFill>
                  <a:schemeClr val="tx1"/>
                </a:solidFill>
                <a:effectLst/>
                <a:latin typeface="Arial" panose="020B0604020202020204" pitchFamily="34" charset="0"/>
              </a:rPr>
              <a:t> has the lowest R-squared score of 0.984871, suggesting that it explains the least variation in the </a:t>
            </a:r>
            <a:r>
              <a:rPr lang="en-US" altLang="en-US" sz="2000" b="1" i="1" dirty="0">
                <a:solidFill>
                  <a:schemeClr val="tx1"/>
                </a:solidFill>
                <a:latin typeface="Arial" panose="020B0604020202020204" pitchFamily="34" charset="0"/>
              </a:rPr>
              <a:t>D</a:t>
            </a:r>
            <a:r>
              <a:rPr kumimoji="0" lang="en-US" altLang="en-US" sz="2000" b="1" i="1" u="none" strike="noStrike" cap="none" normalizeH="0" baseline="0" dirty="0">
                <a:ln>
                  <a:noFill/>
                </a:ln>
                <a:solidFill>
                  <a:schemeClr val="tx1"/>
                </a:solidFill>
                <a:effectLst/>
                <a:latin typeface="Arial" panose="020B0604020202020204" pitchFamily="34" charset="0"/>
              </a:rPr>
              <a:t>ependent Variable.</a:t>
            </a:r>
          </a:p>
          <a:p>
            <a:pPr marL="0" marR="0" lvl="0" indent="0" algn="l" defTabSz="914400" rtl="0" eaLnBrk="0" fontAlgn="base" latinLnBrk="0" hangingPunct="0">
              <a:lnSpc>
                <a:spcPct val="150000"/>
              </a:lnSpc>
              <a:spcBef>
                <a:spcPct val="0"/>
              </a:spcBef>
              <a:spcAft>
                <a:spcPct val="0"/>
              </a:spcAft>
              <a:buClrTx/>
              <a:buSzTx/>
              <a:tabLst/>
            </a:pPr>
            <a:r>
              <a:rPr lang="en-US" altLang="en-US" sz="2000" b="1" i="1" dirty="0">
                <a:solidFill>
                  <a:schemeClr val="tx1"/>
                </a:solidFill>
                <a:latin typeface="Arial" panose="020B0604020202020204" pitchFamily="34" charset="0"/>
              </a:rPr>
              <a:t>Therefore, Overfitting: A model with a high R-squared score may still be overfitting the data, meaning it may not generalize well to new data.</a:t>
            </a:r>
            <a:endParaRPr kumimoji="0" lang="en-US" altLang="en-US" sz="2000" b="1"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910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9"/>
        <p:cNvGrpSpPr/>
        <p:nvPr/>
      </p:nvGrpSpPr>
      <p:grpSpPr>
        <a:xfrm>
          <a:off x="0" y="0"/>
          <a:ext cx="0" cy="0"/>
          <a:chOff x="0" y="0"/>
          <a:chExt cx="0" cy="0"/>
        </a:xfrm>
      </p:grpSpPr>
      <p:grpSp>
        <p:nvGrpSpPr>
          <p:cNvPr id="250" name="Google Shape;250;p22"/>
          <p:cNvGrpSpPr/>
          <p:nvPr/>
        </p:nvGrpSpPr>
        <p:grpSpPr>
          <a:xfrm>
            <a:off x="934225" y="1713303"/>
            <a:ext cx="6230983" cy="3095734"/>
            <a:chOff x="-2760453" y="-19050"/>
            <a:chExt cx="16615953" cy="8255288"/>
          </a:xfrm>
        </p:grpSpPr>
        <p:sp>
          <p:nvSpPr>
            <p:cNvPr id="251" name="Google Shape;251;p22"/>
            <p:cNvSpPr txBox="1"/>
            <p:nvPr/>
          </p:nvSpPr>
          <p:spPr>
            <a:xfrm>
              <a:off x="0" y="-19050"/>
              <a:ext cx="13855500" cy="164147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000" dirty="0">
                  <a:solidFill>
                    <a:schemeClr val="dk1"/>
                  </a:solidFill>
                  <a:latin typeface="Rubik"/>
                  <a:ea typeface="Rubik"/>
                  <a:cs typeface="Rubik"/>
                  <a:sym typeface="Rubik"/>
                </a:rPr>
                <a:t>THANK YOU</a:t>
              </a:r>
              <a:endParaRPr sz="700" dirty="0">
                <a:solidFill>
                  <a:schemeClr val="dk1"/>
                </a:solidFill>
              </a:endParaRPr>
            </a:p>
          </p:txBody>
        </p:sp>
        <p:sp>
          <p:nvSpPr>
            <p:cNvPr id="252" name="Google Shape;252;p22"/>
            <p:cNvSpPr txBox="1"/>
            <p:nvPr/>
          </p:nvSpPr>
          <p:spPr>
            <a:xfrm>
              <a:off x="-2760453" y="2917861"/>
              <a:ext cx="13855500" cy="5318377"/>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 sz="1800" dirty="0">
                  <a:solidFill>
                    <a:schemeClr val="dk1"/>
                  </a:solidFill>
                  <a:latin typeface="Rubik"/>
                  <a:ea typeface="Rubik"/>
                  <a:cs typeface="Rubik"/>
                  <a:sym typeface="Rubik"/>
                </a:rPr>
                <a:t>-An ML Analysis By </a:t>
              </a:r>
            </a:p>
            <a:p>
              <a:pPr marL="0" marR="0" lvl="0" indent="0" algn="r" rtl="0">
                <a:lnSpc>
                  <a:spcPct val="120000"/>
                </a:lnSpc>
                <a:spcBef>
                  <a:spcPts val="0"/>
                </a:spcBef>
                <a:spcAft>
                  <a:spcPts val="0"/>
                </a:spcAft>
                <a:buNone/>
              </a:pPr>
              <a:r>
                <a:rPr lang="en" sz="1800" dirty="0">
                  <a:solidFill>
                    <a:schemeClr val="dk1"/>
                  </a:solidFill>
                  <a:latin typeface="Rubik"/>
                  <a:ea typeface="Rubik"/>
                  <a:cs typeface="Rubik"/>
                  <a:sym typeface="Rubik"/>
                </a:rPr>
                <a:t>M.Ramana Maharshi</a:t>
              </a:r>
            </a:p>
            <a:p>
              <a:pPr marL="0" marR="0" lvl="0" indent="0" algn="r" rtl="0">
                <a:lnSpc>
                  <a:spcPct val="120000"/>
                </a:lnSpc>
                <a:spcBef>
                  <a:spcPts val="0"/>
                </a:spcBef>
                <a:spcAft>
                  <a:spcPts val="0"/>
                </a:spcAft>
                <a:buNone/>
              </a:pPr>
              <a:r>
                <a:rPr lang="en" sz="1800" dirty="0">
                  <a:solidFill>
                    <a:schemeClr val="dk1"/>
                  </a:solidFill>
                  <a:latin typeface="Rubik"/>
                  <a:cs typeface="Rubik"/>
                  <a:sym typeface="Rubik"/>
                </a:rPr>
                <a:t>3 BI-A </a:t>
              </a:r>
            </a:p>
            <a:p>
              <a:pPr marL="0" marR="0" lvl="0" indent="0" algn="r" rtl="0">
                <a:lnSpc>
                  <a:spcPct val="120000"/>
                </a:lnSpc>
                <a:spcBef>
                  <a:spcPts val="0"/>
                </a:spcBef>
                <a:spcAft>
                  <a:spcPts val="0"/>
                </a:spcAft>
                <a:buNone/>
              </a:pPr>
              <a:r>
                <a:rPr lang="en" sz="1800" dirty="0">
                  <a:solidFill>
                    <a:schemeClr val="dk1"/>
                  </a:solidFill>
                  <a:latin typeface="Rubik"/>
                  <a:cs typeface="Rubik"/>
                  <a:sym typeface="Rubik"/>
                </a:rPr>
                <a:t>221FA14060</a:t>
              </a:r>
            </a:p>
            <a:p>
              <a:pPr marL="0" marR="0" lvl="0" indent="0" algn="r" rtl="0">
                <a:lnSpc>
                  <a:spcPct val="120000"/>
                </a:lnSpc>
                <a:spcBef>
                  <a:spcPts val="0"/>
                </a:spcBef>
                <a:spcAft>
                  <a:spcPts val="0"/>
                </a:spcAft>
                <a:buNone/>
              </a:pPr>
              <a:r>
                <a:rPr lang="en" sz="1800" dirty="0">
                  <a:solidFill>
                    <a:schemeClr val="dk1"/>
                  </a:solidFill>
                  <a:latin typeface="Rubik"/>
                  <a:cs typeface="Rubik"/>
                  <a:sym typeface="Rubik"/>
                </a:rPr>
                <a:t>DEPARTMENT OF BIOTECHNOLOGY,</a:t>
              </a:r>
            </a:p>
            <a:p>
              <a:pPr marL="0" marR="0" lvl="0" indent="0" algn="r" rtl="0">
                <a:lnSpc>
                  <a:spcPct val="120000"/>
                </a:lnSpc>
                <a:spcBef>
                  <a:spcPts val="0"/>
                </a:spcBef>
                <a:spcAft>
                  <a:spcPts val="0"/>
                </a:spcAft>
                <a:buNone/>
              </a:pPr>
              <a:r>
                <a:rPr lang="en" sz="1800" dirty="0">
                  <a:solidFill>
                    <a:schemeClr val="dk1"/>
                  </a:solidFill>
                  <a:latin typeface="Rubik"/>
                  <a:cs typeface="Rubik"/>
                  <a:sym typeface="Rubik"/>
                </a:rPr>
                <a:t>VFSTR.</a:t>
              </a:r>
              <a:endParaRPr sz="700" dirty="0">
                <a:solidFill>
                  <a:schemeClr val="dk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D71541-7918-8F72-563B-931E1EDFA7BD}"/>
              </a:ext>
            </a:extLst>
          </p:cNvPr>
          <p:cNvSpPr txBox="1"/>
          <p:nvPr/>
        </p:nvSpPr>
        <p:spPr>
          <a:xfrm>
            <a:off x="2556639" y="20127"/>
            <a:ext cx="4347714" cy="523220"/>
          </a:xfrm>
          <a:prstGeom prst="rect">
            <a:avLst/>
          </a:prstGeom>
          <a:noFill/>
        </p:spPr>
        <p:txBody>
          <a:bodyPr wrap="square" rtlCol="0">
            <a:spAutoFit/>
          </a:bodyPr>
          <a:lstStyle/>
          <a:p>
            <a:r>
              <a:rPr lang="en-US" sz="2800" b="1" dirty="0"/>
              <a:t>INDUSTRY OVERVIEW</a:t>
            </a:r>
          </a:p>
        </p:txBody>
      </p:sp>
      <p:sp>
        <p:nvSpPr>
          <p:cNvPr id="3" name="TextBox 2">
            <a:extLst>
              <a:ext uri="{FF2B5EF4-FFF2-40B4-BE49-F238E27FC236}">
                <a16:creationId xmlns:a16="http://schemas.microsoft.com/office/drawing/2014/main" id="{054008F4-C461-1640-C64D-560A0E715C89}"/>
              </a:ext>
            </a:extLst>
          </p:cNvPr>
          <p:cNvSpPr txBox="1"/>
          <p:nvPr/>
        </p:nvSpPr>
        <p:spPr>
          <a:xfrm>
            <a:off x="182880" y="678495"/>
            <a:ext cx="9095232" cy="4524828"/>
          </a:xfrm>
          <a:prstGeom prst="rect">
            <a:avLst/>
          </a:prstGeom>
          <a:noFill/>
        </p:spPr>
        <p:txBody>
          <a:bodyPr wrap="square" rtlCol="0">
            <a:spAutoFit/>
          </a:bodyPr>
          <a:lstStyle/>
          <a:p>
            <a:r>
              <a:rPr lang="en-US" sz="1600" b="1" dirty="0"/>
              <a:t>The dataset used in this project contains historical stock price data for Yes Bank from July 2005 to November 2020. It includes various features typically found in stock price datasets, such as:</a:t>
            </a:r>
          </a:p>
          <a:p>
            <a:pPr algn="just">
              <a:lnSpc>
                <a:spcPct val="150000"/>
              </a:lnSpc>
            </a:pPr>
            <a:r>
              <a:rPr lang="en-US" sz="1800" b="1" dirty="0"/>
              <a:t>1</a:t>
            </a:r>
            <a:r>
              <a:rPr lang="en-US" sz="1600" b="1" dirty="0"/>
              <a:t>. Date: </a:t>
            </a:r>
            <a:r>
              <a:rPr lang="en-US" sz="1600" dirty="0"/>
              <a:t>The specific trading day</a:t>
            </a:r>
            <a:r>
              <a:rPr lang="en-US" sz="1600" b="1" dirty="0"/>
              <a:t>.</a:t>
            </a:r>
          </a:p>
          <a:p>
            <a:pPr algn="just">
              <a:lnSpc>
                <a:spcPct val="150000"/>
              </a:lnSpc>
            </a:pPr>
            <a:r>
              <a:rPr lang="en-US" sz="1600" b="1" dirty="0"/>
              <a:t>2. Open Price: </a:t>
            </a:r>
            <a:r>
              <a:rPr lang="en-US" sz="1600" dirty="0"/>
              <a:t>The stock's price at market opening.</a:t>
            </a:r>
          </a:p>
          <a:p>
            <a:pPr algn="just">
              <a:lnSpc>
                <a:spcPct val="150000"/>
              </a:lnSpc>
            </a:pPr>
            <a:r>
              <a:rPr lang="en-US" sz="1600" b="1" dirty="0"/>
              <a:t>3. High Price: </a:t>
            </a:r>
            <a:r>
              <a:rPr lang="en-US" sz="1600" dirty="0"/>
              <a:t>The highest price reached during the trading day.</a:t>
            </a:r>
          </a:p>
          <a:p>
            <a:pPr algn="just">
              <a:lnSpc>
                <a:spcPct val="150000"/>
              </a:lnSpc>
            </a:pPr>
            <a:r>
              <a:rPr lang="en-US" sz="1600" b="1" dirty="0"/>
              <a:t>4. Low Price: </a:t>
            </a:r>
            <a:r>
              <a:rPr lang="en-US" sz="1600" dirty="0"/>
              <a:t>The lowest price reached during the trading day.</a:t>
            </a:r>
          </a:p>
          <a:p>
            <a:pPr algn="just">
              <a:lnSpc>
                <a:spcPct val="150000"/>
              </a:lnSpc>
            </a:pPr>
            <a:r>
              <a:rPr lang="en-US" sz="1600" b="1" dirty="0"/>
              <a:t>5. Close Price: </a:t>
            </a:r>
            <a:r>
              <a:rPr lang="en-US" sz="1600" dirty="0"/>
              <a:t>The stock's price at market closing (target variable for prediction).</a:t>
            </a:r>
          </a:p>
          <a:p>
            <a:pPr algn="just">
              <a:lnSpc>
                <a:spcPct val="150000"/>
              </a:lnSpc>
            </a:pPr>
            <a:r>
              <a:rPr lang="en-US" sz="1600" b="1" dirty="0"/>
              <a:t>6. Adjusted Close Price: </a:t>
            </a:r>
            <a:r>
              <a:rPr lang="en-US" sz="1600" dirty="0"/>
              <a:t>The closing price adjusted for dividends, stock splits, and other corporate actions.</a:t>
            </a:r>
          </a:p>
          <a:p>
            <a:pPr algn="just">
              <a:lnSpc>
                <a:spcPct val="150000"/>
              </a:lnSpc>
            </a:pPr>
            <a:r>
              <a:rPr lang="en-US" sz="1600" b="1" dirty="0"/>
              <a:t>7. Volume: </a:t>
            </a:r>
            <a:r>
              <a:rPr lang="en-US" sz="1600" dirty="0"/>
              <a:t>The number of shares traded on a particular day.</a:t>
            </a:r>
            <a:endParaRPr lang="en-US" sz="1600" b="1" dirty="0"/>
          </a:p>
          <a:p>
            <a:pPr algn="just">
              <a:lnSpc>
                <a:spcPct val="150000"/>
              </a:lnSpc>
            </a:pPr>
            <a:r>
              <a:rPr lang="en-US" sz="1600" i="1" dirty="0"/>
              <a:t>These variables provide a foundation for performing regression analysis to predict future stock prices.</a:t>
            </a:r>
          </a:p>
        </p:txBody>
      </p:sp>
    </p:spTree>
    <p:extLst>
      <p:ext uri="{BB962C8B-B14F-4D97-AF65-F5344CB8AC3E}">
        <p14:creationId xmlns:p14="http://schemas.microsoft.com/office/powerpoint/2010/main" val="353183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9144000" cy="1893300"/>
          </a:xfrm>
          <a:prstGeom prst="rect">
            <a:avLst/>
          </a:pr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3652886" y="489060"/>
            <a:ext cx="4976775"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b="0" i="0" u="none" strike="noStrike" cap="none" dirty="0">
                <a:solidFill>
                  <a:schemeClr val="dk1"/>
                </a:solidFill>
                <a:latin typeface="Rubik"/>
                <a:ea typeface="Rubik"/>
                <a:cs typeface="Rubik"/>
                <a:sym typeface="Rubik"/>
              </a:rPr>
              <a:t>BUSINESS PROBLEM</a:t>
            </a:r>
          </a:p>
          <a:p>
            <a:pPr marL="0" marR="0" lvl="0" indent="0" algn="l" rtl="0">
              <a:lnSpc>
                <a:spcPct val="100000"/>
              </a:lnSpc>
              <a:spcBef>
                <a:spcPts val="0"/>
              </a:spcBef>
              <a:spcAft>
                <a:spcPts val="0"/>
              </a:spcAft>
              <a:buNone/>
            </a:pPr>
            <a:r>
              <a:rPr lang="en" sz="4000" dirty="0">
                <a:solidFill>
                  <a:schemeClr val="dk1"/>
                </a:solidFill>
                <a:latin typeface="Rubik"/>
                <a:cs typeface="Rubik"/>
                <a:sym typeface="Rubik"/>
              </a:rPr>
              <a:t>STATEMENT</a:t>
            </a:r>
            <a:endParaRPr sz="700" dirty="0">
              <a:solidFill>
                <a:schemeClr val="dk1"/>
              </a:solidFill>
            </a:endParaRPr>
          </a:p>
        </p:txBody>
      </p:sp>
      <p:sp>
        <p:nvSpPr>
          <p:cNvPr id="113" name="Google Shape;113;p14"/>
          <p:cNvSpPr txBox="1"/>
          <p:nvPr/>
        </p:nvSpPr>
        <p:spPr>
          <a:xfrm>
            <a:off x="4113698" y="2372701"/>
            <a:ext cx="4515900" cy="192052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300" b="1" dirty="0">
                <a:solidFill>
                  <a:schemeClr val="dk1"/>
                </a:solidFill>
                <a:latin typeface="Rubik"/>
                <a:ea typeface="Rubik"/>
                <a:cs typeface="Rubik"/>
                <a:sym typeface="Rubik"/>
              </a:rPr>
              <a:t>The goal is to analyze the historical stock price data of Yes Bank to predict future price movements. By understanding historical trends and patterns through exploratory data analysis (EDA), feature engineering, and model building, we aim to forecast future prices accurately. This can help businesses or investors make informed decisions about trading or investment in Yes Bank stocks.</a:t>
            </a:r>
            <a:endParaRPr lang="en-US" sz="700" dirty="0">
              <a:solidFill>
                <a:schemeClr val="dk1"/>
              </a:solidFill>
            </a:endParaRPr>
          </a:p>
        </p:txBody>
      </p:sp>
      <p:sp>
        <p:nvSpPr>
          <p:cNvPr id="123" name="Google Shape;123;p14"/>
          <p:cNvSpPr/>
          <p:nvPr/>
        </p:nvSpPr>
        <p:spPr>
          <a:xfrm>
            <a:off x="3652886" y="4321539"/>
            <a:ext cx="291936" cy="291936"/>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solidFill>
                <a:schemeClr val="dk1"/>
              </a:solidFill>
            </a:endParaRPr>
          </a:p>
        </p:txBody>
      </p:sp>
      <p:pic>
        <p:nvPicPr>
          <p:cNvPr id="7" name="Picture 6" descr="A person with a puzzle piece and a head with a question mark">
            <a:extLst>
              <a:ext uri="{FF2B5EF4-FFF2-40B4-BE49-F238E27FC236}">
                <a16:creationId xmlns:a16="http://schemas.microsoft.com/office/drawing/2014/main" id="{95C954B2-7185-37AB-DD0C-543C9C6552A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2808" y="1082013"/>
            <a:ext cx="3640078" cy="36400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7"/>
        <p:cNvGrpSpPr/>
        <p:nvPr/>
      </p:nvGrpSpPr>
      <p:grpSpPr>
        <a:xfrm>
          <a:off x="0" y="0"/>
          <a:ext cx="0" cy="0"/>
          <a:chOff x="0" y="0"/>
          <a:chExt cx="0" cy="0"/>
        </a:xfrm>
      </p:grpSpPr>
      <p:sp>
        <p:nvSpPr>
          <p:cNvPr id="101" name="Google Shape;101;p13"/>
          <p:cNvSpPr txBox="1"/>
          <p:nvPr/>
        </p:nvSpPr>
        <p:spPr>
          <a:xfrm>
            <a:off x="518076" y="504825"/>
            <a:ext cx="4050300"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b="0" i="0" u="none" strike="noStrike" cap="none" dirty="0">
                <a:solidFill>
                  <a:schemeClr val="dk1"/>
                </a:solidFill>
                <a:latin typeface="Rubik"/>
                <a:ea typeface="Rubik"/>
                <a:cs typeface="Rubik"/>
                <a:sym typeface="Rubik"/>
              </a:rPr>
              <a:t>AGENDA</a:t>
            </a:r>
            <a:endParaRPr sz="700" dirty="0">
              <a:solidFill>
                <a:schemeClr val="dk1"/>
              </a:solidFill>
            </a:endParaRPr>
          </a:p>
        </p:txBody>
      </p:sp>
      <p:sp>
        <p:nvSpPr>
          <p:cNvPr id="2" name="TextBox 1">
            <a:extLst>
              <a:ext uri="{FF2B5EF4-FFF2-40B4-BE49-F238E27FC236}">
                <a16:creationId xmlns:a16="http://schemas.microsoft.com/office/drawing/2014/main" id="{B7DC49C3-823C-705B-F184-452962DD45CC}"/>
              </a:ext>
            </a:extLst>
          </p:cNvPr>
          <p:cNvSpPr txBox="1"/>
          <p:nvPr/>
        </p:nvSpPr>
        <p:spPr>
          <a:xfrm>
            <a:off x="518076" y="1357848"/>
            <a:ext cx="8244924" cy="326698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000" dirty="0"/>
              <a:t>Analyze the Given Dataset (Initial Exploratory Data Analysis-EDA).</a:t>
            </a:r>
          </a:p>
          <a:p>
            <a:pPr marL="342900" indent="-342900" algn="just">
              <a:lnSpc>
                <a:spcPct val="150000"/>
              </a:lnSpc>
              <a:buFont typeface="Wingdings" panose="05000000000000000000" pitchFamily="2" charset="2"/>
              <a:buChar char="v"/>
            </a:pPr>
            <a:r>
              <a:rPr lang="en-US" sz="2000" dirty="0"/>
              <a:t>Performing Basic Operations like Removing Null values.</a:t>
            </a:r>
          </a:p>
          <a:p>
            <a:pPr marL="342900" indent="-342900" algn="just">
              <a:lnSpc>
                <a:spcPct val="150000"/>
              </a:lnSpc>
              <a:buFont typeface="Wingdings" panose="05000000000000000000" pitchFamily="2" charset="2"/>
              <a:buChar char="v"/>
            </a:pPr>
            <a:r>
              <a:rPr lang="en-US" sz="2000" dirty="0"/>
              <a:t>Selecting any two Variables to Perform Linear Regression analysis.. Precisely Independent and Dependent Variable .</a:t>
            </a:r>
          </a:p>
          <a:p>
            <a:pPr marL="342900" indent="-342900" algn="just">
              <a:lnSpc>
                <a:spcPct val="150000"/>
              </a:lnSpc>
              <a:buFont typeface="Wingdings" panose="05000000000000000000" pitchFamily="2" charset="2"/>
              <a:buChar char="v"/>
            </a:pPr>
            <a:r>
              <a:rPr lang="en-US" sz="2000" dirty="0"/>
              <a:t>Plotting the BEST FIT LINE as it helps visualize, evaluate, and communicate the relationships between variables and the model’s effectiveness.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AC00B76-B26C-C900-8B1C-A8D01B0DC5DD}"/>
              </a:ext>
            </a:extLst>
          </p:cNvPr>
          <p:cNvSpPr/>
          <p:nvPr/>
        </p:nvSpPr>
        <p:spPr>
          <a:xfrm>
            <a:off x="7839456" y="3831438"/>
            <a:ext cx="1036320" cy="1106322"/>
          </a:xfrm>
          <a:prstGeom prst="ellipse">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15D737C-2918-3769-FDAC-F05A8C9E1284}"/>
              </a:ext>
            </a:extLst>
          </p:cNvPr>
          <p:cNvSpPr/>
          <p:nvPr/>
        </p:nvSpPr>
        <p:spPr>
          <a:xfrm>
            <a:off x="7333488" y="4235117"/>
            <a:ext cx="1036320" cy="1106322"/>
          </a:xfrm>
          <a:prstGeom prst="ellipse">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1FF5B59-83AC-3E68-B43B-97F320AD9216}"/>
              </a:ext>
            </a:extLst>
          </p:cNvPr>
          <p:cNvSpPr>
            <a:spLocks noGrp="1"/>
          </p:cNvSpPr>
          <p:nvPr>
            <p:ph type="ctrTitle"/>
          </p:nvPr>
        </p:nvSpPr>
        <p:spPr>
          <a:xfrm>
            <a:off x="534614" y="-420737"/>
            <a:ext cx="3463200" cy="1732800"/>
          </a:xfrm>
        </p:spPr>
        <p:txBody>
          <a:bodyPr/>
          <a:lstStyle/>
          <a:p>
            <a:r>
              <a:rPr lang="en-US" dirty="0"/>
              <a:t>DATASET</a:t>
            </a:r>
          </a:p>
        </p:txBody>
      </p:sp>
      <p:sp>
        <p:nvSpPr>
          <p:cNvPr id="9" name="Oval 8">
            <a:extLst>
              <a:ext uri="{FF2B5EF4-FFF2-40B4-BE49-F238E27FC236}">
                <a16:creationId xmlns:a16="http://schemas.microsoft.com/office/drawing/2014/main" id="{49205B56-8815-D287-B184-631C4215CD98}"/>
              </a:ext>
            </a:extLst>
          </p:cNvPr>
          <p:cNvSpPr/>
          <p:nvPr/>
        </p:nvSpPr>
        <p:spPr>
          <a:xfrm>
            <a:off x="4309872" y="862686"/>
            <a:ext cx="1036320" cy="1106322"/>
          </a:xfrm>
          <a:prstGeom prst="ellipse">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26659E85-84A1-6847-57FD-D8A30795AC2C}"/>
              </a:ext>
            </a:extLst>
          </p:cNvPr>
          <p:cNvSpPr>
            <a:spLocks noGrp="1"/>
          </p:cNvSpPr>
          <p:nvPr>
            <p:ph type="subTitle" idx="1"/>
          </p:nvPr>
        </p:nvSpPr>
        <p:spPr>
          <a:xfrm>
            <a:off x="803755" y="1415847"/>
            <a:ext cx="7731562" cy="6172482"/>
          </a:xfrm>
        </p:spPr>
        <p:txBody>
          <a:bodyPr/>
          <a:lstStyle/>
          <a:p>
            <a:pPr>
              <a:lnSpc>
                <a:spcPct val="150000"/>
              </a:lnSpc>
            </a:pPr>
            <a:r>
              <a:rPr lang="en-US" dirty="0"/>
              <a:t>The dataset provides the daily stock price information for YES Bank from July 2005 to September 2007. It includes the following columns:</a:t>
            </a:r>
          </a:p>
          <a:p>
            <a:pPr>
              <a:lnSpc>
                <a:spcPct val="150000"/>
              </a:lnSpc>
              <a:buFont typeface="Arial" panose="020B0604020202020204" pitchFamily="34" charset="0"/>
              <a:buChar char="•"/>
            </a:pPr>
            <a:r>
              <a:rPr lang="en-US" b="1" dirty="0"/>
              <a:t>Date:</a:t>
            </a:r>
            <a:r>
              <a:rPr lang="en-US" dirty="0"/>
              <a:t> The date of the stock price observation.</a:t>
            </a:r>
          </a:p>
          <a:p>
            <a:pPr>
              <a:lnSpc>
                <a:spcPct val="150000"/>
              </a:lnSpc>
              <a:buFont typeface="Arial" panose="020B0604020202020204" pitchFamily="34" charset="0"/>
              <a:buChar char="•"/>
            </a:pPr>
            <a:r>
              <a:rPr lang="en-US" b="1" dirty="0"/>
              <a:t>Open:</a:t>
            </a:r>
            <a:r>
              <a:rPr lang="en-US" dirty="0"/>
              <a:t> The opening price of the stock on that day.</a:t>
            </a:r>
          </a:p>
          <a:p>
            <a:pPr>
              <a:lnSpc>
                <a:spcPct val="150000"/>
              </a:lnSpc>
              <a:buFont typeface="Arial" panose="020B0604020202020204" pitchFamily="34" charset="0"/>
              <a:buChar char="•"/>
            </a:pPr>
            <a:r>
              <a:rPr lang="en-US" b="1" dirty="0"/>
              <a:t>High:</a:t>
            </a:r>
            <a:r>
              <a:rPr lang="en-US" dirty="0"/>
              <a:t> The highest price reached by the stock on that day.</a:t>
            </a:r>
          </a:p>
          <a:p>
            <a:pPr>
              <a:lnSpc>
                <a:spcPct val="150000"/>
              </a:lnSpc>
              <a:buFont typeface="Arial" panose="020B0604020202020204" pitchFamily="34" charset="0"/>
              <a:buChar char="•"/>
            </a:pPr>
            <a:r>
              <a:rPr lang="en-US" b="1" dirty="0"/>
              <a:t>Low:</a:t>
            </a:r>
            <a:r>
              <a:rPr lang="en-US" dirty="0"/>
              <a:t> The lowest price reached by the stock on that day.</a:t>
            </a:r>
          </a:p>
          <a:p>
            <a:pPr>
              <a:lnSpc>
                <a:spcPct val="150000"/>
              </a:lnSpc>
              <a:buFont typeface="Arial" panose="020B0604020202020204" pitchFamily="34" charset="0"/>
              <a:buChar char="•"/>
            </a:pPr>
            <a:r>
              <a:rPr lang="en-US" b="1" dirty="0"/>
              <a:t>Close:</a:t>
            </a:r>
            <a:r>
              <a:rPr lang="en-US" dirty="0"/>
              <a:t> The closing price of the stock on that day.</a:t>
            </a:r>
          </a:p>
          <a:p>
            <a:pPr>
              <a:lnSpc>
                <a:spcPct val="150000"/>
              </a:lnSpc>
            </a:pPr>
            <a:r>
              <a:rPr lang="en-US" dirty="0"/>
              <a:t>This dataset can be used to analyze the stock price trends, volatility, and other relevant metrics for YES Bank during this period.</a:t>
            </a:r>
          </a:p>
          <a:p>
            <a:pPr>
              <a:lnSpc>
                <a:spcPct val="150000"/>
              </a:lnSpc>
            </a:pPr>
            <a:endParaRPr lang="en-US" dirty="0"/>
          </a:p>
        </p:txBody>
      </p:sp>
    </p:spTree>
    <p:extLst>
      <p:ext uri="{BB962C8B-B14F-4D97-AF65-F5344CB8AC3E}">
        <p14:creationId xmlns:p14="http://schemas.microsoft.com/office/powerpoint/2010/main" val="4070764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9"/>
        <p:cNvGrpSpPr/>
        <p:nvPr/>
      </p:nvGrpSpPr>
      <p:grpSpPr>
        <a:xfrm>
          <a:off x="0" y="0"/>
          <a:ext cx="0" cy="0"/>
          <a:chOff x="0" y="0"/>
          <a:chExt cx="0" cy="0"/>
        </a:xfrm>
      </p:grpSpPr>
      <p:grpSp>
        <p:nvGrpSpPr>
          <p:cNvPr id="131" name="Google Shape;131;p15"/>
          <p:cNvGrpSpPr/>
          <p:nvPr/>
        </p:nvGrpSpPr>
        <p:grpSpPr>
          <a:xfrm>
            <a:off x="1424627" y="1116551"/>
            <a:ext cx="7352793" cy="4001394"/>
            <a:chOff x="898608" y="275658"/>
            <a:chExt cx="13895619" cy="6009845"/>
          </a:xfrm>
        </p:grpSpPr>
        <p:sp>
          <p:nvSpPr>
            <p:cNvPr id="132" name="Google Shape;132;p15"/>
            <p:cNvSpPr txBox="1"/>
            <p:nvPr/>
          </p:nvSpPr>
          <p:spPr>
            <a:xfrm>
              <a:off x="898608" y="1917134"/>
              <a:ext cx="12675998" cy="4368369"/>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lt1"/>
                  </a:solidFill>
                  <a:latin typeface="Rubik"/>
                  <a:ea typeface="Rubik"/>
                  <a:cs typeface="Rubik"/>
                  <a:sym typeface="Rubik"/>
                </a:rPr>
                <a:t>Dataset Description and Loading</a:t>
              </a: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lt1"/>
                  </a:solidFill>
                  <a:latin typeface="Rubik"/>
                  <a:ea typeface="Rubik"/>
                  <a:cs typeface="Rubik"/>
                  <a:sym typeface="Rubik"/>
                </a:rPr>
                <a:t>Exploratory Data Analysis (EDA)</a:t>
              </a: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lt1"/>
                  </a:solidFill>
                  <a:latin typeface="Rubik"/>
                  <a:ea typeface="Rubik"/>
                  <a:cs typeface="Rubik"/>
                  <a:sym typeface="Rubik"/>
                </a:rPr>
                <a:t>Data Preprocessing and Feature Engineering</a:t>
              </a: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lt1"/>
                  </a:solidFill>
                  <a:latin typeface="Rubik"/>
                  <a:ea typeface="Rubik"/>
                  <a:cs typeface="Rubik"/>
                  <a:sym typeface="Rubik"/>
                </a:rPr>
                <a:t>Data Splitting &amp; Model Building</a:t>
              </a: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lt1"/>
                  </a:solidFill>
                  <a:latin typeface="Rubik"/>
                  <a:ea typeface="Rubik"/>
                  <a:cs typeface="Rubik"/>
                  <a:sym typeface="Rubik"/>
                </a:rPr>
                <a:t>Model Tuning and Improvement</a:t>
              </a: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lt1"/>
                  </a:solidFill>
                  <a:latin typeface="Rubik"/>
                  <a:ea typeface="Rubik"/>
                  <a:cs typeface="Rubik"/>
                  <a:sym typeface="Rubik"/>
                </a:rPr>
                <a:t>Insights and Evaluation Metrics</a:t>
              </a: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lt1"/>
                  </a:solidFill>
                  <a:latin typeface="Rubik"/>
                  <a:ea typeface="Rubik"/>
                  <a:cs typeface="Rubik"/>
                  <a:sym typeface="Rubik"/>
                </a:rPr>
                <a:t>Model Explainability and Business Impact.</a:t>
              </a:r>
              <a:endParaRPr lang="en-US" sz="1000" dirty="0">
                <a:solidFill>
                  <a:schemeClr val="lt1"/>
                </a:solidFill>
              </a:endParaRPr>
            </a:p>
          </p:txBody>
        </p:sp>
        <p:sp>
          <p:nvSpPr>
            <p:cNvPr id="133" name="Google Shape;133;p15"/>
            <p:cNvSpPr txBox="1"/>
            <p:nvPr/>
          </p:nvSpPr>
          <p:spPr>
            <a:xfrm>
              <a:off x="3016840" y="275658"/>
              <a:ext cx="11777387" cy="16414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dirty="0">
                  <a:solidFill>
                    <a:schemeClr val="lt1"/>
                  </a:solidFill>
                  <a:latin typeface="Rubik"/>
                  <a:ea typeface="Rubik"/>
                  <a:cs typeface="Rubik"/>
                  <a:sym typeface="Rubik"/>
                </a:rPr>
                <a:t>PLAN OF ACTION</a:t>
              </a:r>
              <a:endParaRPr sz="700" dirty="0">
                <a:solidFill>
                  <a:schemeClr val="lt1"/>
                </a:solidFill>
              </a:endParaRPr>
            </a:p>
          </p:txBody>
        </p:sp>
      </p:grpSp>
      <p:sp>
        <p:nvSpPr>
          <p:cNvPr id="134" name="Google Shape;134;p15"/>
          <p:cNvSpPr/>
          <p:nvPr/>
        </p:nvSpPr>
        <p:spPr>
          <a:xfrm>
            <a:off x="7560500" y="3784191"/>
            <a:ext cx="2433841" cy="2444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9"/>
        <p:cNvGrpSpPr/>
        <p:nvPr/>
      </p:nvGrpSpPr>
      <p:grpSpPr>
        <a:xfrm>
          <a:off x="0" y="0"/>
          <a:ext cx="0" cy="0"/>
          <a:chOff x="0" y="0"/>
          <a:chExt cx="0" cy="0"/>
        </a:xfrm>
      </p:grpSpPr>
      <p:sp>
        <p:nvSpPr>
          <p:cNvPr id="140" name="Google Shape;140;p16"/>
          <p:cNvSpPr txBox="1"/>
          <p:nvPr/>
        </p:nvSpPr>
        <p:spPr>
          <a:xfrm>
            <a:off x="342388" y="762196"/>
            <a:ext cx="4695437"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b="1" i="0" dirty="0">
                <a:solidFill>
                  <a:srgbClr val="31356E"/>
                </a:solidFill>
                <a:effectLst/>
              </a:rPr>
              <a:t>Initial Considerations</a:t>
            </a:r>
            <a:endParaRPr lang="en-US" sz="500" dirty="0">
              <a:solidFill>
                <a:schemeClr val="dk1"/>
              </a:solidFill>
            </a:endParaRPr>
          </a:p>
        </p:txBody>
      </p:sp>
      <p:sp>
        <p:nvSpPr>
          <p:cNvPr id="156" name="Google Shape;156;p16"/>
          <p:cNvSpPr/>
          <p:nvPr/>
        </p:nvSpPr>
        <p:spPr>
          <a:xfrm rot="10800000">
            <a:off x="506784" y="3585019"/>
            <a:ext cx="2686708" cy="269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7" name="Google Shape;157;p16"/>
          <p:cNvSpPr/>
          <p:nvPr/>
        </p:nvSpPr>
        <p:spPr>
          <a:xfrm>
            <a:off x="-1103341" y="3579418"/>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8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C289732-020A-52B1-5940-B9811CBBE0FA}"/>
              </a:ext>
            </a:extLst>
          </p:cNvPr>
          <p:cNvSpPr txBox="1"/>
          <p:nvPr/>
        </p:nvSpPr>
        <p:spPr>
          <a:xfrm>
            <a:off x="4261449" y="948906"/>
            <a:ext cx="4375767" cy="4093428"/>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101112"/>
                </a:solidFill>
                <a:effectLst/>
              </a:rPr>
              <a:t>Ensure You Have All the .csv Files in Prior while performing Data Analysis(EDA).</a:t>
            </a:r>
            <a:endParaRPr lang="en-US" sz="2000" dirty="0"/>
          </a:p>
          <a:p>
            <a:pPr algn="just">
              <a:buFont typeface="Arial" panose="020B0604020202020204" pitchFamily="34" charset="0"/>
              <a:buChar char="•"/>
            </a:pPr>
            <a:r>
              <a:rPr lang="en-US" sz="2000" b="0" i="0" dirty="0">
                <a:solidFill>
                  <a:srgbClr val="101112"/>
                </a:solidFill>
                <a:effectLst/>
              </a:rPr>
              <a:t>Proper Connectivity During Execution of Code Snippets in Google </a:t>
            </a:r>
            <a:r>
              <a:rPr lang="en-US" sz="2000" b="0" i="0" dirty="0" err="1">
                <a:solidFill>
                  <a:srgbClr val="101112"/>
                </a:solidFill>
                <a:effectLst/>
              </a:rPr>
              <a:t>colab</a:t>
            </a:r>
            <a:r>
              <a:rPr lang="en-US" sz="2000" b="0" i="0" dirty="0">
                <a:solidFill>
                  <a:srgbClr val="101112"/>
                </a:solidFill>
                <a:effectLst/>
              </a:rPr>
              <a:t> Notebook.</a:t>
            </a:r>
            <a:endParaRPr lang="en-US" sz="2000" dirty="0"/>
          </a:p>
          <a:p>
            <a:pPr algn="just">
              <a:buFont typeface="Arial" panose="020B0604020202020204" pitchFamily="34" charset="0"/>
              <a:buChar char="•"/>
            </a:pPr>
            <a:r>
              <a:rPr lang="en-US" sz="2000" b="0" i="0" dirty="0">
                <a:solidFill>
                  <a:srgbClr val="101112"/>
                </a:solidFill>
                <a:effectLst/>
              </a:rPr>
              <a:t>Plotting BEST FIT LINE which should Pass All the Dataset Points on Which You have selected two Independent Variable and Dependent Variable.</a:t>
            </a:r>
            <a:endParaRPr lang="en-US" sz="2000" dirty="0"/>
          </a:p>
          <a:p>
            <a:pPr algn="just">
              <a:buFont typeface="Arial" panose="020B0604020202020204" pitchFamily="34" charset="0"/>
              <a:buChar char="•"/>
            </a:pPr>
            <a:r>
              <a:rPr lang="en-US" sz="2000" b="0" i="0" dirty="0">
                <a:solidFill>
                  <a:srgbClr val="101112"/>
                </a:solidFill>
                <a:effectLst/>
              </a:rPr>
              <a:t>Get the Results.</a:t>
            </a:r>
            <a:endParaRPr lang="en-US" sz="2000" dirty="0"/>
          </a:p>
          <a:p>
            <a:pPr algn="just"/>
            <a:endParaRPr lang="en-US" sz="2000" dirty="0"/>
          </a:p>
        </p:txBody>
      </p:sp>
      <p:sp>
        <p:nvSpPr>
          <p:cNvPr id="4" name="TextBox 3">
            <a:extLst>
              <a:ext uri="{FF2B5EF4-FFF2-40B4-BE49-F238E27FC236}">
                <a16:creationId xmlns:a16="http://schemas.microsoft.com/office/drawing/2014/main" id="{C3C0E415-EA42-A94B-F015-4F4B6FE03159}"/>
              </a:ext>
            </a:extLst>
          </p:cNvPr>
          <p:cNvSpPr txBox="1"/>
          <p:nvPr/>
        </p:nvSpPr>
        <p:spPr>
          <a:xfrm>
            <a:off x="6581955" y="4679763"/>
            <a:ext cx="5124090" cy="307777"/>
          </a:xfrm>
          <a:prstGeom prst="rect">
            <a:avLst/>
          </a:prstGeom>
          <a:noFill/>
        </p:spPr>
        <p:txBody>
          <a:bodyPr wrap="square">
            <a:spAutoFit/>
          </a:bodyPr>
          <a:lstStyle/>
          <a:p>
            <a:r>
              <a:rPr lang="en-US" b="0" i="0" dirty="0">
                <a:solidFill>
                  <a:srgbClr val="000000"/>
                </a:solidFill>
                <a:effectLst/>
              </a:rPr>
              <a:t>(Libraries Used : Pandas)</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1"/>
        <p:cNvGrpSpPr/>
        <p:nvPr/>
      </p:nvGrpSpPr>
      <p:grpSpPr>
        <a:xfrm>
          <a:off x="0" y="0"/>
          <a:ext cx="0" cy="0"/>
          <a:chOff x="0" y="0"/>
          <a:chExt cx="0" cy="0"/>
        </a:xfrm>
      </p:grpSpPr>
      <p:sp>
        <p:nvSpPr>
          <p:cNvPr id="168" name="Google Shape;168;p17"/>
          <p:cNvSpPr txBox="1"/>
          <p:nvPr/>
        </p:nvSpPr>
        <p:spPr>
          <a:xfrm>
            <a:off x="1069674" y="305944"/>
            <a:ext cx="7418717" cy="73866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2400" dirty="0">
                <a:solidFill>
                  <a:schemeClr val="lt1"/>
                </a:solidFill>
                <a:latin typeface="Rubik"/>
                <a:ea typeface="Rubik"/>
                <a:cs typeface="Rubik"/>
                <a:sym typeface="Rubik"/>
              </a:rPr>
              <a:t>UPLOADING DATASET IN THE GOOGLE COLAB AND PERFORMING DATA ANALYSIS</a:t>
            </a:r>
            <a:endParaRPr sz="300" dirty="0">
              <a:solidFill>
                <a:schemeClr val="lt1"/>
              </a:solidFill>
            </a:endParaRPr>
          </a:p>
        </p:txBody>
      </p:sp>
      <p:sp>
        <p:nvSpPr>
          <p:cNvPr id="172" name="Google Shape;172;p17"/>
          <p:cNvSpPr/>
          <p:nvPr/>
        </p:nvSpPr>
        <p:spPr>
          <a:xfrm>
            <a:off x="3867108" y="-583056"/>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17"/>
          <p:cNvSpPr/>
          <p:nvPr/>
        </p:nvSpPr>
        <p:spPr>
          <a:xfrm>
            <a:off x="-603803" y="1988852"/>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17"/>
          <p:cNvSpPr/>
          <p:nvPr/>
        </p:nvSpPr>
        <p:spPr>
          <a:xfrm>
            <a:off x="2337619" y="4879084"/>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15" name="Picture 14" descr="A screenshot of a computer&#10;&#10;Description automatically generated">
            <a:extLst>
              <a:ext uri="{FF2B5EF4-FFF2-40B4-BE49-F238E27FC236}">
                <a16:creationId xmlns:a16="http://schemas.microsoft.com/office/drawing/2014/main" id="{44EBA874-F807-FFCD-D9F0-EFDAFA3CEEC1}"/>
              </a:ext>
            </a:extLst>
          </p:cNvPr>
          <p:cNvPicPr>
            <a:picLocks noChangeAspect="1"/>
          </p:cNvPicPr>
          <p:nvPr/>
        </p:nvPicPr>
        <p:blipFill>
          <a:blip r:embed="rId3"/>
          <a:stretch>
            <a:fillRect/>
          </a:stretch>
        </p:blipFill>
        <p:spPr>
          <a:xfrm>
            <a:off x="252851" y="1177432"/>
            <a:ext cx="8638298" cy="38604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lack Purple and Green Geometric Corporate Resume Creative Presentation">
  <a:themeElements>
    <a:clrScheme name="Custom 347">
      <a:dk1>
        <a:srgbClr val="191919"/>
      </a:dk1>
      <a:lt1>
        <a:srgbClr val="FFFFFF"/>
      </a:lt1>
      <a:dk2>
        <a:srgbClr val="E8BFED"/>
      </a:dk2>
      <a:lt2>
        <a:srgbClr val="D88CE1"/>
      </a:lt2>
      <a:accent1>
        <a:srgbClr val="009490"/>
      </a:accent1>
      <a:accent2>
        <a:srgbClr val="66BFBC"/>
      </a:accent2>
      <a:accent3>
        <a:srgbClr val="99D4D3"/>
      </a:accent3>
      <a:accent4>
        <a:srgbClr val="CDEAE9"/>
      </a:accent4>
      <a:accent5>
        <a:srgbClr val="E6F5F4"/>
      </a:accent5>
      <a:accent6>
        <a:srgbClr val="FFFFFF"/>
      </a:accent6>
      <a:hlink>
        <a:srgbClr val="D88CE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999</Words>
  <Application>Microsoft Office PowerPoint</Application>
  <PresentationFormat>On-screen Show (16:9)</PresentationFormat>
  <Paragraphs>111</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Rubik</vt:lpstr>
      <vt:lpstr>Calibri</vt:lpstr>
      <vt:lpstr>YAFdJoLIdPI 0</vt:lpstr>
      <vt:lpstr>Wingdings</vt:lpstr>
      <vt:lpstr>Gagalin</vt:lpstr>
      <vt:lpstr>Arial</vt:lpstr>
      <vt:lpstr>Arial Unicode MS</vt:lpstr>
      <vt:lpstr>Black Purple and Green Geometric Corporate Resume Creative Presentation</vt:lpstr>
      <vt:lpstr>PowerPoint Presentation</vt:lpstr>
      <vt:lpstr>PowerPoint Presentation</vt:lpstr>
      <vt:lpstr>PowerPoint Presentation</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Hari Varun</dc:creator>
  <cp:lastModifiedBy>Ramana Maharshi</cp:lastModifiedBy>
  <cp:revision>3</cp:revision>
  <dcterms:modified xsi:type="dcterms:W3CDTF">2024-09-18T03:56:05Z</dcterms:modified>
</cp:coreProperties>
</file>