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6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6B20D6D-94B6-432D-98FB-2B2F9C29BE83}">
          <p14:sldIdLst>
            <p14:sldId id="256"/>
            <p14:sldId id="257"/>
            <p14:sldId id="258"/>
            <p14:sldId id="259"/>
            <p14:sldId id="260"/>
            <p14:sldId id="262"/>
            <p14:sldId id="263"/>
            <p14:sldId id="264"/>
            <p14:sldId id="265"/>
            <p14:sldId id="266"/>
            <p14:sldId id="267"/>
            <p14:sldId id="268"/>
            <p14:sldId id="269"/>
            <p14:sldId id="270"/>
            <p14:sldId id="271"/>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3695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687779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264303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407831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6222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B8F32D-D8B6-4B9E-9CBF-DCAC30B7B93D}"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392546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B8F32D-D8B6-4B9E-9CBF-DCAC30B7B93D}" type="datetimeFigureOut">
              <a:rPr lang="en-US" smtClean="0"/>
              <a:t>12/14/2022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910308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B8F32D-D8B6-4B9E-9CBF-DCAC30B7B93D}" type="datetimeFigureOut">
              <a:rPr lang="en-US" smtClean="0"/>
              <a:t>12/14/2022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578941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1B8F32D-D8B6-4B9E-9CBF-DCAC30B7B93D}" type="datetimeFigureOut">
              <a:rPr lang="en-US" smtClean="0"/>
              <a:t>12/14/2022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407540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1B8F32D-D8B6-4B9E-9CBF-DCAC30B7B93D}" type="datetimeFigureOut">
              <a:rPr lang="en-US" smtClean="0"/>
              <a:t>12/14/2022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0553ECD-7F6D-420D-93CA-D8D15EB427AC}" type="slidenum">
              <a:rPr lang="en-US" smtClean="0"/>
              <a:t>‹#›</a:t>
            </a:fld>
            <a:endParaRPr lang="en-US"/>
          </a:p>
        </p:txBody>
      </p:sp>
    </p:spTree>
    <p:extLst>
      <p:ext uri="{BB962C8B-B14F-4D97-AF65-F5344CB8AC3E}">
        <p14:creationId xmlns:p14="http://schemas.microsoft.com/office/powerpoint/2010/main" val="3183664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B8F32D-D8B6-4B9E-9CBF-DCAC30B7B93D}"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780595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1B8F32D-D8B6-4B9E-9CBF-DCAC30B7B93D}" type="datetimeFigureOut">
              <a:rPr lang="en-US" smtClean="0"/>
              <a:pPr/>
              <a:t>12/14/2022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0553ECD-7F6D-420D-93CA-D8D15EB427AC}"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8477270"/>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3">
            <a:extLst>
              <a:ext uri="{FF2B5EF4-FFF2-40B4-BE49-F238E27FC236}">
                <a16:creationId xmlns:a16="http://schemas.microsoft.com/office/drawing/2014/main" id="{FB9970C3-B80A-92B1-B058-F1FBA98E4FE8}"/>
              </a:ext>
            </a:extLst>
          </p:cNvPr>
          <p:cNvPicPr>
            <a:picLocks noChangeAspect="1"/>
          </p:cNvPicPr>
          <p:nvPr/>
        </p:nvPicPr>
        <p:blipFill rotWithShape="1">
          <a:blip r:embed="rId2"/>
          <a:srcRect l="2731" t="9091" r="31483" b="-1"/>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9F0A2D9A-FC45-96DD-68FB-54D8BBA42589}"/>
              </a:ext>
            </a:extLst>
          </p:cNvPr>
          <p:cNvSpPr>
            <a:spLocks noGrp="1"/>
          </p:cNvSpPr>
          <p:nvPr>
            <p:ph type="ctrTitle"/>
          </p:nvPr>
        </p:nvSpPr>
        <p:spPr>
          <a:xfrm>
            <a:off x="477981" y="1122363"/>
            <a:ext cx="4560744" cy="3204134"/>
          </a:xfrm>
        </p:spPr>
        <p:txBody>
          <a:bodyPr anchor="b">
            <a:normAutofit/>
          </a:bodyPr>
          <a:lstStyle/>
          <a:p>
            <a:pPr algn="l"/>
            <a:r>
              <a:rPr lang="en-US" sz="3400" b="1" u="sng" dirty="0">
                <a:effectLst/>
                <a:latin typeface="28"/>
                <a:cs typeface="Times New Roman" panose="02020603050405020304" pitchFamily="18" charset="0"/>
              </a:rPr>
              <a:t>Statistical and Predictive Modeling I (DATA 1204-02)</a:t>
            </a:r>
            <a:br>
              <a:rPr lang="en-US" sz="3400" b="1" u="sng" dirty="0">
                <a:effectLst/>
                <a:latin typeface="28"/>
                <a:cs typeface="Times New Roman" panose="02020603050405020304" pitchFamily="18" charset="0"/>
              </a:rPr>
            </a:br>
            <a:br>
              <a:rPr lang="en-US" sz="3400" b="1" u="sng" dirty="0">
                <a:effectLst/>
                <a:latin typeface="28"/>
                <a:cs typeface="Times New Roman" panose="02020603050405020304" pitchFamily="18" charset="0"/>
              </a:rPr>
            </a:br>
            <a:r>
              <a:rPr lang="en-IN" sz="3400" b="1" u="sng" dirty="0">
                <a:latin typeface="28"/>
                <a:cs typeface="Times New Roman" panose="02020603050405020304" pitchFamily="18" charset="0"/>
              </a:rPr>
              <a:t>Final Project</a:t>
            </a:r>
            <a:endParaRPr lang="en-IN" sz="3400" u="sng" dirty="0">
              <a:latin typeface="28"/>
              <a:cs typeface="Times New Roman" panose="02020603050405020304" pitchFamily="18" charset="0"/>
            </a:endParaRPr>
          </a:p>
        </p:txBody>
      </p:sp>
      <p:sp>
        <p:nvSpPr>
          <p:cNvPr id="3" name="Subtitle 2">
            <a:extLst>
              <a:ext uri="{FF2B5EF4-FFF2-40B4-BE49-F238E27FC236}">
                <a16:creationId xmlns:a16="http://schemas.microsoft.com/office/drawing/2014/main" id="{8EBBBBBF-96EC-CC24-5337-B41E6394A20E}"/>
              </a:ext>
            </a:extLst>
          </p:cNvPr>
          <p:cNvSpPr>
            <a:spLocks noGrp="1"/>
          </p:cNvSpPr>
          <p:nvPr>
            <p:ph type="subTitle" idx="1"/>
          </p:nvPr>
        </p:nvSpPr>
        <p:spPr>
          <a:xfrm>
            <a:off x="477980" y="4872922"/>
            <a:ext cx="4023359" cy="1208141"/>
          </a:xfrm>
        </p:spPr>
        <p:txBody>
          <a:bodyPr>
            <a:normAutofit fontScale="92500" lnSpcReduction="20000"/>
          </a:bodyPr>
          <a:lstStyle/>
          <a:p>
            <a:pPr algn="l"/>
            <a:r>
              <a:rPr lang="en-IN" sz="2000"/>
              <a:t>Name: Maharshi Mehta(100799054)</a:t>
            </a:r>
          </a:p>
          <a:p>
            <a:pPr algn="l"/>
            <a:endParaRPr lang="en-IN" sz="2000"/>
          </a:p>
          <a:p>
            <a:pPr lvl="1" algn="l"/>
            <a:r>
              <a:rPr lang="en-IN" b="1">
                <a:effectLst/>
                <a:latin typeface="Times New Roman" panose="02020603050405020304" pitchFamily="18" charset="0"/>
                <a:cs typeface="Times New Roman" panose="02020603050405020304" pitchFamily="18" charset="0"/>
              </a:rPr>
              <a:t>Professor: Ritwick Dutta </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4717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EA876-5B78-FB6D-9A82-6BAF1F178DFC}"/>
              </a:ext>
            </a:extLst>
          </p:cNvPr>
          <p:cNvSpPr>
            <a:spLocks noGrp="1"/>
          </p:cNvSpPr>
          <p:nvPr>
            <p:ph type="title"/>
          </p:nvPr>
        </p:nvSpPr>
        <p:spPr>
          <a:xfrm>
            <a:off x="324091" y="286603"/>
            <a:ext cx="11725155" cy="1450757"/>
          </a:xfrm>
        </p:spPr>
        <p:txBody>
          <a:bodyPr anchor="t"/>
          <a:lstStyle/>
          <a:p>
            <a:r>
              <a:rPr lang="en-IN" b="1" u="sng" dirty="0">
                <a:effectLst/>
                <a:latin typeface="Times New Roman" panose="02020603050405020304" pitchFamily="18" charset="0"/>
                <a:cs typeface="Times New Roman" panose="02020603050405020304" pitchFamily="18" charset="0"/>
              </a:rPr>
              <a:t>Linear Regression Model</a:t>
            </a:r>
            <a:endParaRPr lang="en-IN" dirty="0"/>
          </a:p>
        </p:txBody>
      </p:sp>
      <p:sp>
        <p:nvSpPr>
          <p:cNvPr id="3" name="Content Placeholder 2">
            <a:extLst>
              <a:ext uri="{FF2B5EF4-FFF2-40B4-BE49-F238E27FC236}">
                <a16:creationId xmlns:a16="http://schemas.microsoft.com/office/drawing/2014/main" id="{FCF1F7C8-E117-63A0-04D8-A75B3F60B724}"/>
              </a:ext>
            </a:extLst>
          </p:cNvPr>
          <p:cNvSpPr>
            <a:spLocks noGrp="1"/>
          </p:cNvSpPr>
          <p:nvPr>
            <p:ph idx="1"/>
          </p:nvPr>
        </p:nvSpPr>
        <p:spPr>
          <a:xfrm>
            <a:off x="474562" y="1845734"/>
            <a:ext cx="10787605" cy="4023360"/>
          </a:xfrm>
        </p:spPr>
        <p:txBody>
          <a:bodyPr>
            <a:normAutofit/>
          </a:bodyPr>
          <a:lstStyle/>
          <a:p>
            <a:pPr marL="457200" indent="-457200" algn="just">
              <a:buFont typeface="+mj-lt"/>
              <a:buAutoNum type="arabicPeriod"/>
            </a:pPr>
            <a:r>
              <a:rPr lang="en-US" b="1" dirty="0">
                <a:solidFill>
                  <a:srgbClr val="000000"/>
                </a:solidFill>
                <a:effectLst/>
                <a:latin typeface="Times New Roman" panose="02020603050405020304" pitchFamily="18" charset="0"/>
              </a:rPr>
              <a:t>Residuals</a:t>
            </a:r>
            <a:r>
              <a:rPr lang="en-US" dirty="0">
                <a:solidFill>
                  <a:srgbClr val="000000"/>
                </a:solidFill>
                <a:effectLst/>
                <a:latin typeface="Times New Roman" panose="02020603050405020304" pitchFamily="18" charset="0"/>
              </a:rPr>
              <a:t>: The section provides a summary of the residuals and the difference between the model's forecast and the actual findings. Better residuals are smaller ones. So, here min is -19404.9, the lower quartile is -5037.3, the median is -905.9, the upper quartile is 3741.1 and the high level of the box plot is 31536.1.</a:t>
            </a:r>
          </a:p>
          <a:p>
            <a:pPr marL="457200" indent="-457200">
              <a:buFont typeface="+mj-lt"/>
              <a:buAutoNum type="arabicPeriod"/>
            </a:pPr>
            <a:r>
              <a:rPr lang="en-US" dirty="0">
                <a:solidFill>
                  <a:srgbClr val="000000"/>
                </a:solidFill>
                <a:effectLst/>
                <a:latin typeface="Times New Roman" panose="02020603050405020304" pitchFamily="18" charset="0"/>
              </a:rPr>
              <a:t>Coefficients(Estimate): - The nonsmokers estimated expense </a:t>
            </a:r>
            <a:r>
              <a:rPr lang="en-US" dirty="0">
                <a:solidFill>
                  <a:srgbClr val="000000"/>
                </a:solidFill>
                <a:latin typeface="Times New Roman" panose="02020603050405020304" pitchFamily="18" charset="0"/>
              </a:rPr>
              <a:t>of the household is much lower than smoking people who smoke. it is 23813 which is more than 1.5 times.</a:t>
            </a:r>
          </a:p>
          <a:p>
            <a:pPr marL="457200" indent="-457200">
              <a:buFont typeface="+mj-lt"/>
              <a:buAutoNum type="arabicPeriod"/>
            </a:pPr>
            <a:r>
              <a:rPr lang="en-US" dirty="0">
                <a:solidFill>
                  <a:srgbClr val="000000"/>
                </a:solidFill>
                <a:latin typeface="Times New Roman" panose="02020603050405020304" pitchFamily="18" charset="0"/>
              </a:rPr>
              <a:t> Residuals have also had a high variance were 7515 on 1342 observations.</a:t>
            </a:r>
          </a:p>
          <a:p>
            <a:pPr marL="457200" indent="-457200">
              <a:buFont typeface="+mj-lt"/>
              <a:buAutoNum type="arabicPeriod"/>
            </a:pPr>
            <a:r>
              <a:rPr lang="en-US" dirty="0">
                <a:solidFill>
                  <a:srgbClr val="000000"/>
                </a:solidFill>
                <a:latin typeface="Times New Roman" panose="02020603050405020304" pitchFamily="18" charset="0"/>
              </a:rPr>
              <a:t>The multiple R-squared value for the model is 0.6217. The value between 0 and 1 used to determine the model prediction and performance is extremely close to the model so our model performance is just fine.</a:t>
            </a:r>
          </a:p>
          <a:p>
            <a:pPr marL="457200" indent="-457200">
              <a:buFont typeface="+mj-lt"/>
              <a:buAutoNum type="arabicPeriod"/>
            </a:pPr>
            <a:r>
              <a:rPr lang="en-US" dirty="0">
                <a:solidFill>
                  <a:srgbClr val="000000"/>
                </a:solidFill>
                <a:latin typeface="Times New Roman" panose="02020603050405020304" pitchFamily="18" charset="0"/>
              </a:rPr>
              <a:t>The summary results reveal a t-value of 46.99. The big t-value indicates that the model is significant.</a:t>
            </a:r>
          </a:p>
          <a:p>
            <a:pPr marL="0" indent="0">
              <a:buNone/>
            </a:pPr>
            <a:endParaRPr lang="en-US" sz="1800" dirty="0">
              <a:solidFill>
                <a:srgbClr val="000000"/>
              </a:solidFill>
              <a:latin typeface="Times New Roman" panose="02020603050405020304" pitchFamily="18" charset="0"/>
            </a:endParaRPr>
          </a:p>
          <a:p>
            <a:pPr>
              <a:buFont typeface="Wingdings" panose="05000000000000000000" pitchFamily="2" charset="2"/>
              <a:buChar char="§"/>
            </a:pPr>
            <a:endParaRPr lang="en-US" sz="1800" dirty="0">
              <a:solidFill>
                <a:srgbClr val="000000"/>
              </a:solidFill>
              <a:effectLst/>
              <a:latin typeface="Times New Roman" panose="02020603050405020304" pitchFamily="18" charset="0"/>
            </a:endParaRPr>
          </a:p>
          <a:p>
            <a:pPr algn="just">
              <a:buFont typeface="Wingdings" panose="05000000000000000000" pitchFamily="2" charset="2"/>
              <a:buChar char="§"/>
            </a:pPr>
            <a:endParaRPr lang="en-US" sz="1800" dirty="0">
              <a:solidFill>
                <a:srgbClr val="000000"/>
              </a:solidFill>
              <a:effectLst/>
              <a:latin typeface="Times New Roman" panose="02020603050405020304" pitchFamily="18" charset="0"/>
            </a:endParaRPr>
          </a:p>
          <a:p>
            <a:pPr algn="just">
              <a:buFont typeface="Wingdings" panose="05000000000000000000" pitchFamily="2" charset="2"/>
              <a:buChar char="§"/>
            </a:pPr>
            <a:endParaRPr lang="en-US" dirty="0"/>
          </a:p>
          <a:p>
            <a:pPr>
              <a:buFont typeface="Wingdings" panose="05000000000000000000" pitchFamily="2" charset="2"/>
              <a:buChar char="§"/>
            </a:pPr>
            <a:endParaRPr lang="en-IN" dirty="0"/>
          </a:p>
        </p:txBody>
      </p:sp>
    </p:spTree>
    <p:extLst>
      <p:ext uri="{BB962C8B-B14F-4D97-AF65-F5344CB8AC3E}">
        <p14:creationId xmlns:p14="http://schemas.microsoft.com/office/powerpoint/2010/main" val="1751823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564BC-82E7-1AC7-AE16-EC20C9DAFA7A}"/>
              </a:ext>
            </a:extLst>
          </p:cNvPr>
          <p:cNvSpPr>
            <a:spLocks noGrp="1"/>
          </p:cNvSpPr>
          <p:nvPr>
            <p:ph type="title"/>
          </p:nvPr>
        </p:nvSpPr>
        <p:spPr>
          <a:xfrm>
            <a:off x="208343" y="286603"/>
            <a:ext cx="11898776" cy="836141"/>
          </a:xfrm>
        </p:spPr>
        <p:txBody>
          <a:bodyPr anchor="t">
            <a:normAutofit/>
          </a:bodyPr>
          <a:lstStyle/>
          <a:p>
            <a:pPr algn="ctr"/>
            <a:r>
              <a:rPr lang="en-IN" b="1" u="sng" dirty="0">
                <a:solidFill>
                  <a:srgbClr val="000000"/>
                </a:solidFill>
                <a:effectLst/>
                <a:latin typeface="Times New Roman" panose="02020603050405020304" pitchFamily="18" charset="0"/>
                <a:cs typeface="Times New Roman" panose="02020603050405020304" pitchFamily="18" charset="0"/>
              </a:rPr>
              <a:t>Multivariate Linear Regression</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EBC3B61-C39D-E802-26D5-07D272CFD547}"/>
              </a:ext>
            </a:extLst>
          </p:cNvPr>
          <p:cNvSpPr>
            <a:spLocks noGrp="1"/>
          </p:cNvSpPr>
          <p:nvPr>
            <p:ph idx="1"/>
          </p:nvPr>
        </p:nvSpPr>
        <p:spPr>
          <a:xfrm>
            <a:off x="474562" y="1845734"/>
            <a:ext cx="11273742" cy="4023360"/>
          </a:xfrm>
        </p:spPr>
        <p:txBody>
          <a:bodyPr>
            <a:normAutofit fontScale="92500" lnSpcReduction="10000"/>
          </a:bodyPr>
          <a:lstStyle/>
          <a:p>
            <a:pPr algn="just"/>
            <a:r>
              <a:rPr lang="en-US" sz="2400" b="1" u="sng" dirty="0">
                <a:latin typeface="Times New Roman" panose="02020603050405020304" pitchFamily="18" charset="0"/>
                <a:cs typeface="Times New Roman" panose="02020603050405020304" pitchFamily="18" charset="0"/>
              </a:rPr>
              <a:t>Hypothesis Statement: </a:t>
            </a:r>
            <a:endParaRPr lang="en-US" dirty="0">
              <a:latin typeface="Times New Roman" panose="02020603050405020304" pitchFamily="18" charset="0"/>
              <a:cs typeface="Times New Roman" panose="02020603050405020304" pitchFamily="18" charset="0"/>
            </a:endParaRPr>
          </a:p>
          <a:p>
            <a:pPr algn="just"/>
            <a:r>
              <a:rPr lang="en-US" sz="2000" dirty="0">
                <a:solidFill>
                  <a:srgbClr val="000000"/>
                </a:solidFill>
                <a:effectLst/>
                <a:latin typeface="Times New Roman" panose="02020603050405020304" pitchFamily="18" charset="0"/>
                <a:cs typeface="Times New Roman" panose="02020603050405020304" pitchFamily="18" charset="0"/>
              </a:rPr>
              <a:t>Here, we examine, our Multivariate</a:t>
            </a:r>
            <a:r>
              <a:rPr lang="en-US" dirty="0">
                <a:solidFill>
                  <a:srgbClr val="000000"/>
                </a:solidFill>
                <a:latin typeface="Times New Roman" panose="02020603050405020304" pitchFamily="18" charset="0"/>
                <a:cs typeface="Times New Roman" panose="02020603050405020304" pitchFamily="18" charset="0"/>
              </a:rPr>
              <a:t> Regression Model </a:t>
            </a:r>
            <a:r>
              <a:rPr lang="en-US" sz="2000" dirty="0">
                <a:solidFill>
                  <a:srgbClr val="000000"/>
                </a:solidFill>
                <a:effectLst/>
                <a:latin typeface="Times New Roman" panose="02020603050405020304" pitchFamily="18" charset="0"/>
                <a:cs typeface="Times New Roman" panose="02020603050405020304" pitchFamily="18" charset="0"/>
              </a:rPr>
              <a:t>with a null and alternative hypothesis with a 0.05 significance level. </a:t>
            </a:r>
          </a:p>
          <a:p>
            <a:pPr algn="just"/>
            <a:r>
              <a:rPr lang="en-US" sz="2000" b="1" dirty="0">
                <a:solidFill>
                  <a:srgbClr val="000000"/>
                </a:solidFill>
                <a:effectLst/>
                <a:latin typeface="Times New Roman" panose="02020603050405020304" pitchFamily="18" charset="0"/>
                <a:cs typeface="Times New Roman" panose="02020603050405020304" pitchFamily="18" charset="0"/>
              </a:rPr>
              <a:t>HYPOTHESIS STATEMENT </a:t>
            </a:r>
            <a:endParaRPr lang="en-US" dirty="0">
              <a:latin typeface="Times New Roman" panose="02020603050405020304" pitchFamily="18" charset="0"/>
              <a:cs typeface="Times New Roman" panose="02020603050405020304" pitchFamily="18" charset="0"/>
            </a:endParaRPr>
          </a:p>
          <a:p>
            <a:pPr algn="just"/>
            <a:r>
              <a:rPr lang="en-US" sz="2000" b="1" dirty="0">
                <a:solidFill>
                  <a:srgbClr val="000000"/>
                </a:solidFill>
                <a:effectLst/>
                <a:latin typeface="Times New Roman" panose="02020603050405020304" pitchFamily="18" charset="0"/>
                <a:cs typeface="Times New Roman" panose="02020603050405020304" pitchFamily="18" charset="0"/>
              </a:rPr>
              <a:t>Null Hypothesis </a:t>
            </a:r>
            <a:endParaRPr lang="en-US" dirty="0">
              <a:latin typeface="Times New Roman" panose="02020603050405020304" pitchFamily="18" charset="0"/>
              <a:cs typeface="Times New Roman" panose="02020603050405020304" pitchFamily="18" charset="0"/>
            </a:endParaRPr>
          </a:p>
          <a:p>
            <a:pPr algn="just"/>
            <a:r>
              <a:rPr lang="en-US" sz="2000" b="1" dirty="0">
                <a:solidFill>
                  <a:srgbClr val="000000"/>
                </a:solidFill>
                <a:effectLst/>
                <a:latin typeface="Times New Roman" panose="02020603050405020304" pitchFamily="18" charset="0"/>
                <a:cs typeface="Times New Roman" panose="02020603050405020304" pitchFamily="18" charset="0"/>
              </a:rPr>
              <a:t>H0</a:t>
            </a:r>
            <a:r>
              <a:rPr lang="en-US" sz="2000" dirty="0">
                <a:solidFill>
                  <a:srgbClr val="000000"/>
                </a:solidFill>
                <a:effectLst/>
                <a:latin typeface="Times New Roman" panose="02020603050405020304" pitchFamily="18" charset="0"/>
                <a:cs typeface="Times New Roman" panose="02020603050405020304" pitchFamily="18" charset="0"/>
              </a:rPr>
              <a:t>:β =0, All predictor variables are not correlated with the dependent variable.</a:t>
            </a:r>
            <a:endParaRPr lang="en-US" dirty="0">
              <a:latin typeface="Times New Roman" panose="02020603050405020304" pitchFamily="18" charset="0"/>
              <a:cs typeface="Times New Roman" panose="02020603050405020304" pitchFamily="18" charset="0"/>
            </a:endParaRPr>
          </a:p>
          <a:p>
            <a:pPr marL="0" indent="0" algn="just">
              <a:buNone/>
            </a:pPr>
            <a:r>
              <a:rPr lang="en-US" sz="2000" b="1" dirty="0">
                <a:solidFill>
                  <a:srgbClr val="000000"/>
                </a:solidFill>
                <a:effectLst/>
                <a:latin typeface="Times New Roman" panose="02020603050405020304" pitchFamily="18" charset="0"/>
                <a:cs typeface="Times New Roman" panose="02020603050405020304" pitchFamily="18" charset="0"/>
              </a:rPr>
              <a:t>Alternative Hypothesis </a:t>
            </a:r>
            <a:endParaRPr lang="en-US" dirty="0">
              <a:latin typeface="Times New Roman" panose="02020603050405020304" pitchFamily="18" charset="0"/>
              <a:cs typeface="Times New Roman" panose="02020603050405020304" pitchFamily="18" charset="0"/>
            </a:endParaRPr>
          </a:p>
          <a:p>
            <a:pPr algn="just"/>
            <a:r>
              <a:rPr lang="en-US" sz="2000" b="1" dirty="0">
                <a:solidFill>
                  <a:srgbClr val="000000"/>
                </a:solidFill>
                <a:effectLst/>
                <a:latin typeface="Times New Roman" panose="02020603050405020304" pitchFamily="18" charset="0"/>
                <a:cs typeface="Times New Roman" panose="02020603050405020304" pitchFamily="18" charset="0"/>
              </a:rPr>
              <a:t>Ha</a:t>
            </a:r>
            <a:r>
              <a:rPr lang="en-US" sz="2000" dirty="0">
                <a:solidFill>
                  <a:srgbClr val="000000"/>
                </a:solidFill>
                <a:effectLst/>
                <a:latin typeface="Times New Roman" panose="02020603050405020304" pitchFamily="18" charset="0"/>
                <a:cs typeface="Times New Roman" panose="02020603050405020304" pitchFamily="18" charset="0"/>
              </a:rPr>
              <a:t>:β ≠ </a:t>
            </a:r>
            <a:r>
              <a:rPr lang="en-US" sz="2000" dirty="0">
                <a:solidFill>
                  <a:srgbClr val="000000"/>
                </a:solidFill>
                <a:latin typeface="Times New Roman" panose="02020603050405020304" pitchFamily="18" charset="0"/>
                <a:cs typeface="Times New Roman" panose="02020603050405020304" pitchFamily="18" charset="0"/>
              </a:rPr>
              <a:t>0</a:t>
            </a:r>
            <a:r>
              <a:rPr lang="en-US" sz="2000" dirty="0">
                <a:solidFill>
                  <a:srgbClr val="000000"/>
                </a:solidFill>
                <a:effectLst/>
                <a:latin typeface="Times New Roman" panose="02020603050405020304" pitchFamily="18" charset="0"/>
                <a:cs typeface="Times New Roman" panose="02020603050405020304" pitchFamily="18" charset="0"/>
              </a:rPr>
              <a:t>, All predictor variables are correlated with the dependent variable.</a:t>
            </a:r>
          </a:p>
          <a:p>
            <a:pPr algn="just"/>
            <a:endParaRPr lang="en-US" sz="2000" dirty="0">
              <a:solidFill>
                <a:srgbClr val="000000"/>
              </a:solidFill>
              <a:effectLst/>
              <a:latin typeface="Times New Roman" panose="02020603050405020304" pitchFamily="18" charset="0"/>
              <a:cs typeface="Times New Roman" panose="02020603050405020304" pitchFamily="18" charset="0"/>
            </a:endParaRPr>
          </a:p>
          <a:p>
            <a:pPr algn="just"/>
            <a:r>
              <a:rPr lang="el-GR" dirty="0">
                <a:solidFill>
                  <a:srgbClr val="000000"/>
                </a:solidFill>
                <a:latin typeface="Times New Roman" panose="02020603050405020304" pitchFamily="18" charset="0"/>
                <a:cs typeface="Times New Roman" panose="02020603050405020304" pitchFamily="18" charset="0"/>
              </a:rPr>
              <a:t>β</a:t>
            </a:r>
            <a:r>
              <a:rPr lang="en-IN" dirty="0">
                <a:solidFill>
                  <a:srgbClr val="000000"/>
                </a:solidFill>
                <a:latin typeface="Times New Roman" panose="02020603050405020304" pitchFamily="18" charset="0"/>
                <a:cs typeface="Times New Roman" panose="02020603050405020304" pitchFamily="18" charset="0"/>
              </a:rPr>
              <a:t>= Age, Sex, </a:t>
            </a:r>
            <a:r>
              <a:rPr lang="en-IN" dirty="0" err="1">
                <a:solidFill>
                  <a:srgbClr val="000000"/>
                </a:solidFill>
                <a:latin typeface="Times New Roman" panose="02020603050405020304" pitchFamily="18" charset="0"/>
                <a:cs typeface="Times New Roman" panose="02020603050405020304" pitchFamily="18" charset="0"/>
              </a:rPr>
              <a:t>Bmi</a:t>
            </a:r>
            <a:r>
              <a:rPr lang="en-IN" dirty="0">
                <a:solidFill>
                  <a:srgbClr val="000000"/>
                </a:solidFill>
                <a:latin typeface="Times New Roman" panose="02020603050405020304" pitchFamily="18" charset="0"/>
                <a:cs typeface="Times New Roman" panose="02020603050405020304" pitchFamily="18" charset="0"/>
              </a:rPr>
              <a:t>, Children, smoker, region.</a:t>
            </a:r>
            <a:endParaRPr lang="en-IN" dirty="0"/>
          </a:p>
          <a:p>
            <a:endParaRPr lang="en-IN" dirty="0"/>
          </a:p>
        </p:txBody>
      </p:sp>
    </p:spTree>
    <p:extLst>
      <p:ext uri="{BB962C8B-B14F-4D97-AF65-F5344CB8AC3E}">
        <p14:creationId xmlns:p14="http://schemas.microsoft.com/office/powerpoint/2010/main" val="153241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F60FBE-88C7-9550-96A4-E5DE58684C4E}"/>
              </a:ext>
            </a:extLst>
          </p:cNvPr>
          <p:cNvSpPr>
            <a:spLocks noGrp="1"/>
          </p:cNvSpPr>
          <p:nvPr>
            <p:ph type="title"/>
          </p:nvPr>
        </p:nvSpPr>
        <p:spPr>
          <a:xfrm>
            <a:off x="405114" y="260252"/>
            <a:ext cx="10000527" cy="931940"/>
          </a:xfrm>
        </p:spPr>
        <p:txBody>
          <a:bodyPr anchor="t">
            <a:normAutofit/>
          </a:bodyPr>
          <a:lstStyle/>
          <a:p>
            <a:r>
              <a:rPr lang="en-IN" sz="3400" b="1" u="sng" dirty="0">
                <a:effectLst/>
                <a:latin typeface="Times New Roman" panose="02020603050405020304" pitchFamily="18" charset="0"/>
                <a:cs typeface="Times New Roman" panose="02020603050405020304" pitchFamily="18" charset="0"/>
              </a:rPr>
              <a:t>Multivariate Linear Regression</a:t>
            </a:r>
            <a:endParaRPr lang="en-IN" sz="3400" dirty="0"/>
          </a:p>
        </p:txBody>
      </p:sp>
      <p:pic>
        <p:nvPicPr>
          <p:cNvPr id="5" name="Content Placeholder 4" descr="Text&#10;&#10;Description automatically generated">
            <a:extLst>
              <a:ext uri="{FF2B5EF4-FFF2-40B4-BE49-F238E27FC236}">
                <a16:creationId xmlns:a16="http://schemas.microsoft.com/office/drawing/2014/main" id="{58298742-5DFE-B6E9-4C0A-56C10A84CC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092" y="1192193"/>
            <a:ext cx="5081286" cy="3573424"/>
          </a:xfrm>
          <a:prstGeom prst="rect">
            <a:avLst/>
          </a:prstGeom>
        </p:spPr>
      </p:pic>
      <p:cxnSp>
        <p:nvCxnSpPr>
          <p:cNvPr id="14" name="Straight Connector 13">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28F78539-8593-EB0F-8F99-BC2D364C093E}"/>
              </a:ext>
            </a:extLst>
          </p:cNvPr>
          <p:cNvSpPr>
            <a:spLocks noGrp="1"/>
          </p:cNvSpPr>
          <p:nvPr>
            <p:ph idx="1"/>
          </p:nvPr>
        </p:nvSpPr>
        <p:spPr>
          <a:xfrm>
            <a:off x="5984111" y="2152188"/>
            <a:ext cx="5565631" cy="3716905"/>
          </a:xfrm>
        </p:spPr>
        <p:txBody>
          <a:bodyPr>
            <a:normAutofit/>
          </a:bodyPr>
          <a:lstStyle/>
          <a:p>
            <a:pPr algn="just"/>
            <a:r>
              <a:rPr lang="en-US" dirty="0">
                <a:latin typeface="Times New Roman" panose="02020603050405020304" pitchFamily="18" charset="0"/>
                <a:cs typeface="Times New Roman" panose="02020603050405020304" pitchFamily="18" charset="0"/>
              </a:rPr>
              <a:t>The p-value for the findings of the linear regression model in this instance is 2.2e-16, which denotes that they are significantly below the 5% level of significance. This suggests that independent variables are not equal to zero and are statistically significant, and we reject the null hypothesis. so, that means independent variables are related to dependent variables.</a:t>
            </a:r>
          </a:p>
          <a:p>
            <a:endParaRPr lang="en-US" dirty="0">
              <a:latin typeface="Times New Roman" panose="02020603050405020304" pitchFamily="18" charset="0"/>
              <a:cs typeface="Times New Roman" panose="02020603050405020304" pitchFamily="18" charset="0"/>
            </a:endParaRPr>
          </a:p>
          <a:p>
            <a:endParaRPr lang="en-US" dirty="0"/>
          </a:p>
        </p:txBody>
      </p:sp>
      <p:sp>
        <p:nvSpPr>
          <p:cNvPr id="16" name="Rectangle 15">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5415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3E28-539B-733B-6DF5-868A042E8136}"/>
              </a:ext>
            </a:extLst>
          </p:cNvPr>
          <p:cNvSpPr>
            <a:spLocks noGrp="1"/>
          </p:cNvSpPr>
          <p:nvPr>
            <p:ph type="title"/>
          </p:nvPr>
        </p:nvSpPr>
        <p:spPr>
          <a:xfrm>
            <a:off x="150471" y="286603"/>
            <a:ext cx="11852476" cy="1137083"/>
          </a:xfrm>
        </p:spPr>
        <p:txBody>
          <a:bodyPr anchor="t"/>
          <a:lstStyle/>
          <a:p>
            <a:pPr algn="ctr"/>
            <a:r>
              <a:rPr lang="en-IN" sz="4800" b="1" u="sng" dirty="0">
                <a:effectLst/>
                <a:latin typeface="Times New Roman" panose="02020603050405020304" pitchFamily="18" charset="0"/>
                <a:cs typeface="Times New Roman" panose="02020603050405020304" pitchFamily="18" charset="0"/>
              </a:rPr>
              <a:t>Multivariate Linear Regression</a:t>
            </a:r>
            <a:endParaRPr lang="en-IN" dirty="0"/>
          </a:p>
        </p:txBody>
      </p:sp>
      <p:sp>
        <p:nvSpPr>
          <p:cNvPr id="3" name="Content Placeholder 2">
            <a:extLst>
              <a:ext uri="{FF2B5EF4-FFF2-40B4-BE49-F238E27FC236}">
                <a16:creationId xmlns:a16="http://schemas.microsoft.com/office/drawing/2014/main" id="{A5301D47-F8FB-715D-D3E5-814CE3EEE400}"/>
              </a:ext>
            </a:extLst>
          </p:cNvPr>
          <p:cNvSpPr>
            <a:spLocks noGrp="1"/>
          </p:cNvSpPr>
          <p:nvPr>
            <p:ph idx="1"/>
          </p:nvPr>
        </p:nvSpPr>
        <p:spPr/>
        <p:txBody>
          <a:bodyPr/>
          <a:lstStyle/>
          <a:p>
            <a:r>
              <a:rPr lang="en-IN" sz="1800" b="1" dirty="0">
                <a:solidFill>
                  <a:srgbClr val="000000"/>
                </a:solidFill>
                <a:effectLst/>
                <a:latin typeface="Calibri-Bold"/>
              </a:rPr>
              <a:t>Equation of Multivariate Regression Model:</a:t>
            </a:r>
          </a:p>
          <a:p>
            <a:r>
              <a:rPr lang="en-IN" sz="1600" b="0" i="0" dirty="0" err="1">
                <a:effectLst/>
                <a:latin typeface="Arial" panose="020B0604020202020204" pitchFamily="34" charset="0"/>
              </a:rPr>
              <a:t>yi</a:t>
            </a:r>
            <a:r>
              <a:rPr lang="en-IN" sz="1600" b="0" i="0" dirty="0">
                <a:effectLst/>
                <a:latin typeface="Arial" panose="020B0604020202020204" pitchFamily="34" charset="0"/>
              </a:rPr>
              <a:t> = B0 + B1xi1 + B2xi2 + ... + </a:t>
            </a:r>
            <a:r>
              <a:rPr lang="en-IN" sz="1600" b="0" i="0" dirty="0" err="1">
                <a:effectLst/>
                <a:latin typeface="Arial" panose="020B0604020202020204" pitchFamily="34" charset="0"/>
              </a:rPr>
              <a:t>Bpxip</a:t>
            </a:r>
            <a:r>
              <a:rPr lang="en-IN" sz="1600" b="0" i="0" dirty="0">
                <a:effectLst/>
                <a:latin typeface="Arial" panose="020B0604020202020204" pitchFamily="34" charset="0"/>
              </a:rPr>
              <a:t> + E where </a:t>
            </a:r>
            <a:r>
              <a:rPr lang="en-IN" sz="1600" b="0" i="0" dirty="0" err="1">
                <a:effectLst/>
                <a:latin typeface="Arial" panose="020B0604020202020204" pitchFamily="34" charset="0"/>
              </a:rPr>
              <a:t>i</a:t>
            </a:r>
            <a:r>
              <a:rPr lang="en-IN" sz="1600" b="0" i="0" dirty="0">
                <a:effectLst/>
                <a:latin typeface="Arial" panose="020B0604020202020204" pitchFamily="34" charset="0"/>
              </a:rPr>
              <a:t> = 1,2, ..., n</a:t>
            </a:r>
            <a:endParaRPr lang="en-IN" sz="1800" b="1" i="0" dirty="0">
              <a:solidFill>
                <a:srgbClr val="000000"/>
              </a:solidFill>
              <a:latin typeface="Calibri-Bold"/>
            </a:endParaRPr>
          </a:p>
          <a:p>
            <a:r>
              <a:rPr lang="en-IN" sz="1800" b="1" dirty="0">
                <a:solidFill>
                  <a:srgbClr val="000000"/>
                </a:solidFill>
                <a:effectLst/>
                <a:latin typeface="Calibri-Bold"/>
              </a:rPr>
              <a:t>So,</a:t>
            </a:r>
          </a:p>
          <a:p>
            <a:r>
              <a:rPr lang="en-US" sz="1800" dirty="0">
                <a:solidFill>
                  <a:srgbClr val="000000"/>
                </a:solidFill>
                <a:effectLst/>
                <a:latin typeface="Calibri" panose="020F0502020204030204" pitchFamily="34" charset="0"/>
              </a:rPr>
              <a:t>Y = -11957.16 + 258.41 * age – 80.46 * sex + </a:t>
            </a:r>
            <a:r>
              <a:rPr lang="en-US" sz="1800" dirty="0">
                <a:solidFill>
                  <a:srgbClr val="374151"/>
                </a:solidFill>
                <a:effectLst/>
                <a:latin typeface="Calibri" panose="020F0502020204030204" pitchFamily="34" charset="0"/>
              </a:rPr>
              <a:t>336.31 * BMI + 460.74 * children + 23996.74 * smoker - 324.34 * region northwest- 948.18 * region southeast - 923.47 * region southwest </a:t>
            </a:r>
          </a:p>
          <a:p>
            <a:r>
              <a:rPr lang="en-US" sz="1800" dirty="0">
                <a:solidFill>
                  <a:srgbClr val="000000"/>
                </a:solidFill>
                <a:effectLst/>
                <a:latin typeface="Calibri" panose="020F0502020204030204" pitchFamily="34" charset="0"/>
              </a:rPr>
              <a:t>expenses = -11957.16 + 258.41 * 30 - 80.46 * 1 + 336.31 * 20 + 460.74 * 2 + 23996.74 * 1 - 324.34 * 1 - 948.18 * 0 - 923.47 </a:t>
            </a:r>
            <a:r>
              <a:rPr lang="en-US" sz="1800">
                <a:solidFill>
                  <a:srgbClr val="000000"/>
                </a:solidFill>
                <a:effectLst/>
                <a:latin typeface="Calibri" panose="020F0502020204030204" pitchFamily="34" charset="0"/>
              </a:rPr>
              <a:t>* 0 </a:t>
            </a:r>
            <a:r>
              <a:rPr lang="en-US" sz="1800" dirty="0">
                <a:solidFill>
                  <a:srgbClr val="000000"/>
                </a:solidFill>
                <a:effectLst/>
                <a:latin typeface="Calibri" panose="020F0502020204030204" pitchFamily="34" charset="0"/>
              </a:rPr>
              <a:t>= $7,065.72</a:t>
            </a:r>
            <a:endParaRPr lang="en-IN" sz="1800" b="1" dirty="0">
              <a:solidFill>
                <a:srgbClr val="000000"/>
              </a:solidFill>
              <a:effectLst/>
              <a:latin typeface="Calibri-Bold"/>
            </a:endParaRPr>
          </a:p>
          <a:p>
            <a:r>
              <a:rPr lang="en-IN" sz="1800" b="1" dirty="0">
                <a:solidFill>
                  <a:srgbClr val="000000"/>
                </a:solidFill>
                <a:effectLst/>
                <a:latin typeface="Calibri-Bold"/>
              </a:rPr>
              <a:t> </a:t>
            </a:r>
            <a:endParaRPr lang="en-IN" dirty="0"/>
          </a:p>
        </p:txBody>
      </p:sp>
    </p:spTree>
    <p:extLst>
      <p:ext uri="{BB962C8B-B14F-4D97-AF65-F5344CB8AC3E}">
        <p14:creationId xmlns:p14="http://schemas.microsoft.com/office/powerpoint/2010/main" val="62940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01B91-09DA-FD57-ECB6-A43C37F9F114}"/>
              </a:ext>
            </a:extLst>
          </p:cNvPr>
          <p:cNvSpPr>
            <a:spLocks noGrp="1"/>
          </p:cNvSpPr>
          <p:nvPr>
            <p:ph type="title"/>
          </p:nvPr>
        </p:nvSpPr>
        <p:spPr>
          <a:xfrm>
            <a:off x="279917" y="286603"/>
            <a:ext cx="11681927" cy="1450757"/>
          </a:xfrm>
        </p:spPr>
        <p:txBody>
          <a:bodyPr anchor="t"/>
          <a:lstStyle/>
          <a:p>
            <a:r>
              <a:rPr lang="en-IN" sz="4800" b="1" u="sng" dirty="0">
                <a:effectLst/>
                <a:latin typeface="Times New Roman" panose="02020603050405020304" pitchFamily="18" charset="0"/>
                <a:cs typeface="Times New Roman" panose="02020603050405020304" pitchFamily="18" charset="0"/>
              </a:rPr>
              <a:t>Multivariate Linear Regression</a:t>
            </a:r>
            <a:endParaRPr lang="en-IN" dirty="0"/>
          </a:p>
        </p:txBody>
      </p:sp>
      <p:sp>
        <p:nvSpPr>
          <p:cNvPr id="3" name="Content Placeholder 2">
            <a:extLst>
              <a:ext uri="{FF2B5EF4-FFF2-40B4-BE49-F238E27FC236}">
                <a16:creationId xmlns:a16="http://schemas.microsoft.com/office/drawing/2014/main" id="{AEF6E586-9027-3A5F-D3FE-294DAF42D47C}"/>
              </a:ext>
            </a:extLst>
          </p:cNvPr>
          <p:cNvSpPr>
            <a:spLocks noGrp="1"/>
          </p:cNvSpPr>
          <p:nvPr>
            <p:ph idx="1"/>
          </p:nvPr>
        </p:nvSpPr>
        <p:spPr>
          <a:xfrm>
            <a:off x="345233" y="1845734"/>
            <a:ext cx="11411338" cy="4023360"/>
          </a:xfrm>
        </p:spPr>
        <p:txBody>
          <a:bodyPr/>
          <a:lstStyle/>
          <a:p>
            <a:pPr algn="just"/>
            <a:r>
              <a:rPr lang="en-US" b="1" dirty="0">
                <a:solidFill>
                  <a:srgbClr val="000000"/>
                </a:solidFill>
                <a:effectLst/>
                <a:latin typeface="Times New Roman" panose="02020603050405020304" pitchFamily="18" charset="0"/>
              </a:rPr>
              <a:t>Residuals</a:t>
            </a:r>
            <a:r>
              <a:rPr lang="en-US" dirty="0">
                <a:solidFill>
                  <a:srgbClr val="000000"/>
                </a:solidFill>
                <a:effectLst/>
                <a:latin typeface="Times New Roman" panose="02020603050405020304" pitchFamily="18" charset="0"/>
              </a:rPr>
              <a:t>: The section provides a summary of the residuals and the difference between the model's forecast and the actual findings. Better residuals are smaller ones. So, here min is -11525.3, the lower quartile is -2835.1, the median is -977.9, the upper quartile is 1391.1 and the high level of the box plot is 29729.6.</a:t>
            </a:r>
          </a:p>
          <a:p>
            <a:pPr algn="just"/>
            <a:r>
              <a:rPr lang="en-US" dirty="0">
                <a:solidFill>
                  <a:srgbClr val="000000"/>
                </a:solidFill>
                <a:effectLst/>
                <a:latin typeface="Times New Roman" panose="02020603050405020304" pitchFamily="18" charset="0"/>
              </a:rPr>
              <a:t>Residual Standard Error: Based on the findings, we have an error of 6110 on 1335 records, which suggests that the average difference between predicted and actual values for the multivariate linear regression model is rather significant.</a:t>
            </a:r>
          </a:p>
          <a:p>
            <a:pPr marL="0" indent="0" algn="just">
              <a:buNone/>
            </a:pPr>
            <a:r>
              <a:rPr lang="en-US" dirty="0">
                <a:solidFill>
                  <a:srgbClr val="000000"/>
                </a:solidFill>
                <a:latin typeface="Times New Roman" panose="02020603050405020304" pitchFamily="18" charset="0"/>
              </a:rPr>
              <a:t>The Adj. R-squared value for the model is 0.75. The value between 0 and 1 used to determine the model prediction and performance is extremely close to the model so our model performance is good.</a:t>
            </a:r>
          </a:p>
          <a:p>
            <a:pPr marL="0" indent="0" algn="just">
              <a:buNone/>
            </a:pPr>
            <a:endParaRPr lang="en-US" dirty="0">
              <a:solidFill>
                <a:srgbClr val="000000"/>
              </a:solidFill>
              <a:effectLst/>
              <a:latin typeface="Times New Roman" panose="02020603050405020304" pitchFamily="18" charset="0"/>
            </a:endParaRPr>
          </a:p>
          <a:p>
            <a:pPr algn="just"/>
            <a:endParaRPr lang="en-US" dirty="0">
              <a:solidFill>
                <a:srgbClr val="000000"/>
              </a:solidFill>
              <a:effectLst/>
              <a:latin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2165280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1D435-AE02-17E9-4DFA-7A36DFCBA790}"/>
              </a:ext>
            </a:extLst>
          </p:cNvPr>
          <p:cNvSpPr>
            <a:spLocks noGrp="1"/>
          </p:cNvSpPr>
          <p:nvPr>
            <p:ph type="title"/>
          </p:nvPr>
        </p:nvSpPr>
        <p:spPr>
          <a:xfrm>
            <a:off x="65314" y="158620"/>
            <a:ext cx="11793894" cy="1101014"/>
          </a:xfrm>
        </p:spPr>
        <p:txBody>
          <a:bodyPr anchor="t"/>
          <a:lstStyle/>
          <a:p>
            <a:pPr algn="ctr"/>
            <a:r>
              <a:rPr lang="en-US" b="1" u="sng" dirty="0">
                <a:latin typeface="Times New Roman" panose="02020603050405020304" pitchFamily="18" charset="0"/>
                <a:cs typeface="Times New Roman" panose="02020603050405020304" pitchFamily="18" charset="0"/>
              </a:rPr>
              <a:t>Conclusion</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CBDCD72-C11C-D7FE-91D9-EC2D588569B2}"/>
              </a:ext>
            </a:extLst>
          </p:cNvPr>
          <p:cNvSpPr>
            <a:spLocks noGrp="1"/>
          </p:cNvSpPr>
          <p:nvPr>
            <p:ph idx="1"/>
          </p:nvPr>
        </p:nvSpPr>
        <p:spPr/>
        <p:txBody>
          <a:bodyPr>
            <a:normAutofit/>
          </a:bodyPr>
          <a:lstStyle/>
          <a:p>
            <a:pPr algn="just"/>
            <a:r>
              <a:rPr lang="en-US" sz="2500" dirty="0"/>
              <a:t>In this case, I evaluate that the linear model results in the relationship between two variables, which would be fine, but not for this sort of dataset where you have several variables and must determine their associations. I believe multivariate linear regression to be a reasonable option for this investigation. Additionally, the Multivariate Regression Model performs well based on its Adj. R-square value, which is greater than that of the Linear Regression Model.</a:t>
            </a:r>
            <a:endParaRPr lang="en-IN" sz="2500" dirty="0"/>
          </a:p>
        </p:txBody>
      </p:sp>
    </p:spTree>
    <p:extLst>
      <p:ext uri="{BB962C8B-B14F-4D97-AF65-F5344CB8AC3E}">
        <p14:creationId xmlns:p14="http://schemas.microsoft.com/office/powerpoint/2010/main" val="3824962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60197-E510-6B4B-D5D6-5DAAAE4C351C}"/>
              </a:ext>
            </a:extLst>
          </p:cNvPr>
          <p:cNvSpPr>
            <a:spLocks noGrp="1"/>
          </p:cNvSpPr>
          <p:nvPr>
            <p:ph type="title"/>
          </p:nvPr>
        </p:nvSpPr>
        <p:spPr>
          <a:xfrm>
            <a:off x="778764" y="2191387"/>
            <a:ext cx="10634472" cy="2157984"/>
          </a:xfrm>
        </p:spPr>
        <p:txBody>
          <a:bodyPr/>
          <a:lstStyle/>
          <a:p>
            <a:pPr algn="ctr"/>
            <a:r>
              <a:rPr lang="en-IN" sz="2800" b="1" u="sng"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379282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4" descr="Graph on document with pen">
            <a:extLst>
              <a:ext uri="{FF2B5EF4-FFF2-40B4-BE49-F238E27FC236}">
                <a16:creationId xmlns:a16="http://schemas.microsoft.com/office/drawing/2014/main" id="{190CCC83-1705-AA92-983F-FD5042B09B71}"/>
              </a:ext>
            </a:extLst>
          </p:cNvPr>
          <p:cNvPicPr>
            <a:picLocks noChangeAspect="1"/>
          </p:cNvPicPr>
          <p:nvPr/>
        </p:nvPicPr>
        <p:blipFill rotWithShape="1">
          <a:blip r:embed="rId2">
            <a:duotone>
              <a:schemeClr val="bg2">
                <a:shade val="45000"/>
                <a:satMod val="135000"/>
              </a:schemeClr>
              <a:prstClr val="white"/>
            </a:duotone>
            <a:alphaModFix amt="35000"/>
          </a:blip>
          <a:srcRect t="1415" b="14315"/>
          <a:stretch/>
        </p:blipFill>
        <p:spPr>
          <a:xfrm>
            <a:off x="20" y="10"/>
            <a:ext cx="12191980" cy="6857990"/>
          </a:xfrm>
          <a:prstGeom prst="rect">
            <a:avLst/>
          </a:prstGeom>
        </p:spPr>
      </p:pic>
      <p:sp>
        <p:nvSpPr>
          <p:cNvPr id="2" name="Title 1">
            <a:extLst>
              <a:ext uri="{FF2B5EF4-FFF2-40B4-BE49-F238E27FC236}">
                <a16:creationId xmlns:a16="http://schemas.microsoft.com/office/drawing/2014/main" id="{BC2A18BF-B366-3828-DDE8-1A0D7ECC6E5C}"/>
              </a:ext>
            </a:extLst>
          </p:cNvPr>
          <p:cNvSpPr>
            <a:spLocks noGrp="1"/>
          </p:cNvSpPr>
          <p:nvPr>
            <p:ph type="title"/>
          </p:nvPr>
        </p:nvSpPr>
        <p:spPr/>
        <p:txBody>
          <a:bodyPr>
            <a:normAutofit/>
          </a:bodyPr>
          <a:lstStyle/>
          <a:p>
            <a:r>
              <a:rPr lang="en-IN" b="1" u="sng">
                <a:effectLst/>
                <a:latin typeface="Times New Roman" panose="02020603050405020304" pitchFamily="18" charset="0"/>
                <a:cs typeface="Times New Roman" panose="02020603050405020304" pitchFamily="18" charset="0"/>
              </a:rPr>
              <a:t>Description </a:t>
            </a:r>
            <a:r>
              <a:rPr lang="en-IN" b="1" u="sng">
                <a:latin typeface="Times New Roman" panose="02020603050405020304" pitchFamily="18" charset="0"/>
                <a:cs typeface="Times New Roman" panose="02020603050405020304" pitchFamily="18" charset="0"/>
              </a:rPr>
              <a:t>O</a:t>
            </a:r>
            <a:r>
              <a:rPr lang="en-IN" b="1" u="sng">
                <a:effectLst/>
                <a:latin typeface="Times New Roman" panose="02020603050405020304" pitchFamily="18" charset="0"/>
                <a:cs typeface="Times New Roman" panose="02020603050405020304" pitchFamily="18" charset="0"/>
              </a:rPr>
              <a:t>f </a:t>
            </a:r>
            <a:r>
              <a:rPr lang="en-IN" b="1" u="sng">
                <a:latin typeface="Times New Roman" panose="02020603050405020304" pitchFamily="18" charset="0"/>
                <a:cs typeface="Times New Roman" panose="02020603050405020304" pitchFamily="18" charset="0"/>
              </a:rPr>
              <a:t>T</a:t>
            </a:r>
            <a:r>
              <a:rPr lang="en-IN" b="1" u="sng">
                <a:effectLst/>
                <a:latin typeface="Times New Roman" panose="02020603050405020304" pitchFamily="18" charset="0"/>
                <a:cs typeface="Times New Roman" panose="02020603050405020304" pitchFamily="18" charset="0"/>
              </a:rPr>
              <a:t>he Research</a:t>
            </a:r>
            <a:endParaRPr lang="en-IN" b="1" u="sng">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8E0EF0-A414-8E37-272F-37C093D771BA}"/>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We have information on the personal characteristics of household spending that </a:t>
            </a:r>
            <a:r>
              <a:rPr lang="en-US" dirty="0" err="1">
                <a:latin typeface="Times New Roman" panose="02020603050405020304" pitchFamily="18" charset="0"/>
                <a:cs typeface="Times New Roman" panose="02020603050405020304" pitchFamily="18" charset="0"/>
              </a:rPr>
              <a:t>Mr</a:t>
            </a:r>
            <a:r>
              <a:rPr lang="en-US" dirty="0">
                <a:latin typeface="Times New Roman" panose="02020603050405020304" pitchFamily="18" charset="0"/>
                <a:cs typeface="Times New Roman" panose="02020603050405020304" pitchFamily="18" charset="0"/>
              </a:rPr>
              <a:t> John has gathered here. 1344 observations, 6 independent variables, and 1 dependent variable are all present.</a:t>
            </a:r>
          </a:p>
          <a:p>
            <a:pPr marL="342900" indent="-342900" algn="just">
              <a:buFont typeface="+mj-lt"/>
              <a:buAutoNum type="alphaUcPeriod"/>
            </a:pPr>
            <a:r>
              <a:rPr lang="en-US" dirty="0">
                <a:latin typeface="Times New Roman" panose="02020603050405020304" pitchFamily="18" charset="0"/>
                <a:cs typeface="Times New Roman" panose="02020603050405020304" pitchFamily="18" charset="0"/>
              </a:rPr>
              <a:t>John wants to determine whether smoking has an impact on expenses using a linear regression model.</a:t>
            </a:r>
          </a:p>
          <a:p>
            <a:pPr marL="342900" indent="-342900" algn="just">
              <a:buFont typeface="+mj-lt"/>
              <a:buAutoNum type="alphaUcPeriod"/>
            </a:pPr>
            <a:r>
              <a:rPr lang="en-US" dirty="0">
                <a:latin typeface="Times New Roman" panose="02020603050405020304" pitchFamily="18" charset="0"/>
                <a:cs typeface="Times New Roman" panose="02020603050405020304" pitchFamily="18" charset="0"/>
              </a:rPr>
              <a:t>John also wishes to determine, via the use of a multivariate regression model, how each independent variable influences the cost of the household.</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0914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D9465-ECDF-F3F7-6440-0280BCF492E3}"/>
              </a:ext>
            </a:extLst>
          </p:cNvPr>
          <p:cNvSpPr>
            <a:spLocks noGrp="1"/>
          </p:cNvSpPr>
          <p:nvPr>
            <p:ph type="title"/>
          </p:nvPr>
        </p:nvSpPr>
        <p:spPr>
          <a:xfrm>
            <a:off x="484631" y="111967"/>
            <a:ext cx="11145039" cy="556371"/>
          </a:xfrm>
        </p:spPr>
        <p:txBody>
          <a:bodyPr anchor="t"/>
          <a:lstStyle/>
          <a:p>
            <a:pPr algn="ctr"/>
            <a:r>
              <a:rPr lang="en-IN" sz="2800" b="1" u="sng" dirty="0"/>
              <a:t>Basic Statistics</a:t>
            </a:r>
          </a:p>
        </p:txBody>
      </p:sp>
      <p:sp>
        <p:nvSpPr>
          <p:cNvPr id="7" name="Text Placeholder 6">
            <a:extLst>
              <a:ext uri="{FF2B5EF4-FFF2-40B4-BE49-F238E27FC236}">
                <a16:creationId xmlns:a16="http://schemas.microsoft.com/office/drawing/2014/main" id="{A49EAB68-978B-829E-99B3-EC7D5C0277CC}"/>
              </a:ext>
            </a:extLst>
          </p:cNvPr>
          <p:cNvSpPr>
            <a:spLocks noGrp="1"/>
          </p:cNvSpPr>
          <p:nvPr>
            <p:ph type="body" idx="1"/>
          </p:nvPr>
        </p:nvSpPr>
        <p:spPr>
          <a:xfrm>
            <a:off x="1097280" y="1846052"/>
            <a:ext cx="3353422" cy="556371"/>
          </a:xfrm>
        </p:spPr>
        <p:txBody>
          <a:bodyPr/>
          <a:lstStyle/>
          <a:p>
            <a:r>
              <a:rPr lang="en-IN" b="1" i="0" u="sng" dirty="0">
                <a:latin typeface="Times New Roman" panose="02020603050405020304" pitchFamily="18" charset="0"/>
                <a:cs typeface="Times New Roman" panose="02020603050405020304" pitchFamily="18" charset="0"/>
              </a:rPr>
              <a:t>Out</a:t>
            </a:r>
            <a:r>
              <a:rPr lang="en-IN" b="1" u="sng" dirty="0">
                <a:latin typeface="Times New Roman" panose="02020603050405020304" pitchFamily="18" charset="0"/>
                <a:cs typeface="Times New Roman" panose="02020603050405020304" pitchFamily="18" charset="0"/>
              </a:rPr>
              <a:t>put from code</a:t>
            </a:r>
            <a:endParaRPr lang="en-IN" b="1" i="0" u="sng" dirty="0">
              <a:latin typeface="Times New Roman" panose="02020603050405020304" pitchFamily="18" charset="0"/>
              <a:cs typeface="Times New Roman" panose="02020603050405020304" pitchFamily="18" charset="0"/>
            </a:endParaRPr>
          </a:p>
        </p:txBody>
      </p:sp>
      <p:pic>
        <p:nvPicPr>
          <p:cNvPr id="8" name="Content Placeholder 7" descr="Table&#10;&#10;Description automatically generated">
            <a:extLst>
              <a:ext uri="{FF2B5EF4-FFF2-40B4-BE49-F238E27FC236}">
                <a16:creationId xmlns:a16="http://schemas.microsoft.com/office/drawing/2014/main" id="{5B4CBB72-2827-4759-50D1-07DF2E60025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4631" y="2497817"/>
            <a:ext cx="4938712" cy="1644975"/>
          </a:xfrm>
        </p:spPr>
      </p:pic>
      <p:sp>
        <p:nvSpPr>
          <p:cNvPr id="9" name="Content Placeholder 8">
            <a:extLst>
              <a:ext uri="{FF2B5EF4-FFF2-40B4-BE49-F238E27FC236}">
                <a16:creationId xmlns:a16="http://schemas.microsoft.com/office/drawing/2014/main" id="{15D3A33A-93ED-46A5-0996-CF22A66A3786}"/>
              </a:ext>
            </a:extLst>
          </p:cNvPr>
          <p:cNvSpPr>
            <a:spLocks noGrp="1"/>
          </p:cNvSpPr>
          <p:nvPr>
            <p:ph sz="quarter" idx="4"/>
          </p:nvPr>
        </p:nvSpPr>
        <p:spPr>
          <a:xfrm>
            <a:off x="5682344" y="1959429"/>
            <a:ext cx="5947328" cy="4230233"/>
          </a:xfrm>
        </p:spPr>
        <p:txBody>
          <a:bodyPr>
            <a:normAutofit/>
          </a:bodyPr>
          <a:lstStyle/>
          <a:p>
            <a:pPr algn="just"/>
            <a:r>
              <a:rPr lang="en-IN" sz="1500" b="1" dirty="0">
                <a:latin typeface="Times New Roman" panose="02020603050405020304" pitchFamily="18" charset="0"/>
                <a:cs typeface="Times New Roman" panose="02020603050405020304" pitchFamily="18" charset="0"/>
              </a:rPr>
              <a:t>Mean</a:t>
            </a:r>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The 1344 observations show that the average age is 39.20 and the mean for the sex is 1.51, indicating that the number of men and females in the data is not equal. Additionally, the averages for BMI, children, smokers, and region are respectively 30.65, 1.10, 1.21, and 2.52. The average cost of living is $13328.98.</a:t>
            </a:r>
          </a:p>
          <a:p>
            <a:pPr algn="just"/>
            <a:r>
              <a:rPr lang="en-IN" sz="1500" b="1" dirty="0">
                <a:latin typeface="Times New Roman" panose="02020603050405020304" pitchFamily="18" charset="0"/>
                <a:cs typeface="Times New Roman" panose="02020603050405020304" pitchFamily="18" charset="0"/>
              </a:rPr>
              <a:t>Standard Deviation</a:t>
            </a:r>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Age, Sex, BMI, Children, Smokers, and Region all had standard deviations of 14.05, 0.50, 6.09, 1.20, 0.40, and 1.10, respectively. The expenses have an SD of 12218.57.</a:t>
            </a:r>
          </a:p>
          <a:p>
            <a:pPr algn="just"/>
            <a:r>
              <a:rPr lang="en-IN" sz="1500" b="1" dirty="0">
                <a:latin typeface="Times New Roman" panose="02020603050405020304" pitchFamily="18" charset="0"/>
                <a:cs typeface="Times New Roman" panose="02020603050405020304" pitchFamily="18" charset="0"/>
              </a:rPr>
              <a:t>Median</a:t>
            </a:r>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Age, Sex, BMI, Children, Smokers, and Region all had Median of 39.00, 2.00, 30.40, 1.00, 1.00, and 3.00, respectively. The expenses have a median of 9382.03.</a:t>
            </a:r>
          </a:p>
          <a:p>
            <a:pPr algn="just"/>
            <a:r>
              <a:rPr lang="en-IN" sz="1500" b="1" dirty="0">
                <a:latin typeface="Times New Roman" panose="02020603050405020304" pitchFamily="18" charset="0"/>
                <a:cs typeface="Times New Roman" panose="02020603050405020304" pitchFamily="18" charset="0"/>
              </a:rPr>
              <a:t>Minimum and Maximum</a:t>
            </a:r>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In this statistic, the minimum age is 18 and the maximum age is 64. According to the statistics, the subject's BMI ranges from 16,00 to 53,10 at its lowest point. A minimum of 0 and a maximum of 5 are assigned to the parent. The smoker's minimum and maximum are 1.00 and 2.00. Region minimum and maximum values are 1.00 and 4.00. The lowest cost for data is $1122.87, while the highest cost is $637.43.</a:t>
            </a:r>
            <a:endParaRPr lang="en-IN" sz="15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0433944-5B50-21CA-8544-98F52C5AE22D}"/>
              </a:ext>
            </a:extLst>
          </p:cNvPr>
          <p:cNvSpPr txBox="1"/>
          <p:nvPr/>
        </p:nvSpPr>
        <p:spPr>
          <a:xfrm>
            <a:off x="259080" y="4587240"/>
            <a:ext cx="5242560" cy="784830"/>
          </a:xfrm>
          <a:prstGeom prst="rect">
            <a:avLst/>
          </a:prstGeom>
          <a:noFill/>
        </p:spPr>
        <p:txBody>
          <a:bodyPr wrap="square" rtlCol="0">
            <a:spAutoFit/>
          </a:bodyPr>
          <a:lstStyle/>
          <a:p>
            <a:pPr algn="just"/>
            <a:r>
              <a:rPr lang="en-IN" sz="1500" b="1" dirty="0">
                <a:latin typeface="Times New Roman" panose="02020603050405020304" pitchFamily="18" charset="0"/>
                <a:cs typeface="Times New Roman" panose="02020603050405020304" pitchFamily="18" charset="0"/>
              </a:rPr>
              <a:t>Skewed: </a:t>
            </a:r>
            <a:r>
              <a:rPr lang="en-US" sz="1500" dirty="0">
                <a:latin typeface="Times New Roman" panose="02020603050405020304" pitchFamily="18" charset="0"/>
                <a:cs typeface="Times New Roman" panose="02020603050405020304" pitchFamily="18" charset="0"/>
              </a:rPr>
              <a:t>Only the variables related to sex and region are negatively skewed in this case; all other factors are positively skewed.</a:t>
            </a:r>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9873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53606-B6A0-0168-353F-60969F8CA2F8}"/>
              </a:ext>
            </a:extLst>
          </p:cNvPr>
          <p:cNvSpPr>
            <a:spLocks noGrp="1"/>
          </p:cNvSpPr>
          <p:nvPr>
            <p:ph type="title"/>
          </p:nvPr>
        </p:nvSpPr>
        <p:spPr>
          <a:xfrm>
            <a:off x="1097280" y="286604"/>
            <a:ext cx="10058400" cy="569924"/>
          </a:xfrm>
        </p:spPr>
        <p:txBody>
          <a:bodyPr anchor="t">
            <a:normAutofit/>
          </a:bodyPr>
          <a:lstStyle/>
          <a:p>
            <a:pPr algn="ctr"/>
            <a:r>
              <a:rPr lang="en-IN" sz="2800" b="1" u="sng" dirty="0">
                <a:solidFill>
                  <a:srgbClr val="000000"/>
                </a:solidFill>
                <a:effectLst/>
                <a:latin typeface="Times New Roman" panose="02020603050405020304" pitchFamily="18" charset="0"/>
                <a:cs typeface="Times New Roman" panose="02020603050405020304" pitchFamily="18" charset="0"/>
              </a:rPr>
              <a:t>Histogram</a:t>
            </a:r>
            <a:endParaRPr lang="en-IN" sz="2800" b="1" u="sng"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A9ABB7FA-1769-5553-8949-D6A43A086D1C}"/>
              </a:ext>
            </a:extLst>
          </p:cNvPr>
          <p:cNvSpPr>
            <a:spLocks noGrp="1"/>
          </p:cNvSpPr>
          <p:nvPr>
            <p:ph sz="half" idx="2"/>
          </p:nvPr>
        </p:nvSpPr>
        <p:spPr>
          <a:xfrm>
            <a:off x="6217920" y="1845735"/>
            <a:ext cx="5530384" cy="2837371"/>
          </a:xfrm>
        </p:spPr>
        <p:txBody>
          <a:bodyPr>
            <a:normAutofit/>
          </a:bodyPr>
          <a:lstStyle/>
          <a:p>
            <a:pPr algn="just"/>
            <a:r>
              <a:rPr lang="en-US" dirty="0">
                <a:latin typeface="Times New Roman" panose="02020603050405020304" pitchFamily="18" charset="0"/>
                <a:cs typeface="Times New Roman" panose="02020603050405020304" pitchFamily="18" charset="0"/>
              </a:rPr>
              <a:t>Here, we can observe that the majority of the expenditure data are between 0 and 15,000, after which the expense graph decreases. Additionally, the Frequency high is around 350 and the low is almost 30. The histogram shows that the graph is positively skewed.</a:t>
            </a:r>
            <a:endParaRPr lang="en-IN" dirty="0">
              <a:latin typeface="Times New Roman" panose="02020603050405020304" pitchFamily="18" charset="0"/>
              <a:cs typeface="Times New Roman" panose="02020603050405020304" pitchFamily="18" charset="0"/>
            </a:endParaRPr>
          </a:p>
        </p:txBody>
      </p:sp>
      <p:pic>
        <p:nvPicPr>
          <p:cNvPr id="11" name="Content Placeholder 10" descr="Chart, histogram&#10;&#10;Description automatically generated">
            <a:extLst>
              <a:ext uri="{FF2B5EF4-FFF2-40B4-BE49-F238E27FC236}">
                <a16:creationId xmlns:a16="http://schemas.microsoft.com/office/drawing/2014/main" id="{FD0EFD41-6155-3351-C53B-D6AEB24EBF9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4434" y="1845736"/>
            <a:ext cx="5971241" cy="3430576"/>
          </a:xfrm>
        </p:spPr>
      </p:pic>
    </p:spTree>
    <p:extLst>
      <p:ext uri="{BB962C8B-B14F-4D97-AF65-F5344CB8AC3E}">
        <p14:creationId xmlns:p14="http://schemas.microsoft.com/office/powerpoint/2010/main" val="3212129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451D3-097D-9308-6374-38335F579924}"/>
              </a:ext>
            </a:extLst>
          </p:cNvPr>
          <p:cNvSpPr>
            <a:spLocks noGrp="1"/>
          </p:cNvSpPr>
          <p:nvPr>
            <p:ph type="title"/>
          </p:nvPr>
        </p:nvSpPr>
        <p:spPr>
          <a:xfrm>
            <a:off x="158620" y="522514"/>
            <a:ext cx="11756572" cy="750701"/>
          </a:xfrm>
        </p:spPr>
        <p:txBody>
          <a:bodyPr anchor="t"/>
          <a:lstStyle/>
          <a:p>
            <a:pPr algn="ctr"/>
            <a:r>
              <a:rPr lang="en-IN" sz="2800" b="1" u="sng" dirty="0">
                <a:latin typeface="Times New Roman" panose="02020603050405020304" pitchFamily="18" charset="0"/>
                <a:cs typeface="Times New Roman" panose="02020603050405020304" pitchFamily="18" charset="0"/>
              </a:rPr>
              <a:t>T - Test</a:t>
            </a:r>
          </a:p>
        </p:txBody>
      </p:sp>
      <p:sp>
        <p:nvSpPr>
          <p:cNvPr id="3" name="Content Placeholder 2">
            <a:extLst>
              <a:ext uri="{FF2B5EF4-FFF2-40B4-BE49-F238E27FC236}">
                <a16:creationId xmlns:a16="http://schemas.microsoft.com/office/drawing/2014/main" id="{97540728-48BD-90D1-F314-F0E15658FFC7}"/>
              </a:ext>
            </a:extLst>
          </p:cNvPr>
          <p:cNvSpPr>
            <a:spLocks noGrp="1"/>
          </p:cNvSpPr>
          <p:nvPr>
            <p:ph idx="1"/>
          </p:nvPr>
        </p:nvSpPr>
        <p:spPr>
          <a:xfrm>
            <a:off x="307910" y="1754156"/>
            <a:ext cx="11607282" cy="4125436"/>
          </a:xfrm>
        </p:spPr>
        <p:txBody>
          <a:bodyPr>
            <a:normAutofit/>
          </a:bodyPr>
          <a:lstStyle/>
          <a:p>
            <a:pPr algn="just"/>
            <a:r>
              <a:rPr lang="en-US" sz="2000" b="1" u="sng" dirty="0">
                <a:latin typeface="Times New Roman" panose="02020603050405020304" pitchFamily="18" charset="0"/>
                <a:cs typeface="Times New Roman" panose="02020603050405020304" pitchFamily="18" charset="0"/>
              </a:rPr>
              <a:t>Hypothesis Statement: </a:t>
            </a:r>
            <a:endParaRPr lang="en-US" dirty="0">
              <a:latin typeface="Times New Roman" panose="02020603050405020304" pitchFamily="18" charset="0"/>
              <a:cs typeface="Times New Roman" panose="02020603050405020304" pitchFamily="18" charset="0"/>
            </a:endParaRPr>
          </a:p>
          <a:p>
            <a:pPr algn="just"/>
            <a:r>
              <a:rPr lang="en-US" sz="1800" dirty="0">
                <a:solidFill>
                  <a:srgbClr val="000000"/>
                </a:solidFill>
                <a:effectLst/>
                <a:latin typeface="Times New Roman" panose="02020603050405020304" pitchFamily="18" charset="0"/>
                <a:cs typeface="Times New Roman" panose="02020603050405020304" pitchFamily="18" charset="0"/>
              </a:rPr>
              <a:t>Here, we examine, our model with a null and alternative hypothesis with a 0.05 significance level. </a:t>
            </a:r>
          </a:p>
          <a:p>
            <a:pPr algn="just"/>
            <a:r>
              <a:rPr lang="en-US" sz="1800" b="1" dirty="0">
                <a:solidFill>
                  <a:srgbClr val="000000"/>
                </a:solidFill>
                <a:effectLst/>
                <a:latin typeface="Times New Roman" panose="02020603050405020304" pitchFamily="18" charset="0"/>
                <a:cs typeface="Times New Roman" panose="02020603050405020304" pitchFamily="18" charset="0"/>
              </a:rPr>
              <a:t>HYPOTHESIS STATEMENT </a:t>
            </a:r>
            <a:endParaRPr lang="en-US" dirty="0">
              <a:latin typeface="Times New Roman" panose="02020603050405020304" pitchFamily="18" charset="0"/>
              <a:cs typeface="Times New Roman" panose="02020603050405020304" pitchFamily="18" charset="0"/>
            </a:endParaRPr>
          </a:p>
          <a:p>
            <a:pPr algn="just"/>
            <a:r>
              <a:rPr lang="en-US" sz="1800" b="1" dirty="0">
                <a:solidFill>
                  <a:srgbClr val="000000"/>
                </a:solidFill>
                <a:effectLst/>
                <a:latin typeface="Times New Roman" panose="02020603050405020304" pitchFamily="18" charset="0"/>
                <a:cs typeface="Times New Roman" panose="02020603050405020304" pitchFamily="18" charset="0"/>
              </a:rPr>
              <a:t>Null Hypothesis </a:t>
            </a:r>
            <a:endParaRPr lang="en-US" dirty="0">
              <a:latin typeface="Times New Roman" panose="02020603050405020304" pitchFamily="18" charset="0"/>
              <a:cs typeface="Times New Roman" panose="02020603050405020304" pitchFamily="18" charset="0"/>
            </a:endParaRPr>
          </a:p>
          <a:p>
            <a:pPr algn="just"/>
            <a:r>
              <a:rPr lang="en-US" sz="1800" b="1" dirty="0">
                <a:solidFill>
                  <a:srgbClr val="000000"/>
                </a:solidFill>
                <a:effectLst/>
                <a:latin typeface="Times New Roman" panose="02020603050405020304" pitchFamily="18" charset="0"/>
                <a:cs typeface="Times New Roman" panose="02020603050405020304" pitchFamily="18" charset="0"/>
              </a:rPr>
              <a:t>H0</a:t>
            </a:r>
            <a:r>
              <a:rPr lang="en-US" sz="1800" dirty="0">
                <a:solidFill>
                  <a:srgbClr val="000000"/>
                </a:solidFill>
                <a:effectLst/>
                <a:latin typeface="Times New Roman" panose="02020603050405020304" pitchFamily="18" charset="0"/>
                <a:cs typeface="Times New Roman" panose="02020603050405020304" pitchFamily="18" charset="0"/>
              </a:rPr>
              <a:t>:β = 15000, The mean of the household expense is 15000.</a:t>
            </a:r>
            <a:endParaRPr lang="en-US" dirty="0">
              <a:latin typeface="Times New Roman" panose="02020603050405020304" pitchFamily="18" charset="0"/>
              <a:cs typeface="Times New Roman" panose="02020603050405020304" pitchFamily="18" charset="0"/>
            </a:endParaRPr>
          </a:p>
          <a:p>
            <a:pPr marL="0" indent="0" algn="just">
              <a:buNone/>
            </a:pPr>
            <a:r>
              <a:rPr lang="en-US" sz="1800" b="1" dirty="0">
                <a:solidFill>
                  <a:srgbClr val="000000"/>
                </a:solidFill>
                <a:effectLst/>
                <a:latin typeface="Times New Roman" panose="02020603050405020304" pitchFamily="18" charset="0"/>
                <a:cs typeface="Times New Roman" panose="02020603050405020304" pitchFamily="18" charset="0"/>
              </a:rPr>
              <a:t>Alternative Hypothesis </a:t>
            </a:r>
            <a:endParaRPr lang="en-US" dirty="0">
              <a:latin typeface="Times New Roman" panose="02020603050405020304" pitchFamily="18" charset="0"/>
              <a:cs typeface="Times New Roman" panose="02020603050405020304" pitchFamily="18" charset="0"/>
            </a:endParaRPr>
          </a:p>
          <a:p>
            <a:pPr algn="just"/>
            <a:r>
              <a:rPr lang="en-US" sz="1800" b="1" dirty="0">
                <a:solidFill>
                  <a:srgbClr val="000000"/>
                </a:solidFill>
                <a:effectLst/>
                <a:latin typeface="Times New Roman" panose="02020603050405020304" pitchFamily="18" charset="0"/>
                <a:cs typeface="Times New Roman" panose="02020603050405020304" pitchFamily="18" charset="0"/>
              </a:rPr>
              <a:t>Ha</a:t>
            </a:r>
            <a:r>
              <a:rPr lang="en-US" sz="1800" dirty="0">
                <a:solidFill>
                  <a:srgbClr val="000000"/>
                </a:solidFill>
                <a:effectLst/>
                <a:latin typeface="Times New Roman" panose="02020603050405020304" pitchFamily="18" charset="0"/>
                <a:cs typeface="Times New Roman" panose="02020603050405020304" pitchFamily="18" charset="0"/>
              </a:rPr>
              <a:t>:β ≠ </a:t>
            </a:r>
            <a:r>
              <a:rPr lang="en-US" sz="1800" dirty="0">
                <a:solidFill>
                  <a:srgbClr val="000000"/>
                </a:solidFill>
                <a:latin typeface="Times New Roman" panose="02020603050405020304" pitchFamily="18" charset="0"/>
                <a:cs typeface="Times New Roman" panose="02020603050405020304" pitchFamily="18" charset="0"/>
              </a:rPr>
              <a:t>15000</a:t>
            </a:r>
            <a:r>
              <a:rPr lang="en-US" sz="1800" dirty="0">
                <a:solidFill>
                  <a:srgbClr val="000000"/>
                </a:solidFill>
                <a:effectLst/>
                <a:latin typeface="Times New Roman" panose="02020603050405020304" pitchFamily="18" charset="0"/>
                <a:cs typeface="Times New Roman" panose="02020603050405020304" pitchFamily="18" charset="0"/>
              </a:rPr>
              <a:t>, </a:t>
            </a:r>
            <a:r>
              <a:rPr lang="en-US" sz="2000" dirty="0">
                <a:solidFill>
                  <a:srgbClr val="000000"/>
                </a:solidFill>
                <a:effectLst/>
                <a:latin typeface="Times New Roman" panose="02020603050405020304" pitchFamily="18" charset="0"/>
                <a:cs typeface="Times New Roman" panose="02020603050405020304" pitchFamily="18" charset="0"/>
              </a:rPr>
              <a:t>The mean of the household expenses is not equal to 15000.</a:t>
            </a:r>
            <a:endParaRPr lang="en-IN"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7276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B4D77E-71B6-C0CF-4DF8-3D5BA15DDF10}"/>
              </a:ext>
            </a:extLst>
          </p:cNvPr>
          <p:cNvSpPr>
            <a:spLocks noGrp="1"/>
          </p:cNvSpPr>
          <p:nvPr>
            <p:ph type="title"/>
          </p:nvPr>
        </p:nvSpPr>
        <p:spPr>
          <a:xfrm>
            <a:off x="6411686" y="634947"/>
            <a:ext cx="4908356" cy="638268"/>
          </a:xfrm>
        </p:spPr>
        <p:txBody>
          <a:bodyPr anchor="t">
            <a:normAutofit/>
          </a:bodyPr>
          <a:lstStyle/>
          <a:p>
            <a:r>
              <a:rPr lang="en-IN" sz="2800" b="1" u="sng" dirty="0">
                <a:latin typeface="Times New Roman" panose="02020603050405020304" pitchFamily="18" charset="0"/>
                <a:cs typeface="Times New Roman" panose="02020603050405020304" pitchFamily="18" charset="0"/>
              </a:rPr>
              <a:t>T- Test</a:t>
            </a:r>
          </a:p>
        </p:txBody>
      </p:sp>
      <p:pic>
        <p:nvPicPr>
          <p:cNvPr id="5" name="Content Placeholder 4" descr="Graphical user interface, text, application&#10;&#10;Description automatically generated">
            <a:extLst>
              <a:ext uri="{FF2B5EF4-FFF2-40B4-BE49-F238E27FC236}">
                <a16:creationId xmlns:a16="http://schemas.microsoft.com/office/drawing/2014/main" id="{960F03FE-BA46-995A-C206-4F99DE9072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966" y="1643605"/>
            <a:ext cx="5712854" cy="3055716"/>
          </a:xfrm>
          <a:prstGeom prst="rect">
            <a:avLst/>
          </a:prstGeom>
        </p:spPr>
      </p:pic>
      <p:cxnSp>
        <p:nvCxnSpPr>
          <p:cNvPr id="21" name="Straight Connector 13">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2" name="Content Placeholder 8">
            <a:extLst>
              <a:ext uri="{FF2B5EF4-FFF2-40B4-BE49-F238E27FC236}">
                <a16:creationId xmlns:a16="http://schemas.microsoft.com/office/drawing/2014/main" id="{7D8038D2-EE8C-B492-F388-A98DDC474080}"/>
              </a:ext>
            </a:extLst>
          </p:cNvPr>
          <p:cNvSpPr>
            <a:spLocks noGrp="1"/>
          </p:cNvSpPr>
          <p:nvPr>
            <p:ph idx="1"/>
          </p:nvPr>
        </p:nvSpPr>
        <p:spPr>
          <a:xfrm>
            <a:off x="6411684" y="2198914"/>
            <a:ext cx="5127172" cy="3670180"/>
          </a:xfrm>
        </p:spPr>
        <p:txBody>
          <a:bodyPr>
            <a:normAutofit/>
          </a:bodyPr>
          <a:lstStyle/>
          <a:p>
            <a:pPr algn="just"/>
            <a:r>
              <a:rPr lang="en-US" dirty="0">
                <a:latin typeface="Times New Roman" panose="02020603050405020304" pitchFamily="18" charset="0"/>
                <a:cs typeface="Times New Roman" panose="02020603050405020304" pitchFamily="18" charset="0"/>
              </a:rPr>
              <a:t>Here, we see the t-test results, showing that the p-value is 6.051e-07. Therefore, it is well below the significance level.</a:t>
            </a:r>
          </a:p>
          <a:p>
            <a:pPr algn="just"/>
            <a:r>
              <a:rPr lang="en-US" dirty="0">
                <a:latin typeface="Times New Roman" panose="02020603050405020304" pitchFamily="18" charset="0"/>
                <a:cs typeface="Times New Roman" panose="02020603050405020304" pitchFamily="18" charset="0"/>
              </a:rPr>
              <a:t>As a result, we support the alternative hypothesis, which states that the household cost mean is not equal to $15,000 and rejects the null hypothesis.</a:t>
            </a:r>
          </a:p>
        </p:txBody>
      </p:sp>
      <p:sp>
        <p:nvSpPr>
          <p:cNvPr id="23" name="Rectangle 15">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17">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40090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7009D-6536-B431-C039-E93C63194AC5}"/>
              </a:ext>
            </a:extLst>
          </p:cNvPr>
          <p:cNvSpPr>
            <a:spLocks noGrp="1"/>
          </p:cNvSpPr>
          <p:nvPr>
            <p:ph type="title"/>
          </p:nvPr>
        </p:nvSpPr>
        <p:spPr>
          <a:xfrm>
            <a:off x="1097280" y="286604"/>
            <a:ext cx="10058400" cy="917164"/>
          </a:xfrm>
        </p:spPr>
        <p:txBody>
          <a:bodyPr anchor="t">
            <a:normAutofit/>
          </a:bodyPr>
          <a:lstStyle/>
          <a:p>
            <a:pPr algn="ctr"/>
            <a:r>
              <a:rPr lang="en-IN" sz="2800" b="1" u="sng" dirty="0">
                <a:effectLst/>
                <a:latin typeface="Times New Roman" panose="02020603050405020304" pitchFamily="18" charset="0"/>
                <a:cs typeface="Times New Roman" panose="02020603050405020304" pitchFamily="18" charset="0"/>
              </a:rPr>
              <a:t>Linear Regression Model</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E0FA0F-BE79-91AB-E88B-619DA6EC489B}"/>
              </a:ext>
            </a:extLst>
          </p:cNvPr>
          <p:cNvSpPr>
            <a:spLocks noGrp="1"/>
          </p:cNvSpPr>
          <p:nvPr>
            <p:ph idx="1"/>
          </p:nvPr>
        </p:nvSpPr>
        <p:spPr/>
        <p:txBody>
          <a:bodyPr/>
          <a:lstStyle/>
          <a:p>
            <a:pPr algn="just"/>
            <a:r>
              <a:rPr lang="en-US" sz="2400" b="1" u="sng" dirty="0">
                <a:latin typeface="Times New Roman" panose="02020603050405020304" pitchFamily="18" charset="0"/>
                <a:cs typeface="Times New Roman" panose="02020603050405020304" pitchFamily="18" charset="0"/>
              </a:rPr>
              <a:t>Hypothesis Statement: </a:t>
            </a:r>
            <a:endParaRPr lang="en-US" dirty="0">
              <a:latin typeface="Times New Roman" panose="02020603050405020304" pitchFamily="18" charset="0"/>
              <a:cs typeface="Times New Roman" panose="02020603050405020304" pitchFamily="18" charset="0"/>
            </a:endParaRPr>
          </a:p>
          <a:p>
            <a:pPr algn="just"/>
            <a:r>
              <a:rPr lang="en-US" sz="2000" dirty="0">
                <a:solidFill>
                  <a:srgbClr val="000000"/>
                </a:solidFill>
                <a:effectLst/>
                <a:latin typeface="Times New Roman" panose="02020603050405020304" pitchFamily="18" charset="0"/>
                <a:cs typeface="Times New Roman" panose="02020603050405020304" pitchFamily="18" charset="0"/>
              </a:rPr>
              <a:t>Here, we examine, our L</a:t>
            </a:r>
            <a:r>
              <a:rPr lang="en-US" dirty="0">
                <a:solidFill>
                  <a:srgbClr val="000000"/>
                </a:solidFill>
                <a:latin typeface="Times New Roman" panose="02020603050405020304" pitchFamily="18" charset="0"/>
                <a:cs typeface="Times New Roman" panose="02020603050405020304" pitchFamily="18" charset="0"/>
              </a:rPr>
              <a:t>inear Regression Model </a:t>
            </a:r>
            <a:r>
              <a:rPr lang="en-US" sz="2000" dirty="0">
                <a:solidFill>
                  <a:srgbClr val="000000"/>
                </a:solidFill>
                <a:effectLst/>
                <a:latin typeface="Times New Roman" panose="02020603050405020304" pitchFamily="18" charset="0"/>
                <a:cs typeface="Times New Roman" panose="02020603050405020304" pitchFamily="18" charset="0"/>
              </a:rPr>
              <a:t>with a null and alternative hypothesis with a 0.05 significance level. </a:t>
            </a:r>
          </a:p>
          <a:p>
            <a:pPr algn="just"/>
            <a:r>
              <a:rPr lang="en-US" sz="2000" b="1" dirty="0">
                <a:solidFill>
                  <a:srgbClr val="000000"/>
                </a:solidFill>
                <a:effectLst/>
                <a:latin typeface="Times New Roman" panose="02020603050405020304" pitchFamily="18" charset="0"/>
                <a:cs typeface="Times New Roman" panose="02020603050405020304" pitchFamily="18" charset="0"/>
              </a:rPr>
              <a:t>HYPOTHESIS STATEMENT </a:t>
            </a:r>
            <a:endParaRPr lang="en-US" dirty="0">
              <a:latin typeface="Times New Roman" panose="02020603050405020304" pitchFamily="18" charset="0"/>
              <a:cs typeface="Times New Roman" panose="02020603050405020304" pitchFamily="18" charset="0"/>
            </a:endParaRPr>
          </a:p>
          <a:p>
            <a:pPr algn="just"/>
            <a:r>
              <a:rPr lang="en-US" sz="2000" b="1" dirty="0">
                <a:solidFill>
                  <a:srgbClr val="000000"/>
                </a:solidFill>
                <a:effectLst/>
                <a:latin typeface="Times New Roman" panose="02020603050405020304" pitchFamily="18" charset="0"/>
                <a:cs typeface="Times New Roman" panose="02020603050405020304" pitchFamily="18" charset="0"/>
              </a:rPr>
              <a:t>Null Hypothesis </a:t>
            </a:r>
            <a:endParaRPr lang="en-US" dirty="0">
              <a:latin typeface="Times New Roman" panose="02020603050405020304" pitchFamily="18" charset="0"/>
              <a:cs typeface="Times New Roman" panose="02020603050405020304" pitchFamily="18" charset="0"/>
            </a:endParaRPr>
          </a:p>
          <a:p>
            <a:pPr algn="just"/>
            <a:r>
              <a:rPr lang="en-US" sz="2000" b="1" dirty="0">
                <a:solidFill>
                  <a:srgbClr val="000000"/>
                </a:solidFill>
                <a:effectLst/>
                <a:latin typeface="Times New Roman" panose="02020603050405020304" pitchFamily="18" charset="0"/>
                <a:cs typeface="Times New Roman" panose="02020603050405020304" pitchFamily="18" charset="0"/>
              </a:rPr>
              <a:t>H0</a:t>
            </a:r>
            <a:r>
              <a:rPr lang="en-US" sz="2000" dirty="0">
                <a:solidFill>
                  <a:srgbClr val="000000"/>
                </a:solidFill>
                <a:effectLst/>
                <a:latin typeface="Times New Roman" panose="02020603050405020304" pitchFamily="18" charset="0"/>
                <a:cs typeface="Times New Roman" panose="02020603050405020304" pitchFamily="18" charset="0"/>
              </a:rPr>
              <a:t>:β =0, Smoker’s coefficient is equal to zero and not statistically significant.</a:t>
            </a:r>
            <a:endParaRPr lang="en-US" dirty="0">
              <a:latin typeface="Times New Roman" panose="02020603050405020304" pitchFamily="18" charset="0"/>
              <a:cs typeface="Times New Roman" panose="02020603050405020304" pitchFamily="18" charset="0"/>
            </a:endParaRPr>
          </a:p>
          <a:p>
            <a:pPr marL="0" indent="0" algn="just">
              <a:buNone/>
            </a:pPr>
            <a:r>
              <a:rPr lang="en-US" sz="2000" b="1" dirty="0">
                <a:solidFill>
                  <a:srgbClr val="000000"/>
                </a:solidFill>
                <a:effectLst/>
                <a:latin typeface="Times New Roman" panose="02020603050405020304" pitchFamily="18" charset="0"/>
                <a:cs typeface="Times New Roman" panose="02020603050405020304" pitchFamily="18" charset="0"/>
              </a:rPr>
              <a:t>Alternative Hypothesis </a:t>
            </a:r>
            <a:endParaRPr lang="en-US" dirty="0">
              <a:latin typeface="Times New Roman" panose="02020603050405020304" pitchFamily="18" charset="0"/>
              <a:cs typeface="Times New Roman" panose="02020603050405020304" pitchFamily="18" charset="0"/>
            </a:endParaRPr>
          </a:p>
          <a:p>
            <a:pPr algn="just"/>
            <a:r>
              <a:rPr lang="en-US" sz="2000" b="1" dirty="0">
                <a:solidFill>
                  <a:srgbClr val="000000"/>
                </a:solidFill>
                <a:effectLst/>
                <a:latin typeface="Times New Roman" panose="02020603050405020304" pitchFamily="18" charset="0"/>
                <a:cs typeface="Times New Roman" panose="02020603050405020304" pitchFamily="18" charset="0"/>
              </a:rPr>
              <a:t>Ha</a:t>
            </a:r>
            <a:r>
              <a:rPr lang="en-US" sz="2000" dirty="0">
                <a:solidFill>
                  <a:srgbClr val="000000"/>
                </a:solidFill>
                <a:effectLst/>
                <a:latin typeface="Times New Roman" panose="02020603050405020304" pitchFamily="18" charset="0"/>
                <a:cs typeface="Times New Roman" panose="02020603050405020304" pitchFamily="18" charset="0"/>
              </a:rPr>
              <a:t>:β ≠ </a:t>
            </a:r>
            <a:r>
              <a:rPr lang="en-US" sz="2000" dirty="0">
                <a:solidFill>
                  <a:srgbClr val="000000"/>
                </a:solidFill>
                <a:latin typeface="Times New Roman" panose="02020603050405020304" pitchFamily="18" charset="0"/>
                <a:cs typeface="Times New Roman" panose="02020603050405020304" pitchFamily="18" charset="0"/>
              </a:rPr>
              <a:t>0</a:t>
            </a:r>
            <a:r>
              <a:rPr lang="en-US" sz="2000" dirty="0">
                <a:solidFill>
                  <a:srgbClr val="000000"/>
                </a:solidFill>
                <a:effectLst/>
                <a:latin typeface="Times New Roman" panose="02020603050405020304" pitchFamily="18" charset="0"/>
                <a:cs typeface="Times New Roman" panose="02020603050405020304" pitchFamily="18" charset="0"/>
              </a:rPr>
              <a:t>, Smoker’s coefficient is not equal to zero and is statistically significant.</a:t>
            </a:r>
            <a:endParaRPr lang="en-IN" dirty="0"/>
          </a:p>
        </p:txBody>
      </p:sp>
    </p:spTree>
    <p:extLst>
      <p:ext uri="{BB962C8B-B14F-4D97-AF65-F5344CB8AC3E}">
        <p14:creationId xmlns:p14="http://schemas.microsoft.com/office/powerpoint/2010/main" val="1301839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577675-9345-03D9-C768-9987E0DD5F04}"/>
              </a:ext>
            </a:extLst>
          </p:cNvPr>
          <p:cNvSpPr>
            <a:spLocks noGrp="1"/>
          </p:cNvSpPr>
          <p:nvPr>
            <p:ph type="title"/>
          </p:nvPr>
        </p:nvSpPr>
        <p:spPr>
          <a:xfrm>
            <a:off x="643193" y="240653"/>
            <a:ext cx="10895664" cy="1240906"/>
          </a:xfrm>
        </p:spPr>
        <p:txBody>
          <a:bodyPr anchor="t">
            <a:normAutofit/>
          </a:bodyPr>
          <a:lstStyle/>
          <a:p>
            <a:r>
              <a:rPr lang="en-IN" b="1" u="sng" dirty="0">
                <a:effectLst/>
                <a:latin typeface="Times New Roman" panose="02020603050405020304" pitchFamily="18" charset="0"/>
                <a:cs typeface="Times New Roman" panose="02020603050405020304" pitchFamily="18" charset="0"/>
              </a:rPr>
              <a:t>Linear Regression Model</a:t>
            </a:r>
            <a:endParaRPr lang="en-IN" dirty="0"/>
          </a:p>
        </p:txBody>
      </p:sp>
      <p:pic>
        <p:nvPicPr>
          <p:cNvPr id="5" name="Content Placeholder 4">
            <a:extLst>
              <a:ext uri="{FF2B5EF4-FFF2-40B4-BE49-F238E27FC236}">
                <a16:creationId xmlns:a16="http://schemas.microsoft.com/office/drawing/2014/main" id="{C75F4770-925A-81C7-5ED1-81800D75AF88}"/>
              </a:ext>
            </a:extLst>
          </p:cNvPr>
          <p:cNvPicPr>
            <a:picLocks noChangeAspect="1"/>
          </p:cNvPicPr>
          <p:nvPr/>
        </p:nvPicPr>
        <p:blipFill>
          <a:blip r:embed="rId2"/>
          <a:stretch>
            <a:fillRect/>
          </a:stretch>
        </p:blipFill>
        <p:spPr>
          <a:xfrm>
            <a:off x="643192" y="2049178"/>
            <a:ext cx="5451627" cy="2439602"/>
          </a:xfrm>
          <a:prstGeom prst="rect">
            <a:avLst/>
          </a:prstGeom>
        </p:spPr>
      </p:pic>
      <p:cxnSp>
        <p:nvCxnSpPr>
          <p:cNvPr id="14" name="Straight Connector 13">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6861C636-0618-1D1C-8C50-577095E12EB9}"/>
              </a:ext>
            </a:extLst>
          </p:cNvPr>
          <p:cNvSpPr>
            <a:spLocks noGrp="1"/>
          </p:cNvSpPr>
          <p:nvPr>
            <p:ph idx="1"/>
          </p:nvPr>
        </p:nvSpPr>
        <p:spPr>
          <a:xfrm>
            <a:off x="6411684" y="2086188"/>
            <a:ext cx="5127172" cy="3782906"/>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The p-value for the findings of the linear regression model in this instance is 2.2e-16, which denotes that they are significantly below the 5% level of significance. This suggests that Smoker's coefficient is not equal to zero and is statistically significant, and we reject the null hypothesis.</a:t>
            </a:r>
          </a:p>
          <a:p>
            <a:pPr marL="0" indent="0" algn="just">
              <a:buNone/>
            </a:pPr>
            <a:r>
              <a:rPr lang="en-US" dirty="0">
                <a:latin typeface="Times New Roman" panose="02020603050405020304" pitchFamily="18" charset="0"/>
                <a:cs typeface="Times New Roman" panose="02020603050405020304" pitchFamily="18" charset="0"/>
              </a:rPr>
              <a:t>Additionally, we see a pattern in the distribution where the median is larger than the mean, indicating a positively skewed distribution.</a:t>
            </a:r>
          </a:p>
          <a:p>
            <a:pPr marL="0" indent="0" algn="just">
              <a:buNone/>
            </a:pPr>
            <a:r>
              <a:rPr lang="en-US" dirty="0">
                <a:latin typeface="Times New Roman" panose="02020603050405020304" pitchFamily="18" charset="0"/>
                <a:cs typeface="Times New Roman" panose="02020603050405020304" pitchFamily="18" charset="0"/>
              </a:rPr>
              <a:t>So, we can say that there is a </a:t>
            </a:r>
            <a:r>
              <a:rPr lang="en-IN" dirty="0">
                <a:latin typeface="Times New Roman" panose="02020603050405020304" pitchFamily="18" charset="0"/>
                <a:cs typeface="Times New Roman" panose="02020603050405020304" pitchFamily="18" charset="0"/>
              </a:rPr>
              <a:t>relationship between smokers and expenses.</a:t>
            </a:r>
            <a:endParaRPr lang="en-US"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75181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45E3A-8644-43A6-B207-9CD21B17A010}"/>
              </a:ext>
            </a:extLst>
          </p:cNvPr>
          <p:cNvSpPr>
            <a:spLocks noGrp="1"/>
          </p:cNvSpPr>
          <p:nvPr>
            <p:ph type="title"/>
          </p:nvPr>
        </p:nvSpPr>
        <p:spPr>
          <a:xfrm>
            <a:off x="1097280" y="286603"/>
            <a:ext cx="10058400" cy="1450757"/>
          </a:xfrm>
        </p:spPr>
        <p:txBody>
          <a:bodyPr>
            <a:normAutofit/>
          </a:bodyPr>
          <a:lstStyle/>
          <a:p>
            <a:r>
              <a:rPr lang="en-IN" b="1" u="sng" dirty="0">
                <a:effectLst/>
                <a:latin typeface="Times New Roman" panose="02020603050405020304" pitchFamily="18" charset="0"/>
                <a:cs typeface="Times New Roman" panose="02020603050405020304" pitchFamily="18" charset="0"/>
              </a:rPr>
              <a:t>Linear Regression Model</a:t>
            </a:r>
            <a:r>
              <a:rPr lang="en-IN" dirty="0"/>
              <a:t> </a:t>
            </a:r>
          </a:p>
        </p:txBody>
      </p:sp>
      <p:sp>
        <p:nvSpPr>
          <p:cNvPr id="3" name="Content Placeholder 2">
            <a:extLst>
              <a:ext uri="{FF2B5EF4-FFF2-40B4-BE49-F238E27FC236}">
                <a16:creationId xmlns:a16="http://schemas.microsoft.com/office/drawing/2014/main" id="{7BDE9913-043F-9C9A-C896-D52FFCB4F6B9}"/>
              </a:ext>
            </a:extLst>
          </p:cNvPr>
          <p:cNvSpPr>
            <a:spLocks noGrp="1"/>
          </p:cNvSpPr>
          <p:nvPr>
            <p:ph idx="1"/>
          </p:nvPr>
        </p:nvSpPr>
        <p:spPr>
          <a:xfrm>
            <a:off x="1097279" y="1845734"/>
            <a:ext cx="6454987" cy="4023360"/>
          </a:xfrm>
        </p:spPr>
        <p:txBody>
          <a:bodyPr>
            <a:normAutofit/>
          </a:bodyPr>
          <a:lstStyle/>
          <a:p>
            <a:r>
              <a:rPr lang="en-US"/>
              <a:t> the Regression Model Equation For a smoker</a:t>
            </a:r>
            <a:endParaRPr lang="es-ES">
              <a:effectLst/>
              <a:latin typeface="Calibri" panose="020F0502020204030204" pitchFamily="34" charset="0"/>
            </a:endParaRPr>
          </a:p>
          <a:p>
            <a:r>
              <a:rPr lang="es-ES">
                <a:effectLst/>
                <a:latin typeface="Calibri" panose="020F0502020204030204" pitchFamily="34" charset="0"/>
              </a:rPr>
              <a:t>Y= 8421 + (23813) * X + error</a:t>
            </a:r>
          </a:p>
          <a:p>
            <a:r>
              <a:rPr lang="es-ES">
                <a:latin typeface="Calibri" panose="020F0502020204030204" pitchFamily="34" charset="0"/>
              </a:rPr>
              <a:t>Y= </a:t>
            </a:r>
            <a:r>
              <a:rPr lang="en-IN">
                <a:latin typeface="Calibri" panose="020F0502020204030204" pitchFamily="34" charset="0"/>
              </a:rPr>
              <a:t>Expenses, X=smoker</a:t>
            </a:r>
          </a:p>
          <a:p>
            <a:endParaRPr lang="en-IN">
              <a:latin typeface="Calibri" panose="020F0502020204030204" pitchFamily="34" charset="0"/>
            </a:endParaRPr>
          </a:p>
          <a:p>
            <a:r>
              <a:rPr lang="en-IN">
                <a:latin typeface="Calibri" panose="020F0502020204030204" pitchFamily="34" charset="0"/>
              </a:rPr>
              <a:t>If the person not smoking, then y =8421+23813*8421</a:t>
            </a:r>
            <a:endParaRPr lang="en-IN" dirty="0"/>
          </a:p>
        </p:txBody>
      </p:sp>
      <p:pic>
        <p:nvPicPr>
          <p:cNvPr id="5" name="Picture 4">
            <a:extLst>
              <a:ext uri="{FF2B5EF4-FFF2-40B4-BE49-F238E27FC236}">
                <a16:creationId xmlns:a16="http://schemas.microsoft.com/office/drawing/2014/main" id="{CA92A236-BE06-D646-2E60-70A479D4467E}"/>
              </a:ext>
            </a:extLst>
          </p:cNvPr>
          <p:cNvPicPr>
            <a:picLocks noChangeAspect="1"/>
          </p:cNvPicPr>
          <p:nvPr/>
        </p:nvPicPr>
        <p:blipFill>
          <a:blip r:embed="rId2"/>
          <a:stretch>
            <a:fillRect/>
          </a:stretch>
        </p:blipFill>
        <p:spPr>
          <a:xfrm>
            <a:off x="8020570" y="2882742"/>
            <a:ext cx="3135109" cy="1538163"/>
          </a:xfrm>
          <a:prstGeom prst="rect">
            <a:avLst/>
          </a:prstGeom>
        </p:spPr>
      </p:pic>
    </p:spTree>
    <p:extLst>
      <p:ext uri="{BB962C8B-B14F-4D97-AF65-F5344CB8AC3E}">
        <p14:creationId xmlns:p14="http://schemas.microsoft.com/office/powerpoint/2010/main" val="44516979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673</TotalTime>
  <Words>1404</Words>
  <Application>Microsoft Office PowerPoint</Application>
  <PresentationFormat>Widescreen</PresentationFormat>
  <Paragraphs>83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28</vt:lpstr>
      <vt:lpstr>Arial</vt:lpstr>
      <vt:lpstr>Calibri</vt:lpstr>
      <vt:lpstr>Calibri Light</vt:lpstr>
      <vt:lpstr>Calibri-Bold</vt:lpstr>
      <vt:lpstr>Times New Roman</vt:lpstr>
      <vt:lpstr>Wingdings</vt:lpstr>
      <vt:lpstr>Retrospect</vt:lpstr>
      <vt:lpstr>Statistical and Predictive Modeling I (DATA 1204-02)  Final Project</vt:lpstr>
      <vt:lpstr>Description Of The Research</vt:lpstr>
      <vt:lpstr>Basic Statistics</vt:lpstr>
      <vt:lpstr>Histogram</vt:lpstr>
      <vt:lpstr>T - Test</vt:lpstr>
      <vt:lpstr>T- Test</vt:lpstr>
      <vt:lpstr>Linear Regression Model</vt:lpstr>
      <vt:lpstr>Linear Regression Model</vt:lpstr>
      <vt:lpstr>Linear Regression Model </vt:lpstr>
      <vt:lpstr>Linear Regression Model</vt:lpstr>
      <vt:lpstr>Multivariate Linear Regression</vt:lpstr>
      <vt:lpstr>Multivariate Linear Regression</vt:lpstr>
      <vt:lpstr>Multivariate Linear Regression</vt:lpstr>
      <vt:lpstr>Multivariate Linear Regression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and Predictive Modeling I (DATA 1204)  Assignment #5 – Linear Regression</dc:title>
  <dc:creator>Maharshi hirenkumar Mehta</dc:creator>
  <cp:lastModifiedBy>Maharshi hirenkumar Mehta</cp:lastModifiedBy>
  <cp:revision>11</cp:revision>
  <dcterms:created xsi:type="dcterms:W3CDTF">2022-12-05T23:40:30Z</dcterms:created>
  <dcterms:modified xsi:type="dcterms:W3CDTF">2022-12-15T02:57:39Z</dcterms:modified>
</cp:coreProperties>
</file>