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tan J Limbachiya" userId="12831d386c3f5547" providerId="LiveId" clId="{EC0F5010-74B6-45A6-A1B2-044626CA90D3}"/>
    <pc:docChg chg="undo custSel modSld">
      <pc:chgData name="Kirtan J Limbachiya" userId="12831d386c3f5547" providerId="LiveId" clId="{EC0F5010-74B6-45A6-A1B2-044626CA90D3}" dt="2022-03-29T02:29:21.180" v="328" actId="20577"/>
      <pc:docMkLst>
        <pc:docMk/>
      </pc:docMkLst>
      <pc:sldChg chg="modSp mod">
        <pc:chgData name="Kirtan J Limbachiya" userId="12831d386c3f5547" providerId="LiveId" clId="{EC0F5010-74B6-45A6-A1B2-044626CA90D3}" dt="2022-03-29T02:29:21.180" v="328" actId="20577"/>
        <pc:sldMkLst>
          <pc:docMk/>
          <pc:sldMk cId="534230251" sldId="259"/>
        </pc:sldMkLst>
        <pc:spChg chg="mod">
          <ac:chgData name="Kirtan J Limbachiya" userId="12831d386c3f5547" providerId="LiveId" clId="{EC0F5010-74B6-45A6-A1B2-044626CA90D3}" dt="2022-03-29T02:29:21.180" v="328" actId="20577"/>
          <ac:spMkLst>
            <pc:docMk/>
            <pc:sldMk cId="534230251" sldId="259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6CB8-4E95-45A6-A5C2-9D2DF25C2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CA0CD-118C-4766-9D1C-10EA01F33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D3B8-0DE3-4D4E-AD6C-8B2F0F55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DA4F-BEAA-4CE7-A3B6-52C38D11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5DF6-3D7D-40DB-97B7-4340D4E8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D28B-5521-4C22-8864-176ACE5B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D6E1-71CB-4308-AEE8-C27F36F0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DF52E-377C-4B36-B206-6C3769A3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2B8BA-44A1-448A-9B4B-3EC78DD1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188F-0E2B-4666-9F8C-6DECDC17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2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523CF-5422-4882-B789-92A14D8B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D1483-3576-4D53-B2A4-AFD8A19D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E850-64A3-4F2F-B34B-34998A79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A436-ECF2-4807-B595-AB83FC78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D42D-976D-4B07-B003-2967BA59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4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516D-EF6A-4E58-9513-E3FE2B6C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9693-ECF3-4052-95BE-DCD00957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6ED0-C026-4DDD-9BCD-06893658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0587-90E6-42A2-95AB-00C4FAE4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5C4F-5988-4179-83B0-BBA76432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2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4DB2-7341-4C1A-A6A2-6E2D7D9F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21F7-C2B5-4B2A-A58C-49F04667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230BC-949F-4EB9-8557-D27F515E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8249E-7789-428F-B977-0E558033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5040F-C7B9-4AE2-97DD-03DFA99A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73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BAAC-7845-4911-980C-F6348503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F6D1-D29C-4426-80E2-AF77C8B2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9A2F4-EABC-4F7B-97DE-F32FB7920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BD62D-209D-4FD3-B30A-D28CFFC1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0B3EB-9C38-45CA-8B52-F5E9C00F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F8A98-89EF-4B6F-95AD-8698BB32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9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52F5-F80E-443A-A3D8-5C2BBC00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0CD5-C813-4C5E-AA4F-A900AED8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ACD61-1D5B-4C9C-8B3D-1135F27AB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81FEF-1A1E-4DDE-8676-890673D2F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861AB-B4DA-4637-80F9-C8FA9325B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56B0C-EC0B-4D98-9501-224450D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A65DD-75F8-446E-9D5D-5427401D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B8C38-86F6-4A73-AB28-F299171B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1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216E-B188-4497-975B-D6ACF172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003E0-2F19-436E-8940-D51619B1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EFD14-2BF1-44D9-BAC6-EBEB84A2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71706-3A57-4FBB-8E42-94B49083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6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443E2-A94D-4A56-9F28-674ED72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3E51E-5A02-48D6-A8A1-557A9314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C5CC2-9290-43B4-8FB8-5A41D30C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59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8904-BCD3-4E77-A2D6-AB75842E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A9AC-E531-4EC3-B332-A0FCEF48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8F14C-7995-4E43-80A2-A65F5CBB0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B4436-3B45-47FF-B293-4889437A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C0879-C0EE-46BF-9F5A-8B647881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D8DF2-D01C-4889-8915-F41A6DA1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88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3027-8C0C-4E10-89DD-BC7CC805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B55EA-4B7C-46B4-93A0-2849D3562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0266E-BD33-4A87-8F43-E8AA0F42C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100CC-83CB-40D7-8596-2CB4A7D2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55610-4AFE-4DDB-BCF1-F5B8CA66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EB352-EB87-442B-BB41-A939D67D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7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402D9-1AD0-4663-A707-59EF50F5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86E6-6C08-4507-B6CB-3B0CD555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2884-AFEE-4A84-9399-B3FEE6467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61F2-BA6D-4618-AB24-450B7E2DF171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509E-7BE8-48AC-B785-96B07356B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75D5-07AD-474C-87A9-CA30EDE4D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6548-D49B-410C-A877-C7CEBE111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8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0095"/>
            <a:ext cx="8025130" cy="6097905"/>
            <a:chOff x="0" y="758951"/>
            <a:chExt cx="8025130" cy="6097905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0" y="0"/>
                  </a:moveTo>
                  <a:lnTo>
                    <a:pt x="0" y="2050796"/>
                  </a:lnTo>
                  <a:lnTo>
                    <a:pt x="2048129" y="4098036"/>
                  </a:lnTo>
                  <a:lnTo>
                    <a:pt x="3073908" y="307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1560"/>
              <a:ext cx="1995170" cy="1995170"/>
            </a:xfrm>
            <a:custGeom>
              <a:avLst/>
              <a:gdLst/>
              <a:ahLst/>
              <a:cxnLst/>
              <a:rect l="l" t="t" r="r" b="b"/>
              <a:pathLst>
                <a:path w="1995170" h="1995170">
                  <a:moveTo>
                    <a:pt x="0" y="0"/>
                  </a:moveTo>
                  <a:lnTo>
                    <a:pt x="0" y="1994721"/>
                  </a:lnTo>
                  <a:lnTo>
                    <a:pt x="1994662" y="199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8548" y="4856987"/>
              <a:ext cx="4000500" cy="1999614"/>
            </a:xfrm>
            <a:custGeom>
              <a:avLst/>
              <a:gdLst/>
              <a:ahLst/>
              <a:cxnLst/>
              <a:rect l="l" t="t" r="r" b="b"/>
              <a:pathLst>
                <a:path w="4000500" h="1999615">
                  <a:moveTo>
                    <a:pt x="2001139" y="0"/>
                  </a:moveTo>
                  <a:lnTo>
                    <a:pt x="0" y="1999293"/>
                  </a:lnTo>
                  <a:lnTo>
                    <a:pt x="4000500" y="1999293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0729" y="5785866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1600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72175" marR="5080" indent="-110998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Basic</a:t>
            </a:r>
            <a:r>
              <a:rPr spc="60" dirty="0"/>
              <a:t> </a:t>
            </a:r>
            <a:r>
              <a:rPr spc="-10" dirty="0"/>
              <a:t>Details</a:t>
            </a:r>
            <a:r>
              <a:rPr spc="45" dirty="0"/>
              <a:t> </a:t>
            </a:r>
            <a:r>
              <a:rPr spc="-105" dirty="0"/>
              <a:t>of</a:t>
            </a:r>
            <a:r>
              <a:rPr spc="60" dirty="0"/>
              <a:t> </a:t>
            </a:r>
            <a:r>
              <a:rPr spc="-20" dirty="0"/>
              <a:t>the</a:t>
            </a:r>
            <a:r>
              <a:rPr spc="60" dirty="0"/>
              <a:t> </a:t>
            </a:r>
            <a:r>
              <a:rPr spc="-175" dirty="0"/>
              <a:t>Team</a:t>
            </a:r>
            <a:r>
              <a:rPr spc="75" dirty="0"/>
              <a:t> </a:t>
            </a:r>
            <a:r>
              <a:rPr spc="-114" dirty="0"/>
              <a:t>and </a:t>
            </a:r>
            <a:r>
              <a:rPr spc="-985" dirty="0"/>
              <a:t> </a:t>
            </a:r>
            <a:r>
              <a:rPr spc="-95" dirty="0"/>
              <a:t>Problem</a:t>
            </a:r>
            <a:r>
              <a:rPr spc="6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32475" y="2113915"/>
            <a:ext cx="5468620" cy="3326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Ministry/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Organization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Name:</a:t>
            </a:r>
            <a:r>
              <a:rPr sz="1800" b="1" spc="-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Defence</a:t>
            </a:r>
            <a:r>
              <a:rPr sz="1800" b="1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Research</a:t>
            </a:r>
            <a:r>
              <a:rPr sz="1800" b="1" spc="-4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b="1" spc="-9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Development</a:t>
            </a:r>
            <a:r>
              <a:rPr sz="1800" b="1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Organization</a:t>
            </a:r>
            <a:r>
              <a:rPr sz="1800" b="1" spc="-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(DRDO),Ministry</a:t>
            </a:r>
            <a:r>
              <a:rPr sz="1800" b="1" spc="-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</a:t>
            </a:r>
            <a:r>
              <a:rPr sz="1800" b="1" spc="-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Defence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Arial"/>
              <a:cs typeface="Arial"/>
            </a:endParaRPr>
          </a:p>
          <a:p>
            <a:pPr marL="12700" marR="409575">
              <a:lnSpc>
                <a:spcPts val="1939"/>
              </a:lnSpc>
            </a:pP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Prob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le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4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emen</a:t>
            </a:r>
            <a:r>
              <a:rPr sz="1800" b="1" spc="-1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1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Solution</a:t>
            </a:r>
            <a:r>
              <a:rPr sz="1800" b="1" spc="-5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00" b="1" spc="-1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00" b="1" spc="-5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</a:t>
            </a:r>
            <a:r>
              <a:rPr sz="1800" b="1" spc="-6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entify</a:t>
            </a:r>
            <a:r>
              <a:rPr sz="1800" b="1" spc="-3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dro</a:t>
            </a:r>
            <a:r>
              <a:rPr sz="1800" b="1" spc="-1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sz="1800" b="1" spc="-7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  </a:t>
            </a:r>
            <a:r>
              <a:rPr sz="1800" b="1" spc="-1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through</a:t>
            </a:r>
            <a:r>
              <a:rPr sz="1800" b="1" spc="-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CCTV</a:t>
            </a:r>
            <a:r>
              <a:rPr sz="1800" b="1" spc="-5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8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feeds</a:t>
            </a:r>
            <a:r>
              <a:rPr sz="1800" b="1" spc="-5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installed</a:t>
            </a:r>
            <a:r>
              <a:rPr sz="1800" b="1" spc="-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at</a:t>
            </a:r>
            <a:r>
              <a:rPr sz="1800" b="1" spc="-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houses,</a:t>
            </a:r>
            <a:r>
              <a:rPr sz="1800" b="1" spc="-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roads</a:t>
            </a:r>
            <a:r>
              <a:rPr sz="1800" b="1" spc="-4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etc.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32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lang="en-US" sz="1800" b="1" spc="-3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35" dirty="0" err="1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45" dirty="0" err="1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14" dirty="0" err="1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Name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Bla</a:t>
            </a:r>
            <a:r>
              <a:rPr sz="1800" b="1" spc="-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sz="1800" b="1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sz="1800" b="1" spc="-2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00" b="1" spc="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sz="1800" b="1" spc="-13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1419225">
              <a:lnSpc>
                <a:spcPct val="226100"/>
              </a:lnSpc>
              <a:spcBef>
                <a:spcPts val="15"/>
              </a:spcBef>
            </a:pPr>
            <a:r>
              <a:rPr sz="1800" b="1" spc="-32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lang="en-US" sz="1800" b="1" spc="-3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35" dirty="0" err="1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45" dirty="0" err="1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120" dirty="0" err="1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95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der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Na</a:t>
            </a: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e: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Shl</a:t>
            </a:r>
            <a:r>
              <a:rPr sz="1800" b="1" spc="-9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sz="1800" b="1" spc="-8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sz="1800" b="1" spc="-6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Nandurba</a:t>
            </a:r>
            <a:r>
              <a:rPr sz="1800" b="1" spc="-9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sz="1800" b="1" spc="-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sz="1800" b="1" spc="-3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1800" b="1" spc="-6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  </a:t>
            </a:r>
            <a:r>
              <a:rPr sz="1800" b="1" spc="15" dirty="0">
                <a:solidFill>
                  <a:srgbClr val="7BA654"/>
                </a:solidFill>
                <a:latin typeface="Arial"/>
                <a:cs typeface="Arial"/>
              </a:rPr>
              <a:t>I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5" dirty="0">
                <a:solidFill>
                  <a:srgbClr val="7BA654"/>
                </a:solidFill>
                <a:latin typeface="Arial"/>
                <a:cs typeface="Arial"/>
              </a:rPr>
              <a:t>ti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tu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e </a:t>
            </a:r>
            <a:r>
              <a:rPr sz="1800" b="1" spc="-130" dirty="0" smtClean="0">
                <a:solidFill>
                  <a:srgbClr val="7BA654"/>
                </a:solidFill>
                <a:latin typeface="Arial"/>
                <a:cs typeface="Arial"/>
              </a:rPr>
              <a:t>Cod</a:t>
            </a:r>
            <a:r>
              <a:rPr sz="1800" b="1" spc="-110" dirty="0" smtClean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lang="en-IN" b="1" spc="-90" dirty="0">
                <a:solidFill>
                  <a:srgbClr val="7BA654"/>
                </a:solidFill>
                <a:latin typeface="Arial"/>
                <a:cs typeface="Arial"/>
              </a:rPr>
              <a:t> :</a:t>
            </a:r>
            <a:r>
              <a:rPr sz="1800" b="1" spc="-4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6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0</a:t>
            </a:r>
            <a:r>
              <a:rPr sz="1800" b="1" spc="4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45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2475" y="6086347"/>
            <a:ext cx="527304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Institute 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Name:</a:t>
            </a:r>
            <a:r>
              <a:rPr sz="1800" b="1" spc="-3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Shr</a:t>
            </a:r>
            <a:r>
              <a:rPr lang="en-US" sz="1800" b="1" spc="-9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sz="1800" b="1" spc="-55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S’ad</a:t>
            </a:r>
            <a:r>
              <a:rPr sz="1800" b="1" spc="-4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Vidya</a:t>
            </a:r>
            <a:r>
              <a:rPr sz="1800" b="1" spc="-4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Mandal</a:t>
            </a:r>
            <a:r>
              <a:rPr sz="1800" b="1" spc="-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</a:t>
            </a:r>
            <a:r>
              <a:rPr sz="1800" b="1" spc="-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b="1" spc="-13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9" y="251459"/>
            <a:ext cx="3430524" cy="14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5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" y="3935084"/>
            <a:ext cx="2959100" cy="2959735"/>
            <a:chOff x="832" y="3899915"/>
            <a:chExt cx="2959100" cy="2959735"/>
          </a:xfrm>
        </p:grpSpPr>
        <p:sp>
          <p:nvSpPr>
            <p:cNvPr id="3" name="object 3"/>
            <p:cNvSpPr/>
            <p:nvPr/>
          </p:nvSpPr>
          <p:spPr>
            <a:xfrm>
              <a:off x="970787" y="5367527"/>
              <a:ext cx="1988820" cy="1492250"/>
            </a:xfrm>
            <a:custGeom>
              <a:avLst/>
              <a:gdLst/>
              <a:ahLst/>
              <a:cxnLst/>
              <a:rect l="l" t="t" r="r" b="b"/>
              <a:pathLst>
                <a:path w="1988820" h="1492250">
                  <a:moveTo>
                    <a:pt x="497586" y="0"/>
                  </a:moveTo>
                  <a:lnTo>
                    <a:pt x="0" y="497890"/>
                  </a:lnTo>
                  <a:lnTo>
                    <a:pt x="993520" y="1491995"/>
                  </a:lnTo>
                  <a:lnTo>
                    <a:pt x="1988820" y="1491995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2" y="5891097"/>
              <a:ext cx="967105" cy="969010"/>
            </a:xfrm>
            <a:custGeom>
              <a:avLst/>
              <a:gdLst/>
              <a:ahLst/>
              <a:cxnLst/>
              <a:rect l="l" t="t" r="r" b="b"/>
              <a:pathLst>
                <a:path w="967105" h="969009">
                  <a:moveTo>
                    <a:pt x="0" y="0"/>
                  </a:moveTo>
                  <a:lnTo>
                    <a:pt x="0" y="968424"/>
                  </a:lnTo>
                  <a:lnTo>
                    <a:pt x="966907" y="968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899915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0"/>
                  </a:moveTo>
                  <a:lnTo>
                    <a:pt x="0" y="1941575"/>
                  </a:lnTo>
                  <a:lnTo>
                    <a:pt x="969954" y="97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65175" y="1114734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5175" y="346086"/>
            <a:ext cx="5330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Idea/Approach</a:t>
            </a:r>
            <a:r>
              <a:rPr sz="4000" spc="20" dirty="0"/>
              <a:t> </a:t>
            </a:r>
            <a:r>
              <a:rPr sz="4000" spc="-30" dirty="0"/>
              <a:t>Details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6877653" y="203807"/>
            <a:ext cx="459235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8595">
              <a:lnSpc>
                <a:spcPct val="100000"/>
              </a:lnSpc>
              <a:spcBef>
                <a:spcPts val="95"/>
              </a:spcBef>
            </a:pPr>
            <a:r>
              <a:rPr sz="1600" b="1" spc="-140" dirty="0">
                <a:solidFill>
                  <a:srgbClr val="7BA654"/>
                </a:solidFill>
                <a:latin typeface="Arial"/>
                <a:cs typeface="Arial"/>
              </a:rPr>
              <a:t>Add</a:t>
            </a:r>
            <a:r>
              <a:rPr sz="16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7BA654"/>
                </a:solidFill>
                <a:latin typeface="Arial"/>
                <a:cs typeface="Arial"/>
              </a:rPr>
              <a:t>pro</a:t>
            </a:r>
            <a:r>
              <a:rPr sz="1600" b="1" spc="-110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600" b="1" spc="-105" dirty="0">
                <a:solidFill>
                  <a:srgbClr val="7BA654"/>
                </a:solidFill>
                <a:latin typeface="Arial"/>
                <a:cs typeface="Arial"/>
              </a:rPr>
              <a:t>ess</a:t>
            </a:r>
            <a:r>
              <a:rPr sz="1600" b="1" spc="-1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7BA654"/>
                </a:solidFill>
                <a:latin typeface="Arial"/>
                <a:cs typeface="Arial"/>
              </a:rPr>
              <a:t>f</a:t>
            </a:r>
            <a:r>
              <a:rPr sz="1600" b="1" spc="-55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600" b="1" spc="-12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600" b="1" spc="-95" dirty="0">
                <a:solidFill>
                  <a:srgbClr val="7BA654"/>
                </a:solidFill>
                <a:latin typeface="Arial"/>
                <a:cs typeface="Arial"/>
              </a:rPr>
              <a:t>w</a:t>
            </a:r>
            <a:r>
              <a:rPr sz="1600" b="1" spc="-4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1600" b="1" spc="-7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1600" b="1" spc="-7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600" b="1" spc="-40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600" b="1" spc="2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6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600" b="1" spc="-7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6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7BA654"/>
                </a:solidFill>
                <a:latin typeface="Arial"/>
                <a:cs typeface="Arial"/>
              </a:rPr>
              <a:t>si</a:t>
            </a:r>
            <a:r>
              <a:rPr sz="1600" b="1" spc="-140" dirty="0">
                <a:solidFill>
                  <a:srgbClr val="7BA654"/>
                </a:solidFill>
                <a:latin typeface="Arial"/>
                <a:cs typeface="Arial"/>
              </a:rPr>
              <a:t>m</a:t>
            </a:r>
            <a:r>
              <a:rPr sz="1600" b="1" spc="-50" dirty="0">
                <a:solidFill>
                  <a:srgbClr val="7BA654"/>
                </a:solidFill>
                <a:latin typeface="Arial"/>
                <a:cs typeface="Arial"/>
              </a:rPr>
              <a:t>ul</a:t>
            </a:r>
            <a:r>
              <a:rPr sz="1600" b="1" spc="-7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600" b="1" spc="1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600" b="1" spc="-80" dirty="0">
                <a:solidFill>
                  <a:srgbClr val="7BA654"/>
                </a:solidFill>
                <a:latin typeface="Arial"/>
                <a:cs typeface="Arial"/>
              </a:rPr>
              <a:t>ed</a:t>
            </a:r>
            <a:r>
              <a:rPr sz="1600" b="1" spc="-3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7BA654"/>
                </a:solidFill>
                <a:latin typeface="Arial"/>
                <a:cs typeface="Arial"/>
              </a:rPr>
              <a:t>ima</a:t>
            </a:r>
            <a:r>
              <a:rPr sz="1600" b="1" spc="-65" dirty="0">
                <a:solidFill>
                  <a:srgbClr val="7BA654"/>
                </a:solidFill>
                <a:latin typeface="Arial"/>
                <a:cs typeface="Arial"/>
              </a:rPr>
              <a:t>g</a:t>
            </a:r>
            <a:r>
              <a:rPr sz="1600" b="1" spc="-40" dirty="0">
                <a:solidFill>
                  <a:srgbClr val="7BA654"/>
                </a:solidFill>
                <a:latin typeface="Arial"/>
                <a:cs typeface="Arial"/>
              </a:rPr>
              <a:t>e </a:t>
            </a:r>
            <a:r>
              <a:rPr sz="1600" b="1" spc="-65" dirty="0">
                <a:solidFill>
                  <a:srgbClr val="7BA654"/>
                </a:solidFill>
                <a:latin typeface="Arial"/>
                <a:cs typeface="Arial"/>
              </a:rPr>
              <a:t>of  </a:t>
            </a:r>
            <a:r>
              <a:rPr sz="1600" b="1" spc="-80" dirty="0">
                <a:solidFill>
                  <a:srgbClr val="7BA654"/>
                </a:solidFill>
                <a:latin typeface="Arial"/>
                <a:cs typeface="Arial"/>
              </a:rPr>
              <a:t>pro</a:t>
            </a:r>
            <a:r>
              <a:rPr sz="1600" b="1" spc="-6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600" b="1" spc="-90" dirty="0">
                <a:solidFill>
                  <a:srgbClr val="7BA654"/>
                </a:solidFill>
                <a:latin typeface="Arial"/>
                <a:cs typeface="Arial"/>
              </a:rPr>
              <a:t>otype</a:t>
            </a:r>
            <a:r>
              <a:rPr sz="1600" b="1" spc="-3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600" b="1" spc="-7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6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600" b="1" spc="-8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1600" b="1" spc="-18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6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35" dirty="0">
                <a:solidFill>
                  <a:srgbClr val="7BA654"/>
                </a:solidFill>
                <a:latin typeface="Arial"/>
                <a:cs typeface="Arial"/>
              </a:rPr>
              <a:t>rel</a:t>
            </a:r>
            <a:r>
              <a:rPr sz="1600" b="1" spc="-5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600" b="1" spc="-145" dirty="0">
                <a:solidFill>
                  <a:srgbClr val="7BA654"/>
                </a:solidFill>
                <a:latin typeface="Arial"/>
                <a:cs typeface="Arial"/>
              </a:rPr>
              <a:t>v</a:t>
            </a:r>
            <a:r>
              <a:rPr sz="1600" b="1" spc="-25" dirty="0">
                <a:solidFill>
                  <a:srgbClr val="7BA654"/>
                </a:solidFill>
                <a:latin typeface="Arial"/>
                <a:cs typeface="Arial"/>
              </a:rPr>
              <a:t>ant</a:t>
            </a:r>
            <a:r>
              <a:rPr sz="1200" b="1" spc="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7BA654"/>
                </a:solidFill>
                <a:latin typeface="Arial"/>
                <a:cs typeface="Arial"/>
              </a:rPr>
              <a:t>imag</a:t>
            </a:r>
            <a:r>
              <a:rPr sz="1600" b="1" spc="-4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6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7BA654"/>
                </a:solidFill>
                <a:latin typeface="Arial"/>
                <a:cs typeface="Arial"/>
              </a:rPr>
              <a:t>re</a:t>
            </a:r>
            <a:r>
              <a:rPr sz="1600" b="1" spc="-40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1600" b="1" spc="-1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600" b="1" spc="-80" dirty="0">
                <a:solidFill>
                  <a:srgbClr val="7BA654"/>
                </a:solidFill>
                <a:latin typeface="Arial"/>
                <a:cs typeface="Arial"/>
              </a:rPr>
              <a:t>ed</a:t>
            </a:r>
            <a:r>
              <a:rPr sz="1600" b="1" spc="-4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1600" b="1" spc="-12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6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195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600" b="1" spc="-125" dirty="0">
                <a:solidFill>
                  <a:srgbClr val="7BA654"/>
                </a:solidFill>
                <a:latin typeface="Arial"/>
                <a:cs typeface="Arial"/>
              </a:rPr>
              <a:t>ou</a:t>
            </a:r>
            <a:r>
              <a:rPr sz="1600" b="1" spc="-7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6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7BA654"/>
                </a:solidFill>
                <a:latin typeface="Arial"/>
                <a:cs typeface="Arial"/>
              </a:rPr>
              <a:t>idea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5524" y="6262681"/>
            <a:ext cx="13868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35" dirty="0">
                <a:latin typeface="Franklin Gothic Medium"/>
                <a:cs typeface="Franklin Gothic Medium"/>
              </a:rPr>
              <a:t>Python</a:t>
            </a:r>
            <a:endParaRPr sz="16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30" dirty="0">
                <a:latin typeface="Franklin Gothic Medium"/>
                <a:cs typeface="Franklin Gothic Medium"/>
              </a:rPr>
              <a:t>TensorFlow</a:t>
            </a:r>
            <a:endParaRPr sz="1600" dirty="0">
              <a:latin typeface="Franklin Gothic Medium"/>
              <a:cs typeface="Franklin Gothic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8710" y="6262681"/>
            <a:ext cx="17176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1600" spc="-25" dirty="0">
                <a:latin typeface="Franklin Gothic Medium"/>
                <a:cs typeface="Franklin Gothic Medium"/>
              </a:rPr>
              <a:t>CU</a:t>
            </a:r>
            <a:r>
              <a:rPr sz="1600" spc="-25" dirty="0">
                <a:latin typeface="Franklin Gothic Medium"/>
                <a:cs typeface="Franklin Gothic Medium"/>
              </a:rPr>
              <a:t>DA,</a:t>
            </a:r>
            <a:r>
              <a:rPr sz="1600" spc="-70" dirty="0">
                <a:latin typeface="Franklin Gothic Medium"/>
                <a:cs typeface="Franklin Gothic Medium"/>
              </a:rPr>
              <a:t> </a:t>
            </a:r>
            <a:r>
              <a:rPr lang="en-US" sz="1600" spc="5" dirty="0">
                <a:latin typeface="Franklin Gothic Medium"/>
                <a:cs typeface="Franklin Gothic Medium"/>
              </a:rPr>
              <a:t>cu-</a:t>
            </a:r>
            <a:r>
              <a:rPr sz="1600" spc="5" dirty="0">
                <a:latin typeface="Franklin Gothic Medium"/>
                <a:cs typeface="Franklin Gothic Medium"/>
              </a:rPr>
              <a:t>DNN</a:t>
            </a:r>
            <a:endParaRPr sz="16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600" spc="-10" dirty="0">
                <a:latin typeface="Franklin Gothic Medium"/>
                <a:cs typeface="Franklin Gothic Medium"/>
              </a:rPr>
              <a:t>OpenCV</a:t>
            </a:r>
            <a:endParaRPr sz="1600" dirty="0">
              <a:latin typeface="Franklin Gothic Medium"/>
              <a:cs typeface="Franklin Gothic Medium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E36E70B-B824-4D60-98CE-55F8D6BC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40" y="1347211"/>
            <a:ext cx="10515600" cy="435133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lang="en-US" sz="1800" b="1" spc="-90" dirty="0">
                <a:solidFill>
                  <a:srgbClr val="7BA654"/>
                </a:solidFill>
                <a:latin typeface="Arial"/>
                <a:cs typeface="Arial"/>
              </a:rPr>
              <a:t>Describe</a:t>
            </a:r>
            <a:r>
              <a:rPr lang="en-US"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145" dirty="0">
                <a:solidFill>
                  <a:srgbClr val="7BA654"/>
                </a:solidFill>
                <a:latin typeface="Arial"/>
                <a:cs typeface="Arial"/>
              </a:rPr>
              <a:t>your</a:t>
            </a:r>
            <a:r>
              <a:rPr lang="en-US"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40" dirty="0">
                <a:solidFill>
                  <a:srgbClr val="7BA654"/>
                </a:solidFill>
                <a:latin typeface="Arial"/>
                <a:cs typeface="Arial"/>
              </a:rPr>
              <a:t>idea/Solution/Prototype</a:t>
            </a:r>
            <a:r>
              <a:rPr lang="en-US" sz="1800" b="1" spc="-1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85" dirty="0">
                <a:solidFill>
                  <a:srgbClr val="7BA654"/>
                </a:solidFill>
                <a:latin typeface="Arial"/>
                <a:cs typeface="Arial"/>
              </a:rPr>
              <a:t>here:</a:t>
            </a:r>
            <a:endParaRPr lang="en-US"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z="1600" spc="-20" dirty="0">
                <a:latin typeface="Franklin Gothic Medium"/>
                <a:cs typeface="Franklin Gothic Medium"/>
              </a:rPr>
              <a:t>Detecting</a:t>
            </a:r>
            <a:r>
              <a:rPr lang="en-US" sz="1600" spc="-30" dirty="0">
                <a:latin typeface="Franklin Gothic Medium"/>
                <a:cs typeface="Franklin Gothic Medium"/>
              </a:rPr>
              <a:t> </a:t>
            </a:r>
            <a:r>
              <a:rPr lang="en-US" sz="1600" spc="-10" dirty="0">
                <a:latin typeface="Franklin Gothic Medium"/>
                <a:cs typeface="Franklin Gothic Medium"/>
              </a:rPr>
              <a:t>the</a:t>
            </a:r>
            <a:r>
              <a:rPr lang="en-US" sz="1600" spc="-30" dirty="0">
                <a:latin typeface="Franklin Gothic Medium"/>
                <a:cs typeface="Franklin Gothic Medium"/>
              </a:rPr>
              <a:t> </a:t>
            </a:r>
            <a:r>
              <a:rPr lang="en-US" sz="1600" spc="-5" dirty="0">
                <a:latin typeface="Franklin Gothic Medium"/>
                <a:cs typeface="Franklin Gothic Medium"/>
              </a:rPr>
              <a:t>drones</a:t>
            </a:r>
            <a:r>
              <a:rPr lang="en-US" sz="1600" spc="-30" dirty="0">
                <a:latin typeface="Franklin Gothic Medium"/>
                <a:cs typeface="Franklin Gothic Medium"/>
              </a:rPr>
              <a:t> </a:t>
            </a:r>
            <a:r>
              <a:rPr lang="en-US" sz="1600" spc="-40" dirty="0">
                <a:latin typeface="Franklin Gothic Medium"/>
                <a:cs typeface="Franklin Gothic Medium"/>
              </a:rPr>
              <a:t>from </a:t>
            </a:r>
            <a:r>
              <a:rPr lang="en-US" sz="1600" spc="-15" dirty="0">
                <a:latin typeface="Franklin Gothic Medium"/>
                <a:cs typeface="Franklin Gothic Medium"/>
              </a:rPr>
              <a:t>camera’s</a:t>
            </a:r>
            <a:r>
              <a:rPr lang="en-US" sz="1600" spc="-25" dirty="0">
                <a:latin typeface="Franklin Gothic Medium"/>
                <a:cs typeface="Franklin Gothic Medium"/>
              </a:rPr>
              <a:t> </a:t>
            </a:r>
            <a:r>
              <a:rPr lang="en-US" sz="1600" spc="-30" dirty="0">
                <a:latin typeface="Franklin Gothic Medium"/>
                <a:cs typeface="Franklin Gothic Medium"/>
              </a:rPr>
              <a:t>frame</a:t>
            </a:r>
            <a:r>
              <a:rPr lang="en-US" sz="1600" spc="-35" dirty="0">
                <a:latin typeface="Franklin Gothic Medium"/>
                <a:cs typeface="Franklin Gothic Medium"/>
              </a:rPr>
              <a:t> </a:t>
            </a:r>
            <a:r>
              <a:rPr lang="en-US" sz="1600" spc="-10" dirty="0">
                <a:latin typeface="Franklin Gothic Medium"/>
                <a:cs typeface="Franklin Gothic Medium"/>
              </a:rPr>
              <a:t>using</a:t>
            </a:r>
            <a:r>
              <a:rPr lang="en-US" sz="1600" spc="-25" dirty="0">
                <a:latin typeface="Franklin Gothic Medium"/>
                <a:cs typeface="Franklin Gothic Medium"/>
              </a:rPr>
              <a:t> </a:t>
            </a:r>
            <a:r>
              <a:rPr lang="en-US" sz="1600" dirty="0">
                <a:latin typeface="Franklin Gothic Medium"/>
                <a:cs typeface="Franklin Gothic Medium"/>
              </a:rPr>
              <a:t>Deep Learning</a:t>
            </a:r>
          </a:p>
          <a:p>
            <a:pPr marL="356235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spc="-25" dirty="0">
                <a:latin typeface="Franklin Gothic Medium"/>
                <a:cs typeface="Franklin Gothic Medium"/>
              </a:rPr>
              <a:t>Algorithm :</a:t>
            </a:r>
            <a:endParaRPr lang="en-US" sz="1600" dirty="0">
              <a:latin typeface="Franklin Gothic Medium"/>
              <a:cs typeface="Franklin Gothic Medium"/>
            </a:endParaRPr>
          </a:p>
          <a:p>
            <a:pPr marL="984885" lvl="1" indent="-287655">
              <a:lnSpc>
                <a:spcPct val="100000"/>
              </a:lnSpc>
              <a:spcBef>
                <a:spcPts val="330"/>
              </a:spcBef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lang="en-US" sz="1400" spc="-15" dirty="0">
                <a:latin typeface="Franklin Gothic Medium"/>
                <a:cs typeface="Franklin Gothic Medium"/>
              </a:rPr>
              <a:t>For</a:t>
            </a:r>
            <a:r>
              <a:rPr lang="en-US" sz="1400" spc="-20" dirty="0">
                <a:latin typeface="Franklin Gothic Medium"/>
                <a:cs typeface="Franklin Gothic Medium"/>
              </a:rPr>
              <a:t> </a:t>
            </a:r>
            <a:r>
              <a:rPr lang="en-US" sz="1400" spc="-10" dirty="0">
                <a:latin typeface="Franklin Gothic Medium"/>
                <a:cs typeface="Franklin Gothic Medium"/>
              </a:rPr>
              <a:t>this </a:t>
            </a:r>
            <a:r>
              <a:rPr lang="en-US" sz="1400" spc="-35" dirty="0">
                <a:latin typeface="Franklin Gothic Medium"/>
                <a:cs typeface="Franklin Gothic Medium"/>
              </a:rPr>
              <a:t>we</a:t>
            </a:r>
            <a:r>
              <a:rPr lang="en-US" sz="1400" spc="-20" dirty="0">
                <a:latin typeface="Franklin Gothic Medium"/>
                <a:cs typeface="Franklin Gothic Medium"/>
              </a:rPr>
              <a:t> </a:t>
            </a:r>
            <a:r>
              <a:rPr lang="en-US" sz="1400" dirty="0">
                <a:latin typeface="Franklin Gothic Medium"/>
                <a:cs typeface="Franklin Gothic Medium"/>
              </a:rPr>
              <a:t>use</a:t>
            </a:r>
            <a:r>
              <a:rPr lang="en-US" sz="1400" spc="-10" dirty="0">
                <a:latin typeface="Franklin Gothic Medium"/>
                <a:cs typeface="Franklin Gothic Medium"/>
              </a:rPr>
              <a:t> </a:t>
            </a:r>
            <a:r>
              <a:rPr lang="en-US" sz="1400" spc="-45" dirty="0">
                <a:latin typeface="Franklin Gothic Medium"/>
                <a:cs typeface="Franklin Gothic Medium"/>
              </a:rPr>
              <a:t>YOLOv4(Deep Learning)</a:t>
            </a:r>
            <a:r>
              <a:rPr lang="en-US" sz="1400" spc="-5" dirty="0">
                <a:latin typeface="Franklin Gothic Medium"/>
                <a:cs typeface="Franklin Gothic Medium"/>
              </a:rPr>
              <a:t> </a:t>
            </a:r>
            <a:r>
              <a:rPr lang="en-US" sz="1400" spc="-35" dirty="0">
                <a:latin typeface="Franklin Gothic Medium"/>
                <a:cs typeface="Franklin Gothic Medium"/>
              </a:rPr>
              <a:t>Algorithm</a:t>
            </a:r>
            <a:endParaRPr lang="en-US" sz="1400" dirty="0">
              <a:latin typeface="Franklin Gothic Medium"/>
              <a:cs typeface="Franklin Gothic Medium"/>
            </a:endParaRPr>
          </a:p>
          <a:p>
            <a:pPr marL="984885" marR="4627880" lvl="1" indent="-287020">
              <a:lnSpc>
                <a:spcPts val="2020"/>
              </a:lnSpc>
              <a:spcBef>
                <a:spcPts val="120"/>
              </a:spcBef>
              <a:buFont typeface="Wingdings"/>
              <a:buChar char=""/>
              <a:tabLst>
                <a:tab pos="984885" algn="l"/>
                <a:tab pos="985519" algn="l"/>
              </a:tabLst>
            </a:pPr>
            <a:r>
              <a:rPr lang="en-US" sz="1400" spc="-65" dirty="0">
                <a:latin typeface="Franklin Gothic Medium"/>
                <a:cs typeface="Franklin Gothic Medium"/>
              </a:rPr>
              <a:t>We</a:t>
            </a:r>
            <a:r>
              <a:rPr lang="en-US" sz="1400" dirty="0">
                <a:latin typeface="Franklin Gothic Medium"/>
                <a:cs typeface="Franklin Gothic Medium"/>
              </a:rPr>
              <a:t> use </a:t>
            </a:r>
            <a:r>
              <a:rPr lang="en-US" sz="1400" spc="-25" dirty="0">
                <a:latin typeface="Franklin Gothic Medium"/>
                <a:cs typeface="Franklin Gothic Medium"/>
              </a:rPr>
              <a:t>CUDA</a:t>
            </a:r>
            <a:r>
              <a:rPr lang="en-US" sz="1400" spc="-20" dirty="0">
                <a:latin typeface="Franklin Gothic Medium"/>
                <a:cs typeface="Franklin Gothic Medium"/>
              </a:rPr>
              <a:t> </a:t>
            </a:r>
            <a:r>
              <a:rPr lang="en-US" sz="1400" spc="-5" dirty="0">
                <a:latin typeface="Franklin Gothic Medium"/>
                <a:cs typeface="Franklin Gothic Medium"/>
              </a:rPr>
              <a:t>and</a:t>
            </a:r>
            <a:r>
              <a:rPr lang="en-US" sz="1400" dirty="0">
                <a:latin typeface="Franklin Gothic Medium"/>
                <a:cs typeface="Franklin Gothic Medium"/>
              </a:rPr>
              <a:t> cu-DNN</a:t>
            </a:r>
            <a:r>
              <a:rPr lang="en-US" sz="1400" spc="-10" dirty="0">
                <a:latin typeface="Franklin Gothic Medium"/>
                <a:cs typeface="Franklin Gothic Medium"/>
              </a:rPr>
              <a:t> </a:t>
            </a:r>
            <a:r>
              <a:rPr lang="en-US" sz="1400" spc="-25" dirty="0">
                <a:latin typeface="Franklin Gothic Medium"/>
                <a:cs typeface="Franklin Gothic Medium"/>
              </a:rPr>
              <a:t>for</a:t>
            </a:r>
            <a:r>
              <a:rPr lang="en-US" sz="1400" spc="10" dirty="0">
                <a:latin typeface="Franklin Gothic Medium"/>
                <a:cs typeface="Franklin Gothic Medium"/>
              </a:rPr>
              <a:t> </a:t>
            </a:r>
            <a:r>
              <a:rPr lang="en-US" sz="1400" spc="-15" dirty="0">
                <a:latin typeface="Franklin Gothic Medium"/>
                <a:cs typeface="Franklin Gothic Medium"/>
              </a:rPr>
              <a:t>GPU</a:t>
            </a:r>
            <a:r>
              <a:rPr lang="en-US" sz="1400" spc="5" dirty="0">
                <a:latin typeface="Franklin Gothic Medium"/>
                <a:cs typeface="Franklin Gothic Medium"/>
              </a:rPr>
              <a:t> </a:t>
            </a:r>
            <a:r>
              <a:rPr lang="en-US" sz="1400" spc="-15" dirty="0">
                <a:latin typeface="Franklin Gothic Medium"/>
                <a:cs typeface="Franklin Gothic Medium"/>
              </a:rPr>
              <a:t>acceleration</a:t>
            </a:r>
            <a:r>
              <a:rPr lang="en-US" sz="1400" spc="-30" dirty="0">
                <a:latin typeface="Franklin Gothic Medium"/>
                <a:cs typeface="Franklin Gothic Medium"/>
              </a:rPr>
              <a:t> </a:t>
            </a:r>
            <a:r>
              <a:rPr lang="en-US" sz="1400" spc="-15" dirty="0">
                <a:latin typeface="Franklin Gothic Medium"/>
                <a:cs typeface="Franklin Gothic Medium"/>
              </a:rPr>
              <a:t>in</a:t>
            </a:r>
            <a:r>
              <a:rPr lang="en-US" sz="1400" spc="10" dirty="0">
                <a:latin typeface="Franklin Gothic Medium"/>
                <a:cs typeface="Franklin Gothic Medium"/>
              </a:rPr>
              <a:t> </a:t>
            </a:r>
            <a:r>
              <a:rPr lang="en-US" sz="1400" spc="-10" dirty="0">
                <a:latin typeface="Franklin Gothic Medium"/>
                <a:cs typeface="Franklin Gothic Medium"/>
              </a:rPr>
              <a:t>the</a:t>
            </a:r>
            <a:r>
              <a:rPr lang="en-US" sz="1400" spc="-30" dirty="0">
                <a:latin typeface="Franklin Gothic Medium"/>
                <a:cs typeface="Franklin Gothic Medium"/>
              </a:rPr>
              <a:t> </a:t>
            </a:r>
            <a:r>
              <a:rPr lang="en-US" sz="1400" spc="-25" dirty="0">
                <a:latin typeface="Franklin Gothic Medium"/>
                <a:cs typeface="Franklin Gothic Medium"/>
              </a:rPr>
              <a:t>model </a:t>
            </a:r>
            <a:r>
              <a:rPr lang="en-US" sz="1400" spc="-335" dirty="0">
                <a:latin typeface="Franklin Gothic Medium"/>
                <a:cs typeface="Franklin Gothic Medium"/>
              </a:rPr>
              <a:t> </a:t>
            </a:r>
            <a:r>
              <a:rPr lang="en-US" sz="1400" spc="-15" dirty="0">
                <a:latin typeface="Franklin Gothic Medium"/>
                <a:cs typeface="Franklin Gothic Medium"/>
              </a:rPr>
              <a:t>training,</a:t>
            </a:r>
            <a:r>
              <a:rPr lang="en-US" sz="1400" spc="-5" dirty="0">
                <a:latin typeface="Franklin Gothic Medium"/>
                <a:cs typeface="Franklin Gothic Medium"/>
              </a:rPr>
              <a:t> </a:t>
            </a:r>
            <a:r>
              <a:rPr lang="en-US" sz="1400" spc="-20" dirty="0">
                <a:latin typeface="Franklin Gothic Medium"/>
                <a:cs typeface="Franklin Gothic Medium"/>
              </a:rPr>
              <a:t>testing</a:t>
            </a:r>
            <a:r>
              <a:rPr lang="en-US" sz="1400" spc="-5" dirty="0">
                <a:latin typeface="Franklin Gothic Medium"/>
                <a:cs typeface="Franklin Gothic Medium"/>
              </a:rPr>
              <a:t> </a:t>
            </a:r>
            <a:r>
              <a:rPr lang="en-US" sz="1400" spc="-10" dirty="0">
                <a:latin typeface="Franklin Gothic Medium"/>
                <a:cs typeface="Franklin Gothic Medium"/>
              </a:rPr>
              <a:t>and</a:t>
            </a:r>
            <a:r>
              <a:rPr lang="en-US" sz="1400" spc="-15" dirty="0">
                <a:latin typeface="Franklin Gothic Medium"/>
                <a:cs typeface="Franklin Gothic Medium"/>
              </a:rPr>
              <a:t> </a:t>
            </a:r>
            <a:r>
              <a:rPr lang="en-US" sz="1400" spc="-25" dirty="0">
                <a:latin typeface="Franklin Gothic Medium"/>
                <a:cs typeface="Franklin Gothic Medium"/>
              </a:rPr>
              <a:t>implementation</a:t>
            </a:r>
            <a:r>
              <a:rPr lang="en-US" sz="2000" spc="-25" dirty="0">
                <a:latin typeface="Franklin Gothic Medium"/>
                <a:cs typeface="Franklin Gothic Medium"/>
              </a:rPr>
              <a:t>.</a:t>
            </a:r>
            <a:endParaRPr lang="en-US" sz="2000" dirty="0">
              <a:latin typeface="Franklin Gothic Medium"/>
              <a:cs typeface="Franklin Gothic Medium"/>
            </a:endParaRPr>
          </a:p>
          <a:p>
            <a:pPr marL="382905" marR="4570730" indent="-287020">
              <a:lnSpc>
                <a:spcPct val="100000"/>
              </a:lnSpc>
              <a:spcBef>
                <a:spcPts val="1635"/>
              </a:spcBef>
              <a:buFont typeface="Wingdings"/>
              <a:buChar char=""/>
              <a:tabLst>
                <a:tab pos="383540" algn="l"/>
              </a:tabLst>
            </a:pPr>
            <a:r>
              <a:rPr lang="en-US" sz="1600" spc="-25" dirty="0">
                <a:latin typeface="Franklin Gothic Medium"/>
                <a:cs typeface="Franklin Gothic Medium"/>
              </a:rPr>
              <a:t>Determining </a:t>
            </a:r>
            <a:r>
              <a:rPr lang="en-US" sz="1600" spc="-35" dirty="0">
                <a:latin typeface="Franklin Gothic Medium"/>
                <a:cs typeface="Franklin Gothic Medium"/>
              </a:rPr>
              <a:t>movement </a:t>
            </a:r>
            <a:r>
              <a:rPr lang="en-US" sz="1600" spc="-20" dirty="0">
                <a:latin typeface="Franklin Gothic Medium"/>
                <a:cs typeface="Franklin Gothic Medium"/>
              </a:rPr>
              <a:t>of </a:t>
            </a:r>
            <a:r>
              <a:rPr lang="en-US" sz="1600" spc="-10" dirty="0">
                <a:latin typeface="Franklin Gothic Medium"/>
                <a:cs typeface="Franklin Gothic Medium"/>
              </a:rPr>
              <a:t>the </a:t>
            </a:r>
            <a:r>
              <a:rPr lang="en-US" sz="1600" spc="-15" dirty="0">
                <a:latin typeface="Franklin Gothic Medium"/>
                <a:cs typeface="Franklin Gothic Medium"/>
              </a:rPr>
              <a:t>detected </a:t>
            </a:r>
            <a:r>
              <a:rPr lang="en-US" sz="1600" spc="-10" dirty="0">
                <a:latin typeface="Franklin Gothic Medium"/>
                <a:cs typeface="Franklin Gothic Medium"/>
              </a:rPr>
              <a:t>drone </a:t>
            </a:r>
            <a:r>
              <a:rPr lang="en-US" sz="1600" spc="-25" dirty="0">
                <a:latin typeface="Franklin Gothic Medium"/>
                <a:cs typeface="Franklin Gothic Medium"/>
              </a:rPr>
              <a:t>for </a:t>
            </a:r>
            <a:r>
              <a:rPr lang="en-US" sz="1600" spc="-20" dirty="0">
                <a:latin typeface="Franklin Gothic Medium"/>
                <a:cs typeface="Franklin Gothic Medium"/>
              </a:rPr>
              <a:t>all </a:t>
            </a:r>
            <a:r>
              <a:rPr lang="en-US" sz="1600" spc="-10" dirty="0">
                <a:latin typeface="Franklin Gothic Medium"/>
                <a:cs typeface="Franklin Gothic Medium"/>
              </a:rPr>
              <a:t>possible </a:t>
            </a:r>
            <a:r>
              <a:rPr lang="en-US" sz="1600" spc="-385" dirty="0">
                <a:latin typeface="Franklin Gothic Medium"/>
                <a:cs typeface="Franklin Gothic Medium"/>
              </a:rPr>
              <a:t> </a:t>
            </a:r>
            <a:r>
              <a:rPr lang="en-US" sz="1600" spc="-10" dirty="0">
                <a:latin typeface="Franklin Gothic Medium"/>
                <a:cs typeface="Franklin Gothic Medium"/>
              </a:rPr>
              <a:t>axis :</a:t>
            </a:r>
            <a:endParaRPr lang="en-US" sz="1600" dirty="0">
              <a:latin typeface="Franklin Gothic Medium"/>
              <a:cs typeface="Franklin Gothic Medium"/>
            </a:endParaRPr>
          </a:p>
          <a:p>
            <a:pPr marL="840105" lvl="1" indent="-28765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840105" algn="l"/>
                <a:tab pos="840740" algn="l"/>
              </a:tabLst>
            </a:pPr>
            <a:r>
              <a:rPr lang="en-US" sz="1400" spc="-15" dirty="0">
                <a:latin typeface="Franklin Gothic Medium"/>
                <a:cs typeface="Franklin Gothic Medium"/>
              </a:rPr>
              <a:t>Detection</a:t>
            </a:r>
            <a:r>
              <a:rPr lang="en-US" sz="1400" spc="-50" dirty="0">
                <a:latin typeface="Franklin Gothic Medium"/>
                <a:cs typeface="Franklin Gothic Medium"/>
              </a:rPr>
              <a:t> </a:t>
            </a:r>
            <a:r>
              <a:rPr lang="en-US" sz="1400" spc="-25" dirty="0">
                <a:latin typeface="Franklin Gothic Medium"/>
                <a:cs typeface="Franklin Gothic Medium"/>
              </a:rPr>
              <a:t>box</a:t>
            </a:r>
            <a:r>
              <a:rPr lang="en-US" sz="1400" spc="-20" dirty="0">
                <a:latin typeface="Franklin Gothic Medium"/>
                <a:cs typeface="Franklin Gothic Medium"/>
              </a:rPr>
              <a:t> </a:t>
            </a:r>
            <a:r>
              <a:rPr lang="en-US" sz="1400" spc="-10" dirty="0">
                <a:latin typeface="Franklin Gothic Medium"/>
                <a:cs typeface="Franklin Gothic Medium"/>
              </a:rPr>
              <a:t>area</a:t>
            </a:r>
            <a:r>
              <a:rPr lang="en-US" sz="1400" spc="-30" dirty="0">
                <a:latin typeface="Franklin Gothic Medium"/>
                <a:cs typeface="Franklin Gothic Medium"/>
              </a:rPr>
              <a:t> </a:t>
            </a:r>
            <a:r>
              <a:rPr lang="en-US" sz="1400" spc="-10" dirty="0">
                <a:latin typeface="Franklin Gothic Medium"/>
                <a:cs typeface="Franklin Gothic Medium"/>
              </a:rPr>
              <a:t>difference</a:t>
            </a:r>
            <a:endParaRPr lang="en-US" sz="1400" dirty="0">
              <a:latin typeface="Franklin Gothic Medium"/>
              <a:cs typeface="Franklin Gothic Medium"/>
            </a:endParaRPr>
          </a:p>
          <a:p>
            <a:pPr marL="840105" lvl="1" indent="-28765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840105" algn="l"/>
                <a:tab pos="840740" algn="l"/>
              </a:tabLst>
            </a:pPr>
            <a:r>
              <a:rPr lang="en-US" sz="1400" spc="-20" dirty="0">
                <a:latin typeface="Franklin Gothic Medium"/>
                <a:cs typeface="Franklin Gothic Medium"/>
              </a:rPr>
              <a:t>Measurement(approaching/retreading)</a:t>
            </a:r>
            <a:endParaRPr lang="en-US" sz="1400" dirty="0">
              <a:latin typeface="Franklin Gothic Medium"/>
              <a:cs typeface="Franklin Gothic Medium"/>
            </a:endParaRPr>
          </a:p>
          <a:p>
            <a:pPr marL="840105" lvl="1" indent="-287655">
              <a:lnSpc>
                <a:spcPct val="100000"/>
              </a:lnSpc>
              <a:buFont typeface="Wingdings"/>
              <a:buChar char=""/>
              <a:tabLst>
                <a:tab pos="840105" algn="l"/>
                <a:tab pos="840740" algn="l"/>
              </a:tabLst>
            </a:pPr>
            <a:r>
              <a:rPr lang="en-US" sz="1400" spc="-65" dirty="0">
                <a:latin typeface="Franklin Gothic Medium"/>
                <a:cs typeface="Franklin Gothic Medium"/>
              </a:rPr>
              <a:t>X</a:t>
            </a:r>
            <a:r>
              <a:rPr lang="en-US" sz="1400" spc="-5" dirty="0">
                <a:latin typeface="Franklin Gothic Medium"/>
                <a:cs typeface="Franklin Gothic Medium"/>
              </a:rPr>
              <a:t> </a:t>
            </a:r>
            <a:r>
              <a:rPr lang="en-US" sz="1400" spc="-10" dirty="0">
                <a:latin typeface="Franklin Gothic Medium"/>
                <a:cs typeface="Franklin Gothic Medium"/>
              </a:rPr>
              <a:t>axis,</a:t>
            </a:r>
            <a:r>
              <a:rPr lang="en-US" sz="1400" spc="-25" dirty="0">
                <a:latin typeface="Franklin Gothic Medium"/>
                <a:cs typeface="Franklin Gothic Medium"/>
              </a:rPr>
              <a:t> </a:t>
            </a:r>
            <a:r>
              <a:rPr lang="en-US" sz="1400" spc="-45" dirty="0">
                <a:latin typeface="Franklin Gothic Medium"/>
                <a:cs typeface="Franklin Gothic Medium"/>
              </a:rPr>
              <a:t>Y</a:t>
            </a:r>
            <a:r>
              <a:rPr lang="en-US" sz="1400" spc="-20" dirty="0">
                <a:latin typeface="Franklin Gothic Medium"/>
                <a:cs typeface="Franklin Gothic Medium"/>
              </a:rPr>
              <a:t> </a:t>
            </a:r>
            <a:r>
              <a:rPr lang="en-US" sz="1400" spc="-15" dirty="0">
                <a:latin typeface="Franklin Gothic Medium"/>
                <a:cs typeface="Franklin Gothic Medium"/>
              </a:rPr>
              <a:t>axis</a:t>
            </a:r>
            <a:r>
              <a:rPr lang="en-US" sz="1400" spc="-25" dirty="0">
                <a:latin typeface="Franklin Gothic Medium"/>
                <a:cs typeface="Franklin Gothic Medium"/>
              </a:rPr>
              <a:t> </a:t>
            </a:r>
            <a:r>
              <a:rPr lang="en-US" sz="1400" spc="-15" dirty="0">
                <a:latin typeface="Franklin Gothic Medium"/>
                <a:cs typeface="Franklin Gothic Medium"/>
              </a:rPr>
              <a:t>variation</a:t>
            </a:r>
            <a:r>
              <a:rPr lang="en-US" sz="1400" spc="-40" dirty="0">
                <a:latin typeface="Franklin Gothic Medium"/>
                <a:cs typeface="Franklin Gothic Medium"/>
              </a:rPr>
              <a:t> </a:t>
            </a:r>
            <a:r>
              <a:rPr lang="en-US" sz="1400" spc="-20" dirty="0">
                <a:latin typeface="Franklin Gothic Medium"/>
                <a:cs typeface="Franklin Gothic Medium"/>
              </a:rPr>
              <a:t>(Left/Right/Up/Down)</a:t>
            </a:r>
            <a:r>
              <a:rPr lang="en-US" sz="1400" spc="-10" dirty="0">
                <a:latin typeface="Franklin Gothic Medium"/>
                <a:cs typeface="Franklin Gothic Medium"/>
              </a:rPr>
              <a:t> </a:t>
            </a:r>
            <a:r>
              <a:rPr lang="en-US" sz="1400" spc="-30" dirty="0">
                <a:latin typeface="Franklin Gothic Medium"/>
                <a:cs typeface="Franklin Gothic Medium"/>
              </a:rPr>
              <a:t>movement</a:t>
            </a:r>
          </a:p>
          <a:p>
            <a:pPr marL="840105" lvl="1" indent="-287655">
              <a:lnSpc>
                <a:spcPct val="100000"/>
              </a:lnSpc>
              <a:buFont typeface="Wingdings"/>
              <a:buChar char=""/>
              <a:tabLst>
                <a:tab pos="840105" algn="l"/>
                <a:tab pos="840740" algn="l"/>
              </a:tabLst>
            </a:pPr>
            <a:endParaRPr lang="en-US" sz="1400" dirty="0">
              <a:latin typeface="Franklin Gothic Medium"/>
              <a:cs typeface="Franklin Gothic Medium"/>
            </a:endParaRPr>
          </a:p>
          <a:p>
            <a:pPr marL="840105" lvl="1" indent="-287655">
              <a:lnSpc>
                <a:spcPct val="100000"/>
              </a:lnSpc>
              <a:buFont typeface="Wingdings"/>
              <a:buChar char=""/>
              <a:tabLst>
                <a:tab pos="840105" algn="l"/>
                <a:tab pos="840740" algn="l"/>
              </a:tabLst>
            </a:pPr>
            <a:r>
              <a:rPr lang="en-US" sz="1600" spc="-10" dirty="0">
                <a:latin typeface="Franklin Gothic Medium"/>
                <a:cs typeface="Franklin Gothic Medium"/>
              </a:rPr>
              <a:t>On</a:t>
            </a:r>
            <a:r>
              <a:rPr lang="en-US" sz="1600" dirty="0">
                <a:latin typeface="Franklin Gothic Medium"/>
                <a:cs typeface="Franklin Gothic Medium"/>
              </a:rPr>
              <a:t> </a:t>
            </a:r>
            <a:r>
              <a:rPr lang="en-US" sz="1600" spc="-10" dirty="0">
                <a:latin typeface="Franklin Gothic Medium"/>
                <a:cs typeface="Franklin Gothic Medium"/>
              </a:rPr>
              <a:t>confident</a:t>
            </a:r>
            <a:r>
              <a:rPr lang="en-US" sz="1600" spc="-25" dirty="0">
                <a:latin typeface="Franklin Gothic Medium"/>
                <a:cs typeface="Franklin Gothic Medium"/>
              </a:rPr>
              <a:t> </a:t>
            </a:r>
            <a:r>
              <a:rPr lang="en-US" sz="1600" spc="-15" dirty="0">
                <a:latin typeface="Franklin Gothic Medium"/>
                <a:cs typeface="Franklin Gothic Medium"/>
              </a:rPr>
              <a:t>detection</a:t>
            </a:r>
            <a:r>
              <a:rPr lang="en-US" sz="1600" spc="-35" dirty="0">
                <a:latin typeface="Franklin Gothic Medium"/>
                <a:cs typeface="Franklin Gothic Medium"/>
              </a:rPr>
              <a:t> </a:t>
            </a:r>
            <a:r>
              <a:rPr lang="en-US" sz="1600" spc="-5" dirty="0">
                <a:latin typeface="Franklin Gothic Medium"/>
                <a:cs typeface="Franklin Gothic Medium"/>
              </a:rPr>
              <a:t>alert</a:t>
            </a:r>
            <a:r>
              <a:rPr lang="en-US" sz="1600" spc="-25" dirty="0">
                <a:latin typeface="Franklin Gothic Medium"/>
                <a:cs typeface="Franklin Gothic Medium"/>
              </a:rPr>
              <a:t> </a:t>
            </a:r>
            <a:r>
              <a:rPr lang="en-US" sz="1600" spc="-10" dirty="0">
                <a:latin typeface="Franklin Gothic Medium"/>
                <a:cs typeface="Franklin Gothic Medium"/>
              </a:rPr>
              <a:t>the</a:t>
            </a:r>
            <a:r>
              <a:rPr lang="en-US" sz="1600" spc="-15" dirty="0">
                <a:latin typeface="Franklin Gothic Medium"/>
                <a:cs typeface="Franklin Gothic Medium"/>
              </a:rPr>
              <a:t> </a:t>
            </a:r>
            <a:r>
              <a:rPr lang="en-US" sz="1600" spc="-5" dirty="0">
                <a:latin typeface="Franklin Gothic Medium"/>
                <a:cs typeface="Franklin Gothic Medium"/>
              </a:rPr>
              <a:t>concerned</a:t>
            </a:r>
            <a:r>
              <a:rPr lang="en-US" sz="1600" spc="-25" dirty="0">
                <a:latin typeface="Franklin Gothic Medium"/>
                <a:cs typeface="Franklin Gothic Medium"/>
              </a:rPr>
              <a:t> authority.</a:t>
            </a:r>
            <a:endParaRPr lang="en-US" sz="1600" dirty="0">
              <a:latin typeface="Franklin Gothic Medium"/>
              <a:cs typeface="Franklin Gothic Medium"/>
            </a:endParaRP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E2DD8-6EFF-4E6B-8663-6CA0904CD706}"/>
              </a:ext>
            </a:extLst>
          </p:cNvPr>
          <p:cNvSpPr txBox="1"/>
          <p:nvPr/>
        </p:nvSpPr>
        <p:spPr>
          <a:xfrm>
            <a:off x="7285524" y="5827594"/>
            <a:ext cx="398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105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lang="en-US" sz="1800" b="1" spc="-85" dirty="0">
                <a:solidFill>
                  <a:srgbClr val="7BA654"/>
                </a:solidFill>
                <a:latin typeface="Arial"/>
                <a:cs typeface="Arial"/>
              </a:rPr>
              <a:t>escrib</a:t>
            </a:r>
            <a:r>
              <a:rPr lang="en-US" sz="1800" b="1" spc="-9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lang="en-US"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215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lang="en-US" sz="1800" b="1" spc="-13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lang="en-US" sz="1800" b="1" spc="-140" dirty="0">
                <a:solidFill>
                  <a:srgbClr val="7BA654"/>
                </a:solidFill>
                <a:latin typeface="Arial"/>
                <a:cs typeface="Arial"/>
              </a:rPr>
              <a:t>u</a:t>
            </a:r>
            <a:r>
              <a:rPr lang="en-US" sz="1800" b="1" spc="-75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lang="en-US"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32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lang="en-US" sz="1800" b="1" spc="-6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lang="en-US" sz="1800" b="1" spc="-55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lang="en-US" sz="1800" b="1" spc="-125" dirty="0">
                <a:solidFill>
                  <a:srgbClr val="7BA654"/>
                </a:solidFill>
                <a:latin typeface="Arial"/>
                <a:cs typeface="Arial"/>
              </a:rPr>
              <a:t>hn</a:t>
            </a:r>
            <a:r>
              <a:rPr lang="en-US" sz="1800" b="1" spc="-13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lang="en-US" sz="1800" b="1" spc="-120" dirty="0">
                <a:solidFill>
                  <a:srgbClr val="7BA654"/>
                </a:solidFill>
                <a:latin typeface="Arial"/>
                <a:cs typeface="Arial"/>
              </a:rPr>
              <a:t>log</a:t>
            </a:r>
            <a:r>
              <a:rPr lang="en-US" sz="1800" b="1" spc="-125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lang="en-US"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145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lang="en-US" sz="1800" b="1" spc="4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lang="en-US" sz="1800" b="1" spc="-55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lang="en-US" sz="1800" b="1" spc="-50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lang="en-US" sz="1800" b="1" spc="-25" dirty="0">
                <a:solidFill>
                  <a:srgbClr val="7BA654"/>
                </a:solidFill>
                <a:latin typeface="Arial"/>
                <a:cs typeface="Arial"/>
              </a:rPr>
              <a:t>k</a:t>
            </a:r>
            <a:r>
              <a:rPr lang="en-US"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lang="en-US" sz="1800" b="1" spc="-70" dirty="0">
                <a:solidFill>
                  <a:srgbClr val="7BA654"/>
                </a:solidFill>
                <a:latin typeface="Arial"/>
                <a:cs typeface="Arial"/>
              </a:rPr>
              <a:t>her</a:t>
            </a:r>
            <a:r>
              <a:rPr lang="en-US" sz="1800" b="1" spc="-65" dirty="0">
                <a:solidFill>
                  <a:srgbClr val="7BA654"/>
                </a:solidFill>
                <a:latin typeface="Arial"/>
                <a:cs typeface="Arial"/>
              </a:rPr>
              <a:t>e: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66" y="821281"/>
            <a:ext cx="5536228" cy="48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8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597" y="950003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69680" y="889"/>
            <a:ext cx="3322320" cy="3321685"/>
            <a:chOff x="8869680" y="889"/>
            <a:chExt cx="3322320" cy="3321685"/>
          </a:xfrm>
        </p:grpSpPr>
        <p:sp>
          <p:nvSpPr>
            <p:cNvPr id="4" name="object 4"/>
            <p:cNvSpPr/>
            <p:nvPr/>
          </p:nvSpPr>
          <p:spPr>
            <a:xfrm>
              <a:off x="10520172" y="1091183"/>
              <a:ext cx="1671955" cy="2231390"/>
            </a:xfrm>
            <a:custGeom>
              <a:avLst/>
              <a:gdLst/>
              <a:ahLst/>
              <a:cxnLst/>
              <a:rect l="l" t="t" r="r" b="b"/>
              <a:pathLst>
                <a:path w="1671954" h="2231390">
                  <a:moveTo>
                    <a:pt x="558926" y="0"/>
                  </a:moveTo>
                  <a:lnTo>
                    <a:pt x="0" y="559053"/>
                  </a:lnTo>
                  <a:lnTo>
                    <a:pt x="1671827" y="2231135"/>
                  </a:lnTo>
                  <a:lnTo>
                    <a:pt x="1671827" y="1113154"/>
                  </a:lnTo>
                  <a:lnTo>
                    <a:pt x="558926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801" y="889"/>
              <a:ext cx="1084580" cy="1084580"/>
            </a:xfrm>
            <a:custGeom>
              <a:avLst/>
              <a:gdLst/>
              <a:ahLst/>
              <a:cxnLst/>
              <a:rect l="l" t="t" r="r" b="b"/>
              <a:pathLst>
                <a:path w="1084579" h="1084580">
                  <a:moveTo>
                    <a:pt x="1084198" y="0"/>
                  </a:moveTo>
                  <a:lnTo>
                    <a:pt x="0" y="0"/>
                  </a:lnTo>
                  <a:lnTo>
                    <a:pt x="1084198" y="1084198"/>
                  </a:lnTo>
                  <a:lnTo>
                    <a:pt x="1084198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9680" y="889"/>
              <a:ext cx="2182495" cy="1090295"/>
            </a:xfrm>
            <a:custGeom>
              <a:avLst/>
              <a:gdLst/>
              <a:ahLst/>
              <a:cxnLst/>
              <a:rect l="l" t="t" r="r" b="b"/>
              <a:pathLst>
                <a:path w="2182495" h="1090295">
                  <a:moveTo>
                    <a:pt x="2182368" y="0"/>
                  </a:moveTo>
                  <a:lnTo>
                    <a:pt x="0" y="0"/>
                  </a:lnTo>
                  <a:lnTo>
                    <a:pt x="1090676" y="1090294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6908" y="250723"/>
            <a:ext cx="5330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Idea/Approach</a:t>
            </a:r>
            <a:r>
              <a:rPr sz="4000" spc="20" dirty="0"/>
              <a:t> </a:t>
            </a:r>
            <a:r>
              <a:rPr sz="4000" spc="-30" dirty="0"/>
              <a:t>Details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705597" y="1101815"/>
            <a:ext cx="299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1800" b="1" spc="-85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scri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b</a:t>
            </a:r>
            <a:r>
              <a:rPr sz="1800" b="1" spc="-4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10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1800" b="1" spc="-14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u</a:t>
            </a: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r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Us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5" dirty="0">
                <a:solidFill>
                  <a:srgbClr val="7BA654"/>
                </a:solidFill>
                <a:latin typeface="Arial"/>
                <a:cs typeface="Arial"/>
              </a:rPr>
              <a:t>Cas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here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002" y="6316167"/>
            <a:ext cx="107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Franklin Gothic Medium"/>
                <a:cs typeface="Franklin Gothic Medium"/>
              </a:rPr>
              <a:t>3</a:t>
            </a:r>
            <a:endParaRPr sz="11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5448" y="1147344"/>
            <a:ext cx="496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Describe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"/>
                <a:cs typeface="Arial"/>
              </a:rPr>
              <a:t>your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Dependencies</a:t>
            </a:r>
            <a:r>
              <a:rPr sz="1800" b="1" spc="-2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459" dirty="0">
                <a:solidFill>
                  <a:srgbClr val="7BA654"/>
                </a:solidFill>
                <a:latin typeface="Arial"/>
                <a:cs typeface="Arial"/>
              </a:rPr>
              <a:t>/</a:t>
            </a:r>
            <a:r>
              <a:rPr sz="1800" b="1" spc="-6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7BA654"/>
                </a:solidFill>
                <a:latin typeface="Arial"/>
                <a:cs typeface="Arial"/>
              </a:rPr>
              <a:t>Show</a:t>
            </a:r>
            <a:r>
              <a:rPr sz="1800" b="1" spc="-5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7BA654"/>
                </a:solidFill>
                <a:latin typeface="Arial"/>
                <a:cs typeface="Arial"/>
              </a:rPr>
              <a:t>stopper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70" dirty="0">
                <a:solidFill>
                  <a:srgbClr val="7BA654"/>
                </a:solidFill>
                <a:latin typeface="Arial"/>
                <a:cs typeface="Arial"/>
              </a:rPr>
              <a:t>here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D52F00-B959-4D19-ADB7-690E4074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60" y="1522835"/>
            <a:ext cx="5991293" cy="50448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29300" y="1644162"/>
            <a:ext cx="5451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CCTV </a:t>
            </a:r>
            <a:r>
              <a:rPr lang="en-US" sz="1600" dirty="0" smtClean="0"/>
              <a:t>cameras for input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Trained model which distinguishes between different objects and helps to detect the drone.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Image enhancement algorithm enhances the images from CCTV camera, which makes the results more accurate.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Alert system alerts the responsible authority if drone or any other suspected objects are detected.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0" y="3372159"/>
            <a:ext cx="3200737" cy="2219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3155" r="7402" b="5188"/>
          <a:stretch/>
        </p:blipFill>
        <p:spPr>
          <a:xfrm>
            <a:off x="9105900" y="4628521"/>
            <a:ext cx="3086100" cy="220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243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Franklin Gothic Medium</vt:lpstr>
      <vt:lpstr>Wingdings</vt:lpstr>
      <vt:lpstr>Office Theme</vt:lpstr>
      <vt:lpstr>Basic Details of the Team and  Problem Statement</vt:lpstr>
      <vt:lpstr>Idea/Approach Details</vt:lpstr>
      <vt:lpstr>Idea/Approach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 Problem Statement</dc:title>
  <dc:creator>Kirtan J Limbachiya</dc:creator>
  <cp:lastModifiedBy>Maharshi Vyas</cp:lastModifiedBy>
  <cp:revision>8</cp:revision>
  <dcterms:created xsi:type="dcterms:W3CDTF">2022-03-24T08:14:06Z</dcterms:created>
  <dcterms:modified xsi:type="dcterms:W3CDTF">2022-03-29T05:46:29Z</dcterms:modified>
</cp:coreProperties>
</file>