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handoutMasterIdLst>
    <p:handoutMasterId r:id="rId31"/>
  </p:handoutMasterIdLst>
  <p:sldIdLst>
    <p:sldId id="268" r:id="rId3"/>
    <p:sldId id="549" r:id="rId4"/>
    <p:sldId id="550" r:id="rId5"/>
    <p:sldId id="521" r:id="rId6"/>
    <p:sldId id="552" r:id="rId7"/>
    <p:sldId id="553" r:id="rId8"/>
    <p:sldId id="514" r:id="rId9"/>
    <p:sldId id="510" r:id="rId10"/>
    <p:sldId id="570" r:id="rId11"/>
    <p:sldId id="571" r:id="rId12"/>
    <p:sldId id="270" r:id="rId13"/>
    <p:sldId id="574" r:id="rId14"/>
    <p:sldId id="575" r:id="rId15"/>
    <p:sldId id="576" r:id="rId16"/>
    <p:sldId id="573" r:id="rId17"/>
    <p:sldId id="578" r:id="rId18"/>
    <p:sldId id="579" r:id="rId19"/>
    <p:sldId id="577" r:id="rId20"/>
    <p:sldId id="581" r:id="rId21"/>
    <p:sldId id="580" r:id="rId22"/>
    <p:sldId id="583" r:id="rId23"/>
    <p:sldId id="582" r:id="rId24"/>
    <p:sldId id="585" r:id="rId25"/>
    <p:sldId id="584" r:id="rId26"/>
    <p:sldId id="586" r:id="rId27"/>
    <p:sldId id="518" r:id="rId28"/>
    <p:sldId id="569"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9639"/>
    <a:srgbClr val="01847F"/>
    <a:srgbClr val="CCCCCC"/>
    <a:srgbClr val="77BC33"/>
    <a:srgbClr val="5C9208"/>
    <a:srgbClr val="8FC42F"/>
    <a:srgbClr val="DC5605"/>
    <a:srgbClr val="53677A"/>
    <a:srgbClr val="3795A1"/>
    <a:srgbClr val="4DB1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ea typeface="Arial" panose="020B060402020202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ea typeface="Arial" panose="020B0604020202020204" pitchFamily="34" charset="0"/>
              </a:defRPr>
            </a:lvl1pPr>
          </a:lstStyle>
          <a:p>
            <a:fld id="{E99B4BF0-7EF6-438B-A943-89A2A5F2715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ea typeface="Arial" panose="020B060402020202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ea typeface="Arial" panose="020B0604020202020204" pitchFamily="34" charset="0"/>
              </a:defRPr>
            </a:lvl1pPr>
          </a:lstStyle>
          <a:p>
            <a:fld id="{FD37E6FD-1B9E-47A0-8EF7-9BDC93743E6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1pPr>
    <a:lvl2pPr marL="4572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2pPr>
    <a:lvl3pPr marL="9144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3pPr>
    <a:lvl4pPr marL="13716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4pPr>
    <a:lvl5pPr marL="18288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sp>
        <p:nvSpPr>
          <p:cNvPr id="7" name="矩形 6"/>
          <p:cNvSpPr/>
          <p:nvPr userDrawn="1"/>
        </p:nvSpPr>
        <p:spPr>
          <a:xfrm>
            <a:off x="0" y="0"/>
            <a:ext cx="12192000" cy="1511262"/>
          </a:xfrm>
          <a:prstGeom prst="rect">
            <a:avLst/>
          </a:prstGeom>
          <a:solidFill>
            <a:srgbClr val="0597FE"/>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副标题 2"/>
          <p:cNvSpPr>
            <a:spLocks noGrp="1"/>
          </p:cNvSpPr>
          <p:nvPr>
            <p:ph type="subTitle" idx="4294967295"/>
          </p:nvPr>
        </p:nvSpPr>
        <p:spPr>
          <a:xfrm>
            <a:off x="1524000" y="3602038"/>
            <a:ext cx="9144000" cy="1655762"/>
          </a:xfrm>
        </p:spPr>
        <p:txBody>
          <a:bodyPr/>
          <a:lstStyle/>
          <a:p>
            <a:endParaRPr lang="zh-CN" altLang="en-US"/>
          </a:p>
        </p:txBody>
      </p:sp>
      <p:pic>
        <p:nvPicPr>
          <p:cNvPr id="10" name="图片 9"/>
          <p:cNvPicPr>
            <a:picLocks noChangeAspect="1"/>
          </p:cNvPicPr>
          <p:nvPr userDrawn="1"/>
        </p:nvPicPr>
        <p:blipFill rotWithShape="1">
          <a:blip r:embed="rId2">
            <a:extLst>
              <a:ext uri="{28A0092B-C50C-407E-A947-70E740481C1C}">
                <a14:useLocalDpi xmlns:a14="http://schemas.microsoft.com/office/drawing/2010/main" val="0"/>
              </a:ext>
            </a:extLst>
          </a:blip>
          <a:srcRect b="22037"/>
          <a:stretch>
            <a:fillRect/>
          </a:stretch>
        </p:blipFill>
        <p:spPr>
          <a:xfrm>
            <a:off x="0" y="1511262"/>
            <a:ext cx="12192000" cy="5346738"/>
          </a:xfrm>
          <a:prstGeom prst="rect">
            <a:avLst/>
          </a:prstGeom>
        </p:spPr>
      </p:pic>
      <p:sp>
        <p:nvSpPr>
          <p:cNvPr id="11" name="矩形 10"/>
          <p:cNvSpPr/>
          <p:nvPr userDrawn="1"/>
        </p:nvSpPr>
        <p:spPr>
          <a:xfrm>
            <a:off x="422563" y="1122363"/>
            <a:ext cx="11346873" cy="311727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bg1">
                    <a:alpha val="72000"/>
                  </a:schemeClr>
                </a:solidFill>
              </a14:hiddenFill>
            </a:ex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6" name="矩形 5"/>
          <p:cNvSpPr/>
          <p:nvPr userDrawn="1"/>
        </p:nvSpPr>
        <p:spPr>
          <a:xfrm>
            <a:off x="0" y="0"/>
            <a:ext cx="12192000" cy="1511262"/>
          </a:xfrm>
          <a:prstGeom prst="rect">
            <a:avLst/>
          </a:prstGeom>
          <a:solidFill>
            <a:srgbClr val="0597FE"/>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b="22037"/>
          <a:stretch>
            <a:fillRect/>
          </a:stretch>
        </p:blipFill>
        <p:spPr>
          <a:xfrm>
            <a:off x="0" y="1511262"/>
            <a:ext cx="12192000" cy="5346738"/>
          </a:xfrm>
          <a:prstGeom prst="rect">
            <a:avLst/>
          </a:prstGeom>
        </p:spPr>
      </p:pic>
      <p:sp>
        <p:nvSpPr>
          <p:cNvPr id="8" name="矩形 7"/>
          <p:cNvSpPr/>
          <p:nvPr userDrawn="1"/>
        </p:nvSpPr>
        <p:spPr>
          <a:xfrm>
            <a:off x="0" y="0"/>
            <a:ext cx="12192000" cy="6858000"/>
          </a:xfrm>
          <a:prstGeom prst="rect">
            <a:avLst/>
          </a:prstGeom>
          <a:solidFill>
            <a:schemeClr val="tx1">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sp>
        <p:nvSpPr>
          <p:cNvPr id="6" name="矩形 5"/>
          <p:cNvSpPr/>
          <p:nvPr userDrawn="1"/>
        </p:nvSpPr>
        <p:spPr>
          <a:xfrm>
            <a:off x="0" y="0"/>
            <a:ext cx="12192000" cy="1511262"/>
          </a:xfrm>
          <a:prstGeom prst="rect">
            <a:avLst/>
          </a:prstGeom>
          <a:solidFill>
            <a:srgbClr val="0597FE"/>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b="22037"/>
          <a:stretch>
            <a:fillRect/>
          </a:stretch>
        </p:blipFill>
        <p:spPr>
          <a:xfrm>
            <a:off x="0" y="1511262"/>
            <a:ext cx="12192000" cy="5346738"/>
          </a:xfrm>
          <a:prstGeom prst="rect">
            <a:avLst/>
          </a:prstGeom>
        </p:spPr>
      </p:pic>
      <p:sp>
        <p:nvSpPr>
          <p:cNvPr id="8" name="矩形 7"/>
          <p:cNvSpPr/>
          <p:nvPr userDrawn="1"/>
        </p:nvSpPr>
        <p:spPr>
          <a:xfrm>
            <a:off x="0" y="0"/>
            <a:ext cx="12192000" cy="6858000"/>
          </a:xfrm>
          <a:prstGeom prst="rect">
            <a:avLst/>
          </a:prstGeom>
          <a:solidFill>
            <a:schemeClr val="tx1">
              <a:alpha val="6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等腰三角形 9"/>
          <p:cNvSpPr/>
          <p:nvPr userDrawn="1"/>
        </p:nvSpPr>
        <p:spPr>
          <a:xfrm rot="10800000">
            <a:off x="1852561" y="13855"/>
            <a:ext cx="8486878" cy="6809509"/>
          </a:xfrm>
          <a:prstGeom prst="triangle">
            <a:avLst/>
          </a:prstGeom>
          <a:solidFill>
            <a:schemeClr val="bg1">
              <a:alpha val="30000"/>
            </a:schemeClr>
          </a:solidFill>
          <a:ln w="38100" cap="flat" cmpd="sng" algn="ctr">
            <a:noFill/>
            <a:prstDash val="solid"/>
            <a:miter lim="800000"/>
          </a:ln>
          <a:effectLst/>
          <a:extLst>
            <a:ext uri="{91240B29-F687-4F45-9708-019B960494DF}">
              <a14:hiddenLine xmlns:a14="http://schemas.microsoft.com/office/drawing/2010/main" w="0">
                <a:solidFill>
                  <a:schemeClr val="bg1"/>
                </a:solidFill>
                <a:prstDash val="solid"/>
                <a:miter lim="800000"/>
                <a:headEnd/>
                <a:tailEnd/>
              </a14:hiddenLine>
            </a:ext>
          </a:extLst>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solidFill>
                <a:schemeClr val="bg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23E1B6B-7AA2-4EE1-A439-4D25ECC2726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9FF4CF1-6CEA-4EE6-A05B-CC5BAB188F7A}"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Arial" panose="020B0604020202020204" pitchFamily="34" charset="0"/>
              </a:defRPr>
            </a:lvl1pPr>
          </a:lstStyle>
          <a:p>
            <a:fld id="{D23E1B6B-7AA2-4EE1-A439-4D25ECC2726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Arial" panose="020B0604020202020204" pitchFamily="3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ea typeface="Arial" panose="020B0604020202020204" pitchFamily="34" charset="0"/>
              </a:defRPr>
            </a:lvl1pPr>
          </a:lstStyle>
          <a:p>
            <a:fld id="{F9FF4CF1-6CEA-4EE6-A05B-CC5BAB188F7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Arial" panose="020B0604020202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Arial" panose="020B0604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Arial" panose="020B0604020202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jpe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132965" y="5281295"/>
            <a:ext cx="3960000" cy="540000"/>
          </a:xfrm>
          <a:prstGeom prst="rect">
            <a:avLst/>
          </a:prstGeom>
          <a:solidFill>
            <a:srgbClr val="35963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p:nvSpPr>
        <p:spPr>
          <a:xfrm>
            <a:off x="6405245" y="5281295"/>
            <a:ext cx="3960000" cy="540000"/>
          </a:xfrm>
          <a:prstGeom prst="rect">
            <a:avLst/>
          </a:prstGeom>
          <a:solidFill>
            <a:srgbClr val="77BC3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5" name="图片 4" descr="图片1"/>
          <p:cNvPicPr>
            <a:picLocks noChangeAspect="1"/>
          </p:cNvPicPr>
          <p:nvPr/>
        </p:nvPicPr>
        <p:blipFill>
          <a:blip r:embed="rId1"/>
          <a:stretch>
            <a:fillRect/>
          </a:stretch>
        </p:blipFill>
        <p:spPr>
          <a:xfrm>
            <a:off x="-24000" y="-19050"/>
            <a:ext cx="12240000" cy="4808986"/>
          </a:xfrm>
          <a:prstGeom prst="rect">
            <a:avLst/>
          </a:prstGeom>
          <a:effectLst>
            <a:outerShdw blurRad="50800" dist="38100" dir="2700000" algn="tl" rotWithShape="0">
              <a:prstClr val="black">
                <a:alpha val="40000"/>
              </a:prstClr>
            </a:outerShdw>
          </a:effectLst>
        </p:spPr>
      </p:pic>
      <p:sp>
        <p:nvSpPr>
          <p:cNvPr id="11" name="副标题 2"/>
          <p:cNvSpPr txBox="1"/>
          <p:nvPr/>
        </p:nvSpPr>
        <p:spPr>
          <a:xfrm>
            <a:off x="1397635" y="3047365"/>
            <a:ext cx="9617075" cy="1740535"/>
          </a:xfrm>
          <a:prstGeom prst="rect">
            <a:avLst/>
          </a:prstGeom>
          <a:noFill/>
          <a:ln w="19050">
            <a:noFill/>
            <a:prstDash val="dash"/>
          </a:ln>
          <a:effectLst/>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sz="3600" b="1" dirty="0" smtClean="0">
                <a:solidFill>
                  <a:srgbClr val="359639"/>
                </a:solidFill>
                <a:effectLst/>
                <a:latin typeface="Arial" panose="020B0604020202020204" pitchFamily="34" charset="0"/>
                <a:ea typeface="Arial" panose="020B0604020202020204" pitchFamily="34" charset="0"/>
                <a:cs typeface="Arial" panose="020B0604020202020204" pitchFamily="34" charset="0"/>
              </a:rPr>
              <a:t>AI-DRIVEN EXPLORATION AND PREDICTION OF COMPANY REGISTRATION TRENDS WITH REGISTER OF COMPANIES(RoC)</a:t>
            </a:r>
            <a:endParaRPr lang="en-US" altLang="zh-CN" sz="3600" b="1" dirty="0" smtClean="0">
              <a:solidFill>
                <a:srgbClr val="359639"/>
              </a:solidFill>
              <a:effectLst/>
              <a:latin typeface="Arial" panose="020B0604020202020204" pitchFamily="34" charset="0"/>
              <a:ea typeface="Arial" panose="020B0604020202020204" pitchFamily="34" charset="0"/>
              <a:cs typeface="Arial" panose="020B0604020202020204" pitchFamily="34" charset="0"/>
            </a:endParaRPr>
          </a:p>
        </p:txBody>
      </p:sp>
      <p:sp>
        <p:nvSpPr>
          <p:cNvPr id="1073742863" name="文本框 26"/>
          <p:cNvSpPr txBox="1"/>
          <p:nvPr/>
        </p:nvSpPr>
        <p:spPr>
          <a:xfrm>
            <a:off x="2935605" y="5240655"/>
            <a:ext cx="7136765" cy="728345"/>
          </a:xfrm>
          <a:prstGeom prst="rect">
            <a:avLst/>
          </a:prstGeom>
          <a:noFill/>
          <a:ln w="6350">
            <a:noFill/>
          </a:ln>
        </p:spPr>
        <p:txBody>
          <a:bodyPr vert="horz" wrap="square" anchor="t"/>
          <a:p>
            <a:pPr fontAlgn="base">
              <a:lnSpc>
                <a:spcPts val="3600"/>
              </a:lnSpc>
            </a:pPr>
            <a:r>
              <a:rPr lang="en-US" altLang="zh-CN" sz="2200" b="1">
                <a:solidFill>
                  <a:schemeClr val="bg1"/>
                </a:solidFill>
                <a:latin typeface="Arial" panose="020B0604020202020204" pitchFamily="34" charset="0"/>
                <a:cs typeface="Arial" panose="020B0604020202020204" pitchFamily="34" charset="0"/>
              </a:rPr>
              <a:t>PHASE4                                       PROJECT</a:t>
            </a:r>
            <a:endParaRPr lang="zh-CN" altLang="en-US" sz="2200" b="1">
              <a:solidFill>
                <a:schemeClr val="bg1"/>
              </a:solidFill>
              <a:latin typeface="Arial" panose="020B0604020202020204" pitchFamily="34" charset="0"/>
              <a:cs typeface="Arial" panose="020B0604020202020204" pitchFamily="34" charset="0"/>
            </a:endParaRPr>
          </a:p>
          <a:p>
            <a:endParaRPr lang="zh-CN" altLang="en-US" sz="2200" b="1">
              <a:solidFill>
                <a:schemeClr val="bg1"/>
              </a:solidFill>
              <a:latin typeface="Arial" panose="020B0604020202020204" pitchFamily="34" charset="0"/>
              <a:cs typeface="Arial" panose="020B0604020202020204" pitchFamily="34" charset="0"/>
            </a:endParaRPr>
          </a:p>
        </p:txBody>
      </p:sp>
      <p:sp>
        <p:nvSpPr>
          <p:cNvPr id="7" name="文本框 26"/>
          <p:cNvSpPr txBox="1"/>
          <p:nvPr/>
        </p:nvSpPr>
        <p:spPr>
          <a:xfrm>
            <a:off x="2199005" y="1133475"/>
            <a:ext cx="2877820" cy="520700"/>
          </a:xfrm>
          <a:prstGeom prst="rect">
            <a:avLst/>
          </a:prstGeom>
          <a:noFill/>
          <a:ln w="6350">
            <a:noFill/>
          </a:ln>
        </p:spPr>
        <p:txBody>
          <a:bodyPr vert="horz" wrap="square" anchor="t"/>
          <a:p>
            <a:pPr algn="ctr">
              <a:lnSpc>
                <a:spcPts val="3200"/>
              </a:lnSpc>
            </a:pPr>
            <a:endParaRPr lang="zh-CN" altLang="en-US" sz="2200">
              <a:solidFill>
                <a:schemeClr val="bg1"/>
              </a:solidFill>
              <a:latin typeface="Arial" panose="020B0604020202020204" pitchFamily="34" charset="0"/>
              <a:cs typeface="Arial" panose="020B0604020202020204" pitchFamily="34" charset="0"/>
            </a:endParaRPr>
          </a:p>
          <a:p>
            <a:pPr algn="ctr"/>
            <a:endParaRPr lang="zh-CN" altLang="en-US" sz="2200">
              <a:solidFill>
                <a:schemeClr val="bg1"/>
              </a:solidFill>
              <a:latin typeface="Arial" panose="020B0604020202020204" pitchFamily="34" charset="0"/>
              <a:cs typeface="Arial" panose="020B0604020202020204" pitchFamily="34" charset="0"/>
            </a:endParaRPr>
          </a:p>
        </p:txBody>
      </p:sp>
      <p:grpSp>
        <p:nvGrpSpPr>
          <p:cNvPr id="16" name="组合 15"/>
          <p:cNvGrpSpPr/>
          <p:nvPr/>
        </p:nvGrpSpPr>
        <p:grpSpPr>
          <a:xfrm rot="1320000">
            <a:off x="946150" y="796290"/>
            <a:ext cx="1018540" cy="1094105"/>
            <a:chOff x="8745538" y="2649538"/>
            <a:chExt cx="309563" cy="285750"/>
          </a:xfrm>
          <a:solidFill>
            <a:schemeClr val="bg1"/>
          </a:solidFill>
        </p:grpSpPr>
        <p:sp>
          <p:nvSpPr>
            <p:cNvPr id="8" name="Freeform 313"/>
            <p:cNvSpPr/>
            <p:nvPr/>
          </p:nvSpPr>
          <p:spPr bwMode="auto">
            <a:xfrm>
              <a:off x="8745538" y="2649538"/>
              <a:ext cx="309563" cy="238125"/>
            </a:xfrm>
            <a:custGeom>
              <a:avLst/>
              <a:gdLst>
                <a:gd name="T0" fmla="*/ 197 w 198"/>
                <a:gd name="T1" fmla="*/ 0 h 152"/>
                <a:gd name="T2" fmla="*/ 195 w 198"/>
                <a:gd name="T3" fmla="*/ 0 h 152"/>
                <a:gd name="T4" fmla="*/ 1 w 198"/>
                <a:gd name="T5" fmla="*/ 99 h 152"/>
                <a:gd name="T6" fmla="*/ 0 w 198"/>
                <a:gd name="T7" fmla="*/ 101 h 152"/>
                <a:gd name="T8" fmla="*/ 2 w 198"/>
                <a:gd name="T9" fmla="*/ 103 h 152"/>
                <a:gd name="T10" fmla="*/ 67 w 198"/>
                <a:gd name="T11" fmla="*/ 124 h 152"/>
                <a:gd name="T12" fmla="*/ 68 w 198"/>
                <a:gd name="T13" fmla="*/ 123 h 152"/>
                <a:gd name="T14" fmla="*/ 158 w 198"/>
                <a:gd name="T15" fmla="*/ 42 h 152"/>
                <a:gd name="T16" fmla="*/ 87 w 198"/>
                <a:gd name="T17" fmla="*/ 127 h 152"/>
                <a:gd name="T18" fmla="*/ 86 w 198"/>
                <a:gd name="T19" fmla="*/ 129 h 152"/>
                <a:gd name="T20" fmla="*/ 88 w 198"/>
                <a:gd name="T21" fmla="*/ 130 h 152"/>
                <a:gd name="T22" fmla="*/ 160 w 198"/>
                <a:gd name="T23" fmla="*/ 152 h 152"/>
                <a:gd name="T24" fmla="*/ 160 w 198"/>
                <a:gd name="T25" fmla="*/ 152 h 152"/>
                <a:gd name="T26" fmla="*/ 161 w 198"/>
                <a:gd name="T27" fmla="*/ 152 h 152"/>
                <a:gd name="T28" fmla="*/ 162 w 198"/>
                <a:gd name="T29" fmla="*/ 151 h 152"/>
                <a:gd name="T30" fmla="*/ 198 w 198"/>
                <a:gd name="T31" fmla="*/ 2 h 152"/>
                <a:gd name="T32" fmla="*/ 197 w 198"/>
                <a:gd name="T33"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8" h="152">
                  <a:moveTo>
                    <a:pt x="197" y="0"/>
                  </a:moveTo>
                  <a:cubicBezTo>
                    <a:pt x="197" y="0"/>
                    <a:pt x="196" y="0"/>
                    <a:pt x="195" y="0"/>
                  </a:cubicBezTo>
                  <a:cubicBezTo>
                    <a:pt x="1" y="99"/>
                    <a:pt x="1" y="99"/>
                    <a:pt x="1" y="99"/>
                  </a:cubicBezTo>
                  <a:cubicBezTo>
                    <a:pt x="1" y="100"/>
                    <a:pt x="0" y="100"/>
                    <a:pt x="0" y="101"/>
                  </a:cubicBezTo>
                  <a:cubicBezTo>
                    <a:pt x="0" y="102"/>
                    <a:pt x="1" y="103"/>
                    <a:pt x="2" y="103"/>
                  </a:cubicBezTo>
                  <a:cubicBezTo>
                    <a:pt x="67" y="124"/>
                    <a:pt x="67" y="124"/>
                    <a:pt x="67" y="124"/>
                  </a:cubicBezTo>
                  <a:cubicBezTo>
                    <a:pt x="67" y="124"/>
                    <a:pt x="68" y="124"/>
                    <a:pt x="68" y="123"/>
                  </a:cubicBezTo>
                  <a:cubicBezTo>
                    <a:pt x="158" y="42"/>
                    <a:pt x="158" y="42"/>
                    <a:pt x="158" y="42"/>
                  </a:cubicBezTo>
                  <a:cubicBezTo>
                    <a:pt x="87" y="127"/>
                    <a:pt x="87" y="127"/>
                    <a:pt x="87" y="127"/>
                  </a:cubicBezTo>
                  <a:cubicBezTo>
                    <a:pt x="86" y="128"/>
                    <a:pt x="86" y="128"/>
                    <a:pt x="86" y="129"/>
                  </a:cubicBezTo>
                  <a:cubicBezTo>
                    <a:pt x="86" y="130"/>
                    <a:pt x="87" y="130"/>
                    <a:pt x="88" y="130"/>
                  </a:cubicBezTo>
                  <a:cubicBezTo>
                    <a:pt x="160" y="152"/>
                    <a:pt x="160" y="152"/>
                    <a:pt x="160" y="152"/>
                  </a:cubicBezTo>
                  <a:cubicBezTo>
                    <a:pt x="160" y="152"/>
                    <a:pt x="160" y="152"/>
                    <a:pt x="160" y="152"/>
                  </a:cubicBezTo>
                  <a:cubicBezTo>
                    <a:pt x="161" y="152"/>
                    <a:pt x="161" y="152"/>
                    <a:pt x="161" y="152"/>
                  </a:cubicBezTo>
                  <a:cubicBezTo>
                    <a:pt x="162" y="152"/>
                    <a:pt x="162" y="151"/>
                    <a:pt x="162" y="151"/>
                  </a:cubicBezTo>
                  <a:cubicBezTo>
                    <a:pt x="198" y="2"/>
                    <a:pt x="198" y="2"/>
                    <a:pt x="198" y="2"/>
                  </a:cubicBezTo>
                  <a:cubicBezTo>
                    <a:pt x="198" y="2"/>
                    <a:pt x="198" y="1"/>
                    <a:pt x="19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9" name="Freeform 314"/>
            <p:cNvSpPr/>
            <p:nvPr/>
          </p:nvSpPr>
          <p:spPr bwMode="auto">
            <a:xfrm>
              <a:off x="8880476" y="2868613"/>
              <a:ext cx="36513" cy="66675"/>
            </a:xfrm>
            <a:custGeom>
              <a:avLst/>
              <a:gdLst>
                <a:gd name="T0" fmla="*/ 23 w 24"/>
                <a:gd name="T1" fmla="*/ 6 h 42"/>
                <a:gd name="T2" fmla="*/ 3 w 24"/>
                <a:gd name="T3" fmla="*/ 0 h 42"/>
                <a:gd name="T4" fmla="*/ 1 w 24"/>
                <a:gd name="T5" fmla="*/ 0 h 42"/>
                <a:gd name="T6" fmla="*/ 0 w 24"/>
                <a:gd name="T7" fmla="*/ 2 h 42"/>
                <a:gd name="T8" fmla="*/ 0 w 24"/>
                <a:gd name="T9" fmla="*/ 40 h 42"/>
                <a:gd name="T10" fmla="*/ 2 w 24"/>
                <a:gd name="T11" fmla="*/ 41 h 42"/>
                <a:gd name="T12" fmla="*/ 2 w 24"/>
                <a:gd name="T13" fmla="*/ 42 h 42"/>
                <a:gd name="T14" fmla="*/ 4 w 24"/>
                <a:gd name="T15" fmla="*/ 41 h 42"/>
                <a:gd name="T16" fmla="*/ 24 w 24"/>
                <a:gd name="T17" fmla="*/ 9 h 42"/>
                <a:gd name="T18" fmla="*/ 24 w 24"/>
                <a:gd name="T19" fmla="*/ 7 h 42"/>
                <a:gd name="T20" fmla="*/ 23 w 24"/>
                <a:gd name="T21" fmla="*/ 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42">
                  <a:moveTo>
                    <a:pt x="23" y="6"/>
                  </a:moveTo>
                  <a:cubicBezTo>
                    <a:pt x="3" y="0"/>
                    <a:pt x="3" y="0"/>
                    <a:pt x="3" y="0"/>
                  </a:cubicBezTo>
                  <a:cubicBezTo>
                    <a:pt x="2" y="0"/>
                    <a:pt x="1" y="0"/>
                    <a:pt x="1" y="0"/>
                  </a:cubicBezTo>
                  <a:cubicBezTo>
                    <a:pt x="0" y="1"/>
                    <a:pt x="0" y="1"/>
                    <a:pt x="0" y="2"/>
                  </a:cubicBezTo>
                  <a:cubicBezTo>
                    <a:pt x="0" y="40"/>
                    <a:pt x="0" y="40"/>
                    <a:pt x="0" y="40"/>
                  </a:cubicBezTo>
                  <a:cubicBezTo>
                    <a:pt x="0" y="40"/>
                    <a:pt x="1" y="41"/>
                    <a:pt x="2" y="41"/>
                  </a:cubicBezTo>
                  <a:cubicBezTo>
                    <a:pt x="2" y="42"/>
                    <a:pt x="2" y="42"/>
                    <a:pt x="2" y="42"/>
                  </a:cubicBezTo>
                  <a:cubicBezTo>
                    <a:pt x="3" y="42"/>
                    <a:pt x="3" y="41"/>
                    <a:pt x="4" y="41"/>
                  </a:cubicBezTo>
                  <a:cubicBezTo>
                    <a:pt x="24" y="9"/>
                    <a:pt x="24" y="9"/>
                    <a:pt x="24" y="9"/>
                  </a:cubicBezTo>
                  <a:cubicBezTo>
                    <a:pt x="24" y="9"/>
                    <a:pt x="24" y="8"/>
                    <a:pt x="24" y="7"/>
                  </a:cubicBezTo>
                  <a:cubicBezTo>
                    <a:pt x="24" y="7"/>
                    <a:pt x="23" y="6"/>
                    <a:pt x="2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片1"/>
          <p:cNvPicPr>
            <a:picLocks noChangeAspect="1"/>
          </p:cNvPicPr>
          <p:nvPr/>
        </p:nvPicPr>
        <p:blipFill>
          <a:blip r:embed="rId1"/>
          <a:srcRect t="-1613" r="17004"/>
          <a:stretch>
            <a:fillRect/>
          </a:stretch>
        </p:blipFill>
        <p:spPr>
          <a:xfrm>
            <a:off x="-24130" y="-20320"/>
            <a:ext cx="12240260" cy="2724785"/>
          </a:xfrm>
          <a:prstGeom prst="rect">
            <a:avLst/>
          </a:prstGeom>
        </p:spPr>
      </p:pic>
      <p:sp>
        <p:nvSpPr>
          <p:cNvPr id="32" name="Freeform 7"/>
          <p:cNvSpPr>
            <a:spLocks noEditPoints="1"/>
          </p:cNvSpPr>
          <p:nvPr/>
        </p:nvSpPr>
        <p:spPr bwMode="auto">
          <a:xfrm>
            <a:off x="2529661" y="0"/>
            <a:ext cx="6847408" cy="6858000"/>
          </a:xfrm>
          <a:custGeom>
            <a:avLst/>
            <a:gdLst>
              <a:gd name="T0" fmla="*/ 1293 w 2586"/>
              <a:gd name="T1" fmla="*/ 1296 h 2590"/>
              <a:gd name="T2" fmla="*/ 1622 w 2586"/>
              <a:gd name="T3" fmla="*/ 964 h 2590"/>
              <a:gd name="T4" fmla="*/ 1850 w 2586"/>
              <a:gd name="T5" fmla="*/ 1192 h 2590"/>
              <a:gd name="T6" fmla="*/ 1966 w 2586"/>
              <a:gd name="T7" fmla="*/ 1073 h 2590"/>
              <a:gd name="T8" fmla="*/ 1966 w 2586"/>
              <a:gd name="T9" fmla="*/ 1640 h 2590"/>
              <a:gd name="T10" fmla="*/ 1402 w 2586"/>
              <a:gd name="T11" fmla="*/ 1640 h 2590"/>
              <a:gd name="T12" fmla="*/ 1518 w 2586"/>
              <a:gd name="T13" fmla="*/ 1521 h 2590"/>
              <a:gd name="T14" fmla="*/ 1293 w 2586"/>
              <a:gd name="T15" fmla="*/ 1296 h 2590"/>
              <a:gd name="T16" fmla="*/ 1293 w 2586"/>
              <a:gd name="T17" fmla="*/ 1358 h 2590"/>
              <a:gd name="T18" fmla="*/ 1229 w 2586"/>
              <a:gd name="T19" fmla="*/ 1358 h 2590"/>
              <a:gd name="T20" fmla="*/ 1293 w 2586"/>
              <a:gd name="T21" fmla="*/ 1294 h 2590"/>
              <a:gd name="T22" fmla="*/ 1293 w 2586"/>
              <a:gd name="T23" fmla="*/ 1296 h 2590"/>
              <a:gd name="T24" fmla="*/ 1923 w 2586"/>
              <a:gd name="T25" fmla="*/ 666 h 2590"/>
              <a:gd name="T26" fmla="*/ 1984 w 2586"/>
              <a:gd name="T27" fmla="*/ 602 h 2590"/>
              <a:gd name="T28" fmla="*/ 1984 w 2586"/>
              <a:gd name="T29" fmla="*/ 666 h 2590"/>
              <a:gd name="T30" fmla="*/ 1923 w 2586"/>
              <a:gd name="T31" fmla="*/ 666 h 2590"/>
              <a:gd name="T32" fmla="*/ 2586 w 2586"/>
              <a:gd name="T33" fmla="*/ 0 h 2590"/>
              <a:gd name="T34" fmla="*/ 0 w 2586"/>
              <a:gd name="T35" fmla="*/ 2590 h 2590"/>
              <a:gd name="T36" fmla="*/ 2586 w 2586"/>
              <a:gd name="T37" fmla="*/ 2590 h 2590"/>
              <a:gd name="T38" fmla="*/ 2586 w 2586"/>
              <a:gd name="T39" fmla="*/ 0 h 2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86" h="2590">
                <a:moveTo>
                  <a:pt x="1293" y="1296"/>
                </a:moveTo>
                <a:lnTo>
                  <a:pt x="1622" y="964"/>
                </a:lnTo>
                <a:lnTo>
                  <a:pt x="1850" y="1192"/>
                </a:lnTo>
                <a:lnTo>
                  <a:pt x="1966" y="1073"/>
                </a:lnTo>
                <a:lnTo>
                  <a:pt x="1966" y="1640"/>
                </a:lnTo>
                <a:lnTo>
                  <a:pt x="1402" y="1640"/>
                </a:lnTo>
                <a:lnTo>
                  <a:pt x="1518" y="1521"/>
                </a:lnTo>
                <a:lnTo>
                  <a:pt x="1293" y="1296"/>
                </a:lnTo>
                <a:lnTo>
                  <a:pt x="1293" y="1358"/>
                </a:lnTo>
                <a:lnTo>
                  <a:pt x="1229" y="1358"/>
                </a:lnTo>
                <a:lnTo>
                  <a:pt x="1293" y="1294"/>
                </a:lnTo>
                <a:lnTo>
                  <a:pt x="1293" y="1296"/>
                </a:lnTo>
                <a:moveTo>
                  <a:pt x="1923" y="666"/>
                </a:moveTo>
                <a:lnTo>
                  <a:pt x="1984" y="602"/>
                </a:lnTo>
                <a:lnTo>
                  <a:pt x="1984" y="666"/>
                </a:lnTo>
                <a:lnTo>
                  <a:pt x="1923" y="666"/>
                </a:lnTo>
                <a:moveTo>
                  <a:pt x="2586" y="0"/>
                </a:moveTo>
                <a:lnTo>
                  <a:pt x="0" y="2590"/>
                </a:lnTo>
                <a:lnTo>
                  <a:pt x="2586" y="2590"/>
                </a:lnTo>
                <a:lnTo>
                  <a:pt x="25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文本框 26"/>
          <p:cNvSpPr txBox="1"/>
          <p:nvPr/>
        </p:nvSpPr>
        <p:spPr>
          <a:xfrm>
            <a:off x="387985" y="109220"/>
            <a:ext cx="3182620" cy="603250"/>
          </a:xfrm>
          <a:prstGeom prst="rect">
            <a:avLst/>
          </a:prstGeom>
          <a:noFill/>
          <a:ln w="6350">
            <a:noFill/>
          </a:ln>
        </p:spPr>
        <p:txBody>
          <a:bodyPr vert="horz" wrap="square" anchor="t"/>
          <a:p>
            <a:pPr algn="l">
              <a:lnSpc>
                <a:spcPts val="3200"/>
              </a:lnSpc>
            </a:pPr>
            <a:endParaRPr lang="zh-CN" altLang="en-US" sz="2300" b="1">
              <a:solidFill>
                <a:schemeClr val="bg1"/>
              </a:solidFill>
              <a:latin typeface="Calibri Light" panose="020F0302020204030204" charset="0"/>
              <a:cs typeface="Calibri Light" panose="020F0302020204030204" charset="0"/>
            </a:endParaRPr>
          </a:p>
          <a:p>
            <a:pPr algn="l"/>
            <a:endParaRPr lang="zh-CN" altLang="en-US" sz="2300" b="1">
              <a:solidFill>
                <a:schemeClr val="bg1"/>
              </a:solidFill>
              <a:latin typeface="Calibri Light" panose="020F0302020204030204" charset="0"/>
              <a:cs typeface="Calibri Light" panose="020F0302020204030204" charset="0"/>
            </a:endParaRPr>
          </a:p>
        </p:txBody>
      </p:sp>
      <p:sp>
        <p:nvSpPr>
          <p:cNvPr id="1073742979" name="文本框 1073742978"/>
          <p:cNvSpPr txBox="1"/>
          <p:nvPr/>
        </p:nvSpPr>
        <p:spPr>
          <a:xfrm>
            <a:off x="782320" y="3564890"/>
            <a:ext cx="1090930" cy="763270"/>
          </a:xfrm>
          <a:prstGeom prst="rect">
            <a:avLst/>
          </a:prstGeom>
          <a:noFill/>
          <a:ln w="3175">
            <a:noFill/>
          </a:ln>
        </p:spPr>
        <p:txBody>
          <a:bodyPr wrap="square"/>
          <a:p>
            <a:endParaRPr lang="zh-CN" altLang="en-US" sz="2400" b="1">
              <a:solidFill>
                <a:srgbClr val="359639"/>
              </a:solidFill>
              <a:latin typeface="Arial" panose="020B0604020202020204" pitchFamily="34" charset="0"/>
              <a:ea typeface="Arial" panose="020B0604020202020204" pitchFamily="34" charset="0"/>
              <a:cs typeface="Arial" panose="020B0604020202020204" pitchFamily="34" charset="0"/>
            </a:endParaRPr>
          </a:p>
        </p:txBody>
      </p:sp>
      <p:sp>
        <p:nvSpPr>
          <p:cNvPr id="4" name="文本框 3"/>
          <p:cNvSpPr txBox="1"/>
          <p:nvPr/>
        </p:nvSpPr>
        <p:spPr>
          <a:xfrm>
            <a:off x="915670" y="5189220"/>
            <a:ext cx="952500" cy="763270"/>
          </a:xfrm>
          <a:prstGeom prst="rect">
            <a:avLst/>
          </a:prstGeom>
          <a:noFill/>
          <a:ln w="3175">
            <a:noFill/>
          </a:ln>
        </p:spPr>
        <p:txBody>
          <a:bodyPr wrap="square"/>
          <a:p>
            <a:endParaRPr lang="zh-CN" altLang="en-US" sz="2400" b="1">
              <a:solidFill>
                <a:srgbClr val="359639"/>
              </a:solidFill>
              <a:latin typeface="Arial" panose="020B0604020202020204" pitchFamily="34" charset="0"/>
              <a:ea typeface="Arial" panose="020B0604020202020204" pitchFamily="34" charset="0"/>
              <a:cs typeface="Arial" panose="020B0604020202020204" pitchFamily="34" charset="0"/>
            </a:endParaRPr>
          </a:p>
        </p:txBody>
      </p:sp>
      <p:sp>
        <p:nvSpPr>
          <p:cNvPr id="5" name="文本框 4"/>
          <p:cNvSpPr txBox="1"/>
          <p:nvPr/>
        </p:nvSpPr>
        <p:spPr>
          <a:xfrm>
            <a:off x="551815" y="1972945"/>
            <a:ext cx="1809750" cy="624840"/>
          </a:xfrm>
          <a:prstGeom prst="rect">
            <a:avLst/>
          </a:prstGeom>
          <a:noFill/>
          <a:ln w="3175">
            <a:noFill/>
          </a:ln>
        </p:spPr>
        <p:txBody>
          <a:bodyPr wrap="square"/>
          <a:p>
            <a:endParaRPr lang="zh-CN" altLang="en-US" sz="2400" b="1">
              <a:solidFill>
                <a:srgbClr val="359639"/>
              </a:solidFill>
              <a:latin typeface="Arial" panose="020B0604020202020204" pitchFamily="34" charset="0"/>
              <a:ea typeface="Arial" panose="020B0604020202020204" pitchFamily="34" charset="0"/>
              <a:cs typeface="Arial" panose="020B0604020202020204" pitchFamily="34" charset="0"/>
            </a:endParaRPr>
          </a:p>
        </p:txBody>
      </p:sp>
      <p:sp>
        <p:nvSpPr>
          <p:cNvPr id="2" name="Text Box 1"/>
          <p:cNvSpPr txBox="1"/>
          <p:nvPr/>
        </p:nvSpPr>
        <p:spPr>
          <a:xfrm>
            <a:off x="3569970" y="3081020"/>
            <a:ext cx="6374130" cy="1641475"/>
          </a:xfrm>
          <a:prstGeom prst="rect">
            <a:avLst/>
          </a:prstGeom>
          <a:noFill/>
        </p:spPr>
        <p:txBody>
          <a:bodyPr wrap="square" rtlCol="0">
            <a:noAutofit/>
          </a:bodyPr>
          <a:p>
            <a:endParaRPr lang="en-US"/>
          </a:p>
        </p:txBody>
      </p:sp>
      <p:sp>
        <p:nvSpPr>
          <p:cNvPr id="6" name="Text Box 5"/>
          <p:cNvSpPr txBox="1"/>
          <p:nvPr/>
        </p:nvSpPr>
        <p:spPr>
          <a:xfrm>
            <a:off x="1873885" y="1973580"/>
            <a:ext cx="9571990" cy="4773930"/>
          </a:xfrm>
          <a:prstGeom prst="rect">
            <a:avLst/>
          </a:prstGeom>
          <a:noFill/>
        </p:spPr>
        <p:txBody>
          <a:bodyPr wrap="square" rtlCol="0" anchor="t">
            <a:noAutofit/>
          </a:bodyPr>
          <a:p>
            <a:r>
              <a:rPr lang="en-US" sz="2400" b="1" u="sng"/>
              <a:t>PREDICTIVE MODELING:</a:t>
            </a:r>
            <a:endParaRPr lang="en-US" sz="2400" b="1" u="sng"/>
          </a:p>
          <a:p>
            <a:endParaRPr lang="en-US" sz="2200"/>
          </a:p>
          <a:p>
            <a:r>
              <a:rPr lang="en-US" sz="2200"/>
              <a:t>AI-driven exploration and prediction performing predictive modeling refers to the application of artificial intelligence and machine learning techniques to build and deploy models that make predictions based on historical or existing data. In this process, AI algorithms analyze the data to identify patterns, relationships, and trends, and use this information to forecast future outcomes or make informed decisions. The predictive models created through this approach can be used in various domains, such as finance, healthcare, marketing, and more, to make predictions about customer behavior, stock prices, disease diagnoses, or any other relevant forecasting task. AI-driven predictive modeling automates and enhances the accuracy of prediction tasks by leveraging advanced machine learning algorithms and data-driven insights.</a:t>
            </a:r>
            <a:endParaRPr lang="en-US" sz="22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图片1"/>
          <p:cNvPicPr>
            <a:picLocks noChangeAspect="1"/>
          </p:cNvPicPr>
          <p:nvPr/>
        </p:nvPicPr>
        <p:blipFill>
          <a:blip r:embed="rId1"/>
          <a:srcRect t="-1613" r="17004"/>
          <a:stretch>
            <a:fillRect/>
          </a:stretch>
        </p:blipFill>
        <p:spPr>
          <a:xfrm>
            <a:off x="0" y="-20955"/>
            <a:ext cx="12240260" cy="2801620"/>
          </a:xfrm>
          <a:prstGeom prst="rect">
            <a:avLst/>
          </a:prstGeom>
        </p:spPr>
      </p:pic>
      <p:sp>
        <p:nvSpPr>
          <p:cNvPr id="11" name="文本框 26"/>
          <p:cNvSpPr txBox="1"/>
          <p:nvPr/>
        </p:nvSpPr>
        <p:spPr>
          <a:xfrm>
            <a:off x="339090" y="301625"/>
            <a:ext cx="5100955" cy="1176020"/>
          </a:xfrm>
          <a:prstGeom prst="rect">
            <a:avLst/>
          </a:prstGeom>
          <a:noFill/>
          <a:ln w="6350">
            <a:noFill/>
          </a:ln>
        </p:spPr>
        <p:txBody>
          <a:bodyPr vert="horz" wrap="square" anchor="t"/>
          <a:p>
            <a:pPr algn="l" fontAlgn="base">
              <a:lnSpc>
                <a:spcPts val="3600"/>
              </a:lnSpc>
            </a:pPr>
            <a:r>
              <a:rPr lang="en-US" altLang="zh-CN" sz="3600" b="1" u="sng">
                <a:solidFill>
                  <a:schemeClr val="bg1"/>
                </a:solidFill>
                <a:latin typeface="Calibri Light" panose="020F0302020204030204" charset="0"/>
                <a:cs typeface="Calibri Light" panose="020F0302020204030204" charset="0"/>
              </a:rPr>
              <a:t>S</a:t>
            </a:r>
            <a:r>
              <a:rPr lang="en-US" altLang="zh-CN" sz="2800" b="1" u="sng">
                <a:solidFill>
                  <a:schemeClr val="bg1"/>
                </a:solidFill>
              </a:rPr>
              <a:t>TEPS FOR EXPLORATORY DATA ANALYSIS</a:t>
            </a:r>
            <a:endParaRPr lang="zh-CN" altLang="en-US" sz="2800" b="1" u="sng">
              <a:solidFill>
                <a:schemeClr val="bg1"/>
              </a:solidFill>
            </a:endParaRPr>
          </a:p>
          <a:p>
            <a:pPr algn="l"/>
            <a:endParaRPr lang="zh-CN" altLang="en-US" sz="2800" b="1" u="sng">
              <a:solidFill>
                <a:schemeClr val="bg1"/>
              </a:solidFill>
            </a:endParaRPr>
          </a:p>
        </p:txBody>
      </p:sp>
      <p:sp>
        <p:nvSpPr>
          <p:cNvPr id="4" name="文本框 3"/>
          <p:cNvSpPr txBox="1"/>
          <p:nvPr/>
        </p:nvSpPr>
        <p:spPr>
          <a:xfrm>
            <a:off x="3643630" y="2780665"/>
            <a:ext cx="3049270" cy="354330"/>
          </a:xfrm>
          <a:prstGeom prst="rect">
            <a:avLst/>
          </a:prstGeom>
          <a:noFill/>
          <a:ln w="9525">
            <a:noFill/>
          </a:ln>
        </p:spPr>
        <p:txBody>
          <a:bodyPr vert="horz" wrap="square" anchor="t"/>
          <a:p>
            <a:pPr fontAlgn="base">
              <a:lnSpc>
                <a:spcPts val="2200"/>
              </a:lnSpc>
            </a:pPr>
            <a:endParaRPr lang="zh-CN" altLang="en-US" sz="2300" b="1">
              <a:solidFill>
                <a:srgbClr val="359639"/>
              </a:solidFill>
              <a:latin typeface="Arial" panose="020B0604020202020204" pitchFamily="34" charset="0"/>
              <a:ea typeface="Arial" panose="020B0604020202020204" pitchFamily="34" charset="0"/>
              <a:cs typeface="Arial" panose="020B0604020202020204" pitchFamily="34" charset="0"/>
            </a:endParaRPr>
          </a:p>
        </p:txBody>
      </p:sp>
      <p:sp>
        <p:nvSpPr>
          <p:cNvPr id="5" name="文本框 4"/>
          <p:cNvSpPr txBox="1"/>
          <p:nvPr/>
        </p:nvSpPr>
        <p:spPr>
          <a:xfrm>
            <a:off x="3827780" y="4630420"/>
            <a:ext cx="7536180" cy="1119505"/>
          </a:xfrm>
          <a:prstGeom prst="rect">
            <a:avLst/>
          </a:prstGeom>
          <a:noFill/>
          <a:ln w="3175">
            <a:noFill/>
          </a:ln>
        </p:spPr>
        <p:txBody>
          <a:bodyPr vert="horz" wrap="square" anchor="t"/>
          <a:p>
            <a:endParaRPr lang="zh-CN" altLang="en-US">
              <a:latin typeface="Arial" panose="020B0604020202020204" pitchFamily="34" charset="0"/>
              <a:cs typeface="Arial" panose="020B0604020202020204" pitchFamily="34" charset="0"/>
            </a:endParaRPr>
          </a:p>
        </p:txBody>
      </p:sp>
      <p:sp>
        <p:nvSpPr>
          <p:cNvPr id="2" name="Text Box 1"/>
          <p:cNvSpPr txBox="1"/>
          <p:nvPr/>
        </p:nvSpPr>
        <p:spPr>
          <a:xfrm>
            <a:off x="1197610" y="2190115"/>
            <a:ext cx="10165715" cy="4389120"/>
          </a:xfrm>
          <a:prstGeom prst="rect">
            <a:avLst/>
          </a:prstGeom>
          <a:noFill/>
        </p:spPr>
        <p:txBody>
          <a:bodyPr wrap="square" rtlCol="0">
            <a:noAutofit/>
          </a:bodyPr>
          <a:p>
            <a:r>
              <a:rPr lang="en-US" sz="2400"/>
              <a:t>1.Data Collection                                      </a:t>
            </a:r>
            <a:r>
              <a:rPr lang="en-US" sz="2400">
                <a:sym typeface="+mn-ea"/>
              </a:rPr>
              <a:t> 9.Hypothesis Testing</a:t>
            </a:r>
            <a:endParaRPr lang="en-US" sz="2400"/>
          </a:p>
          <a:p>
            <a:r>
              <a:rPr lang="en-US" sz="2400"/>
              <a:t>2.Data Preprocessing                            </a:t>
            </a:r>
            <a:r>
              <a:rPr lang="en-US" sz="2400">
                <a:sym typeface="+mn-ea"/>
              </a:rPr>
              <a:t>10.Feature Engineering</a:t>
            </a:r>
            <a:r>
              <a:rPr lang="en-US" sz="2400"/>
              <a:t>                             </a:t>
            </a:r>
            <a:endParaRPr lang="en-US" sz="2400"/>
          </a:p>
          <a:p>
            <a:r>
              <a:rPr lang="en-US" sz="2400"/>
              <a:t>3.Feature Selection                               </a:t>
            </a:r>
            <a:r>
              <a:rPr lang="en-US" sz="2400">
                <a:sym typeface="+mn-ea"/>
              </a:rPr>
              <a:t>11.Model Training</a:t>
            </a:r>
            <a:r>
              <a:rPr lang="en-US" sz="2400"/>
              <a:t>                              </a:t>
            </a:r>
            <a:endParaRPr lang="en-US" sz="2400"/>
          </a:p>
          <a:p>
            <a:r>
              <a:rPr lang="en-US" sz="2400"/>
              <a:t>4.Data Visualization                               </a:t>
            </a:r>
            <a:r>
              <a:rPr lang="en-US" sz="2400">
                <a:sym typeface="+mn-ea"/>
              </a:rPr>
              <a:t>12.Model Evaluation</a:t>
            </a:r>
            <a:endParaRPr lang="en-US" sz="2400"/>
          </a:p>
          <a:p>
            <a:r>
              <a:rPr lang="en-US" sz="2400"/>
              <a:t>5.Descriptive Statistics                          </a:t>
            </a:r>
            <a:r>
              <a:rPr lang="en-US" sz="2400">
                <a:sym typeface="+mn-ea"/>
              </a:rPr>
              <a:t> 13.Hyperparameter Tuning</a:t>
            </a:r>
            <a:r>
              <a:rPr lang="en-US" sz="2400"/>
              <a:t> </a:t>
            </a:r>
            <a:endParaRPr lang="en-US" sz="2400"/>
          </a:p>
          <a:p>
            <a:r>
              <a:rPr lang="en-US" sz="2400"/>
              <a:t>6.Correlation Analysis                            14.Model Interpretability                             </a:t>
            </a:r>
            <a:endParaRPr lang="en-US" sz="2400"/>
          </a:p>
          <a:p>
            <a:r>
              <a:rPr lang="en-US" sz="2400"/>
              <a:t>7.Outlier Detection                                 15.Model Deployment                                </a:t>
            </a:r>
            <a:endParaRPr lang="en-US" sz="2400"/>
          </a:p>
          <a:p>
            <a:r>
              <a:rPr lang="en-US" sz="2400">
                <a:sym typeface="+mn-ea"/>
              </a:rPr>
              <a:t>8.Data Exploration</a:t>
            </a:r>
            <a:r>
              <a:rPr lang="en-US" sz="2400"/>
              <a:t>                                 16.Continuous Monitoring</a:t>
            </a:r>
            <a:endParaRPr lang="en-US" sz="2400"/>
          </a:p>
          <a:p>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4" grpId="1"/>
      <p:bldP spid="5"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图片1"/>
          <p:cNvPicPr>
            <a:picLocks noChangeAspect="1"/>
          </p:cNvPicPr>
          <p:nvPr/>
        </p:nvPicPr>
        <p:blipFill>
          <a:blip r:embed="rId1"/>
          <a:srcRect t="-1613" r="17004"/>
          <a:stretch>
            <a:fillRect/>
          </a:stretch>
        </p:blipFill>
        <p:spPr>
          <a:xfrm>
            <a:off x="0" y="-20955"/>
            <a:ext cx="12240260" cy="2801620"/>
          </a:xfrm>
          <a:prstGeom prst="rect">
            <a:avLst/>
          </a:prstGeom>
        </p:spPr>
      </p:pic>
      <p:sp>
        <p:nvSpPr>
          <p:cNvPr id="11" name="文本框 26"/>
          <p:cNvSpPr txBox="1"/>
          <p:nvPr/>
        </p:nvSpPr>
        <p:spPr>
          <a:xfrm>
            <a:off x="339090" y="301625"/>
            <a:ext cx="5100955" cy="1176020"/>
          </a:xfrm>
          <a:prstGeom prst="rect">
            <a:avLst/>
          </a:prstGeom>
          <a:noFill/>
          <a:ln w="6350">
            <a:noFill/>
          </a:ln>
        </p:spPr>
        <p:txBody>
          <a:bodyPr vert="horz" wrap="square" anchor="t"/>
          <a:p>
            <a:pPr algn="l" fontAlgn="base">
              <a:lnSpc>
                <a:spcPts val="3600"/>
              </a:lnSpc>
            </a:pPr>
            <a:r>
              <a:rPr lang="en-US" altLang="zh-CN" sz="3600" b="1" u="sng">
                <a:solidFill>
                  <a:schemeClr val="bg1"/>
                </a:solidFill>
                <a:latin typeface="Calibri Light" panose="020F0302020204030204" charset="0"/>
                <a:cs typeface="Calibri Light" panose="020F0302020204030204" charset="0"/>
              </a:rPr>
              <a:t>S</a:t>
            </a:r>
            <a:r>
              <a:rPr lang="en-US" altLang="zh-CN" sz="2800" b="1" u="sng">
                <a:solidFill>
                  <a:schemeClr val="bg1"/>
                </a:solidFill>
              </a:rPr>
              <a:t>TEPS FOR FEATURE ENGINEERING</a:t>
            </a:r>
            <a:endParaRPr lang="zh-CN" altLang="en-US" sz="2800" b="1" u="sng">
              <a:solidFill>
                <a:schemeClr val="bg1"/>
              </a:solidFill>
            </a:endParaRPr>
          </a:p>
          <a:p>
            <a:pPr algn="l"/>
            <a:endParaRPr lang="zh-CN" altLang="en-US" sz="2800" b="1" u="sng">
              <a:solidFill>
                <a:schemeClr val="bg1"/>
              </a:solidFill>
            </a:endParaRPr>
          </a:p>
        </p:txBody>
      </p:sp>
      <p:sp>
        <p:nvSpPr>
          <p:cNvPr id="4" name="文本框 3"/>
          <p:cNvSpPr txBox="1"/>
          <p:nvPr/>
        </p:nvSpPr>
        <p:spPr>
          <a:xfrm>
            <a:off x="3643630" y="2780665"/>
            <a:ext cx="3049270" cy="354330"/>
          </a:xfrm>
          <a:prstGeom prst="rect">
            <a:avLst/>
          </a:prstGeom>
          <a:noFill/>
          <a:ln w="9525">
            <a:noFill/>
          </a:ln>
        </p:spPr>
        <p:txBody>
          <a:bodyPr vert="horz" wrap="square" anchor="t"/>
          <a:p>
            <a:pPr fontAlgn="base">
              <a:lnSpc>
                <a:spcPts val="2200"/>
              </a:lnSpc>
            </a:pPr>
            <a:endParaRPr lang="zh-CN" altLang="en-US" sz="2300" b="1">
              <a:solidFill>
                <a:srgbClr val="359639"/>
              </a:solidFill>
              <a:latin typeface="Arial" panose="020B0604020202020204" pitchFamily="34" charset="0"/>
              <a:ea typeface="Arial" panose="020B0604020202020204" pitchFamily="34" charset="0"/>
              <a:cs typeface="Arial" panose="020B0604020202020204" pitchFamily="34" charset="0"/>
            </a:endParaRPr>
          </a:p>
        </p:txBody>
      </p:sp>
      <p:sp>
        <p:nvSpPr>
          <p:cNvPr id="5" name="文本框 4"/>
          <p:cNvSpPr txBox="1"/>
          <p:nvPr/>
        </p:nvSpPr>
        <p:spPr>
          <a:xfrm>
            <a:off x="3827780" y="4630420"/>
            <a:ext cx="7536180" cy="1119505"/>
          </a:xfrm>
          <a:prstGeom prst="rect">
            <a:avLst/>
          </a:prstGeom>
          <a:noFill/>
          <a:ln w="3175">
            <a:noFill/>
          </a:ln>
        </p:spPr>
        <p:txBody>
          <a:bodyPr vert="horz" wrap="square" anchor="t"/>
          <a:p>
            <a:endParaRPr lang="zh-CN" altLang="en-US">
              <a:latin typeface="Arial" panose="020B0604020202020204" pitchFamily="34" charset="0"/>
              <a:cs typeface="Arial" panose="020B0604020202020204" pitchFamily="34" charset="0"/>
            </a:endParaRPr>
          </a:p>
        </p:txBody>
      </p:sp>
      <p:sp>
        <p:nvSpPr>
          <p:cNvPr id="2" name="Text Box 1"/>
          <p:cNvSpPr txBox="1"/>
          <p:nvPr/>
        </p:nvSpPr>
        <p:spPr>
          <a:xfrm>
            <a:off x="1197610" y="2190115"/>
            <a:ext cx="10165715" cy="4389120"/>
          </a:xfrm>
          <a:prstGeom prst="rect">
            <a:avLst/>
          </a:prstGeom>
          <a:noFill/>
        </p:spPr>
        <p:txBody>
          <a:bodyPr wrap="square" rtlCol="0">
            <a:noAutofit/>
          </a:bodyPr>
          <a:p>
            <a:r>
              <a:rPr lang="en-US" sz="2400"/>
              <a:t>1.Data Collection                                     </a:t>
            </a:r>
            <a:r>
              <a:rPr lang="en-US" sz="2400">
                <a:sym typeface="+mn-ea"/>
              </a:rPr>
              <a:t>9.Hypothesis Testing</a:t>
            </a:r>
            <a:endParaRPr lang="en-US" sz="2400"/>
          </a:p>
          <a:p>
            <a:r>
              <a:rPr lang="en-US" sz="2400"/>
              <a:t>2.Data Preprocessing                            </a:t>
            </a:r>
            <a:r>
              <a:rPr lang="en-US" sz="2400">
                <a:sym typeface="+mn-ea"/>
              </a:rPr>
              <a:t>10.Feature Engineering</a:t>
            </a:r>
            <a:endParaRPr lang="en-US" sz="2400">
              <a:sym typeface="+mn-ea"/>
            </a:endParaRPr>
          </a:p>
          <a:p>
            <a:r>
              <a:rPr lang="en-US" sz="2400"/>
              <a:t>3.Feature Selection                               </a:t>
            </a:r>
            <a:r>
              <a:rPr lang="en-US" sz="2400">
                <a:sym typeface="+mn-ea"/>
              </a:rPr>
              <a:t>11.Model Training</a:t>
            </a:r>
            <a:r>
              <a:rPr lang="en-US" sz="2400"/>
              <a:t>                              </a:t>
            </a:r>
            <a:endParaRPr lang="en-US" sz="2400"/>
          </a:p>
          <a:p>
            <a:r>
              <a:rPr lang="en-US" sz="2400"/>
              <a:t>4.Data Visualization                              </a:t>
            </a:r>
            <a:r>
              <a:rPr lang="en-US" sz="2400">
                <a:sym typeface="+mn-ea"/>
              </a:rPr>
              <a:t>12.Model Evaluation</a:t>
            </a:r>
            <a:endParaRPr lang="en-US" sz="2400"/>
          </a:p>
          <a:p>
            <a:r>
              <a:rPr lang="en-US" sz="2400"/>
              <a:t>5.Descriptive Statistics                          </a:t>
            </a:r>
            <a:r>
              <a:rPr lang="en-US" sz="2400">
                <a:sym typeface="+mn-ea"/>
              </a:rPr>
              <a:t>13.Hyperparameter Tuning</a:t>
            </a:r>
            <a:r>
              <a:rPr lang="en-US" sz="2400"/>
              <a:t> </a:t>
            </a:r>
            <a:endParaRPr lang="en-US" sz="2400"/>
          </a:p>
          <a:p>
            <a:r>
              <a:rPr lang="en-US" sz="2400"/>
              <a:t>6.Correlation Analysis                            14.Model Interpretability                             </a:t>
            </a:r>
            <a:endParaRPr lang="en-US" sz="2400"/>
          </a:p>
          <a:p>
            <a:r>
              <a:rPr lang="en-US" sz="2400"/>
              <a:t>7.Outlier Detection                                 15.Model Deployment                                </a:t>
            </a:r>
            <a:endParaRPr lang="en-US" sz="2400"/>
          </a:p>
          <a:p>
            <a:r>
              <a:rPr lang="en-US" sz="2400">
                <a:sym typeface="+mn-ea"/>
              </a:rPr>
              <a:t>8.Data Exploration</a:t>
            </a:r>
            <a:r>
              <a:rPr lang="en-US" sz="2400"/>
              <a:t>                                 16.Continuous Monitoring</a:t>
            </a:r>
            <a:endParaRPr lang="en-US" sz="2400"/>
          </a:p>
          <a:p>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4" grpId="1"/>
      <p:bldP spid="5"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图片1"/>
          <p:cNvPicPr>
            <a:picLocks noChangeAspect="1"/>
          </p:cNvPicPr>
          <p:nvPr/>
        </p:nvPicPr>
        <p:blipFill>
          <a:blip r:embed="rId1"/>
          <a:srcRect t="-1613" r="17004"/>
          <a:stretch>
            <a:fillRect/>
          </a:stretch>
        </p:blipFill>
        <p:spPr>
          <a:xfrm>
            <a:off x="0" y="-20955"/>
            <a:ext cx="12240260" cy="2801620"/>
          </a:xfrm>
          <a:prstGeom prst="rect">
            <a:avLst/>
          </a:prstGeom>
        </p:spPr>
      </p:pic>
      <p:sp>
        <p:nvSpPr>
          <p:cNvPr id="11" name="文本框 26"/>
          <p:cNvSpPr txBox="1"/>
          <p:nvPr/>
        </p:nvSpPr>
        <p:spPr>
          <a:xfrm>
            <a:off x="339090" y="301625"/>
            <a:ext cx="5100955" cy="1176020"/>
          </a:xfrm>
          <a:prstGeom prst="rect">
            <a:avLst/>
          </a:prstGeom>
          <a:noFill/>
          <a:ln w="6350">
            <a:noFill/>
          </a:ln>
        </p:spPr>
        <p:txBody>
          <a:bodyPr vert="horz" wrap="square" anchor="t"/>
          <a:p>
            <a:pPr algn="l" fontAlgn="base">
              <a:lnSpc>
                <a:spcPts val="3600"/>
              </a:lnSpc>
            </a:pPr>
            <a:r>
              <a:rPr lang="en-US" altLang="zh-CN" sz="3600" b="1" u="sng">
                <a:solidFill>
                  <a:schemeClr val="bg1"/>
                </a:solidFill>
                <a:latin typeface="Calibri Light" panose="020F0302020204030204" charset="0"/>
                <a:cs typeface="Calibri Light" panose="020F0302020204030204" charset="0"/>
              </a:rPr>
              <a:t>S</a:t>
            </a:r>
            <a:r>
              <a:rPr lang="en-US" altLang="zh-CN" sz="2800" b="1" u="sng">
                <a:solidFill>
                  <a:schemeClr val="bg1"/>
                </a:solidFill>
              </a:rPr>
              <a:t>TEPS FOR PREDICTIVE MODELING</a:t>
            </a:r>
            <a:endParaRPr lang="zh-CN" altLang="en-US" sz="2800" b="1" u="sng">
              <a:solidFill>
                <a:schemeClr val="bg1"/>
              </a:solidFill>
            </a:endParaRPr>
          </a:p>
        </p:txBody>
      </p:sp>
      <p:sp>
        <p:nvSpPr>
          <p:cNvPr id="4" name="文本框 3"/>
          <p:cNvSpPr txBox="1"/>
          <p:nvPr/>
        </p:nvSpPr>
        <p:spPr>
          <a:xfrm>
            <a:off x="3643630" y="2780665"/>
            <a:ext cx="3049270" cy="354330"/>
          </a:xfrm>
          <a:prstGeom prst="rect">
            <a:avLst/>
          </a:prstGeom>
          <a:noFill/>
          <a:ln w="9525">
            <a:noFill/>
          </a:ln>
        </p:spPr>
        <p:txBody>
          <a:bodyPr vert="horz" wrap="square" anchor="t"/>
          <a:p>
            <a:pPr fontAlgn="base">
              <a:lnSpc>
                <a:spcPts val="2200"/>
              </a:lnSpc>
            </a:pPr>
            <a:endParaRPr lang="zh-CN" altLang="en-US" sz="2300" b="1">
              <a:solidFill>
                <a:srgbClr val="359639"/>
              </a:solidFill>
              <a:latin typeface="Arial" panose="020B0604020202020204" pitchFamily="34" charset="0"/>
              <a:ea typeface="Arial" panose="020B0604020202020204" pitchFamily="34" charset="0"/>
              <a:cs typeface="Arial" panose="020B0604020202020204" pitchFamily="34" charset="0"/>
            </a:endParaRPr>
          </a:p>
        </p:txBody>
      </p:sp>
      <p:sp>
        <p:nvSpPr>
          <p:cNvPr id="5" name="文本框 4"/>
          <p:cNvSpPr txBox="1"/>
          <p:nvPr/>
        </p:nvSpPr>
        <p:spPr>
          <a:xfrm>
            <a:off x="3827780" y="4630420"/>
            <a:ext cx="7536180" cy="1119505"/>
          </a:xfrm>
          <a:prstGeom prst="rect">
            <a:avLst/>
          </a:prstGeom>
          <a:noFill/>
          <a:ln w="3175">
            <a:noFill/>
          </a:ln>
        </p:spPr>
        <p:txBody>
          <a:bodyPr vert="horz" wrap="square" anchor="t"/>
          <a:p>
            <a:endParaRPr lang="zh-CN" altLang="en-US">
              <a:latin typeface="Arial" panose="020B0604020202020204" pitchFamily="34" charset="0"/>
              <a:cs typeface="Arial" panose="020B0604020202020204" pitchFamily="34" charset="0"/>
            </a:endParaRPr>
          </a:p>
        </p:txBody>
      </p:sp>
      <p:sp>
        <p:nvSpPr>
          <p:cNvPr id="2" name="Text Box 1"/>
          <p:cNvSpPr txBox="1"/>
          <p:nvPr/>
        </p:nvSpPr>
        <p:spPr>
          <a:xfrm>
            <a:off x="1197610" y="2190115"/>
            <a:ext cx="10165715" cy="4389120"/>
          </a:xfrm>
          <a:prstGeom prst="rect">
            <a:avLst/>
          </a:prstGeom>
          <a:noFill/>
        </p:spPr>
        <p:txBody>
          <a:bodyPr wrap="square" rtlCol="0">
            <a:noAutofit/>
          </a:bodyPr>
          <a:p>
            <a:r>
              <a:rPr lang="en-US" sz="2400"/>
              <a:t>1.Data Collection                                      </a:t>
            </a:r>
            <a:r>
              <a:rPr lang="en-US" sz="2400">
                <a:sym typeface="+mn-ea"/>
              </a:rPr>
              <a:t> 9.</a:t>
            </a:r>
            <a:r>
              <a:rPr lang="en-US" sz="2400">
                <a:sym typeface="+mn-ea"/>
              </a:rPr>
              <a:t>Model Interpretability      </a:t>
            </a:r>
            <a:endParaRPr lang="en-US" sz="2400"/>
          </a:p>
          <a:p>
            <a:r>
              <a:rPr lang="en-US" sz="2400"/>
              <a:t>2.Data Preprocessing                            </a:t>
            </a:r>
            <a:r>
              <a:rPr lang="en-US" sz="2400">
                <a:sym typeface="+mn-ea"/>
              </a:rPr>
              <a:t>10.Cross-Validation</a:t>
            </a:r>
            <a:r>
              <a:rPr lang="en-US" sz="2400"/>
              <a:t>                           </a:t>
            </a:r>
            <a:endParaRPr lang="en-US" sz="2400"/>
          </a:p>
          <a:p>
            <a:r>
              <a:rPr lang="en-US" sz="2400"/>
              <a:t>3.Feature Engineering                           11.Model Fine-Tuning                            </a:t>
            </a:r>
            <a:endParaRPr lang="en-US" sz="2400"/>
          </a:p>
          <a:p>
            <a:r>
              <a:rPr lang="en-US" sz="2400"/>
              <a:t>4.Data Splitting                                      12.Ensemble Methods</a:t>
            </a:r>
            <a:endParaRPr lang="en-US" sz="2400"/>
          </a:p>
          <a:p>
            <a:r>
              <a:rPr lang="en-US" sz="2400"/>
              <a:t>5.Model Selection                         </a:t>
            </a:r>
            <a:r>
              <a:rPr lang="en-US" sz="2400">
                <a:sym typeface="+mn-ea"/>
              </a:rPr>
              <a:t>         13.Model Validation</a:t>
            </a:r>
            <a:r>
              <a:rPr lang="en-US" sz="2400"/>
              <a:t> </a:t>
            </a:r>
            <a:endParaRPr lang="en-US" sz="2400"/>
          </a:p>
          <a:p>
            <a:r>
              <a:rPr lang="en-US" sz="2400"/>
              <a:t>6.Model Training                                    14.Model Deployment                             </a:t>
            </a:r>
            <a:endParaRPr lang="en-US" sz="2400"/>
          </a:p>
          <a:p>
            <a:r>
              <a:rPr lang="en-US" sz="2400"/>
              <a:t>7.</a:t>
            </a:r>
            <a:r>
              <a:rPr lang="en-US" sz="2400">
                <a:sym typeface="+mn-ea"/>
              </a:rPr>
              <a:t>Hyperparameter Tuning</a:t>
            </a:r>
            <a:r>
              <a:rPr lang="en-US" sz="2400">
                <a:sym typeface="+mn-ea"/>
              </a:rPr>
              <a:t>                      15.Continuous Monitoring</a:t>
            </a:r>
            <a:r>
              <a:rPr lang="en-US" sz="2400"/>
              <a:t>                                </a:t>
            </a:r>
            <a:endParaRPr lang="en-US" sz="2400"/>
          </a:p>
          <a:p>
            <a:r>
              <a:rPr lang="en-US" sz="2400">
                <a:sym typeface="+mn-ea"/>
              </a:rPr>
              <a:t>8</a:t>
            </a:r>
            <a:r>
              <a:rPr lang="en-US" sz="2400">
                <a:sym typeface="+mn-ea"/>
              </a:rPr>
              <a:t>Model Evaluation        </a:t>
            </a:r>
            <a:r>
              <a:rPr lang="en-US" sz="2400"/>
              <a:t>                         16.Feedback Loop</a:t>
            </a:r>
            <a:endParaRPr lang="en-US" sz="2400"/>
          </a:p>
          <a:p>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4" grpId="1"/>
      <p:bldP spid="5"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图片1"/>
          <p:cNvPicPr>
            <a:picLocks noChangeAspect="1"/>
          </p:cNvPicPr>
          <p:nvPr/>
        </p:nvPicPr>
        <p:blipFill>
          <a:blip r:embed="rId1"/>
          <a:srcRect t="-1613" r="17004"/>
          <a:stretch>
            <a:fillRect/>
          </a:stretch>
        </p:blipFill>
        <p:spPr>
          <a:xfrm>
            <a:off x="0" y="-20955"/>
            <a:ext cx="12240260" cy="2801620"/>
          </a:xfrm>
          <a:prstGeom prst="rect">
            <a:avLst/>
          </a:prstGeom>
        </p:spPr>
      </p:pic>
      <p:sp>
        <p:nvSpPr>
          <p:cNvPr id="11" name="文本框 26"/>
          <p:cNvSpPr txBox="1"/>
          <p:nvPr/>
        </p:nvSpPr>
        <p:spPr>
          <a:xfrm>
            <a:off x="339090" y="301625"/>
            <a:ext cx="5100955" cy="1176020"/>
          </a:xfrm>
          <a:prstGeom prst="rect">
            <a:avLst/>
          </a:prstGeom>
          <a:noFill/>
          <a:ln w="6350">
            <a:noFill/>
          </a:ln>
        </p:spPr>
        <p:txBody>
          <a:bodyPr vert="horz" wrap="square" anchor="t"/>
          <a:p>
            <a:pPr algn="l" fontAlgn="base">
              <a:lnSpc>
                <a:spcPts val="3600"/>
              </a:lnSpc>
            </a:pPr>
            <a:r>
              <a:rPr lang="en-US" altLang="zh-CN" sz="3600" b="1" u="sng">
                <a:solidFill>
                  <a:schemeClr val="bg1"/>
                </a:solidFill>
                <a:latin typeface="Calibri Light" panose="020F0302020204030204" charset="0"/>
                <a:cs typeface="Calibri Light" panose="020F0302020204030204" charset="0"/>
              </a:rPr>
              <a:t>S</a:t>
            </a:r>
            <a:r>
              <a:rPr lang="en-US" altLang="zh-CN" sz="2800" b="1" u="sng">
                <a:solidFill>
                  <a:schemeClr val="bg1"/>
                </a:solidFill>
              </a:rPr>
              <a:t>TEPS FOR PREDICTIVE MODELING</a:t>
            </a:r>
            <a:endParaRPr lang="zh-CN" altLang="en-US" sz="2800" b="1" u="sng">
              <a:solidFill>
                <a:schemeClr val="bg1"/>
              </a:solidFill>
            </a:endParaRPr>
          </a:p>
        </p:txBody>
      </p:sp>
      <p:sp>
        <p:nvSpPr>
          <p:cNvPr id="4" name="文本框 3"/>
          <p:cNvSpPr txBox="1"/>
          <p:nvPr/>
        </p:nvSpPr>
        <p:spPr>
          <a:xfrm>
            <a:off x="3643630" y="2780665"/>
            <a:ext cx="3049270" cy="354330"/>
          </a:xfrm>
          <a:prstGeom prst="rect">
            <a:avLst/>
          </a:prstGeom>
          <a:noFill/>
          <a:ln w="9525">
            <a:noFill/>
          </a:ln>
        </p:spPr>
        <p:txBody>
          <a:bodyPr vert="horz" wrap="square" anchor="t"/>
          <a:p>
            <a:pPr fontAlgn="base">
              <a:lnSpc>
                <a:spcPts val="2200"/>
              </a:lnSpc>
            </a:pPr>
            <a:endParaRPr lang="zh-CN" altLang="en-US" sz="2300" b="1">
              <a:solidFill>
                <a:srgbClr val="359639"/>
              </a:solidFill>
              <a:latin typeface="Arial" panose="020B0604020202020204" pitchFamily="34" charset="0"/>
              <a:ea typeface="Arial" panose="020B0604020202020204" pitchFamily="34" charset="0"/>
              <a:cs typeface="Arial" panose="020B0604020202020204" pitchFamily="34" charset="0"/>
            </a:endParaRPr>
          </a:p>
        </p:txBody>
      </p:sp>
      <p:sp>
        <p:nvSpPr>
          <p:cNvPr id="5" name="文本框 4"/>
          <p:cNvSpPr txBox="1"/>
          <p:nvPr/>
        </p:nvSpPr>
        <p:spPr>
          <a:xfrm>
            <a:off x="3827780" y="4630420"/>
            <a:ext cx="7536180" cy="1119505"/>
          </a:xfrm>
          <a:prstGeom prst="rect">
            <a:avLst/>
          </a:prstGeom>
          <a:noFill/>
          <a:ln w="3175">
            <a:noFill/>
          </a:ln>
        </p:spPr>
        <p:txBody>
          <a:bodyPr vert="horz" wrap="square" anchor="t"/>
          <a:p>
            <a:endParaRPr lang="zh-CN" altLang="en-US">
              <a:latin typeface="Arial" panose="020B0604020202020204" pitchFamily="34" charset="0"/>
              <a:cs typeface="Arial" panose="020B0604020202020204" pitchFamily="34" charset="0"/>
            </a:endParaRPr>
          </a:p>
        </p:txBody>
      </p:sp>
      <p:sp>
        <p:nvSpPr>
          <p:cNvPr id="2" name="Text Box 1"/>
          <p:cNvSpPr txBox="1"/>
          <p:nvPr/>
        </p:nvSpPr>
        <p:spPr>
          <a:xfrm>
            <a:off x="1197610" y="2190115"/>
            <a:ext cx="10165715" cy="4389120"/>
          </a:xfrm>
          <a:prstGeom prst="rect">
            <a:avLst/>
          </a:prstGeom>
          <a:noFill/>
        </p:spPr>
        <p:txBody>
          <a:bodyPr wrap="square" rtlCol="0">
            <a:noAutofit/>
          </a:bodyPr>
          <a:p>
            <a:r>
              <a:rPr lang="en-US" sz="2400"/>
              <a:t>1.Data Collection                                      </a:t>
            </a:r>
            <a:r>
              <a:rPr lang="en-US" sz="2400">
                <a:sym typeface="+mn-ea"/>
              </a:rPr>
              <a:t> 9.</a:t>
            </a:r>
            <a:r>
              <a:rPr lang="en-US" sz="2400">
                <a:sym typeface="+mn-ea"/>
              </a:rPr>
              <a:t>Model Interpretability      </a:t>
            </a:r>
            <a:endParaRPr lang="en-US" sz="2400"/>
          </a:p>
          <a:p>
            <a:r>
              <a:rPr lang="en-US" sz="2400"/>
              <a:t>2.Data Preprocessing                            </a:t>
            </a:r>
            <a:r>
              <a:rPr lang="en-US" sz="2400">
                <a:sym typeface="+mn-ea"/>
              </a:rPr>
              <a:t>10.Cross-Validation</a:t>
            </a:r>
            <a:r>
              <a:rPr lang="en-US" sz="2400"/>
              <a:t>                           </a:t>
            </a:r>
            <a:endParaRPr lang="en-US" sz="2400"/>
          </a:p>
          <a:p>
            <a:r>
              <a:rPr lang="en-US" sz="2400"/>
              <a:t>3.Feature Engineering                           11.Model Fine-Tuning                            </a:t>
            </a:r>
            <a:endParaRPr lang="en-US" sz="2400"/>
          </a:p>
          <a:p>
            <a:r>
              <a:rPr lang="en-US" sz="2400"/>
              <a:t>4.Data Splitting                                      12.Ensemble Methods</a:t>
            </a:r>
            <a:endParaRPr lang="en-US" sz="2400"/>
          </a:p>
          <a:p>
            <a:r>
              <a:rPr lang="en-US" sz="2400"/>
              <a:t>5.Model Selection                         </a:t>
            </a:r>
            <a:r>
              <a:rPr lang="en-US" sz="2400">
                <a:sym typeface="+mn-ea"/>
              </a:rPr>
              <a:t>         13.Model Validation</a:t>
            </a:r>
            <a:r>
              <a:rPr lang="en-US" sz="2400"/>
              <a:t> </a:t>
            </a:r>
            <a:endParaRPr lang="en-US" sz="2400"/>
          </a:p>
          <a:p>
            <a:r>
              <a:rPr lang="en-US" sz="2400"/>
              <a:t>6.Model Training                                    14.Model Deployment                             </a:t>
            </a:r>
            <a:endParaRPr lang="en-US" sz="2400"/>
          </a:p>
          <a:p>
            <a:r>
              <a:rPr lang="en-US" sz="2400"/>
              <a:t>7.</a:t>
            </a:r>
            <a:r>
              <a:rPr lang="en-US" sz="2400">
                <a:sym typeface="+mn-ea"/>
              </a:rPr>
              <a:t>Hyperparameter Tuning</a:t>
            </a:r>
            <a:r>
              <a:rPr lang="en-US" sz="2400">
                <a:sym typeface="+mn-ea"/>
              </a:rPr>
              <a:t>                      15.Continuous Monitoring</a:t>
            </a:r>
            <a:r>
              <a:rPr lang="en-US" sz="2400"/>
              <a:t>                                </a:t>
            </a:r>
            <a:endParaRPr lang="en-US" sz="2400"/>
          </a:p>
          <a:p>
            <a:r>
              <a:rPr lang="en-US" sz="2400">
                <a:sym typeface="+mn-ea"/>
              </a:rPr>
              <a:t>8</a:t>
            </a:r>
            <a:r>
              <a:rPr lang="en-US" sz="2400">
                <a:sym typeface="+mn-ea"/>
              </a:rPr>
              <a:t>Model Evaluation        </a:t>
            </a:r>
            <a:r>
              <a:rPr lang="en-US" sz="2400"/>
              <a:t>                         16.Feedback Loop</a:t>
            </a:r>
            <a:endParaRPr lang="en-US" sz="2400"/>
          </a:p>
          <a:p>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4" grpId="1"/>
      <p:bldP spid="5"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片1"/>
          <p:cNvPicPr>
            <a:picLocks noChangeAspect="1"/>
          </p:cNvPicPr>
          <p:nvPr/>
        </p:nvPicPr>
        <p:blipFill>
          <a:blip r:embed="rId1"/>
          <a:srcRect t="-1613" r="17004"/>
          <a:stretch>
            <a:fillRect/>
          </a:stretch>
        </p:blipFill>
        <p:spPr>
          <a:xfrm>
            <a:off x="-24130" y="-20320"/>
            <a:ext cx="12240260" cy="2724785"/>
          </a:xfrm>
          <a:prstGeom prst="rect">
            <a:avLst/>
          </a:prstGeom>
        </p:spPr>
      </p:pic>
      <p:sp>
        <p:nvSpPr>
          <p:cNvPr id="32" name="Freeform 7"/>
          <p:cNvSpPr>
            <a:spLocks noEditPoints="1"/>
          </p:cNvSpPr>
          <p:nvPr/>
        </p:nvSpPr>
        <p:spPr bwMode="auto">
          <a:xfrm>
            <a:off x="2529661" y="0"/>
            <a:ext cx="6847408" cy="6858000"/>
          </a:xfrm>
          <a:custGeom>
            <a:avLst/>
            <a:gdLst>
              <a:gd name="T0" fmla="*/ 1293 w 2586"/>
              <a:gd name="T1" fmla="*/ 1296 h 2590"/>
              <a:gd name="T2" fmla="*/ 1622 w 2586"/>
              <a:gd name="T3" fmla="*/ 964 h 2590"/>
              <a:gd name="T4" fmla="*/ 1850 w 2586"/>
              <a:gd name="T5" fmla="*/ 1192 h 2590"/>
              <a:gd name="T6" fmla="*/ 1966 w 2586"/>
              <a:gd name="T7" fmla="*/ 1073 h 2590"/>
              <a:gd name="T8" fmla="*/ 1966 w 2586"/>
              <a:gd name="T9" fmla="*/ 1640 h 2590"/>
              <a:gd name="T10" fmla="*/ 1402 w 2586"/>
              <a:gd name="T11" fmla="*/ 1640 h 2590"/>
              <a:gd name="T12" fmla="*/ 1518 w 2586"/>
              <a:gd name="T13" fmla="*/ 1521 h 2590"/>
              <a:gd name="T14" fmla="*/ 1293 w 2586"/>
              <a:gd name="T15" fmla="*/ 1296 h 2590"/>
              <a:gd name="T16" fmla="*/ 1293 w 2586"/>
              <a:gd name="T17" fmla="*/ 1358 h 2590"/>
              <a:gd name="T18" fmla="*/ 1229 w 2586"/>
              <a:gd name="T19" fmla="*/ 1358 h 2590"/>
              <a:gd name="T20" fmla="*/ 1293 w 2586"/>
              <a:gd name="T21" fmla="*/ 1294 h 2590"/>
              <a:gd name="T22" fmla="*/ 1293 w 2586"/>
              <a:gd name="T23" fmla="*/ 1296 h 2590"/>
              <a:gd name="T24" fmla="*/ 1923 w 2586"/>
              <a:gd name="T25" fmla="*/ 666 h 2590"/>
              <a:gd name="T26" fmla="*/ 1984 w 2586"/>
              <a:gd name="T27" fmla="*/ 602 h 2590"/>
              <a:gd name="T28" fmla="*/ 1984 w 2586"/>
              <a:gd name="T29" fmla="*/ 666 h 2590"/>
              <a:gd name="T30" fmla="*/ 1923 w 2586"/>
              <a:gd name="T31" fmla="*/ 666 h 2590"/>
              <a:gd name="T32" fmla="*/ 2586 w 2586"/>
              <a:gd name="T33" fmla="*/ 0 h 2590"/>
              <a:gd name="T34" fmla="*/ 0 w 2586"/>
              <a:gd name="T35" fmla="*/ 2590 h 2590"/>
              <a:gd name="T36" fmla="*/ 2586 w 2586"/>
              <a:gd name="T37" fmla="*/ 2590 h 2590"/>
              <a:gd name="T38" fmla="*/ 2586 w 2586"/>
              <a:gd name="T39" fmla="*/ 0 h 2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86" h="2590">
                <a:moveTo>
                  <a:pt x="1293" y="1296"/>
                </a:moveTo>
                <a:lnTo>
                  <a:pt x="1622" y="964"/>
                </a:lnTo>
                <a:lnTo>
                  <a:pt x="1850" y="1192"/>
                </a:lnTo>
                <a:lnTo>
                  <a:pt x="1966" y="1073"/>
                </a:lnTo>
                <a:lnTo>
                  <a:pt x="1966" y="1640"/>
                </a:lnTo>
                <a:lnTo>
                  <a:pt x="1402" y="1640"/>
                </a:lnTo>
                <a:lnTo>
                  <a:pt x="1518" y="1521"/>
                </a:lnTo>
                <a:lnTo>
                  <a:pt x="1293" y="1296"/>
                </a:lnTo>
                <a:lnTo>
                  <a:pt x="1293" y="1358"/>
                </a:lnTo>
                <a:lnTo>
                  <a:pt x="1229" y="1358"/>
                </a:lnTo>
                <a:lnTo>
                  <a:pt x="1293" y="1294"/>
                </a:lnTo>
                <a:lnTo>
                  <a:pt x="1293" y="1296"/>
                </a:lnTo>
                <a:moveTo>
                  <a:pt x="1923" y="666"/>
                </a:moveTo>
                <a:lnTo>
                  <a:pt x="1984" y="602"/>
                </a:lnTo>
                <a:lnTo>
                  <a:pt x="1984" y="666"/>
                </a:lnTo>
                <a:lnTo>
                  <a:pt x="1923" y="666"/>
                </a:lnTo>
                <a:moveTo>
                  <a:pt x="2586" y="0"/>
                </a:moveTo>
                <a:lnTo>
                  <a:pt x="0" y="2590"/>
                </a:lnTo>
                <a:lnTo>
                  <a:pt x="2586" y="2590"/>
                </a:lnTo>
                <a:lnTo>
                  <a:pt x="25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文本框 26"/>
          <p:cNvSpPr txBox="1"/>
          <p:nvPr/>
        </p:nvSpPr>
        <p:spPr>
          <a:xfrm>
            <a:off x="387985" y="109220"/>
            <a:ext cx="3182620" cy="603250"/>
          </a:xfrm>
          <a:prstGeom prst="rect">
            <a:avLst/>
          </a:prstGeom>
          <a:noFill/>
          <a:ln w="6350">
            <a:noFill/>
          </a:ln>
        </p:spPr>
        <p:txBody>
          <a:bodyPr vert="horz" wrap="square" anchor="t"/>
          <a:p>
            <a:pPr algn="l">
              <a:lnSpc>
                <a:spcPts val="3200"/>
              </a:lnSpc>
            </a:pPr>
            <a:endParaRPr lang="zh-CN" altLang="en-US" sz="2300" b="1">
              <a:solidFill>
                <a:schemeClr val="bg1"/>
              </a:solidFill>
              <a:latin typeface="Calibri Light" panose="020F0302020204030204" charset="0"/>
              <a:cs typeface="Calibri Light" panose="020F0302020204030204" charset="0"/>
            </a:endParaRPr>
          </a:p>
          <a:p>
            <a:pPr algn="l"/>
            <a:endParaRPr lang="zh-CN" altLang="en-US" sz="2300" b="1">
              <a:solidFill>
                <a:schemeClr val="bg1"/>
              </a:solidFill>
              <a:latin typeface="Calibri Light" panose="020F0302020204030204" charset="0"/>
              <a:cs typeface="Calibri Light" panose="020F0302020204030204" charset="0"/>
            </a:endParaRPr>
          </a:p>
        </p:txBody>
      </p:sp>
      <p:sp>
        <p:nvSpPr>
          <p:cNvPr id="1073742979" name="文本框 1073742978"/>
          <p:cNvSpPr txBox="1"/>
          <p:nvPr/>
        </p:nvSpPr>
        <p:spPr>
          <a:xfrm>
            <a:off x="782320" y="3564890"/>
            <a:ext cx="1090930" cy="763270"/>
          </a:xfrm>
          <a:prstGeom prst="rect">
            <a:avLst/>
          </a:prstGeom>
          <a:noFill/>
          <a:ln w="3175">
            <a:noFill/>
          </a:ln>
        </p:spPr>
        <p:txBody>
          <a:bodyPr wrap="square"/>
          <a:p>
            <a:endParaRPr lang="zh-CN" altLang="en-US" sz="2400" b="1">
              <a:solidFill>
                <a:srgbClr val="359639"/>
              </a:solidFill>
              <a:latin typeface="Arial" panose="020B0604020202020204" pitchFamily="34" charset="0"/>
              <a:ea typeface="Arial" panose="020B0604020202020204" pitchFamily="34" charset="0"/>
              <a:cs typeface="Arial" panose="020B0604020202020204" pitchFamily="34" charset="0"/>
            </a:endParaRPr>
          </a:p>
        </p:txBody>
      </p:sp>
      <p:sp>
        <p:nvSpPr>
          <p:cNvPr id="4" name="文本框 3"/>
          <p:cNvSpPr txBox="1"/>
          <p:nvPr/>
        </p:nvSpPr>
        <p:spPr>
          <a:xfrm>
            <a:off x="915670" y="5189220"/>
            <a:ext cx="952500" cy="763270"/>
          </a:xfrm>
          <a:prstGeom prst="rect">
            <a:avLst/>
          </a:prstGeom>
          <a:noFill/>
          <a:ln w="3175">
            <a:noFill/>
          </a:ln>
        </p:spPr>
        <p:txBody>
          <a:bodyPr wrap="square"/>
          <a:p>
            <a:endParaRPr lang="zh-CN" altLang="en-US" sz="2400" b="1">
              <a:solidFill>
                <a:srgbClr val="359639"/>
              </a:solidFill>
              <a:latin typeface="Arial" panose="020B0604020202020204" pitchFamily="34" charset="0"/>
              <a:ea typeface="Arial" panose="020B0604020202020204" pitchFamily="34" charset="0"/>
              <a:cs typeface="Arial" panose="020B0604020202020204" pitchFamily="34" charset="0"/>
            </a:endParaRPr>
          </a:p>
        </p:txBody>
      </p:sp>
      <p:sp>
        <p:nvSpPr>
          <p:cNvPr id="5" name="文本框 4"/>
          <p:cNvSpPr txBox="1"/>
          <p:nvPr/>
        </p:nvSpPr>
        <p:spPr>
          <a:xfrm>
            <a:off x="551815" y="1972945"/>
            <a:ext cx="1809750" cy="624840"/>
          </a:xfrm>
          <a:prstGeom prst="rect">
            <a:avLst/>
          </a:prstGeom>
          <a:noFill/>
          <a:ln w="3175">
            <a:noFill/>
          </a:ln>
        </p:spPr>
        <p:txBody>
          <a:bodyPr wrap="square"/>
          <a:p>
            <a:endParaRPr lang="zh-CN" altLang="en-US" sz="2400" b="1">
              <a:solidFill>
                <a:srgbClr val="359639"/>
              </a:solidFill>
              <a:latin typeface="Arial" panose="020B0604020202020204" pitchFamily="34" charset="0"/>
              <a:ea typeface="Arial" panose="020B0604020202020204" pitchFamily="34" charset="0"/>
              <a:cs typeface="Arial" panose="020B0604020202020204" pitchFamily="34" charset="0"/>
            </a:endParaRPr>
          </a:p>
        </p:txBody>
      </p:sp>
      <p:sp>
        <p:nvSpPr>
          <p:cNvPr id="2" name="Text Box 1"/>
          <p:cNvSpPr txBox="1"/>
          <p:nvPr/>
        </p:nvSpPr>
        <p:spPr>
          <a:xfrm>
            <a:off x="3569970" y="3081020"/>
            <a:ext cx="6374130" cy="1641475"/>
          </a:xfrm>
          <a:prstGeom prst="rect">
            <a:avLst/>
          </a:prstGeom>
          <a:noFill/>
        </p:spPr>
        <p:txBody>
          <a:bodyPr wrap="square" rtlCol="0">
            <a:noAutofit/>
          </a:bodyPr>
          <a:p>
            <a:endParaRPr lang="en-US"/>
          </a:p>
        </p:txBody>
      </p:sp>
      <p:sp>
        <p:nvSpPr>
          <p:cNvPr id="6" name="Text Box 5"/>
          <p:cNvSpPr txBox="1"/>
          <p:nvPr/>
        </p:nvSpPr>
        <p:spPr>
          <a:xfrm>
            <a:off x="3996055" y="2704465"/>
            <a:ext cx="9571990" cy="4773930"/>
          </a:xfrm>
          <a:prstGeom prst="rect">
            <a:avLst/>
          </a:prstGeom>
          <a:noFill/>
        </p:spPr>
        <p:txBody>
          <a:bodyPr wrap="square" rtlCol="0" anchor="t">
            <a:noAutofit/>
          </a:bodyPr>
          <a:p>
            <a:r>
              <a:rPr lang="en-US" sz="5400" b="1">
                <a:solidFill>
                  <a:srgbClr val="00B050"/>
                </a:solidFill>
              </a:rPr>
              <a:t>PROGRAM</a:t>
            </a:r>
            <a:endParaRPr lang="en-US" sz="5400" b="1">
              <a:solidFill>
                <a:srgbClr val="00B05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片1"/>
          <p:cNvPicPr>
            <a:picLocks noChangeAspect="1"/>
          </p:cNvPicPr>
          <p:nvPr/>
        </p:nvPicPr>
        <p:blipFill>
          <a:blip r:embed="rId1"/>
          <a:srcRect t="-1613" r="17004"/>
          <a:stretch>
            <a:fillRect/>
          </a:stretch>
        </p:blipFill>
        <p:spPr>
          <a:xfrm>
            <a:off x="-24130" y="-20320"/>
            <a:ext cx="12240260" cy="1732915"/>
          </a:xfrm>
          <a:prstGeom prst="rect">
            <a:avLst/>
          </a:prstGeom>
        </p:spPr>
      </p:pic>
      <p:sp>
        <p:nvSpPr>
          <p:cNvPr id="32" name="Freeform 7"/>
          <p:cNvSpPr>
            <a:spLocks noEditPoints="1"/>
          </p:cNvSpPr>
          <p:nvPr/>
        </p:nvSpPr>
        <p:spPr bwMode="auto">
          <a:xfrm>
            <a:off x="2529661" y="0"/>
            <a:ext cx="6847408" cy="6858000"/>
          </a:xfrm>
          <a:custGeom>
            <a:avLst/>
            <a:gdLst>
              <a:gd name="T0" fmla="*/ 1293 w 2586"/>
              <a:gd name="T1" fmla="*/ 1296 h 2590"/>
              <a:gd name="T2" fmla="*/ 1622 w 2586"/>
              <a:gd name="T3" fmla="*/ 964 h 2590"/>
              <a:gd name="T4" fmla="*/ 1850 w 2586"/>
              <a:gd name="T5" fmla="*/ 1192 h 2590"/>
              <a:gd name="T6" fmla="*/ 1966 w 2586"/>
              <a:gd name="T7" fmla="*/ 1073 h 2590"/>
              <a:gd name="T8" fmla="*/ 1966 w 2586"/>
              <a:gd name="T9" fmla="*/ 1640 h 2590"/>
              <a:gd name="T10" fmla="*/ 1402 w 2586"/>
              <a:gd name="T11" fmla="*/ 1640 h 2590"/>
              <a:gd name="T12" fmla="*/ 1518 w 2586"/>
              <a:gd name="T13" fmla="*/ 1521 h 2590"/>
              <a:gd name="T14" fmla="*/ 1293 w 2586"/>
              <a:gd name="T15" fmla="*/ 1296 h 2590"/>
              <a:gd name="T16" fmla="*/ 1293 w 2586"/>
              <a:gd name="T17" fmla="*/ 1358 h 2590"/>
              <a:gd name="T18" fmla="*/ 1229 w 2586"/>
              <a:gd name="T19" fmla="*/ 1358 h 2590"/>
              <a:gd name="T20" fmla="*/ 1293 w 2586"/>
              <a:gd name="T21" fmla="*/ 1294 h 2590"/>
              <a:gd name="T22" fmla="*/ 1293 w 2586"/>
              <a:gd name="T23" fmla="*/ 1296 h 2590"/>
              <a:gd name="T24" fmla="*/ 1923 w 2586"/>
              <a:gd name="T25" fmla="*/ 666 h 2590"/>
              <a:gd name="T26" fmla="*/ 1984 w 2586"/>
              <a:gd name="T27" fmla="*/ 602 h 2590"/>
              <a:gd name="T28" fmla="*/ 1984 w 2586"/>
              <a:gd name="T29" fmla="*/ 666 h 2590"/>
              <a:gd name="T30" fmla="*/ 1923 w 2586"/>
              <a:gd name="T31" fmla="*/ 666 h 2590"/>
              <a:gd name="T32" fmla="*/ 2586 w 2586"/>
              <a:gd name="T33" fmla="*/ 0 h 2590"/>
              <a:gd name="T34" fmla="*/ 0 w 2586"/>
              <a:gd name="T35" fmla="*/ 2590 h 2590"/>
              <a:gd name="T36" fmla="*/ 2586 w 2586"/>
              <a:gd name="T37" fmla="*/ 2590 h 2590"/>
              <a:gd name="T38" fmla="*/ 2586 w 2586"/>
              <a:gd name="T39" fmla="*/ 0 h 2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86" h="2590">
                <a:moveTo>
                  <a:pt x="1293" y="1296"/>
                </a:moveTo>
                <a:lnTo>
                  <a:pt x="1622" y="964"/>
                </a:lnTo>
                <a:lnTo>
                  <a:pt x="1850" y="1192"/>
                </a:lnTo>
                <a:lnTo>
                  <a:pt x="1966" y="1073"/>
                </a:lnTo>
                <a:lnTo>
                  <a:pt x="1966" y="1640"/>
                </a:lnTo>
                <a:lnTo>
                  <a:pt x="1402" y="1640"/>
                </a:lnTo>
                <a:lnTo>
                  <a:pt x="1518" y="1521"/>
                </a:lnTo>
                <a:lnTo>
                  <a:pt x="1293" y="1296"/>
                </a:lnTo>
                <a:lnTo>
                  <a:pt x="1293" y="1358"/>
                </a:lnTo>
                <a:lnTo>
                  <a:pt x="1229" y="1358"/>
                </a:lnTo>
                <a:lnTo>
                  <a:pt x="1293" y="1294"/>
                </a:lnTo>
                <a:lnTo>
                  <a:pt x="1293" y="1296"/>
                </a:lnTo>
                <a:moveTo>
                  <a:pt x="1923" y="666"/>
                </a:moveTo>
                <a:lnTo>
                  <a:pt x="1984" y="602"/>
                </a:lnTo>
                <a:lnTo>
                  <a:pt x="1984" y="666"/>
                </a:lnTo>
                <a:lnTo>
                  <a:pt x="1923" y="666"/>
                </a:lnTo>
                <a:moveTo>
                  <a:pt x="2586" y="0"/>
                </a:moveTo>
                <a:lnTo>
                  <a:pt x="0" y="2590"/>
                </a:lnTo>
                <a:lnTo>
                  <a:pt x="2586" y="2590"/>
                </a:lnTo>
                <a:lnTo>
                  <a:pt x="25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文本框 26"/>
          <p:cNvSpPr txBox="1"/>
          <p:nvPr/>
        </p:nvSpPr>
        <p:spPr>
          <a:xfrm>
            <a:off x="387985" y="109220"/>
            <a:ext cx="3182620" cy="603250"/>
          </a:xfrm>
          <a:prstGeom prst="rect">
            <a:avLst/>
          </a:prstGeom>
          <a:noFill/>
          <a:ln w="6350">
            <a:noFill/>
          </a:ln>
        </p:spPr>
        <p:txBody>
          <a:bodyPr vert="horz" wrap="square" anchor="t"/>
          <a:p>
            <a:pPr algn="l">
              <a:lnSpc>
                <a:spcPts val="3200"/>
              </a:lnSpc>
            </a:pPr>
            <a:endParaRPr lang="zh-CN" altLang="en-US" sz="2300" b="1">
              <a:solidFill>
                <a:schemeClr val="bg1"/>
              </a:solidFill>
              <a:latin typeface="Calibri Light" panose="020F0302020204030204" charset="0"/>
              <a:cs typeface="Calibri Light" panose="020F0302020204030204" charset="0"/>
            </a:endParaRPr>
          </a:p>
          <a:p>
            <a:pPr algn="l"/>
            <a:endParaRPr lang="zh-CN" altLang="en-US" sz="2300" b="1">
              <a:solidFill>
                <a:schemeClr val="bg1"/>
              </a:solidFill>
              <a:latin typeface="Calibri Light" panose="020F0302020204030204" charset="0"/>
              <a:cs typeface="Calibri Light" panose="020F0302020204030204" charset="0"/>
            </a:endParaRPr>
          </a:p>
        </p:txBody>
      </p:sp>
      <p:sp>
        <p:nvSpPr>
          <p:cNvPr id="1073742979" name="文本框 1073742978"/>
          <p:cNvSpPr txBox="1"/>
          <p:nvPr/>
        </p:nvSpPr>
        <p:spPr>
          <a:xfrm>
            <a:off x="782320" y="3564890"/>
            <a:ext cx="1090930" cy="763270"/>
          </a:xfrm>
          <a:prstGeom prst="rect">
            <a:avLst/>
          </a:prstGeom>
          <a:noFill/>
          <a:ln w="3175">
            <a:noFill/>
          </a:ln>
        </p:spPr>
        <p:txBody>
          <a:bodyPr wrap="square"/>
          <a:p>
            <a:endParaRPr lang="zh-CN" altLang="en-US" sz="2400" b="1">
              <a:solidFill>
                <a:srgbClr val="359639"/>
              </a:solidFill>
              <a:latin typeface="Arial" panose="020B0604020202020204" pitchFamily="34" charset="0"/>
              <a:ea typeface="Arial" panose="020B0604020202020204" pitchFamily="34" charset="0"/>
              <a:cs typeface="Arial" panose="020B0604020202020204" pitchFamily="34" charset="0"/>
            </a:endParaRPr>
          </a:p>
        </p:txBody>
      </p:sp>
      <p:sp>
        <p:nvSpPr>
          <p:cNvPr id="4" name="文本框 3"/>
          <p:cNvSpPr txBox="1"/>
          <p:nvPr/>
        </p:nvSpPr>
        <p:spPr>
          <a:xfrm>
            <a:off x="915670" y="5189220"/>
            <a:ext cx="952500" cy="763270"/>
          </a:xfrm>
          <a:prstGeom prst="rect">
            <a:avLst/>
          </a:prstGeom>
          <a:noFill/>
          <a:ln w="3175">
            <a:noFill/>
          </a:ln>
        </p:spPr>
        <p:txBody>
          <a:bodyPr wrap="square"/>
          <a:p>
            <a:endParaRPr lang="zh-CN" altLang="en-US" sz="2400" b="1">
              <a:solidFill>
                <a:srgbClr val="359639"/>
              </a:solidFill>
              <a:latin typeface="Arial" panose="020B0604020202020204" pitchFamily="34" charset="0"/>
              <a:ea typeface="Arial" panose="020B0604020202020204" pitchFamily="34" charset="0"/>
              <a:cs typeface="Arial" panose="020B0604020202020204" pitchFamily="34" charset="0"/>
            </a:endParaRPr>
          </a:p>
        </p:txBody>
      </p:sp>
      <p:sp>
        <p:nvSpPr>
          <p:cNvPr id="5" name="文本框 4"/>
          <p:cNvSpPr txBox="1"/>
          <p:nvPr/>
        </p:nvSpPr>
        <p:spPr>
          <a:xfrm>
            <a:off x="551815" y="2078990"/>
            <a:ext cx="1809750" cy="624840"/>
          </a:xfrm>
          <a:prstGeom prst="rect">
            <a:avLst/>
          </a:prstGeom>
          <a:noFill/>
          <a:ln w="3175">
            <a:noFill/>
          </a:ln>
        </p:spPr>
        <p:txBody>
          <a:bodyPr wrap="square"/>
          <a:p>
            <a:endParaRPr lang="zh-CN" altLang="en-US" sz="2400" b="1">
              <a:solidFill>
                <a:srgbClr val="359639"/>
              </a:solidFill>
              <a:latin typeface="Arial" panose="020B0604020202020204" pitchFamily="34" charset="0"/>
              <a:ea typeface="Arial" panose="020B0604020202020204" pitchFamily="34" charset="0"/>
              <a:cs typeface="Arial" panose="020B0604020202020204" pitchFamily="34" charset="0"/>
            </a:endParaRPr>
          </a:p>
        </p:txBody>
      </p:sp>
      <p:sp>
        <p:nvSpPr>
          <p:cNvPr id="2" name="Text Box 1"/>
          <p:cNvSpPr txBox="1"/>
          <p:nvPr/>
        </p:nvSpPr>
        <p:spPr>
          <a:xfrm>
            <a:off x="3569970" y="3081020"/>
            <a:ext cx="6374130" cy="1641475"/>
          </a:xfrm>
          <a:prstGeom prst="rect">
            <a:avLst/>
          </a:prstGeom>
          <a:noFill/>
        </p:spPr>
        <p:txBody>
          <a:bodyPr wrap="square" rtlCol="0">
            <a:noAutofit/>
          </a:bodyPr>
          <a:p>
            <a:endParaRPr lang="en-US"/>
          </a:p>
        </p:txBody>
      </p:sp>
      <p:sp>
        <p:nvSpPr>
          <p:cNvPr id="6" name="Text Box 5"/>
          <p:cNvSpPr txBox="1"/>
          <p:nvPr/>
        </p:nvSpPr>
        <p:spPr>
          <a:xfrm>
            <a:off x="1868170" y="1141730"/>
            <a:ext cx="9166225" cy="5716905"/>
          </a:xfrm>
          <a:prstGeom prst="rect">
            <a:avLst/>
          </a:prstGeom>
          <a:noFill/>
        </p:spPr>
        <p:txBody>
          <a:bodyPr wrap="square" rtlCol="0" anchor="t">
            <a:noAutofit/>
          </a:bodyPr>
          <a:p>
            <a:r>
              <a:rPr lang="en-US" sz="2400" b="1" u="sng">
                <a:solidFill>
                  <a:schemeClr val="tx1"/>
                </a:solidFill>
              </a:rPr>
              <a:t>Pandas and Numpy have been used for Data Manipulation and numerical Calculations</a:t>
            </a:r>
            <a:endParaRPr lang="en-US" sz="2400" b="1" u="sng">
              <a:solidFill>
                <a:schemeClr val="tx1"/>
              </a:solidFill>
            </a:endParaRPr>
          </a:p>
          <a:p>
            <a:endParaRPr lang="en-US" sz="2400">
              <a:solidFill>
                <a:schemeClr val="tx1"/>
              </a:solidFill>
            </a:endParaRPr>
          </a:p>
          <a:p>
            <a:r>
              <a:rPr lang="en-US" sz="2400">
                <a:solidFill>
                  <a:schemeClr val="tx1"/>
                </a:solidFill>
              </a:rPr>
              <a:t>Pandas and Numpy have been used for Data Manipulation and numerical Calculations</a:t>
            </a:r>
            <a:endParaRPr lang="en-US" sz="2400">
              <a:solidFill>
                <a:schemeClr val="tx1"/>
              </a:solidFill>
            </a:endParaRPr>
          </a:p>
          <a:p>
            <a:r>
              <a:rPr lang="en-US" sz="2400">
                <a:solidFill>
                  <a:schemeClr val="tx1"/>
                </a:solidFill>
              </a:rPr>
              <a:t>Matplotlib and Seaborn have been used for Data visualizations. </a:t>
            </a:r>
            <a:endParaRPr lang="en-US" sz="2400">
              <a:solidFill>
                <a:schemeClr val="tx1"/>
              </a:solidFill>
            </a:endParaRPr>
          </a:p>
          <a:p>
            <a:r>
              <a:rPr lang="en-US" sz="2400">
                <a:solidFill>
                  <a:schemeClr val="tx1"/>
                </a:solidFill>
              </a:rPr>
              <a:t>import pandas as pd</a:t>
            </a:r>
            <a:endParaRPr lang="en-US" sz="2400">
              <a:solidFill>
                <a:schemeClr val="tx1"/>
              </a:solidFill>
            </a:endParaRPr>
          </a:p>
          <a:p>
            <a:r>
              <a:rPr lang="en-US" sz="2400">
                <a:solidFill>
                  <a:schemeClr val="tx1"/>
                </a:solidFill>
              </a:rPr>
              <a:t>import numpy as np</a:t>
            </a:r>
            <a:endParaRPr lang="en-US" sz="2400">
              <a:solidFill>
                <a:schemeClr val="tx1"/>
              </a:solidFill>
            </a:endParaRPr>
          </a:p>
          <a:p>
            <a:r>
              <a:rPr lang="en-US" sz="2400">
                <a:solidFill>
                  <a:schemeClr val="tx1"/>
                </a:solidFill>
              </a:rPr>
              <a:t>import matplotlib.pyplot as plt</a:t>
            </a:r>
            <a:endParaRPr lang="en-US" sz="2400">
              <a:solidFill>
                <a:schemeClr val="tx1"/>
              </a:solidFill>
            </a:endParaRPr>
          </a:p>
          <a:p>
            <a:r>
              <a:rPr lang="en-US" sz="2400">
                <a:solidFill>
                  <a:schemeClr val="tx1"/>
                </a:solidFill>
              </a:rPr>
              <a:t>import seaborn as sns</a:t>
            </a:r>
            <a:endParaRPr lang="en-US" sz="2400">
              <a:solidFill>
                <a:schemeClr val="tx1"/>
              </a:solidFill>
            </a:endParaRPr>
          </a:p>
          <a:p>
            <a:r>
              <a:rPr lang="en-US" sz="2400">
                <a:solidFill>
                  <a:schemeClr val="tx1"/>
                </a:solidFill>
              </a:rPr>
              <a:t>#to ignore warnings</a:t>
            </a:r>
            <a:endParaRPr lang="en-US" sz="2400">
              <a:solidFill>
                <a:schemeClr val="tx1"/>
              </a:solidFill>
            </a:endParaRPr>
          </a:p>
          <a:p>
            <a:r>
              <a:rPr lang="en-US" sz="2400">
                <a:solidFill>
                  <a:schemeClr val="tx1"/>
                </a:solidFill>
              </a:rPr>
              <a:t>import warnings</a:t>
            </a:r>
            <a:endParaRPr lang="en-US" sz="2400">
              <a:solidFill>
                <a:schemeClr val="tx1"/>
              </a:solidFill>
            </a:endParaRPr>
          </a:p>
          <a:p>
            <a:r>
              <a:rPr lang="en-US" sz="2400">
                <a:solidFill>
                  <a:schemeClr val="tx1"/>
                </a:solidFill>
              </a:rPr>
              <a:t>warnings.filterwarnings('ignore')</a:t>
            </a:r>
            <a:endParaRPr lang="en-US" sz="2400">
              <a:solidFill>
                <a:schemeClr val="tx1"/>
              </a:solidFill>
            </a:endParaRPr>
          </a:p>
          <a:p>
            <a:r>
              <a:rPr lang="en-US" sz="2400">
                <a:solidFill>
                  <a:schemeClr val="tx1"/>
                </a:solidFill>
              </a:rPr>
              <a:t>data = pd.read_csv("used_cars.csv")</a:t>
            </a:r>
            <a:endParaRPr lang="en-US" sz="2400">
              <a:solidFill>
                <a:schemeClr val="tx1"/>
              </a:solidFill>
            </a:endParaRPr>
          </a:p>
          <a:p>
            <a:r>
              <a:rPr lang="en-US" sz="2400">
                <a:solidFill>
                  <a:schemeClr val="tx1"/>
                </a:solidFill>
              </a:rPr>
              <a:t>data.head()</a:t>
            </a:r>
            <a:endParaRPr lang="en-US" sz="2400">
              <a:solidFill>
                <a:schemeClr val="tx1"/>
              </a:solidFill>
            </a:endParaRPr>
          </a:p>
          <a:p>
            <a:endParaRPr lang="en-US" sz="2400">
              <a:solidFill>
                <a:schemeClr val="tx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片1"/>
          <p:cNvPicPr>
            <a:picLocks noChangeAspect="1"/>
          </p:cNvPicPr>
          <p:nvPr/>
        </p:nvPicPr>
        <p:blipFill>
          <a:blip r:embed="rId1"/>
          <a:srcRect t="-1613" r="17004"/>
          <a:stretch>
            <a:fillRect/>
          </a:stretch>
        </p:blipFill>
        <p:spPr>
          <a:xfrm>
            <a:off x="-24130" y="-20320"/>
            <a:ext cx="12240260" cy="2724785"/>
          </a:xfrm>
          <a:prstGeom prst="rect">
            <a:avLst/>
          </a:prstGeom>
        </p:spPr>
      </p:pic>
      <p:sp>
        <p:nvSpPr>
          <p:cNvPr id="32" name="Freeform 7"/>
          <p:cNvSpPr>
            <a:spLocks noEditPoints="1"/>
          </p:cNvSpPr>
          <p:nvPr/>
        </p:nvSpPr>
        <p:spPr bwMode="auto">
          <a:xfrm>
            <a:off x="2529661" y="0"/>
            <a:ext cx="6847408" cy="6858000"/>
          </a:xfrm>
          <a:custGeom>
            <a:avLst/>
            <a:gdLst>
              <a:gd name="T0" fmla="*/ 1293 w 2586"/>
              <a:gd name="T1" fmla="*/ 1296 h 2590"/>
              <a:gd name="T2" fmla="*/ 1622 w 2586"/>
              <a:gd name="T3" fmla="*/ 964 h 2590"/>
              <a:gd name="T4" fmla="*/ 1850 w 2586"/>
              <a:gd name="T5" fmla="*/ 1192 h 2590"/>
              <a:gd name="T6" fmla="*/ 1966 w 2586"/>
              <a:gd name="T7" fmla="*/ 1073 h 2590"/>
              <a:gd name="T8" fmla="*/ 1966 w 2586"/>
              <a:gd name="T9" fmla="*/ 1640 h 2590"/>
              <a:gd name="T10" fmla="*/ 1402 w 2586"/>
              <a:gd name="T11" fmla="*/ 1640 h 2590"/>
              <a:gd name="T12" fmla="*/ 1518 w 2586"/>
              <a:gd name="T13" fmla="*/ 1521 h 2590"/>
              <a:gd name="T14" fmla="*/ 1293 w 2586"/>
              <a:gd name="T15" fmla="*/ 1296 h 2590"/>
              <a:gd name="T16" fmla="*/ 1293 w 2586"/>
              <a:gd name="T17" fmla="*/ 1358 h 2590"/>
              <a:gd name="T18" fmla="*/ 1229 w 2586"/>
              <a:gd name="T19" fmla="*/ 1358 h 2590"/>
              <a:gd name="T20" fmla="*/ 1293 w 2586"/>
              <a:gd name="T21" fmla="*/ 1294 h 2590"/>
              <a:gd name="T22" fmla="*/ 1293 w 2586"/>
              <a:gd name="T23" fmla="*/ 1296 h 2590"/>
              <a:gd name="T24" fmla="*/ 1923 w 2586"/>
              <a:gd name="T25" fmla="*/ 666 h 2590"/>
              <a:gd name="T26" fmla="*/ 1984 w 2586"/>
              <a:gd name="T27" fmla="*/ 602 h 2590"/>
              <a:gd name="T28" fmla="*/ 1984 w 2586"/>
              <a:gd name="T29" fmla="*/ 666 h 2590"/>
              <a:gd name="T30" fmla="*/ 1923 w 2586"/>
              <a:gd name="T31" fmla="*/ 666 h 2590"/>
              <a:gd name="T32" fmla="*/ 2586 w 2586"/>
              <a:gd name="T33" fmla="*/ 0 h 2590"/>
              <a:gd name="T34" fmla="*/ 0 w 2586"/>
              <a:gd name="T35" fmla="*/ 2590 h 2590"/>
              <a:gd name="T36" fmla="*/ 2586 w 2586"/>
              <a:gd name="T37" fmla="*/ 2590 h 2590"/>
              <a:gd name="T38" fmla="*/ 2586 w 2586"/>
              <a:gd name="T39" fmla="*/ 0 h 2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86" h="2590">
                <a:moveTo>
                  <a:pt x="1293" y="1296"/>
                </a:moveTo>
                <a:lnTo>
                  <a:pt x="1622" y="964"/>
                </a:lnTo>
                <a:lnTo>
                  <a:pt x="1850" y="1192"/>
                </a:lnTo>
                <a:lnTo>
                  <a:pt x="1966" y="1073"/>
                </a:lnTo>
                <a:lnTo>
                  <a:pt x="1966" y="1640"/>
                </a:lnTo>
                <a:lnTo>
                  <a:pt x="1402" y="1640"/>
                </a:lnTo>
                <a:lnTo>
                  <a:pt x="1518" y="1521"/>
                </a:lnTo>
                <a:lnTo>
                  <a:pt x="1293" y="1296"/>
                </a:lnTo>
                <a:lnTo>
                  <a:pt x="1293" y="1358"/>
                </a:lnTo>
                <a:lnTo>
                  <a:pt x="1229" y="1358"/>
                </a:lnTo>
                <a:lnTo>
                  <a:pt x="1293" y="1294"/>
                </a:lnTo>
                <a:lnTo>
                  <a:pt x="1293" y="1296"/>
                </a:lnTo>
                <a:moveTo>
                  <a:pt x="1923" y="666"/>
                </a:moveTo>
                <a:lnTo>
                  <a:pt x="1984" y="602"/>
                </a:lnTo>
                <a:lnTo>
                  <a:pt x="1984" y="666"/>
                </a:lnTo>
                <a:lnTo>
                  <a:pt x="1923" y="666"/>
                </a:lnTo>
                <a:moveTo>
                  <a:pt x="2586" y="0"/>
                </a:moveTo>
                <a:lnTo>
                  <a:pt x="0" y="2590"/>
                </a:lnTo>
                <a:lnTo>
                  <a:pt x="2586" y="2590"/>
                </a:lnTo>
                <a:lnTo>
                  <a:pt x="25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文本框 26"/>
          <p:cNvSpPr txBox="1"/>
          <p:nvPr/>
        </p:nvSpPr>
        <p:spPr>
          <a:xfrm>
            <a:off x="387985" y="109220"/>
            <a:ext cx="3182620" cy="603250"/>
          </a:xfrm>
          <a:prstGeom prst="rect">
            <a:avLst/>
          </a:prstGeom>
          <a:noFill/>
          <a:ln w="6350">
            <a:noFill/>
          </a:ln>
        </p:spPr>
        <p:txBody>
          <a:bodyPr vert="horz" wrap="square" anchor="t"/>
          <a:p>
            <a:pPr algn="l">
              <a:lnSpc>
                <a:spcPts val="3200"/>
              </a:lnSpc>
            </a:pPr>
            <a:endParaRPr lang="zh-CN" altLang="en-US" sz="2300" b="1">
              <a:solidFill>
                <a:schemeClr val="bg1"/>
              </a:solidFill>
              <a:latin typeface="Calibri Light" panose="020F0302020204030204" charset="0"/>
              <a:cs typeface="Calibri Light" panose="020F0302020204030204" charset="0"/>
            </a:endParaRPr>
          </a:p>
          <a:p>
            <a:pPr algn="l"/>
            <a:endParaRPr lang="zh-CN" altLang="en-US" sz="2300" b="1">
              <a:solidFill>
                <a:schemeClr val="bg1"/>
              </a:solidFill>
              <a:latin typeface="Calibri Light" panose="020F0302020204030204" charset="0"/>
              <a:cs typeface="Calibri Light" panose="020F0302020204030204" charset="0"/>
            </a:endParaRPr>
          </a:p>
        </p:txBody>
      </p:sp>
      <p:sp>
        <p:nvSpPr>
          <p:cNvPr id="1073742979" name="文本框 1073742978"/>
          <p:cNvSpPr txBox="1"/>
          <p:nvPr/>
        </p:nvSpPr>
        <p:spPr>
          <a:xfrm>
            <a:off x="782320" y="3564890"/>
            <a:ext cx="1090930" cy="763270"/>
          </a:xfrm>
          <a:prstGeom prst="rect">
            <a:avLst/>
          </a:prstGeom>
          <a:noFill/>
          <a:ln w="3175">
            <a:noFill/>
          </a:ln>
        </p:spPr>
        <p:txBody>
          <a:bodyPr wrap="square"/>
          <a:p>
            <a:endParaRPr lang="zh-CN" altLang="en-US" sz="2400" b="1">
              <a:solidFill>
                <a:srgbClr val="359639"/>
              </a:solidFill>
              <a:latin typeface="Arial" panose="020B0604020202020204" pitchFamily="34" charset="0"/>
              <a:ea typeface="Arial" panose="020B0604020202020204" pitchFamily="34" charset="0"/>
              <a:cs typeface="Arial" panose="020B0604020202020204" pitchFamily="34" charset="0"/>
            </a:endParaRPr>
          </a:p>
        </p:txBody>
      </p:sp>
      <p:sp>
        <p:nvSpPr>
          <p:cNvPr id="4" name="文本框 3"/>
          <p:cNvSpPr txBox="1"/>
          <p:nvPr/>
        </p:nvSpPr>
        <p:spPr>
          <a:xfrm>
            <a:off x="915670" y="5189220"/>
            <a:ext cx="952500" cy="763270"/>
          </a:xfrm>
          <a:prstGeom prst="rect">
            <a:avLst/>
          </a:prstGeom>
          <a:noFill/>
          <a:ln w="3175">
            <a:noFill/>
          </a:ln>
        </p:spPr>
        <p:txBody>
          <a:bodyPr wrap="square"/>
          <a:p>
            <a:endParaRPr lang="zh-CN" altLang="en-US" sz="2400" b="1">
              <a:solidFill>
                <a:srgbClr val="359639"/>
              </a:solidFill>
              <a:latin typeface="Arial" panose="020B0604020202020204" pitchFamily="34" charset="0"/>
              <a:ea typeface="Arial" panose="020B0604020202020204" pitchFamily="34" charset="0"/>
              <a:cs typeface="Arial" panose="020B0604020202020204" pitchFamily="34" charset="0"/>
            </a:endParaRPr>
          </a:p>
        </p:txBody>
      </p:sp>
      <p:sp>
        <p:nvSpPr>
          <p:cNvPr id="5" name="文本框 4"/>
          <p:cNvSpPr txBox="1"/>
          <p:nvPr/>
        </p:nvSpPr>
        <p:spPr>
          <a:xfrm>
            <a:off x="551815" y="1972945"/>
            <a:ext cx="1809750" cy="624840"/>
          </a:xfrm>
          <a:prstGeom prst="rect">
            <a:avLst/>
          </a:prstGeom>
          <a:noFill/>
          <a:ln w="3175">
            <a:noFill/>
          </a:ln>
        </p:spPr>
        <p:txBody>
          <a:bodyPr wrap="square"/>
          <a:p>
            <a:endParaRPr lang="zh-CN" altLang="en-US" sz="2400" b="1">
              <a:solidFill>
                <a:srgbClr val="359639"/>
              </a:solidFill>
              <a:latin typeface="Arial" panose="020B0604020202020204" pitchFamily="34" charset="0"/>
              <a:ea typeface="Arial" panose="020B0604020202020204" pitchFamily="34" charset="0"/>
              <a:cs typeface="Arial" panose="020B0604020202020204" pitchFamily="34" charset="0"/>
            </a:endParaRPr>
          </a:p>
        </p:txBody>
      </p:sp>
      <p:sp>
        <p:nvSpPr>
          <p:cNvPr id="2" name="Text Box 1"/>
          <p:cNvSpPr txBox="1"/>
          <p:nvPr/>
        </p:nvSpPr>
        <p:spPr>
          <a:xfrm>
            <a:off x="3569970" y="3081020"/>
            <a:ext cx="6374130" cy="1641475"/>
          </a:xfrm>
          <a:prstGeom prst="rect">
            <a:avLst/>
          </a:prstGeom>
          <a:noFill/>
        </p:spPr>
        <p:txBody>
          <a:bodyPr wrap="square" rtlCol="0">
            <a:noAutofit/>
          </a:bodyPr>
          <a:p>
            <a:endParaRPr lang="en-US"/>
          </a:p>
        </p:txBody>
      </p:sp>
      <p:sp>
        <p:nvSpPr>
          <p:cNvPr id="6" name="Text Box 5"/>
          <p:cNvSpPr txBox="1"/>
          <p:nvPr/>
        </p:nvSpPr>
        <p:spPr>
          <a:xfrm>
            <a:off x="1868170" y="1972945"/>
            <a:ext cx="9166225" cy="4523105"/>
          </a:xfrm>
          <a:prstGeom prst="rect">
            <a:avLst/>
          </a:prstGeom>
          <a:noFill/>
        </p:spPr>
        <p:txBody>
          <a:bodyPr wrap="square" rtlCol="0" anchor="t">
            <a:noAutofit/>
          </a:bodyPr>
          <a:p>
            <a:endParaRPr lang="en-US" sz="2400">
              <a:solidFill>
                <a:schemeClr val="tx1"/>
              </a:solidFill>
            </a:endParaRPr>
          </a:p>
        </p:txBody>
      </p:sp>
      <p:pic>
        <p:nvPicPr>
          <p:cNvPr id="7" name="Picture 6" descr="83523Screen Shot 2022-07-27 at 13.27.59"/>
          <p:cNvPicPr>
            <a:picLocks noChangeAspect="1"/>
          </p:cNvPicPr>
          <p:nvPr/>
        </p:nvPicPr>
        <p:blipFill>
          <a:blip r:embed="rId2"/>
          <a:stretch>
            <a:fillRect/>
          </a:stretch>
        </p:blipFill>
        <p:spPr>
          <a:xfrm>
            <a:off x="0" y="2066925"/>
            <a:ext cx="12192000" cy="464121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片1"/>
          <p:cNvPicPr>
            <a:picLocks noChangeAspect="1"/>
          </p:cNvPicPr>
          <p:nvPr/>
        </p:nvPicPr>
        <p:blipFill>
          <a:blip r:embed="rId1"/>
          <a:srcRect t="-1613" r="17004"/>
          <a:stretch>
            <a:fillRect/>
          </a:stretch>
        </p:blipFill>
        <p:spPr>
          <a:xfrm>
            <a:off x="-24130" y="-20320"/>
            <a:ext cx="12240260" cy="2724785"/>
          </a:xfrm>
          <a:prstGeom prst="rect">
            <a:avLst/>
          </a:prstGeom>
        </p:spPr>
      </p:pic>
      <p:sp>
        <p:nvSpPr>
          <p:cNvPr id="32" name="Freeform 7"/>
          <p:cNvSpPr>
            <a:spLocks noEditPoints="1"/>
          </p:cNvSpPr>
          <p:nvPr/>
        </p:nvSpPr>
        <p:spPr bwMode="auto">
          <a:xfrm>
            <a:off x="2529661" y="0"/>
            <a:ext cx="6847408" cy="6858000"/>
          </a:xfrm>
          <a:custGeom>
            <a:avLst/>
            <a:gdLst>
              <a:gd name="T0" fmla="*/ 1293 w 2586"/>
              <a:gd name="T1" fmla="*/ 1296 h 2590"/>
              <a:gd name="T2" fmla="*/ 1622 w 2586"/>
              <a:gd name="T3" fmla="*/ 964 h 2590"/>
              <a:gd name="T4" fmla="*/ 1850 w 2586"/>
              <a:gd name="T5" fmla="*/ 1192 h 2590"/>
              <a:gd name="T6" fmla="*/ 1966 w 2586"/>
              <a:gd name="T7" fmla="*/ 1073 h 2590"/>
              <a:gd name="T8" fmla="*/ 1966 w 2586"/>
              <a:gd name="T9" fmla="*/ 1640 h 2590"/>
              <a:gd name="T10" fmla="*/ 1402 w 2586"/>
              <a:gd name="T11" fmla="*/ 1640 h 2590"/>
              <a:gd name="T12" fmla="*/ 1518 w 2586"/>
              <a:gd name="T13" fmla="*/ 1521 h 2590"/>
              <a:gd name="T14" fmla="*/ 1293 w 2586"/>
              <a:gd name="T15" fmla="*/ 1296 h 2590"/>
              <a:gd name="T16" fmla="*/ 1293 w 2586"/>
              <a:gd name="T17" fmla="*/ 1358 h 2590"/>
              <a:gd name="T18" fmla="*/ 1229 w 2586"/>
              <a:gd name="T19" fmla="*/ 1358 h 2590"/>
              <a:gd name="T20" fmla="*/ 1293 w 2586"/>
              <a:gd name="T21" fmla="*/ 1294 h 2590"/>
              <a:gd name="T22" fmla="*/ 1293 w 2586"/>
              <a:gd name="T23" fmla="*/ 1296 h 2590"/>
              <a:gd name="T24" fmla="*/ 1923 w 2586"/>
              <a:gd name="T25" fmla="*/ 666 h 2590"/>
              <a:gd name="T26" fmla="*/ 1984 w 2586"/>
              <a:gd name="T27" fmla="*/ 602 h 2590"/>
              <a:gd name="T28" fmla="*/ 1984 w 2586"/>
              <a:gd name="T29" fmla="*/ 666 h 2590"/>
              <a:gd name="T30" fmla="*/ 1923 w 2586"/>
              <a:gd name="T31" fmla="*/ 666 h 2590"/>
              <a:gd name="T32" fmla="*/ 2586 w 2586"/>
              <a:gd name="T33" fmla="*/ 0 h 2590"/>
              <a:gd name="T34" fmla="*/ 0 w 2586"/>
              <a:gd name="T35" fmla="*/ 2590 h 2590"/>
              <a:gd name="T36" fmla="*/ 2586 w 2586"/>
              <a:gd name="T37" fmla="*/ 2590 h 2590"/>
              <a:gd name="T38" fmla="*/ 2586 w 2586"/>
              <a:gd name="T39" fmla="*/ 0 h 2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86" h="2590">
                <a:moveTo>
                  <a:pt x="1293" y="1296"/>
                </a:moveTo>
                <a:lnTo>
                  <a:pt x="1622" y="964"/>
                </a:lnTo>
                <a:lnTo>
                  <a:pt x="1850" y="1192"/>
                </a:lnTo>
                <a:lnTo>
                  <a:pt x="1966" y="1073"/>
                </a:lnTo>
                <a:lnTo>
                  <a:pt x="1966" y="1640"/>
                </a:lnTo>
                <a:lnTo>
                  <a:pt x="1402" y="1640"/>
                </a:lnTo>
                <a:lnTo>
                  <a:pt x="1518" y="1521"/>
                </a:lnTo>
                <a:lnTo>
                  <a:pt x="1293" y="1296"/>
                </a:lnTo>
                <a:lnTo>
                  <a:pt x="1293" y="1358"/>
                </a:lnTo>
                <a:lnTo>
                  <a:pt x="1229" y="1358"/>
                </a:lnTo>
                <a:lnTo>
                  <a:pt x="1293" y="1294"/>
                </a:lnTo>
                <a:lnTo>
                  <a:pt x="1293" y="1296"/>
                </a:lnTo>
                <a:moveTo>
                  <a:pt x="1923" y="666"/>
                </a:moveTo>
                <a:lnTo>
                  <a:pt x="1984" y="602"/>
                </a:lnTo>
                <a:lnTo>
                  <a:pt x="1984" y="666"/>
                </a:lnTo>
                <a:lnTo>
                  <a:pt x="1923" y="666"/>
                </a:lnTo>
                <a:moveTo>
                  <a:pt x="2586" y="0"/>
                </a:moveTo>
                <a:lnTo>
                  <a:pt x="0" y="2590"/>
                </a:lnTo>
                <a:lnTo>
                  <a:pt x="2586" y="2590"/>
                </a:lnTo>
                <a:lnTo>
                  <a:pt x="25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文本框 26"/>
          <p:cNvSpPr txBox="1"/>
          <p:nvPr/>
        </p:nvSpPr>
        <p:spPr>
          <a:xfrm>
            <a:off x="387985" y="109220"/>
            <a:ext cx="3182620" cy="603250"/>
          </a:xfrm>
          <a:prstGeom prst="rect">
            <a:avLst/>
          </a:prstGeom>
          <a:noFill/>
          <a:ln w="6350">
            <a:noFill/>
          </a:ln>
        </p:spPr>
        <p:txBody>
          <a:bodyPr vert="horz" wrap="square" anchor="t"/>
          <a:p>
            <a:pPr algn="l">
              <a:lnSpc>
                <a:spcPts val="3200"/>
              </a:lnSpc>
            </a:pPr>
            <a:endParaRPr lang="zh-CN" altLang="en-US" sz="2300" b="1">
              <a:solidFill>
                <a:schemeClr val="bg1"/>
              </a:solidFill>
              <a:latin typeface="Calibri Light" panose="020F0302020204030204" charset="0"/>
              <a:cs typeface="Calibri Light" panose="020F0302020204030204" charset="0"/>
            </a:endParaRPr>
          </a:p>
          <a:p>
            <a:pPr algn="l"/>
            <a:endParaRPr lang="zh-CN" altLang="en-US" sz="2300" b="1">
              <a:solidFill>
                <a:schemeClr val="bg1"/>
              </a:solidFill>
              <a:latin typeface="Calibri Light" panose="020F0302020204030204" charset="0"/>
              <a:cs typeface="Calibri Light" panose="020F0302020204030204" charset="0"/>
            </a:endParaRPr>
          </a:p>
        </p:txBody>
      </p:sp>
      <p:sp>
        <p:nvSpPr>
          <p:cNvPr id="1073742979" name="文本框 1073742978"/>
          <p:cNvSpPr txBox="1"/>
          <p:nvPr/>
        </p:nvSpPr>
        <p:spPr>
          <a:xfrm>
            <a:off x="782320" y="3564890"/>
            <a:ext cx="1090930" cy="763270"/>
          </a:xfrm>
          <a:prstGeom prst="rect">
            <a:avLst/>
          </a:prstGeom>
          <a:noFill/>
          <a:ln w="3175">
            <a:noFill/>
          </a:ln>
        </p:spPr>
        <p:txBody>
          <a:bodyPr wrap="square"/>
          <a:p>
            <a:endParaRPr lang="zh-CN" altLang="en-US" sz="2400" b="1">
              <a:solidFill>
                <a:srgbClr val="359639"/>
              </a:solidFill>
              <a:latin typeface="Arial" panose="020B0604020202020204" pitchFamily="34" charset="0"/>
              <a:ea typeface="Arial" panose="020B0604020202020204" pitchFamily="34" charset="0"/>
              <a:cs typeface="Arial" panose="020B0604020202020204" pitchFamily="34" charset="0"/>
            </a:endParaRPr>
          </a:p>
        </p:txBody>
      </p:sp>
      <p:sp>
        <p:nvSpPr>
          <p:cNvPr id="4" name="文本框 3"/>
          <p:cNvSpPr txBox="1"/>
          <p:nvPr/>
        </p:nvSpPr>
        <p:spPr>
          <a:xfrm>
            <a:off x="915670" y="5189220"/>
            <a:ext cx="952500" cy="763270"/>
          </a:xfrm>
          <a:prstGeom prst="rect">
            <a:avLst/>
          </a:prstGeom>
          <a:noFill/>
          <a:ln w="3175">
            <a:noFill/>
          </a:ln>
        </p:spPr>
        <p:txBody>
          <a:bodyPr wrap="square"/>
          <a:p>
            <a:endParaRPr lang="zh-CN" altLang="en-US" sz="2400" b="1">
              <a:solidFill>
                <a:srgbClr val="359639"/>
              </a:solidFill>
              <a:latin typeface="Arial" panose="020B0604020202020204" pitchFamily="34" charset="0"/>
              <a:ea typeface="Arial" panose="020B0604020202020204" pitchFamily="34" charset="0"/>
              <a:cs typeface="Arial" panose="020B0604020202020204" pitchFamily="34" charset="0"/>
            </a:endParaRPr>
          </a:p>
        </p:txBody>
      </p:sp>
      <p:sp>
        <p:nvSpPr>
          <p:cNvPr id="5" name="文本框 4"/>
          <p:cNvSpPr txBox="1"/>
          <p:nvPr/>
        </p:nvSpPr>
        <p:spPr>
          <a:xfrm>
            <a:off x="551815" y="1972945"/>
            <a:ext cx="1809750" cy="624840"/>
          </a:xfrm>
          <a:prstGeom prst="rect">
            <a:avLst/>
          </a:prstGeom>
          <a:noFill/>
          <a:ln w="3175">
            <a:noFill/>
          </a:ln>
        </p:spPr>
        <p:txBody>
          <a:bodyPr wrap="square"/>
          <a:p>
            <a:endParaRPr lang="zh-CN" altLang="en-US" sz="2400" b="1">
              <a:solidFill>
                <a:srgbClr val="359639"/>
              </a:solidFill>
              <a:latin typeface="Arial" panose="020B0604020202020204" pitchFamily="34" charset="0"/>
              <a:ea typeface="Arial" panose="020B0604020202020204" pitchFamily="34" charset="0"/>
              <a:cs typeface="Arial" panose="020B0604020202020204" pitchFamily="34" charset="0"/>
            </a:endParaRPr>
          </a:p>
        </p:txBody>
      </p:sp>
      <p:sp>
        <p:nvSpPr>
          <p:cNvPr id="2" name="Text Box 1"/>
          <p:cNvSpPr txBox="1"/>
          <p:nvPr/>
        </p:nvSpPr>
        <p:spPr>
          <a:xfrm>
            <a:off x="3569970" y="3081020"/>
            <a:ext cx="6374130" cy="1641475"/>
          </a:xfrm>
          <a:prstGeom prst="rect">
            <a:avLst/>
          </a:prstGeom>
          <a:noFill/>
        </p:spPr>
        <p:txBody>
          <a:bodyPr wrap="square" rtlCol="0">
            <a:noAutofit/>
          </a:bodyPr>
          <a:p>
            <a:endParaRPr lang="en-US"/>
          </a:p>
        </p:txBody>
      </p:sp>
      <p:sp>
        <p:nvSpPr>
          <p:cNvPr id="6" name="Text Box 5"/>
          <p:cNvSpPr txBox="1"/>
          <p:nvPr/>
        </p:nvSpPr>
        <p:spPr>
          <a:xfrm>
            <a:off x="1116965" y="1972945"/>
            <a:ext cx="11572240" cy="5882005"/>
          </a:xfrm>
          <a:prstGeom prst="rect">
            <a:avLst/>
          </a:prstGeom>
          <a:noFill/>
        </p:spPr>
        <p:txBody>
          <a:bodyPr wrap="square" rtlCol="0" anchor="t">
            <a:noAutofit/>
          </a:bodyPr>
          <a:p>
            <a:r>
              <a:rPr lang="en-US" sz="3200" b="1"/>
              <a:t>cat_cols=data.select_dtypes(include=['object']).columns</a:t>
            </a:r>
            <a:endParaRPr lang="en-US" sz="3200" b="1"/>
          </a:p>
          <a:p>
            <a:r>
              <a:rPr lang="en-US" sz="3200" b="1"/>
              <a:t>num_cols = data.select_dtypes(include=np.number).columns.tolist()</a:t>
            </a:r>
            <a:endParaRPr lang="en-US" sz="3200" b="1"/>
          </a:p>
          <a:p>
            <a:r>
              <a:rPr lang="en-US" sz="3200" b="1"/>
              <a:t>print("Categorical Variables:")</a:t>
            </a:r>
            <a:endParaRPr lang="en-US" sz="3200" b="1"/>
          </a:p>
          <a:p>
            <a:r>
              <a:rPr lang="en-US" sz="3200" b="1"/>
              <a:t>print(cat_cols)</a:t>
            </a:r>
            <a:endParaRPr lang="en-US" sz="3200" b="1"/>
          </a:p>
          <a:p>
            <a:r>
              <a:rPr lang="en-US" sz="3200" b="1"/>
              <a:t>print("Numerical Variables:")</a:t>
            </a:r>
            <a:endParaRPr lang="en-US" sz="3200" b="1"/>
          </a:p>
          <a:p>
            <a:r>
              <a:rPr lang="en-US" sz="3200" b="1"/>
              <a:t>print(num_cols)</a:t>
            </a:r>
            <a:endParaRPr lang="en-US" sz="3200" b="1"/>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片1"/>
          <p:cNvPicPr>
            <a:picLocks noChangeAspect="1"/>
          </p:cNvPicPr>
          <p:nvPr/>
        </p:nvPicPr>
        <p:blipFill>
          <a:blip r:embed="rId1"/>
          <a:srcRect t="-1613" r="17004"/>
          <a:stretch>
            <a:fillRect/>
          </a:stretch>
        </p:blipFill>
        <p:spPr>
          <a:xfrm>
            <a:off x="-24130" y="-20320"/>
            <a:ext cx="12240260" cy="2724785"/>
          </a:xfrm>
          <a:prstGeom prst="rect">
            <a:avLst/>
          </a:prstGeom>
        </p:spPr>
      </p:pic>
      <p:sp>
        <p:nvSpPr>
          <p:cNvPr id="32" name="Freeform 7"/>
          <p:cNvSpPr>
            <a:spLocks noEditPoints="1"/>
          </p:cNvSpPr>
          <p:nvPr/>
        </p:nvSpPr>
        <p:spPr bwMode="auto">
          <a:xfrm>
            <a:off x="2529661" y="0"/>
            <a:ext cx="6847408" cy="6858000"/>
          </a:xfrm>
          <a:custGeom>
            <a:avLst/>
            <a:gdLst>
              <a:gd name="T0" fmla="*/ 1293 w 2586"/>
              <a:gd name="T1" fmla="*/ 1296 h 2590"/>
              <a:gd name="T2" fmla="*/ 1622 w 2586"/>
              <a:gd name="T3" fmla="*/ 964 h 2590"/>
              <a:gd name="T4" fmla="*/ 1850 w 2586"/>
              <a:gd name="T5" fmla="*/ 1192 h 2590"/>
              <a:gd name="T6" fmla="*/ 1966 w 2586"/>
              <a:gd name="T7" fmla="*/ 1073 h 2590"/>
              <a:gd name="T8" fmla="*/ 1966 w 2586"/>
              <a:gd name="T9" fmla="*/ 1640 h 2590"/>
              <a:gd name="T10" fmla="*/ 1402 w 2586"/>
              <a:gd name="T11" fmla="*/ 1640 h 2590"/>
              <a:gd name="T12" fmla="*/ 1518 w 2586"/>
              <a:gd name="T13" fmla="*/ 1521 h 2590"/>
              <a:gd name="T14" fmla="*/ 1293 w 2586"/>
              <a:gd name="T15" fmla="*/ 1296 h 2590"/>
              <a:gd name="T16" fmla="*/ 1293 w 2586"/>
              <a:gd name="T17" fmla="*/ 1358 h 2590"/>
              <a:gd name="T18" fmla="*/ 1229 w 2586"/>
              <a:gd name="T19" fmla="*/ 1358 h 2590"/>
              <a:gd name="T20" fmla="*/ 1293 w 2586"/>
              <a:gd name="T21" fmla="*/ 1294 h 2590"/>
              <a:gd name="T22" fmla="*/ 1293 w 2586"/>
              <a:gd name="T23" fmla="*/ 1296 h 2590"/>
              <a:gd name="T24" fmla="*/ 1923 w 2586"/>
              <a:gd name="T25" fmla="*/ 666 h 2590"/>
              <a:gd name="T26" fmla="*/ 1984 w 2586"/>
              <a:gd name="T27" fmla="*/ 602 h 2590"/>
              <a:gd name="T28" fmla="*/ 1984 w 2586"/>
              <a:gd name="T29" fmla="*/ 666 h 2590"/>
              <a:gd name="T30" fmla="*/ 1923 w 2586"/>
              <a:gd name="T31" fmla="*/ 666 h 2590"/>
              <a:gd name="T32" fmla="*/ 2586 w 2586"/>
              <a:gd name="T33" fmla="*/ 0 h 2590"/>
              <a:gd name="T34" fmla="*/ 0 w 2586"/>
              <a:gd name="T35" fmla="*/ 2590 h 2590"/>
              <a:gd name="T36" fmla="*/ 2586 w 2586"/>
              <a:gd name="T37" fmla="*/ 2590 h 2590"/>
              <a:gd name="T38" fmla="*/ 2586 w 2586"/>
              <a:gd name="T39" fmla="*/ 0 h 2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86" h="2590">
                <a:moveTo>
                  <a:pt x="1293" y="1296"/>
                </a:moveTo>
                <a:lnTo>
                  <a:pt x="1622" y="964"/>
                </a:lnTo>
                <a:lnTo>
                  <a:pt x="1850" y="1192"/>
                </a:lnTo>
                <a:lnTo>
                  <a:pt x="1966" y="1073"/>
                </a:lnTo>
                <a:lnTo>
                  <a:pt x="1966" y="1640"/>
                </a:lnTo>
                <a:lnTo>
                  <a:pt x="1402" y="1640"/>
                </a:lnTo>
                <a:lnTo>
                  <a:pt x="1518" y="1521"/>
                </a:lnTo>
                <a:lnTo>
                  <a:pt x="1293" y="1296"/>
                </a:lnTo>
                <a:lnTo>
                  <a:pt x="1293" y="1358"/>
                </a:lnTo>
                <a:lnTo>
                  <a:pt x="1229" y="1358"/>
                </a:lnTo>
                <a:lnTo>
                  <a:pt x="1293" y="1294"/>
                </a:lnTo>
                <a:lnTo>
                  <a:pt x="1293" y="1296"/>
                </a:lnTo>
                <a:moveTo>
                  <a:pt x="1923" y="666"/>
                </a:moveTo>
                <a:lnTo>
                  <a:pt x="1984" y="602"/>
                </a:lnTo>
                <a:lnTo>
                  <a:pt x="1984" y="666"/>
                </a:lnTo>
                <a:lnTo>
                  <a:pt x="1923" y="666"/>
                </a:lnTo>
                <a:moveTo>
                  <a:pt x="2586" y="0"/>
                </a:moveTo>
                <a:lnTo>
                  <a:pt x="0" y="2590"/>
                </a:lnTo>
                <a:lnTo>
                  <a:pt x="2586" y="2590"/>
                </a:lnTo>
                <a:lnTo>
                  <a:pt x="25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文本框 26"/>
          <p:cNvSpPr txBox="1"/>
          <p:nvPr/>
        </p:nvSpPr>
        <p:spPr>
          <a:xfrm>
            <a:off x="387985" y="109220"/>
            <a:ext cx="3182620" cy="603250"/>
          </a:xfrm>
          <a:prstGeom prst="rect">
            <a:avLst/>
          </a:prstGeom>
          <a:noFill/>
          <a:ln w="6350">
            <a:noFill/>
          </a:ln>
        </p:spPr>
        <p:txBody>
          <a:bodyPr vert="horz" wrap="square" anchor="t"/>
          <a:p>
            <a:pPr algn="l">
              <a:lnSpc>
                <a:spcPts val="3200"/>
              </a:lnSpc>
            </a:pPr>
            <a:endParaRPr lang="zh-CN" altLang="en-US" sz="2300" b="1">
              <a:solidFill>
                <a:schemeClr val="bg1"/>
              </a:solidFill>
              <a:latin typeface="Calibri Light" panose="020F0302020204030204" charset="0"/>
              <a:cs typeface="Calibri Light" panose="020F0302020204030204" charset="0"/>
            </a:endParaRPr>
          </a:p>
          <a:p>
            <a:pPr algn="l"/>
            <a:endParaRPr lang="zh-CN" altLang="en-US" sz="2300" b="1">
              <a:solidFill>
                <a:schemeClr val="bg1"/>
              </a:solidFill>
              <a:latin typeface="Calibri Light" panose="020F0302020204030204" charset="0"/>
              <a:cs typeface="Calibri Light" panose="020F0302020204030204" charset="0"/>
            </a:endParaRPr>
          </a:p>
        </p:txBody>
      </p:sp>
      <p:sp>
        <p:nvSpPr>
          <p:cNvPr id="1073742979" name="文本框 1073742978"/>
          <p:cNvSpPr txBox="1"/>
          <p:nvPr/>
        </p:nvSpPr>
        <p:spPr>
          <a:xfrm>
            <a:off x="782320" y="3564890"/>
            <a:ext cx="1090930" cy="763270"/>
          </a:xfrm>
          <a:prstGeom prst="rect">
            <a:avLst/>
          </a:prstGeom>
          <a:noFill/>
          <a:ln w="3175">
            <a:noFill/>
          </a:ln>
        </p:spPr>
        <p:txBody>
          <a:bodyPr wrap="square"/>
          <a:p>
            <a:endParaRPr lang="zh-CN" altLang="en-US" sz="2400" b="1">
              <a:solidFill>
                <a:srgbClr val="359639"/>
              </a:solidFill>
              <a:latin typeface="Arial" panose="020B0604020202020204" pitchFamily="34" charset="0"/>
              <a:ea typeface="Arial" panose="020B0604020202020204" pitchFamily="34" charset="0"/>
              <a:cs typeface="Arial" panose="020B0604020202020204" pitchFamily="34" charset="0"/>
            </a:endParaRPr>
          </a:p>
        </p:txBody>
      </p:sp>
      <p:sp>
        <p:nvSpPr>
          <p:cNvPr id="4" name="文本框 3"/>
          <p:cNvSpPr txBox="1"/>
          <p:nvPr/>
        </p:nvSpPr>
        <p:spPr>
          <a:xfrm>
            <a:off x="915670" y="5189220"/>
            <a:ext cx="952500" cy="763270"/>
          </a:xfrm>
          <a:prstGeom prst="rect">
            <a:avLst/>
          </a:prstGeom>
          <a:noFill/>
          <a:ln w="3175">
            <a:noFill/>
          </a:ln>
        </p:spPr>
        <p:txBody>
          <a:bodyPr wrap="square"/>
          <a:p>
            <a:endParaRPr lang="zh-CN" altLang="en-US" sz="2400" b="1">
              <a:solidFill>
                <a:srgbClr val="359639"/>
              </a:solidFill>
              <a:latin typeface="Arial" panose="020B0604020202020204" pitchFamily="34" charset="0"/>
              <a:ea typeface="Arial" panose="020B0604020202020204" pitchFamily="34" charset="0"/>
              <a:cs typeface="Arial" panose="020B0604020202020204" pitchFamily="34" charset="0"/>
            </a:endParaRPr>
          </a:p>
        </p:txBody>
      </p:sp>
      <p:sp>
        <p:nvSpPr>
          <p:cNvPr id="5" name="文本框 4"/>
          <p:cNvSpPr txBox="1"/>
          <p:nvPr/>
        </p:nvSpPr>
        <p:spPr>
          <a:xfrm>
            <a:off x="551815" y="1972945"/>
            <a:ext cx="1809750" cy="624840"/>
          </a:xfrm>
          <a:prstGeom prst="rect">
            <a:avLst/>
          </a:prstGeom>
          <a:noFill/>
          <a:ln w="3175">
            <a:noFill/>
          </a:ln>
        </p:spPr>
        <p:txBody>
          <a:bodyPr wrap="square"/>
          <a:p>
            <a:endParaRPr lang="zh-CN" altLang="en-US" sz="2400" b="1">
              <a:solidFill>
                <a:srgbClr val="359639"/>
              </a:solidFill>
              <a:latin typeface="Arial" panose="020B0604020202020204" pitchFamily="34" charset="0"/>
              <a:ea typeface="Arial" panose="020B0604020202020204" pitchFamily="34" charset="0"/>
              <a:cs typeface="Arial" panose="020B0604020202020204" pitchFamily="34" charset="0"/>
            </a:endParaRPr>
          </a:p>
        </p:txBody>
      </p:sp>
      <p:sp>
        <p:nvSpPr>
          <p:cNvPr id="2" name="Text Box 1"/>
          <p:cNvSpPr txBox="1"/>
          <p:nvPr/>
        </p:nvSpPr>
        <p:spPr>
          <a:xfrm>
            <a:off x="3569970" y="3081020"/>
            <a:ext cx="6374130" cy="1641475"/>
          </a:xfrm>
          <a:prstGeom prst="rect">
            <a:avLst/>
          </a:prstGeom>
          <a:noFill/>
        </p:spPr>
        <p:txBody>
          <a:bodyPr wrap="square" rtlCol="0">
            <a:noAutofit/>
          </a:bodyPr>
          <a:p>
            <a:endParaRPr lang="en-US"/>
          </a:p>
        </p:txBody>
      </p:sp>
      <p:sp>
        <p:nvSpPr>
          <p:cNvPr id="6" name="Text Box 5"/>
          <p:cNvSpPr txBox="1"/>
          <p:nvPr/>
        </p:nvSpPr>
        <p:spPr>
          <a:xfrm>
            <a:off x="1116965" y="1972945"/>
            <a:ext cx="11572240" cy="5882005"/>
          </a:xfrm>
          <a:prstGeom prst="rect">
            <a:avLst/>
          </a:prstGeom>
          <a:noFill/>
        </p:spPr>
        <p:txBody>
          <a:bodyPr wrap="square" rtlCol="0" anchor="t">
            <a:noAutofit/>
          </a:bodyPr>
          <a:p>
            <a:endParaRPr lang="en-US" sz="3200" b="1"/>
          </a:p>
        </p:txBody>
      </p:sp>
      <p:pic>
        <p:nvPicPr>
          <p:cNvPr id="7" name="Picture 6" descr="69739Screen Shot 2022-07-27 at 19.12.14"/>
          <p:cNvPicPr>
            <a:picLocks noChangeAspect="1"/>
          </p:cNvPicPr>
          <p:nvPr/>
        </p:nvPicPr>
        <p:blipFill>
          <a:blip r:embed="rId2"/>
          <a:stretch>
            <a:fillRect/>
          </a:stretch>
        </p:blipFill>
        <p:spPr>
          <a:xfrm>
            <a:off x="24130" y="1973580"/>
            <a:ext cx="12192000" cy="451040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1"/>
          <a:stretch>
            <a:fillRect/>
          </a:stretch>
        </p:blipFill>
        <p:spPr>
          <a:xfrm>
            <a:off x="0" y="0"/>
            <a:ext cx="12240260" cy="3845560"/>
          </a:xfrm>
          <a:prstGeom prst="rect">
            <a:avLst/>
          </a:prstGeom>
        </p:spPr>
      </p:pic>
      <p:sp>
        <p:nvSpPr>
          <p:cNvPr id="14" name="TextBox 1"/>
          <p:cNvSpPr txBox="1"/>
          <p:nvPr/>
        </p:nvSpPr>
        <p:spPr>
          <a:xfrm>
            <a:off x="1502410" y="2409825"/>
            <a:ext cx="9284335" cy="3841115"/>
          </a:xfrm>
          <a:prstGeom prst="rect">
            <a:avLst/>
          </a:prstGeom>
          <a:noFill/>
        </p:spPr>
        <p:txBody>
          <a:bodyPr wrap="square" lIns="0" tIns="0" rIns="0" rtlCol="0">
            <a:noAutofit/>
          </a:bodyPr>
          <a:p>
            <a:pPr>
              <a:lnSpc>
                <a:spcPts val="4500"/>
              </a:lnSpc>
            </a:pPr>
            <a:r>
              <a:rPr lang="en-US" altLang="zh-CN" sz="3000" b="1" dirty="0">
                <a:solidFill>
                  <a:srgbClr val="359639"/>
                </a:solidFill>
                <a:latin typeface="Arial" panose="020B0604020202020204" pitchFamily="34" charset="0"/>
                <a:ea typeface="Arial" panose="020B0604020202020204" pitchFamily="34" charset="0"/>
                <a:cs typeface="Arial" panose="020B0604020202020204" pitchFamily="34" charset="0"/>
              </a:rPr>
              <a:t> </a:t>
            </a:r>
            <a:endParaRPr lang="en-US" altLang="zh-CN" sz="3000" b="1" dirty="0">
              <a:solidFill>
                <a:srgbClr val="359639"/>
              </a:solidFill>
              <a:latin typeface="Arial" panose="020B0604020202020204" pitchFamily="34" charset="0"/>
              <a:ea typeface="Arial" panose="020B0604020202020204" pitchFamily="34" charset="0"/>
              <a:cs typeface="Arial" panose="020B0604020202020204" pitchFamily="34" charset="0"/>
            </a:endParaRPr>
          </a:p>
          <a:p>
            <a:pPr>
              <a:lnSpc>
                <a:spcPts val="4500"/>
              </a:lnSpc>
            </a:pPr>
            <a:r>
              <a:rPr lang="en-US" altLang="zh-CN" sz="3000" b="1" dirty="0">
                <a:solidFill>
                  <a:schemeClr val="tx1"/>
                </a:solidFill>
                <a:latin typeface="Arial" panose="020B0604020202020204" pitchFamily="34" charset="0"/>
                <a:ea typeface="Arial" panose="020B0604020202020204" pitchFamily="34" charset="0"/>
                <a:cs typeface="Arial" panose="020B0604020202020204" pitchFamily="34" charset="0"/>
              </a:rPr>
              <a:t>M.MAHALAKSHMI,</a:t>
            </a:r>
            <a:endParaRPr lang="en-US" altLang="zh-CN" sz="3000" b="1" dirty="0">
              <a:solidFill>
                <a:schemeClr val="tx1"/>
              </a:solidFill>
              <a:latin typeface="Arial" panose="020B0604020202020204" pitchFamily="34" charset="0"/>
              <a:ea typeface="Arial" panose="020B0604020202020204" pitchFamily="34" charset="0"/>
              <a:cs typeface="Arial" panose="020B0604020202020204" pitchFamily="34" charset="0"/>
            </a:endParaRPr>
          </a:p>
          <a:p>
            <a:pPr>
              <a:lnSpc>
                <a:spcPts val="4500"/>
              </a:lnSpc>
            </a:pPr>
            <a:r>
              <a:rPr lang="en-US" altLang="zh-CN" sz="3000" b="1" dirty="0">
                <a:solidFill>
                  <a:schemeClr val="tx1"/>
                </a:solidFill>
                <a:latin typeface="Arial" panose="020B0604020202020204" pitchFamily="34" charset="0"/>
                <a:ea typeface="Arial" panose="020B0604020202020204" pitchFamily="34" charset="0"/>
                <a:cs typeface="Arial" panose="020B0604020202020204" pitchFamily="34" charset="0"/>
              </a:rPr>
              <a:t>510521205022,</a:t>
            </a:r>
            <a:endParaRPr lang="en-US" altLang="zh-CN" sz="3000" b="1" dirty="0">
              <a:solidFill>
                <a:schemeClr val="tx1"/>
              </a:solidFill>
              <a:latin typeface="Arial" panose="020B0604020202020204" pitchFamily="34" charset="0"/>
              <a:ea typeface="Arial" panose="020B0604020202020204" pitchFamily="34" charset="0"/>
              <a:cs typeface="Arial" panose="020B0604020202020204" pitchFamily="34" charset="0"/>
            </a:endParaRPr>
          </a:p>
          <a:p>
            <a:pPr>
              <a:lnSpc>
                <a:spcPts val="4500"/>
              </a:lnSpc>
            </a:pPr>
            <a:r>
              <a:rPr lang="en-US" altLang="zh-CN" sz="3000" b="1" dirty="0">
                <a:solidFill>
                  <a:schemeClr val="tx1"/>
                </a:solidFill>
                <a:latin typeface="Arial" panose="020B0604020202020204" pitchFamily="34" charset="0"/>
                <a:ea typeface="Arial" panose="020B0604020202020204" pitchFamily="34" charset="0"/>
                <a:cs typeface="Arial" panose="020B0604020202020204" pitchFamily="34" charset="0"/>
              </a:rPr>
              <a:t>BHARATHIDASAN ENGINEERING COLLEGE,</a:t>
            </a:r>
            <a:endParaRPr lang="en-US" altLang="zh-CN" sz="3000" b="1" dirty="0">
              <a:solidFill>
                <a:schemeClr val="tx1"/>
              </a:solidFill>
              <a:latin typeface="Arial" panose="020B0604020202020204" pitchFamily="34" charset="0"/>
              <a:ea typeface="Arial" panose="020B0604020202020204" pitchFamily="34" charset="0"/>
              <a:cs typeface="Arial" panose="020B0604020202020204" pitchFamily="34" charset="0"/>
            </a:endParaRPr>
          </a:p>
          <a:p>
            <a:pPr>
              <a:lnSpc>
                <a:spcPts val="4500"/>
              </a:lnSpc>
            </a:pPr>
            <a:r>
              <a:rPr lang="en-US" altLang="zh-CN" sz="3000" b="1" dirty="0">
                <a:solidFill>
                  <a:schemeClr val="tx1"/>
                </a:solidFill>
                <a:latin typeface="Arial" panose="020B0604020202020204" pitchFamily="34" charset="0"/>
                <a:ea typeface="Arial" panose="020B0604020202020204" pitchFamily="34" charset="0"/>
                <a:cs typeface="Arial" panose="020B0604020202020204" pitchFamily="34" charset="0"/>
              </a:rPr>
              <a:t>PHASE4 PROJECT SUBMISSION.</a:t>
            </a:r>
            <a:endParaRPr lang="en-US" altLang="zh-CN" sz="3000" b="1" dirty="0">
              <a:solidFill>
                <a:schemeClr val="tx1"/>
              </a:solidFill>
              <a:latin typeface="Arial" panose="020B0604020202020204" pitchFamily="34" charset="0"/>
              <a:ea typeface="Arial" panose="020B0604020202020204" pitchFamily="34" charset="0"/>
              <a:cs typeface="Arial" panose="020B0604020202020204" pitchFamily="34" charset="0"/>
            </a:endParaRPr>
          </a:p>
          <a:p>
            <a:pPr>
              <a:lnSpc>
                <a:spcPts val="1000"/>
              </a:lnSpc>
            </a:pPr>
            <a:endParaRPr lang="en-US" altLang="zh-CN" sz="3000" b="1" dirty="0">
              <a:solidFill>
                <a:schemeClr val="tx1"/>
              </a:solidFill>
              <a:latin typeface="Arial" panose="020B0604020202020204" pitchFamily="34" charset="0"/>
              <a:ea typeface="Arial" panose="020B0604020202020204" pitchFamily="34" charset="0"/>
              <a:cs typeface="Arial" panose="020B0604020202020204" pitchFamily="34" charset="0"/>
            </a:endParaRPr>
          </a:p>
        </p:txBody>
      </p:sp>
      <p:sp>
        <p:nvSpPr>
          <p:cNvPr id="34" name="标题 1"/>
          <p:cNvSpPr>
            <a:spLocks noGrp="1"/>
          </p:cNvSpPr>
          <p:nvPr>
            <p:ph type="title"/>
          </p:nvPr>
        </p:nvSpPr>
        <p:spPr>
          <a:xfrm>
            <a:off x="511175" y="637540"/>
            <a:ext cx="4334510" cy="992505"/>
          </a:xfrm>
          <a:ln>
            <a:noFill/>
            <a:prstDash val="dash"/>
          </a:ln>
        </p:spPr>
        <p:txBody>
          <a:bodyPr>
            <a:noAutofit/>
          </a:bodyPr>
          <a:p>
            <a:pPr algn="ctr" fontAlgn="auto">
              <a:lnSpc>
                <a:spcPts val="5000"/>
              </a:lnSpc>
            </a:pPr>
            <a:r>
              <a:rPr lang="en-US" altLang="zh-CN" sz="3000" b="1" dirty="0" smtClean="0">
                <a:solidFill>
                  <a:schemeClr val="bg1"/>
                </a:solidFill>
                <a:latin typeface="Arial" panose="020B0604020202020204" pitchFamily="34" charset="0"/>
                <a:ea typeface="Arial" panose="020B0604020202020204" pitchFamily="34" charset="0"/>
                <a:cs typeface="Arial" panose="020B0604020202020204" pitchFamily="34" charset="0"/>
              </a:rPr>
              <a:t>PREPARED BY</a:t>
            </a:r>
            <a:endParaRPr lang="en-US" altLang="zh-CN" sz="3000" b="1" dirty="0" smtClean="0">
              <a:solidFill>
                <a:schemeClr val="bg1"/>
              </a:solidFill>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片1"/>
          <p:cNvPicPr>
            <a:picLocks noChangeAspect="1"/>
          </p:cNvPicPr>
          <p:nvPr/>
        </p:nvPicPr>
        <p:blipFill>
          <a:blip r:embed="rId1"/>
          <a:srcRect t="-1613" r="17004"/>
          <a:stretch>
            <a:fillRect/>
          </a:stretch>
        </p:blipFill>
        <p:spPr>
          <a:xfrm>
            <a:off x="-24130" y="-20320"/>
            <a:ext cx="12240260" cy="2724785"/>
          </a:xfrm>
          <a:prstGeom prst="rect">
            <a:avLst/>
          </a:prstGeom>
        </p:spPr>
      </p:pic>
      <p:sp>
        <p:nvSpPr>
          <p:cNvPr id="32" name="Freeform 7"/>
          <p:cNvSpPr>
            <a:spLocks noEditPoints="1"/>
          </p:cNvSpPr>
          <p:nvPr/>
        </p:nvSpPr>
        <p:spPr bwMode="auto">
          <a:xfrm>
            <a:off x="2529661" y="0"/>
            <a:ext cx="6847408" cy="6858000"/>
          </a:xfrm>
          <a:custGeom>
            <a:avLst/>
            <a:gdLst>
              <a:gd name="T0" fmla="*/ 1293 w 2586"/>
              <a:gd name="T1" fmla="*/ 1296 h 2590"/>
              <a:gd name="T2" fmla="*/ 1622 w 2586"/>
              <a:gd name="T3" fmla="*/ 964 h 2590"/>
              <a:gd name="T4" fmla="*/ 1850 w 2586"/>
              <a:gd name="T5" fmla="*/ 1192 h 2590"/>
              <a:gd name="T6" fmla="*/ 1966 w 2586"/>
              <a:gd name="T7" fmla="*/ 1073 h 2590"/>
              <a:gd name="T8" fmla="*/ 1966 w 2586"/>
              <a:gd name="T9" fmla="*/ 1640 h 2590"/>
              <a:gd name="T10" fmla="*/ 1402 w 2586"/>
              <a:gd name="T11" fmla="*/ 1640 h 2590"/>
              <a:gd name="T12" fmla="*/ 1518 w 2586"/>
              <a:gd name="T13" fmla="*/ 1521 h 2590"/>
              <a:gd name="T14" fmla="*/ 1293 w 2586"/>
              <a:gd name="T15" fmla="*/ 1296 h 2590"/>
              <a:gd name="T16" fmla="*/ 1293 w 2586"/>
              <a:gd name="T17" fmla="*/ 1358 h 2590"/>
              <a:gd name="T18" fmla="*/ 1229 w 2586"/>
              <a:gd name="T19" fmla="*/ 1358 h 2590"/>
              <a:gd name="T20" fmla="*/ 1293 w 2586"/>
              <a:gd name="T21" fmla="*/ 1294 h 2590"/>
              <a:gd name="T22" fmla="*/ 1293 w 2586"/>
              <a:gd name="T23" fmla="*/ 1296 h 2590"/>
              <a:gd name="T24" fmla="*/ 1923 w 2586"/>
              <a:gd name="T25" fmla="*/ 666 h 2590"/>
              <a:gd name="T26" fmla="*/ 1984 w 2586"/>
              <a:gd name="T27" fmla="*/ 602 h 2590"/>
              <a:gd name="T28" fmla="*/ 1984 w 2586"/>
              <a:gd name="T29" fmla="*/ 666 h 2590"/>
              <a:gd name="T30" fmla="*/ 1923 w 2586"/>
              <a:gd name="T31" fmla="*/ 666 h 2590"/>
              <a:gd name="T32" fmla="*/ 2586 w 2586"/>
              <a:gd name="T33" fmla="*/ 0 h 2590"/>
              <a:gd name="T34" fmla="*/ 0 w 2586"/>
              <a:gd name="T35" fmla="*/ 2590 h 2590"/>
              <a:gd name="T36" fmla="*/ 2586 w 2586"/>
              <a:gd name="T37" fmla="*/ 2590 h 2590"/>
              <a:gd name="T38" fmla="*/ 2586 w 2586"/>
              <a:gd name="T39" fmla="*/ 0 h 2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86" h="2590">
                <a:moveTo>
                  <a:pt x="1293" y="1296"/>
                </a:moveTo>
                <a:lnTo>
                  <a:pt x="1622" y="964"/>
                </a:lnTo>
                <a:lnTo>
                  <a:pt x="1850" y="1192"/>
                </a:lnTo>
                <a:lnTo>
                  <a:pt x="1966" y="1073"/>
                </a:lnTo>
                <a:lnTo>
                  <a:pt x="1966" y="1640"/>
                </a:lnTo>
                <a:lnTo>
                  <a:pt x="1402" y="1640"/>
                </a:lnTo>
                <a:lnTo>
                  <a:pt x="1518" y="1521"/>
                </a:lnTo>
                <a:lnTo>
                  <a:pt x="1293" y="1296"/>
                </a:lnTo>
                <a:lnTo>
                  <a:pt x="1293" y="1358"/>
                </a:lnTo>
                <a:lnTo>
                  <a:pt x="1229" y="1358"/>
                </a:lnTo>
                <a:lnTo>
                  <a:pt x="1293" y="1294"/>
                </a:lnTo>
                <a:lnTo>
                  <a:pt x="1293" y="1296"/>
                </a:lnTo>
                <a:moveTo>
                  <a:pt x="1923" y="666"/>
                </a:moveTo>
                <a:lnTo>
                  <a:pt x="1984" y="602"/>
                </a:lnTo>
                <a:lnTo>
                  <a:pt x="1984" y="666"/>
                </a:lnTo>
                <a:lnTo>
                  <a:pt x="1923" y="666"/>
                </a:lnTo>
                <a:moveTo>
                  <a:pt x="2586" y="0"/>
                </a:moveTo>
                <a:lnTo>
                  <a:pt x="0" y="2590"/>
                </a:lnTo>
                <a:lnTo>
                  <a:pt x="2586" y="2590"/>
                </a:lnTo>
                <a:lnTo>
                  <a:pt x="25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文本框 26"/>
          <p:cNvSpPr txBox="1"/>
          <p:nvPr/>
        </p:nvSpPr>
        <p:spPr>
          <a:xfrm>
            <a:off x="387985" y="109220"/>
            <a:ext cx="3182620" cy="603250"/>
          </a:xfrm>
          <a:prstGeom prst="rect">
            <a:avLst/>
          </a:prstGeom>
          <a:noFill/>
          <a:ln w="6350">
            <a:noFill/>
          </a:ln>
        </p:spPr>
        <p:txBody>
          <a:bodyPr vert="horz" wrap="square" anchor="t"/>
          <a:p>
            <a:pPr algn="l">
              <a:lnSpc>
                <a:spcPts val="3200"/>
              </a:lnSpc>
            </a:pPr>
            <a:endParaRPr lang="zh-CN" altLang="en-US" sz="2300" b="1">
              <a:solidFill>
                <a:schemeClr val="bg1"/>
              </a:solidFill>
              <a:latin typeface="Calibri Light" panose="020F0302020204030204" charset="0"/>
              <a:cs typeface="Calibri Light" panose="020F0302020204030204" charset="0"/>
            </a:endParaRPr>
          </a:p>
          <a:p>
            <a:pPr algn="l"/>
            <a:endParaRPr lang="zh-CN" altLang="en-US" sz="2300" b="1">
              <a:solidFill>
                <a:schemeClr val="bg1"/>
              </a:solidFill>
              <a:latin typeface="Calibri Light" panose="020F0302020204030204" charset="0"/>
              <a:cs typeface="Calibri Light" panose="020F0302020204030204" charset="0"/>
            </a:endParaRPr>
          </a:p>
        </p:txBody>
      </p:sp>
      <p:sp>
        <p:nvSpPr>
          <p:cNvPr id="1073742979" name="文本框 1073742978"/>
          <p:cNvSpPr txBox="1"/>
          <p:nvPr/>
        </p:nvSpPr>
        <p:spPr>
          <a:xfrm>
            <a:off x="782320" y="3564890"/>
            <a:ext cx="1090930" cy="763270"/>
          </a:xfrm>
          <a:prstGeom prst="rect">
            <a:avLst/>
          </a:prstGeom>
          <a:noFill/>
          <a:ln w="3175">
            <a:noFill/>
          </a:ln>
        </p:spPr>
        <p:txBody>
          <a:bodyPr wrap="square"/>
          <a:p>
            <a:endParaRPr lang="zh-CN" altLang="en-US" sz="2400" b="1">
              <a:solidFill>
                <a:srgbClr val="359639"/>
              </a:solidFill>
              <a:latin typeface="Arial" panose="020B0604020202020204" pitchFamily="34" charset="0"/>
              <a:ea typeface="Arial" panose="020B0604020202020204" pitchFamily="34" charset="0"/>
              <a:cs typeface="Arial" panose="020B0604020202020204" pitchFamily="34" charset="0"/>
            </a:endParaRPr>
          </a:p>
        </p:txBody>
      </p:sp>
      <p:sp>
        <p:nvSpPr>
          <p:cNvPr id="4" name="文本框 3"/>
          <p:cNvSpPr txBox="1"/>
          <p:nvPr/>
        </p:nvSpPr>
        <p:spPr>
          <a:xfrm>
            <a:off x="915670" y="5189220"/>
            <a:ext cx="952500" cy="763270"/>
          </a:xfrm>
          <a:prstGeom prst="rect">
            <a:avLst/>
          </a:prstGeom>
          <a:noFill/>
          <a:ln w="3175">
            <a:noFill/>
          </a:ln>
        </p:spPr>
        <p:txBody>
          <a:bodyPr wrap="square"/>
          <a:p>
            <a:endParaRPr lang="zh-CN" altLang="en-US" sz="2400" b="1">
              <a:solidFill>
                <a:srgbClr val="359639"/>
              </a:solidFill>
              <a:latin typeface="Arial" panose="020B0604020202020204" pitchFamily="34" charset="0"/>
              <a:ea typeface="Arial" panose="020B0604020202020204" pitchFamily="34" charset="0"/>
              <a:cs typeface="Arial" panose="020B0604020202020204" pitchFamily="34" charset="0"/>
            </a:endParaRPr>
          </a:p>
        </p:txBody>
      </p:sp>
      <p:sp>
        <p:nvSpPr>
          <p:cNvPr id="5" name="文本框 4"/>
          <p:cNvSpPr txBox="1"/>
          <p:nvPr/>
        </p:nvSpPr>
        <p:spPr>
          <a:xfrm>
            <a:off x="551815" y="1972945"/>
            <a:ext cx="1809750" cy="624840"/>
          </a:xfrm>
          <a:prstGeom prst="rect">
            <a:avLst/>
          </a:prstGeom>
          <a:noFill/>
          <a:ln w="3175">
            <a:noFill/>
          </a:ln>
        </p:spPr>
        <p:txBody>
          <a:bodyPr wrap="square"/>
          <a:p>
            <a:endParaRPr lang="zh-CN" altLang="en-US" sz="2400" b="1">
              <a:solidFill>
                <a:srgbClr val="359639"/>
              </a:solidFill>
              <a:latin typeface="Arial" panose="020B0604020202020204" pitchFamily="34" charset="0"/>
              <a:ea typeface="Arial" panose="020B0604020202020204" pitchFamily="34" charset="0"/>
              <a:cs typeface="Arial" panose="020B0604020202020204" pitchFamily="34" charset="0"/>
            </a:endParaRPr>
          </a:p>
        </p:txBody>
      </p:sp>
      <p:sp>
        <p:nvSpPr>
          <p:cNvPr id="2" name="Text Box 1"/>
          <p:cNvSpPr txBox="1"/>
          <p:nvPr/>
        </p:nvSpPr>
        <p:spPr>
          <a:xfrm>
            <a:off x="3569970" y="3081020"/>
            <a:ext cx="6374130" cy="1641475"/>
          </a:xfrm>
          <a:prstGeom prst="rect">
            <a:avLst/>
          </a:prstGeom>
          <a:noFill/>
        </p:spPr>
        <p:txBody>
          <a:bodyPr wrap="square" rtlCol="0">
            <a:noAutofit/>
          </a:bodyPr>
          <a:p>
            <a:endParaRPr lang="en-US"/>
          </a:p>
        </p:txBody>
      </p:sp>
      <p:sp>
        <p:nvSpPr>
          <p:cNvPr id="6" name="Text Box 5"/>
          <p:cNvSpPr txBox="1"/>
          <p:nvPr/>
        </p:nvSpPr>
        <p:spPr>
          <a:xfrm>
            <a:off x="1873250" y="2084070"/>
            <a:ext cx="13381990" cy="4773930"/>
          </a:xfrm>
          <a:prstGeom prst="rect">
            <a:avLst/>
          </a:prstGeom>
          <a:noFill/>
        </p:spPr>
        <p:txBody>
          <a:bodyPr wrap="square" rtlCol="0" anchor="t">
            <a:noAutofit/>
          </a:bodyPr>
          <a:p>
            <a:r>
              <a:rPr lang="en-US" sz="2400" b="1"/>
              <a:t>for col in num_cols:</a:t>
            </a:r>
            <a:endParaRPr lang="en-US" sz="2400" b="1"/>
          </a:p>
          <a:p>
            <a:r>
              <a:rPr lang="en-US" sz="2400" b="1"/>
              <a:t>print(col)</a:t>
            </a:r>
            <a:endParaRPr lang="en-US" sz="2400" b="1"/>
          </a:p>
          <a:p>
            <a:r>
              <a:rPr lang="en-US" sz="2400" b="1"/>
              <a:t>print('Skew :'</a:t>
            </a:r>
            <a:endParaRPr lang="en-US" sz="2400" b="1"/>
          </a:p>
          <a:p>
            <a:r>
              <a:rPr lang="en-US" sz="2400" b="1"/>
              <a:t>, round(data[col].skew(), 2))</a:t>
            </a:r>
            <a:endParaRPr lang="en-US" sz="2400" b="1"/>
          </a:p>
          <a:p>
            <a:r>
              <a:rPr lang="en-US" sz="2400" b="1"/>
              <a:t>plt.figure(figsize = (15, 4))</a:t>
            </a:r>
            <a:endParaRPr lang="en-US" sz="2400" b="1"/>
          </a:p>
          <a:p>
            <a:r>
              <a:rPr lang="en-US" sz="2400" b="1"/>
              <a:t>plt.subplot(1, 2, 1)</a:t>
            </a:r>
            <a:endParaRPr lang="en-US" sz="2400" b="1"/>
          </a:p>
          <a:p>
            <a:r>
              <a:rPr lang="en-US" sz="2400" b="1"/>
              <a:t>data[col].hist(grid=False)</a:t>
            </a:r>
            <a:endParaRPr lang="en-US" sz="2400" b="1"/>
          </a:p>
          <a:p>
            <a:r>
              <a:rPr lang="en-US" sz="2400" b="1"/>
              <a:t>plt.ylabel('count')</a:t>
            </a:r>
            <a:endParaRPr lang="en-US" sz="2400" b="1"/>
          </a:p>
          <a:p>
            <a:r>
              <a:rPr lang="en-US" sz="2400" b="1"/>
              <a:t>plt.subplot(1, 2, 2)</a:t>
            </a:r>
            <a:endParaRPr lang="en-US" sz="2400" b="1"/>
          </a:p>
          <a:p>
            <a:r>
              <a:rPr lang="en-US" sz="2400" b="1"/>
              <a:t>sns.boxplot(x=data[col])</a:t>
            </a:r>
            <a:endParaRPr lang="en-US" sz="2400" b="1"/>
          </a:p>
          <a:p>
            <a:r>
              <a:rPr lang="en-US" sz="2400" b="1"/>
              <a:t>plt.show()</a:t>
            </a:r>
            <a:endParaRPr lang="en-US" sz="2400" b="1"/>
          </a:p>
          <a:p>
            <a:endParaRPr lang="en-US" sz="2400" b="1"/>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片1"/>
          <p:cNvPicPr>
            <a:picLocks noChangeAspect="1"/>
          </p:cNvPicPr>
          <p:nvPr/>
        </p:nvPicPr>
        <p:blipFill>
          <a:blip r:embed="rId1"/>
          <a:srcRect t="-1613" r="17004"/>
          <a:stretch>
            <a:fillRect/>
          </a:stretch>
        </p:blipFill>
        <p:spPr>
          <a:xfrm>
            <a:off x="-24130" y="-20320"/>
            <a:ext cx="12240260" cy="2724785"/>
          </a:xfrm>
          <a:prstGeom prst="rect">
            <a:avLst/>
          </a:prstGeom>
        </p:spPr>
      </p:pic>
      <p:sp>
        <p:nvSpPr>
          <p:cNvPr id="32" name="Freeform 7"/>
          <p:cNvSpPr>
            <a:spLocks noEditPoints="1"/>
          </p:cNvSpPr>
          <p:nvPr/>
        </p:nvSpPr>
        <p:spPr bwMode="auto">
          <a:xfrm>
            <a:off x="2529661" y="0"/>
            <a:ext cx="6847408" cy="6858000"/>
          </a:xfrm>
          <a:custGeom>
            <a:avLst/>
            <a:gdLst>
              <a:gd name="T0" fmla="*/ 1293 w 2586"/>
              <a:gd name="T1" fmla="*/ 1296 h 2590"/>
              <a:gd name="T2" fmla="*/ 1622 w 2586"/>
              <a:gd name="T3" fmla="*/ 964 h 2590"/>
              <a:gd name="T4" fmla="*/ 1850 w 2586"/>
              <a:gd name="T5" fmla="*/ 1192 h 2590"/>
              <a:gd name="T6" fmla="*/ 1966 w 2586"/>
              <a:gd name="T7" fmla="*/ 1073 h 2590"/>
              <a:gd name="T8" fmla="*/ 1966 w 2586"/>
              <a:gd name="T9" fmla="*/ 1640 h 2590"/>
              <a:gd name="T10" fmla="*/ 1402 w 2586"/>
              <a:gd name="T11" fmla="*/ 1640 h 2590"/>
              <a:gd name="T12" fmla="*/ 1518 w 2586"/>
              <a:gd name="T13" fmla="*/ 1521 h 2590"/>
              <a:gd name="T14" fmla="*/ 1293 w 2586"/>
              <a:gd name="T15" fmla="*/ 1296 h 2590"/>
              <a:gd name="T16" fmla="*/ 1293 w 2586"/>
              <a:gd name="T17" fmla="*/ 1358 h 2590"/>
              <a:gd name="T18" fmla="*/ 1229 w 2586"/>
              <a:gd name="T19" fmla="*/ 1358 h 2590"/>
              <a:gd name="T20" fmla="*/ 1293 w 2586"/>
              <a:gd name="T21" fmla="*/ 1294 h 2590"/>
              <a:gd name="T22" fmla="*/ 1293 w 2586"/>
              <a:gd name="T23" fmla="*/ 1296 h 2590"/>
              <a:gd name="T24" fmla="*/ 1923 w 2586"/>
              <a:gd name="T25" fmla="*/ 666 h 2590"/>
              <a:gd name="T26" fmla="*/ 1984 w 2586"/>
              <a:gd name="T27" fmla="*/ 602 h 2590"/>
              <a:gd name="T28" fmla="*/ 1984 w 2586"/>
              <a:gd name="T29" fmla="*/ 666 h 2590"/>
              <a:gd name="T30" fmla="*/ 1923 w 2586"/>
              <a:gd name="T31" fmla="*/ 666 h 2590"/>
              <a:gd name="T32" fmla="*/ 2586 w 2586"/>
              <a:gd name="T33" fmla="*/ 0 h 2590"/>
              <a:gd name="T34" fmla="*/ 0 w 2586"/>
              <a:gd name="T35" fmla="*/ 2590 h 2590"/>
              <a:gd name="T36" fmla="*/ 2586 w 2586"/>
              <a:gd name="T37" fmla="*/ 2590 h 2590"/>
              <a:gd name="T38" fmla="*/ 2586 w 2586"/>
              <a:gd name="T39" fmla="*/ 0 h 2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86" h="2590">
                <a:moveTo>
                  <a:pt x="1293" y="1296"/>
                </a:moveTo>
                <a:lnTo>
                  <a:pt x="1622" y="964"/>
                </a:lnTo>
                <a:lnTo>
                  <a:pt x="1850" y="1192"/>
                </a:lnTo>
                <a:lnTo>
                  <a:pt x="1966" y="1073"/>
                </a:lnTo>
                <a:lnTo>
                  <a:pt x="1966" y="1640"/>
                </a:lnTo>
                <a:lnTo>
                  <a:pt x="1402" y="1640"/>
                </a:lnTo>
                <a:lnTo>
                  <a:pt x="1518" y="1521"/>
                </a:lnTo>
                <a:lnTo>
                  <a:pt x="1293" y="1296"/>
                </a:lnTo>
                <a:lnTo>
                  <a:pt x="1293" y="1358"/>
                </a:lnTo>
                <a:lnTo>
                  <a:pt x="1229" y="1358"/>
                </a:lnTo>
                <a:lnTo>
                  <a:pt x="1293" y="1294"/>
                </a:lnTo>
                <a:lnTo>
                  <a:pt x="1293" y="1296"/>
                </a:lnTo>
                <a:moveTo>
                  <a:pt x="1923" y="666"/>
                </a:moveTo>
                <a:lnTo>
                  <a:pt x="1984" y="602"/>
                </a:lnTo>
                <a:lnTo>
                  <a:pt x="1984" y="666"/>
                </a:lnTo>
                <a:lnTo>
                  <a:pt x="1923" y="666"/>
                </a:lnTo>
                <a:moveTo>
                  <a:pt x="2586" y="0"/>
                </a:moveTo>
                <a:lnTo>
                  <a:pt x="0" y="2590"/>
                </a:lnTo>
                <a:lnTo>
                  <a:pt x="2586" y="2590"/>
                </a:lnTo>
                <a:lnTo>
                  <a:pt x="25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文本框 26"/>
          <p:cNvSpPr txBox="1"/>
          <p:nvPr/>
        </p:nvSpPr>
        <p:spPr>
          <a:xfrm>
            <a:off x="387985" y="109220"/>
            <a:ext cx="3182620" cy="603250"/>
          </a:xfrm>
          <a:prstGeom prst="rect">
            <a:avLst/>
          </a:prstGeom>
          <a:noFill/>
          <a:ln w="6350">
            <a:noFill/>
          </a:ln>
        </p:spPr>
        <p:txBody>
          <a:bodyPr vert="horz" wrap="square" anchor="t"/>
          <a:p>
            <a:pPr algn="l">
              <a:lnSpc>
                <a:spcPts val="3200"/>
              </a:lnSpc>
            </a:pPr>
            <a:endParaRPr lang="zh-CN" altLang="en-US" sz="2300" b="1">
              <a:solidFill>
                <a:schemeClr val="bg1"/>
              </a:solidFill>
              <a:latin typeface="Calibri Light" panose="020F0302020204030204" charset="0"/>
              <a:cs typeface="Calibri Light" panose="020F0302020204030204" charset="0"/>
            </a:endParaRPr>
          </a:p>
          <a:p>
            <a:pPr algn="l"/>
            <a:endParaRPr lang="zh-CN" altLang="en-US" sz="2300" b="1">
              <a:solidFill>
                <a:schemeClr val="bg1"/>
              </a:solidFill>
              <a:latin typeface="Calibri Light" panose="020F0302020204030204" charset="0"/>
              <a:cs typeface="Calibri Light" panose="020F0302020204030204" charset="0"/>
            </a:endParaRPr>
          </a:p>
        </p:txBody>
      </p:sp>
      <p:sp>
        <p:nvSpPr>
          <p:cNvPr id="1073742979" name="文本框 1073742978"/>
          <p:cNvSpPr txBox="1"/>
          <p:nvPr/>
        </p:nvSpPr>
        <p:spPr>
          <a:xfrm>
            <a:off x="782320" y="3564890"/>
            <a:ext cx="1090930" cy="763270"/>
          </a:xfrm>
          <a:prstGeom prst="rect">
            <a:avLst/>
          </a:prstGeom>
          <a:noFill/>
          <a:ln w="3175">
            <a:noFill/>
          </a:ln>
        </p:spPr>
        <p:txBody>
          <a:bodyPr wrap="square"/>
          <a:p>
            <a:endParaRPr lang="zh-CN" altLang="en-US" sz="2400" b="1">
              <a:solidFill>
                <a:srgbClr val="359639"/>
              </a:solidFill>
              <a:latin typeface="Arial" panose="020B0604020202020204" pitchFamily="34" charset="0"/>
              <a:ea typeface="Arial" panose="020B0604020202020204" pitchFamily="34" charset="0"/>
              <a:cs typeface="Arial" panose="020B0604020202020204" pitchFamily="34" charset="0"/>
            </a:endParaRPr>
          </a:p>
        </p:txBody>
      </p:sp>
      <p:sp>
        <p:nvSpPr>
          <p:cNvPr id="4" name="文本框 3"/>
          <p:cNvSpPr txBox="1"/>
          <p:nvPr/>
        </p:nvSpPr>
        <p:spPr>
          <a:xfrm>
            <a:off x="915670" y="5189220"/>
            <a:ext cx="952500" cy="763270"/>
          </a:xfrm>
          <a:prstGeom prst="rect">
            <a:avLst/>
          </a:prstGeom>
          <a:noFill/>
          <a:ln w="3175">
            <a:noFill/>
          </a:ln>
        </p:spPr>
        <p:txBody>
          <a:bodyPr wrap="square"/>
          <a:p>
            <a:endParaRPr lang="zh-CN" altLang="en-US" sz="2400" b="1">
              <a:solidFill>
                <a:srgbClr val="359639"/>
              </a:solidFill>
              <a:latin typeface="Arial" panose="020B0604020202020204" pitchFamily="34" charset="0"/>
              <a:ea typeface="Arial" panose="020B0604020202020204" pitchFamily="34" charset="0"/>
              <a:cs typeface="Arial" panose="020B0604020202020204" pitchFamily="34" charset="0"/>
            </a:endParaRPr>
          </a:p>
        </p:txBody>
      </p:sp>
      <p:sp>
        <p:nvSpPr>
          <p:cNvPr id="5" name="文本框 4"/>
          <p:cNvSpPr txBox="1"/>
          <p:nvPr/>
        </p:nvSpPr>
        <p:spPr>
          <a:xfrm>
            <a:off x="551815" y="1972945"/>
            <a:ext cx="1809750" cy="624840"/>
          </a:xfrm>
          <a:prstGeom prst="rect">
            <a:avLst/>
          </a:prstGeom>
          <a:noFill/>
          <a:ln w="3175">
            <a:noFill/>
          </a:ln>
        </p:spPr>
        <p:txBody>
          <a:bodyPr wrap="square"/>
          <a:p>
            <a:endParaRPr lang="zh-CN" altLang="en-US" sz="2400" b="1">
              <a:solidFill>
                <a:srgbClr val="359639"/>
              </a:solidFill>
              <a:latin typeface="Arial" panose="020B0604020202020204" pitchFamily="34" charset="0"/>
              <a:ea typeface="Arial" panose="020B0604020202020204" pitchFamily="34" charset="0"/>
              <a:cs typeface="Arial" panose="020B0604020202020204" pitchFamily="34" charset="0"/>
            </a:endParaRPr>
          </a:p>
        </p:txBody>
      </p:sp>
      <p:sp>
        <p:nvSpPr>
          <p:cNvPr id="2" name="Text Box 1"/>
          <p:cNvSpPr txBox="1"/>
          <p:nvPr/>
        </p:nvSpPr>
        <p:spPr>
          <a:xfrm>
            <a:off x="3569970" y="3081020"/>
            <a:ext cx="6374130" cy="1641475"/>
          </a:xfrm>
          <a:prstGeom prst="rect">
            <a:avLst/>
          </a:prstGeom>
          <a:noFill/>
        </p:spPr>
        <p:txBody>
          <a:bodyPr wrap="square" rtlCol="0">
            <a:noAutofit/>
          </a:bodyPr>
          <a:p>
            <a:endParaRPr lang="en-US"/>
          </a:p>
        </p:txBody>
      </p:sp>
      <p:sp>
        <p:nvSpPr>
          <p:cNvPr id="6" name="Text Box 5"/>
          <p:cNvSpPr txBox="1"/>
          <p:nvPr/>
        </p:nvSpPr>
        <p:spPr>
          <a:xfrm>
            <a:off x="1540510" y="1691640"/>
            <a:ext cx="13381990" cy="4773930"/>
          </a:xfrm>
          <a:prstGeom prst="rect">
            <a:avLst/>
          </a:prstGeom>
          <a:noFill/>
        </p:spPr>
        <p:txBody>
          <a:bodyPr wrap="square" rtlCol="0" anchor="t">
            <a:noAutofit/>
          </a:bodyPr>
          <a:p>
            <a:endParaRPr lang="en-US" sz="2400" b="1"/>
          </a:p>
        </p:txBody>
      </p:sp>
      <p:pic>
        <p:nvPicPr>
          <p:cNvPr id="7" name="Picture 6" descr="34"/>
          <p:cNvPicPr>
            <a:picLocks noChangeAspect="1"/>
          </p:cNvPicPr>
          <p:nvPr/>
        </p:nvPicPr>
        <p:blipFill>
          <a:blip r:embed="rId2"/>
          <a:stretch>
            <a:fillRect/>
          </a:stretch>
        </p:blipFill>
        <p:spPr>
          <a:xfrm>
            <a:off x="387985" y="2159635"/>
            <a:ext cx="11069320" cy="415544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片1"/>
          <p:cNvPicPr>
            <a:picLocks noChangeAspect="1"/>
          </p:cNvPicPr>
          <p:nvPr/>
        </p:nvPicPr>
        <p:blipFill>
          <a:blip r:embed="rId1"/>
          <a:srcRect t="-1613" r="17004"/>
          <a:stretch>
            <a:fillRect/>
          </a:stretch>
        </p:blipFill>
        <p:spPr>
          <a:xfrm>
            <a:off x="-24130" y="-20320"/>
            <a:ext cx="12240260" cy="2724785"/>
          </a:xfrm>
          <a:prstGeom prst="rect">
            <a:avLst/>
          </a:prstGeom>
        </p:spPr>
      </p:pic>
      <p:sp>
        <p:nvSpPr>
          <p:cNvPr id="32" name="Freeform 7"/>
          <p:cNvSpPr>
            <a:spLocks noEditPoints="1"/>
          </p:cNvSpPr>
          <p:nvPr/>
        </p:nvSpPr>
        <p:spPr bwMode="auto">
          <a:xfrm>
            <a:off x="2529661" y="0"/>
            <a:ext cx="6847408" cy="6858000"/>
          </a:xfrm>
          <a:custGeom>
            <a:avLst/>
            <a:gdLst>
              <a:gd name="T0" fmla="*/ 1293 w 2586"/>
              <a:gd name="T1" fmla="*/ 1296 h 2590"/>
              <a:gd name="T2" fmla="*/ 1622 w 2586"/>
              <a:gd name="T3" fmla="*/ 964 h 2590"/>
              <a:gd name="T4" fmla="*/ 1850 w 2586"/>
              <a:gd name="T5" fmla="*/ 1192 h 2590"/>
              <a:gd name="T6" fmla="*/ 1966 w 2586"/>
              <a:gd name="T7" fmla="*/ 1073 h 2590"/>
              <a:gd name="T8" fmla="*/ 1966 w 2586"/>
              <a:gd name="T9" fmla="*/ 1640 h 2590"/>
              <a:gd name="T10" fmla="*/ 1402 w 2586"/>
              <a:gd name="T11" fmla="*/ 1640 h 2590"/>
              <a:gd name="T12" fmla="*/ 1518 w 2586"/>
              <a:gd name="T13" fmla="*/ 1521 h 2590"/>
              <a:gd name="T14" fmla="*/ 1293 w 2586"/>
              <a:gd name="T15" fmla="*/ 1296 h 2590"/>
              <a:gd name="T16" fmla="*/ 1293 w 2586"/>
              <a:gd name="T17" fmla="*/ 1358 h 2590"/>
              <a:gd name="T18" fmla="*/ 1229 w 2586"/>
              <a:gd name="T19" fmla="*/ 1358 h 2590"/>
              <a:gd name="T20" fmla="*/ 1293 w 2586"/>
              <a:gd name="T21" fmla="*/ 1294 h 2590"/>
              <a:gd name="T22" fmla="*/ 1293 w 2586"/>
              <a:gd name="T23" fmla="*/ 1296 h 2590"/>
              <a:gd name="T24" fmla="*/ 1923 w 2586"/>
              <a:gd name="T25" fmla="*/ 666 h 2590"/>
              <a:gd name="T26" fmla="*/ 1984 w 2586"/>
              <a:gd name="T27" fmla="*/ 602 h 2590"/>
              <a:gd name="T28" fmla="*/ 1984 w 2586"/>
              <a:gd name="T29" fmla="*/ 666 h 2590"/>
              <a:gd name="T30" fmla="*/ 1923 w 2586"/>
              <a:gd name="T31" fmla="*/ 666 h 2590"/>
              <a:gd name="T32" fmla="*/ 2586 w 2586"/>
              <a:gd name="T33" fmla="*/ 0 h 2590"/>
              <a:gd name="T34" fmla="*/ 0 w 2586"/>
              <a:gd name="T35" fmla="*/ 2590 h 2590"/>
              <a:gd name="T36" fmla="*/ 2586 w 2586"/>
              <a:gd name="T37" fmla="*/ 2590 h 2590"/>
              <a:gd name="T38" fmla="*/ 2586 w 2586"/>
              <a:gd name="T39" fmla="*/ 0 h 2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86" h="2590">
                <a:moveTo>
                  <a:pt x="1293" y="1296"/>
                </a:moveTo>
                <a:lnTo>
                  <a:pt x="1622" y="964"/>
                </a:lnTo>
                <a:lnTo>
                  <a:pt x="1850" y="1192"/>
                </a:lnTo>
                <a:lnTo>
                  <a:pt x="1966" y="1073"/>
                </a:lnTo>
                <a:lnTo>
                  <a:pt x="1966" y="1640"/>
                </a:lnTo>
                <a:lnTo>
                  <a:pt x="1402" y="1640"/>
                </a:lnTo>
                <a:lnTo>
                  <a:pt x="1518" y="1521"/>
                </a:lnTo>
                <a:lnTo>
                  <a:pt x="1293" y="1296"/>
                </a:lnTo>
                <a:lnTo>
                  <a:pt x="1293" y="1358"/>
                </a:lnTo>
                <a:lnTo>
                  <a:pt x="1229" y="1358"/>
                </a:lnTo>
                <a:lnTo>
                  <a:pt x="1293" y="1294"/>
                </a:lnTo>
                <a:lnTo>
                  <a:pt x="1293" y="1296"/>
                </a:lnTo>
                <a:moveTo>
                  <a:pt x="1923" y="666"/>
                </a:moveTo>
                <a:lnTo>
                  <a:pt x="1984" y="602"/>
                </a:lnTo>
                <a:lnTo>
                  <a:pt x="1984" y="666"/>
                </a:lnTo>
                <a:lnTo>
                  <a:pt x="1923" y="666"/>
                </a:lnTo>
                <a:moveTo>
                  <a:pt x="2586" y="0"/>
                </a:moveTo>
                <a:lnTo>
                  <a:pt x="0" y="2590"/>
                </a:lnTo>
                <a:lnTo>
                  <a:pt x="2586" y="2590"/>
                </a:lnTo>
                <a:lnTo>
                  <a:pt x="25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文本框 26"/>
          <p:cNvSpPr txBox="1"/>
          <p:nvPr/>
        </p:nvSpPr>
        <p:spPr>
          <a:xfrm>
            <a:off x="387985" y="109220"/>
            <a:ext cx="3182620" cy="603250"/>
          </a:xfrm>
          <a:prstGeom prst="rect">
            <a:avLst/>
          </a:prstGeom>
          <a:noFill/>
          <a:ln w="6350">
            <a:noFill/>
          </a:ln>
        </p:spPr>
        <p:txBody>
          <a:bodyPr vert="horz" wrap="square" anchor="t"/>
          <a:p>
            <a:pPr algn="l">
              <a:lnSpc>
                <a:spcPts val="3200"/>
              </a:lnSpc>
            </a:pPr>
            <a:endParaRPr lang="zh-CN" altLang="en-US" sz="2300" b="1">
              <a:solidFill>
                <a:schemeClr val="bg1"/>
              </a:solidFill>
              <a:latin typeface="Calibri Light" panose="020F0302020204030204" charset="0"/>
              <a:cs typeface="Calibri Light" panose="020F0302020204030204" charset="0"/>
            </a:endParaRPr>
          </a:p>
          <a:p>
            <a:pPr algn="l"/>
            <a:endParaRPr lang="zh-CN" altLang="en-US" sz="2300" b="1">
              <a:solidFill>
                <a:schemeClr val="bg1"/>
              </a:solidFill>
              <a:latin typeface="Calibri Light" panose="020F0302020204030204" charset="0"/>
              <a:cs typeface="Calibri Light" panose="020F0302020204030204" charset="0"/>
            </a:endParaRPr>
          </a:p>
        </p:txBody>
      </p:sp>
      <p:sp>
        <p:nvSpPr>
          <p:cNvPr id="1073742979" name="文本框 1073742978"/>
          <p:cNvSpPr txBox="1"/>
          <p:nvPr/>
        </p:nvSpPr>
        <p:spPr>
          <a:xfrm>
            <a:off x="782320" y="3564890"/>
            <a:ext cx="1090930" cy="763270"/>
          </a:xfrm>
          <a:prstGeom prst="rect">
            <a:avLst/>
          </a:prstGeom>
          <a:noFill/>
          <a:ln w="3175">
            <a:noFill/>
          </a:ln>
        </p:spPr>
        <p:txBody>
          <a:bodyPr wrap="square"/>
          <a:p>
            <a:endParaRPr lang="zh-CN" altLang="en-US" sz="2400" b="1">
              <a:solidFill>
                <a:srgbClr val="359639"/>
              </a:solidFill>
              <a:latin typeface="Arial" panose="020B0604020202020204" pitchFamily="34" charset="0"/>
              <a:ea typeface="Arial" panose="020B0604020202020204" pitchFamily="34" charset="0"/>
              <a:cs typeface="Arial" panose="020B0604020202020204" pitchFamily="34" charset="0"/>
            </a:endParaRPr>
          </a:p>
        </p:txBody>
      </p:sp>
      <p:sp>
        <p:nvSpPr>
          <p:cNvPr id="4" name="文本框 3"/>
          <p:cNvSpPr txBox="1"/>
          <p:nvPr/>
        </p:nvSpPr>
        <p:spPr>
          <a:xfrm>
            <a:off x="915670" y="5189220"/>
            <a:ext cx="952500" cy="763270"/>
          </a:xfrm>
          <a:prstGeom prst="rect">
            <a:avLst/>
          </a:prstGeom>
          <a:noFill/>
          <a:ln w="3175">
            <a:noFill/>
          </a:ln>
        </p:spPr>
        <p:txBody>
          <a:bodyPr wrap="square"/>
          <a:p>
            <a:endParaRPr lang="zh-CN" altLang="en-US" sz="2400" b="1">
              <a:solidFill>
                <a:srgbClr val="359639"/>
              </a:solidFill>
              <a:latin typeface="Arial" panose="020B0604020202020204" pitchFamily="34" charset="0"/>
              <a:ea typeface="Arial" panose="020B0604020202020204" pitchFamily="34" charset="0"/>
              <a:cs typeface="Arial" panose="020B0604020202020204" pitchFamily="34" charset="0"/>
            </a:endParaRPr>
          </a:p>
        </p:txBody>
      </p:sp>
      <p:sp>
        <p:nvSpPr>
          <p:cNvPr id="5" name="文本框 4"/>
          <p:cNvSpPr txBox="1"/>
          <p:nvPr/>
        </p:nvSpPr>
        <p:spPr>
          <a:xfrm>
            <a:off x="551815" y="1972945"/>
            <a:ext cx="1809750" cy="624840"/>
          </a:xfrm>
          <a:prstGeom prst="rect">
            <a:avLst/>
          </a:prstGeom>
          <a:noFill/>
          <a:ln w="3175">
            <a:noFill/>
          </a:ln>
        </p:spPr>
        <p:txBody>
          <a:bodyPr wrap="square"/>
          <a:p>
            <a:endParaRPr lang="zh-CN" altLang="en-US" sz="2400" b="1">
              <a:solidFill>
                <a:srgbClr val="359639"/>
              </a:solidFill>
              <a:latin typeface="Arial" panose="020B0604020202020204" pitchFamily="34" charset="0"/>
              <a:ea typeface="Arial" panose="020B0604020202020204" pitchFamily="34" charset="0"/>
              <a:cs typeface="Arial" panose="020B0604020202020204" pitchFamily="34" charset="0"/>
            </a:endParaRPr>
          </a:p>
        </p:txBody>
      </p:sp>
      <p:sp>
        <p:nvSpPr>
          <p:cNvPr id="2" name="Text Box 1"/>
          <p:cNvSpPr txBox="1"/>
          <p:nvPr/>
        </p:nvSpPr>
        <p:spPr>
          <a:xfrm>
            <a:off x="3569970" y="3081020"/>
            <a:ext cx="6374130" cy="1641475"/>
          </a:xfrm>
          <a:prstGeom prst="rect">
            <a:avLst/>
          </a:prstGeom>
          <a:noFill/>
        </p:spPr>
        <p:txBody>
          <a:bodyPr wrap="square" rtlCol="0">
            <a:noAutofit/>
          </a:bodyPr>
          <a:p>
            <a:endParaRPr lang="en-US"/>
          </a:p>
        </p:txBody>
      </p:sp>
      <p:sp>
        <p:nvSpPr>
          <p:cNvPr id="6" name="Text Box 5"/>
          <p:cNvSpPr txBox="1"/>
          <p:nvPr/>
        </p:nvSpPr>
        <p:spPr>
          <a:xfrm>
            <a:off x="1720215" y="1753235"/>
            <a:ext cx="9571990" cy="4773930"/>
          </a:xfrm>
          <a:prstGeom prst="rect">
            <a:avLst/>
          </a:prstGeom>
          <a:noFill/>
        </p:spPr>
        <p:txBody>
          <a:bodyPr wrap="square" rtlCol="0" anchor="t">
            <a:noAutofit/>
          </a:bodyPr>
          <a:p>
            <a:endParaRPr lang="en-US" sz="4800" b="1"/>
          </a:p>
        </p:txBody>
      </p:sp>
      <p:pic>
        <p:nvPicPr>
          <p:cNvPr id="7" name="Picture 6" descr="12"/>
          <p:cNvPicPr>
            <a:picLocks noChangeAspect="1"/>
          </p:cNvPicPr>
          <p:nvPr/>
        </p:nvPicPr>
        <p:blipFill>
          <a:blip r:embed="rId2"/>
          <a:stretch>
            <a:fillRect/>
          </a:stretch>
        </p:blipFill>
        <p:spPr>
          <a:xfrm>
            <a:off x="387985" y="2118360"/>
            <a:ext cx="10527665" cy="3990975"/>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片1"/>
          <p:cNvPicPr>
            <a:picLocks noChangeAspect="1"/>
          </p:cNvPicPr>
          <p:nvPr/>
        </p:nvPicPr>
        <p:blipFill>
          <a:blip r:embed="rId1"/>
          <a:srcRect t="-1613" r="17004"/>
          <a:stretch>
            <a:fillRect/>
          </a:stretch>
        </p:blipFill>
        <p:spPr>
          <a:xfrm>
            <a:off x="-24130" y="-20320"/>
            <a:ext cx="12240260" cy="2724785"/>
          </a:xfrm>
          <a:prstGeom prst="rect">
            <a:avLst/>
          </a:prstGeom>
        </p:spPr>
      </p:pic>
      <p:sp>
        <p:nvSpPr>
          <p:cNvPr id="32" name="Freeform 7"/>
          <p:cNvSpPr>
            <a:spLocks noEditPoints="1"/>
          </p:cNvSpPr>
          <p:nvPr/>
        </p:nvSpPr>
        <p:spPr bwMode="auto">
          <a:xfrm>
            <a:off x="2529661" y="0"/>
            <a:ext cx="6847408" cy="6858000"/>
          </a:xfrm>
          <a:custGeom>
            <a:avLst/>
            <a:gdLst>
              <a:gd name="T0" fmla="*/ 1293 w 2586"/>
              <a:gd name="T1" fmla="*/ 1296 h 2590"/>
              <a:gd name="T2" fmla="*/ 1622 w 2586"/>
              <a:gd name="T3" fmla="*/ 964 h 2590"/>
              <a:gd name="T4" fmla="*/ 1850 w 2586"/>
              <a:gd name="T5" fmla="*/ 1192 h 2590"/>
              <a:gd name="T6" fmla="*/ 1966 w 2586"/>
              <a:gd name="T7" fmla="*/ 1073 h 2590"/>
              <a:gd name="T8" fmla="*/ 1966 w 2586"/>
              <a:gd name="T9" fmla="*/ 1640 h 2590"/>
              <a:gd name="T10" fmla="*/ 1402 w 2586"/>
              <a:gd name="T11" fmla="*/ 1640 h 2590"/>
              <a:gd name="T12" fmla="*/ 1518 w 2586"/>
              <a:gd name="T13" fmla="*/ 1521 h 2590"/>
              <a:gd name="T14" fmla="*/ 1293 w 2586"/>
              <a:gd name="T15" fmla="*/ 1296 h 2590"/>
              <a:gd name="T16" fmla="*/ 1293 w 2586"/>
              <a:gd name="T17" fmla="*/ 1358 h 2590"/>
              <a:gd name="T18" fmla="*/ 1229 w 2586"/>
              <a:gd name="T19" fmla="*/ 1358 h 2590"/>
              <a:gd name="T20" fmla="*/ 1293 w 2586"/>
              <a:gd name="T21" fmla="*/ 1294 h 2590"/>
              <a:gd name="T22" fmla="*/ 1293 w 2586"/>
              <a:gd name="T23" fmla="*/ 1296 h 2590"/>
              <a:gd name="T24" fmla="*/ 1923 w 2586"/>
              <a:gd name="T25" fmla="*/ 666 h 2590"/>
              <a:gd name="T26" fmla="*/ 1984 w 2586"/>
              <a:gd name="T27" fmla="*/ 602 h 2590"/>
              <a:gd name="T28" fmla="*/ 1984 w 2586"/>
              <a:gd name="T29" fmla="*/ 666 h 2590"/>
              <a:gd name="T30" fmla="*/ 1923 w 2586"/>
              <a:gd name="T31" fmla="*/ 666 h 2590"/>
              <a:gd name="T32" fmla="*/ 2586 w 2586"/>
              <a:gd name="T33" fmla="*/ 0 h 2590"/>
              <a:gd name="T34" fmla="*/ 0 w 2586"/>
              <a:gd name="T35" fmla="*/ 2590 h 2590"/>
              <a:gd name="T36" fmla="*/ 2586 w 2586"/>
              <a:gd name="T37" fmla="*/ 2590 h 2590"/>
              <a:gd name="T38" fmla="*/ 2586 w 2586"/>
              <a:gd name="T39" fmla="*/ 0 h 2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86" h="2590">
                <a:moveTo>
                  <a:pt x="1293" y="1296"/>
                </a:moveTo>
                <a:lnTo>
                  <a:pt x="1622" y="964"/>
                </a:lnTo>
                <a:lnTo>
                  <a:pt x="1850" y="1192"/>
                </a:lnTo>
                <a:lnTo>
                  <a:pt x="1966" y="1073"/>
                </a:lnTo>
                <a:lnTo>
                  <a:pt x="1966" y="1640"/>
                </a:lnTo>
                <a:lnTo>
                  <a:pt x="1402" y="1640"/>
                </a:lnTo>
                <a:lnTo>
                  <a:pt x="1518" y="1521"/>
                </a:lnTo>
                <a:lnTo>
                  <a:pt x="1293" y="1296"/>
                </a:lnTo>
                <a:lnTo>
                  <a:pt x="1293" y="1358"/>
                </a:lnTo>
                <a:lnTo>
                  <a:pt x="1229" y="1358"/>
                </a:lnTo>
                <a:lnTo>
                  <a:pt x="1293" y="1294"/>
                </a:lnTo>
                <a:lnTo>
                  <a:pt x="1293" y="1296"/>
                </a:lnTo>
                <a:moveTo>
                  <a:pt x="1923" y="666"/>
                </a:moveTo>
                <a:lnTo>
                  <a:pt x="1984" y="602"/>
                </a:lnTo>
                <a:lnTo>
                  <a:pt x="1984" y="666"/>
                </a:lnTo>
                <a:lnTo>
                  <a:pt x="1923" y="666"/>
                </a:lnTo>
                <a:moveTo>
                  <a:pt x="2586" y="0"/>
                </a:moveTo>
                <a:lnTo>
                  <a:pt x="0" y="2590"/>
                </a:lnTo>
                <a:lnTo>
                  <a:pt x="2586" y="2590"/>
                </a:lnTo>
                <a:lnTo>
                  <a:pt x="25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文本框 26"/>
          <p:cNvSpPr txBox="1"/>
          <p:nvPr/>
        </p:nvSpPr>
        <p:spPr>
          <a:xfrm>
            <a:off x="387985" y="109220"/>
            <a:ext cx="3182620" cy="603250"/>
          </a:xfrm>
          <a:prstGeom prst="rect">
            <a:avLst/>
          </a:prstGeom>
          <a:noFill/>
          <a:ln w="6350">
            <a:noFill/>
          </a:ln>
        </p:spPr>
        <p:txBody>
          <a:bodyPr vert="horz" wrap="square" anchor="t"/>
          <a:p>
            <a:pPr algn="l">
              <a:lnSpc>
                <a:spcPts val="3200"/>
              </a:lnSpc>
            </a:pPr>
            <a:endParaRPr lang="zh-CN" altLang="en-US" sz="2300" b="1">
              <a:solidFill>
                <a:schemeClr val="bg1"/>
              </a:solidFill>
              <a:latin typeface="Calibri Light" panose="020F0302020204030204" charset="0"/>
              <a:cs typeface="Calibri Light" panose="020F0302020204030204" charset="0"/>
            </a:endParaRPr>
          </a:p>
          <a:p>
            <a:pPr algn="l"/>
            <a:endParaRPr lang="zh-CN" altLang="en-US" sz="2300" b="1">
              <a:solidFill>
                <a:schemeClr val="bg1"/>
              </a:solidFill>
              <a:latin typeface="Calibri Light" panose="020F0302020204030204" charset="0"/>
              <a:cs typeface="Calibri Light" panose="020F0302020204030204" charset="0"/>
            </a:endParaRPr>
          </a:p>
        </p:txBody>
      </p:sp>
      <p:sp>
        <p:nvSpPr>
          <p:cNvPr id="1073742979" name="文本框 1073742978"/>
          <p:cNvSpPr txBox="1"/>
          <p:nvPr/>
        </p:nvSpPr>
        <p:spPr>
          <a:xfrm>
            <a:off x="782320" y="3564890"/>
            <a:ext cx="1090930" cy="763270"/>
          </a:xfrm>
          <a:prstGeom prst="rect">
            <a:avLst/>
          </a:prstGeom>
          <a:noFill/>
          <a:ln w="3175">
            <a:noFill/>
          </a:ln>
        </p:spPr>
        <p:txBody>
          <a:bodyPr wrap="square"/>
          <a:p>
            <a:endParaRPr lang="zh-CN" altLang="en-US" sz="2400" b="1">
              <a:solidFill>
                <a:srgbClr val="359639"/>
              </a:solidFill>
              <a:latin typeface="Arial" panose="020B0604020202020204" pitchFamily="34" charset="0"/>
              <a:ea typeface="Arial" panose="020B0604020202020204" pitchFamily="34" charset="0"/>
              <a:cs typeface="Arial" panose="020B0604020202020204" pitchFamily="34" charset="0"/>
            </a:endParaRPr>
          </a:p>
        </p:txBody>
      </p:sp>
      <p:sp>
        <p:nvSpPr>
          <p:cNvPr id="4" name="文本框 3"/>
          <p:cNvSpPr txBox="1"/>
          <p:nvPr/>
        </p:nvSpPr>
        <p:spPr>
          <a:xfrm>
            <a:off x="915670" y="5189220"/>
            <a:ext cx="952500" cy="763270"/>
          </a:xfrm>
          <a:prstGeom prst="rect">
            <a:avLst/>
          </a:prstGeom>
          <a:noFill/>
          <a:ln w="3175">
            <a:noFill/>
          </a:ln>
        </p:spPr>
        <p:txBody>
          <a:bodyPr wrap="square"/>
          <a:p>
            <a:endParaRPr lang="zh-CN" altLang="en-US" sz="2400" b="1">
              <a:solidFill>
                <a:srgbClr val="359639"/>
              </a:solidFill>
              <a:latin typeface="Arial" panose="020B0604020202020204" pitchFamily="34" charset="0"/>
              <a:ea typeface="Arial" panose="020B0604020202020204" pitchFamily="34" charset="0"/>
              <a:cs typeface="Arial" panose="020B0604020202020204" pitchFamily="34" charset="0"/>
            </a:endParaRPr>
          </a:p>
        </p:txBody>
      </p:sp>
      <p:sp>
        <p:nvSpPr>
          <p:cNvPr id="5" name="文本框 4"/>
          <p:cNvSpPr txBox="1"/>
          <p:nvPr/>
        </p:nvSpPr>
        <p:spPr>
          <a:xfrm>
            <a:off x="551815" y="1972945"/>
            <a:ext cx="1809750" cy="624840"/>
          </a:xfrm>
          <a:prstGeom prst="rect">
            <a:avLst/>
          </a:prstGeom>
          <a:noFill/>
          <a:ln w="3175">
            <a:noFill/>
          </a:ln>
        </p:spPr>
        <p:txBody>
          <a:bodyPr wrap="square"/>
          <a:p>
            <a:endParaRPr lang="zh-CN" altLang="en-US" sz="2400" b="1">
              <a:solidFill>
                <a:srgbClr val="359639"/>
              </a:solidFill>
              <a:latin typeface="Arial" panose="020B0604020202020204" pitchFamily="34" charset="0"/>
              <a:ea typeface="Arial" panose="020B0604020202020204" pitchFamily="34" charset="0"/>
              <a:cs typeface="Arial" panose="020B0604020202020204" pitchFamily="34" charset="0"/>
            </a:endParaRPr>
          </a:p>
        </p:txBody>
      </p:sp>
      <p:sp>
        <p:nvSpPr>
          <p:cNvPr id="2" name="Text Box 1"/>
          <p:cNvSpPr txBox="1"/>
          <p:nvPr/>
        </p:nvSpPr>
        <p:spPr>
          <a:xfrm>
            <a:off x="3569970" y="3081020"/>
            <a:ext cx="6374130" cy="1641475"/>
          </a:xfrm>
          <a:prstGeom prst="rect">
            <a:avLst/>
          </a:prstGeom>
          <a:noFill/>
        </p:spPr>
        <p:txBody>
          <a:bodyPr wrap="square" rtlCol="0">
            <a:noAutofit/>
          </a:bodyPr>
          <a:p>
            <a:endParaRPr lang="en-US"/>
          </a:p>
        </p:txBody>
      </p:sp>
      <p:sp>
        <p:nvSpPr>
          <p:cNvPr id="6" name="Text Box 5"/>
          <p:cNvSpPr txBox="1"/>
          <p:nvPr/>
        </p:nvSpPr>
        <p:spPr>
          <a:xfrm>
            <a:off x="1442720" y="1781810"/>
            <a:ext cx="9571990" cy="4773930"/>
          </a:xfrm>
          <a:prstGeom prst="rect">
            <a:avLst/>
          </a:prstGeom>
          <a:noFill/>
        </p:spPr>
        <p:txBody>
          <a:bodyPr wrap="square" rtlCol="0" anchor="t">
            <a:noAutofit/>
          </a:bodyPr>
          <a:p>
            <a:r>
              <a:rPr lang="en-US" sz="2000" b="1"/>
              <a:t># Function for log transformation of the column</a:t>
            </a:r>
            <a:endParaRPr lang="en-US" sz="2000" b="1"/>
          </a:p>
          <a:p>
            <a:r>
              <a:rPr lang="en-US" sz="2000" b="1"/>
              <a:t>def log_transform(data,col):</a:t>
            </a:r>
            <a:endParaRPr lang="en-US" sz="2000" b="1"/>
          </a:p>
          <a:p>
            <a:r>
              <a:rPr lang="en-US" sz="2000" b="1"/>
              <a:t>for colname in col:</a:t>
            </a:r>
            <a:endParaRPr lang="en-US" sz="2000" b="1"/>
          </a:p>
          <a:p>
            <a:r>
              <a:rPr lang="en-US" sz="2000" b="1"/>
              <a:t>if (data[colname] == 1.0).all():</a:t>
            </a:r>
            <a:endParaRPr lang="en-US" sz="2000" b="1"/>
          </a:p>
          <a:p>
            <a:r>
              <a:rPr lang="en-US" sz="2000" b="1"/>
              <a:t>data[colname + '_log'] = np.log(data[colname]+1)</a:t>
            </a:r>
            <a:endParaRPr lang="en-US" sz="2000" b="1"/>
          </a:p>
          <a:p>
            <a:r>
              <a:rPr lang="en-US" sz="2000" b="1"/>
              <a:t>else:</a:t>
            </a:r>
            <a:endParaRPr lang="en-US" sz="2000" b="1"/>
          </a:p>
          <a:p>
            <a:r>
              <a:rPr lang="en-US" sz="2000" b="1"/>
              <a:t>data[colname + '_log'] = np.log(data[colname])</a:t>
            </a:r>
            <a:endParaRPr lang="en-US" sz="2000" b="1"/>
          </a:p>
          <a:p>
            <a:r>
              <a:rPr lang="en-US" sz="2000" b="1"/>
              <a:t>data.info()</a:t>
            </a:r>
            <a:endParaRPr lang="en-US" sz="2000" b="1"/>
          </a:p>
          <a:p>
            <a:r>
              <a:rPr lang="en-US" sz="2000" b="1"/>
              <a:t>log_transform(data,['Kilometers_Driven'</a:t>
            </a:r>
            <a:endParaRPr lang="en-US" sz="2000" b="1"/>
          </a:p>
          <a:p>
            <a:r>
              <a:rPr lang="en-US" sz="2000" b="1"/>
              <a:t>,</a:t>
            </a:r>
            <a:endParaRPr lang="en-US" sz="2000" b="1"/>
          </a:p>
          <a:p>
            <a:r>
              <a:rPr lang="en-US" sz="2000" b="1"/>
              <a:t>'Price'])</a:t>
            </a:r>
            <a:endParaRPr lang="en-US" sz="2000" b="1"/>
          </a:p>
          <a:p>
            <a:r>
              <a:rPr lang="en-US" sz="2000" b="1"/>
              <a:t>#Log transformation of the feature 'Kilometers_Driven'</a:t>
            </a:r>
            <a:endParaRPr lang="en-US" sz="2000" b="1"/>
          </a:p>
          <a:p>
            <a:r>
              <a:rPr lang="en-US" sz="2000" b="1"/>
              <a:t>sns.distplot(data["Kilometers_Driven_log"], axlabel=</a:t>
            </a:r>
            <a:endParaRPr lang="en-US" sz="2000" b="1"/>
          </a:p>
          <a:p>
            <a:r>
              <a:rPr lang="en-US" sz="2000" b="1"/>
              <a:t>"Kilometers_Driven_log"</a:t>
            </a:r>
            <a:endParaRPr lang="en-US" sz="2000" b="1"/>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片1"/>
          <p:cNvPicPr>
            <a:picLocks noChangeAspect="1"/>
          </p:cNvPicPr>
          <p:nvPr/>
        </p:nvPicPr>
        <p:blipFill>
          <a:blip r:embed="rId1"/>
          <a:srcRect t="-1613" r="17004"/>
          <a:stretch>
            <a:fillRect/>
          </a:stretch>
        </p:blipFill>
        <p:spPr>
          <a:xfrm>
            <a:off x="-24130" y="-20320"/>
            <a:ext cx="12240260" cy="2724785"/>
          </a:xfrm>
          <a:prstGeom prst="rect">
            <a:avLst/>
          </a:prstGeom>
        </p:spPr>
      </p:pic>
      <p:sp>
        <p:nvSpPr>
          <p:cNvPr id="32" name="Freeform 7"/>
          <p:cNvSpPr>
            <a:spLocks noEditPoints="1"/>
          </p:cNvSpPr>
          <p:nvPr/>
        </p:nvSpPr>
        <p:spPr bwMode="auto">
          <a:xfrm>
            <a:off x="2529661" y="0"/>
            <a:ext cx="6847408" cy="6858000"/>
          </a:xfrm>
          <a:custGeom>
            <a:avLst/>
            <a:gdLst>
              <a:gd name="T0" fmla="*/ 1293 w 2586"/>
              <a:gd name="T1" fmla="*/ 1296 h 2590"/>
              <a:gd name="T2" fmla="*/ 1622 w 2586"/>
              <a:gd name="T3" fmla="*/ 964 h 2590"/>
              <a:gd name="T4" fmla="*/ 1850 w 2586"/>
              <a:gd name="T5" fmla="*/ 1192 h 2590"/>
              <a:gd name="T6" fmla="*/ 1966 w 2586"/>
              <a:gd name="T7" fmla="*/ 1073 h 2590"/>
              <a:gd name="T8" fmla="*/ 1966 w 2586"/>
              <a:gd name="T9" fmla="*/ 1640 h 2590"/>
              <a:gd name="T10" fmla="*/ 1402 w 2586"/>
              <a:gd name="T11" fmla="*/ 1640 h 2590"/>
              <a:gd name="T12" fmla="*/ 1518 w 2586"/>
              <a:gd name="T13" fmla="*/ 1521 h 2590"/>
              <a:gd name="T14" fmla="*/ 1293 w 2586"/>
              <a:gd name="T15" fmla="*/ 1296 h 2590"/>
              <a:gd name="T16" fmla="*/ 1293 w 2586"/>
              <a:gd name="T17" fmla="*/ 1358 h 2590"/>
              <a:gd name="T18" fmla="*/ 1229 w 2586"/>
              <a:gd name="T19" fmla="*/ 1358 h 2590"/>
              <a:gd name="T20" fmla="*/ 1293 w 2586"/>
              <a:gd name="T21" fmla="*/ 1294 h 2590"/>
              <a:gd name="T22" fmla="*/ 1293 w 2586"/>
              <a:gd name="T23" fmla="*/ 1296 h 2590"/>
              <a:gd name="T24" fmla="*/ 1923 w 2586"/>
              <a:gd name="T25" fmla="*/ 666 h 2590"/>
              <a:gd name="T26" fmla="*/ 1984 w 2586"/>
              <a:gd name="T27" fmla="*/ 602 h 2590"/>
              <a:gd name="T28" fmla="*/ 1984 w 2586"/>
              <a:gd name="T29" fmla="*/ 666 h 2590"/>
              <a:gd name="T30" fmla="*/ 1923 w 2586"/>
              <a:gd name="T31" fmla="*/ 666 h 2590"/>
              <a:gd name="T32" fmla="*/ 2586 w 2586"/>
              <a:gd name="T33" fmla="*/ 0 h 2590"/>
              <a:gd name="T34" fmla="*/ 0 w 2586"/>
              <a:gd name="T35" fmla="*/ 2590 h 2590"/>
              <a:gd name="T36" fmla="*/ 2586 w 2586"/>
              <a:gd name="T37" fmla="*/ 2590 h 2590"/>
              <a:gd name="T38" fmla="*/ 2586 w 2586"/>
              <a:gd name="T39" fmla="*/ 0 h 2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86" h="2590">
                <a:moveTo>
                  <a:pt x="1293" y="1296"/>
                </a:moveTo>
                <a:lnTo>
                  <a:pt x="1622" y="964"/>
                </a:lnTo>
                <a:lnTo>
                  <a:pt x="1850" y="1192"/>
                </a:lnTo>
                <a:lnTo>
                  <a:pt x="1966" y="1073"/>
                </a:lnTo>
                <a:lnTo>
                  <a:pt x="1966" y="1640"/>
                </a:lnTo>
                <a:lnTo>
                  <a:pt x="1402" y="1640"/>
                </a:lnTo>
                <a:lnTo>
                  <a:pt x="1518" y="1521"/>
                </a:lnTo>
                <a:lnTo>
                  <a:pt x="1293" y="1296"/>
                </a:lnTo>
                <a:lnTo>
                  <a:pt x="1293" y="1358"/>
                </a:lnTo>
                <a:lnTo>
                  <a:pt x="1229" y="1358"/>
                </a:lnTo>
                <a:lnTo>
                  <a:pt x="1293" y="1294"/>
                </a:lnTo>
                <a:lnTo>
                  <a:pt x="1293" y="1296"/>
                </a:lnTo>
                <a:moveTo>
                  <a:pt x="1923" y="666"/>
                </a:moveTo>
                <a:lnTo>
                  <a:pt x="1984" y="602"/>
                </a:lnTo>
                <a:lnTo>
                  <a:pt x="1984" y="666"/>
                </a:lnTo>
                <a:lnTo>
                  <a:pt x="1923" y="666"/>
                </a:lnTo>
                <a:moveTo>
                  <a:pt x="2586" y="0"/>
                </a:moveTo>
                <a:lnTo>
                  <a:pt x="0" y="2590"/>
                </a:lnTo>
                <a:lnTo>
                  <a:pt x="2586" y="2590"/>
                </a:lnTo>
                <a:lnTo>
                  <a:pt x="25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文本框 26"/>
          <p:cNvSpPr txBox="1"/>
          <p:nvPr/>
        </p:nvSpPr>
        <p:spPr>
          <a:xfrm>
            <a:off x="387985" y="109220"/>
            <a:ext cx="3182620" cy="603250"/>
          </a:xfrm>
          <a:prstGeom prst="rect">
            <a:avLst/>
          </a:prstGeom>
          <a:noFill/>
          <a:ln w="6350">
            <a:noFill/>
          </a:ln>
        </p:spPr>
        <p:txBody>
          <a:bodyPr vert="horz" wrap="square" anchor="t"/>
          <a:p>
            <a:pPr algn="l">
              <a:lnSpc>
                <a:spcPts val="3200"/>
              </a:lnSpc>
            </a:pPr>
            <a:endParaRPr lang="zh-CN" altLang="en-US" sz="2300" b="1">
              <a:solidFill>
                <a:schemeClr val="bg1"/>
              </a:solidFill>
              <a:latin typeface="Calibri Light" panose="020F0302020204030204" charset="0"/>
              <a:cs typeface="Calibri Light" panose="020F0302020204030204" charset="0"/>
            </a:endParaRPr>
          </a:p>
          <a:p>
            <a:pPr algn="l"/>
            <a:endParaRPr lang="zh-CN" altLang="en-US" sz="2300" b="1">
              <a:solidFill>
                <a:schemeClr val="bg1"/>
              </a:solidFill>
              <a:latin typeface="Calibri Light" panose="020F0302020204030204" charset="0"/>
              <a:cs typeface="Calibri Light" panose="020F0302020204030204" charset="0"/>
            </a:endParaRPr>
          </a:p>
        </p:txBody>
      </p:sp>
      <p:sp>
        <p:nvSpPr>
          <p:cNvPr id="1073742979" name="文本框 1073742978"/>
          <p:cNvSpPr txBox="1"/>
          <p:nvPr/>
        </p:nvSpPr>
        <p:spPr>
          <a:xfrm>
            <a:off x="782320" y="3564890"/>
            <a:ext cx="1090930" cy="763270"/>
          </a:xfrm>
          <a:prstGeom prst="rect">
            <a:avLst/>
          </a:prstGeom>
          <a:noFill/>
          <a:ln w="3175">
            <a:noFill/>
          </a:ln>
        </p:spPr>
        <p:txBody>
          <a:bodyPr wrap="square"/>
          <a:p>
            <a:endParaRPr lang="zh-CN" altLang="en-US" sz="2400" b="1">
              <a:solidFill>
                <a:srgbClr val="359639"/>
              </a:solidFill>
              <a:latin typeface="Arial" panose="020B0604020202020204" pitchFamily="34" charset="0"/>
              <a:ea typeface="Arial" panose="020B0604020202020204" pitchFamily="34" charset="0"/>
              <a:cs typeface="Arial" panose="020B0604020202020204" pitchFamily="34" charset="0"/>
            </a:endParaRPr>
          </a:p>
        </p:txBody>
      </p:sp>
      <p:sp>
        <p:nvSpPr>
          <p:cNvPr id="4" name="文本框 3"/>
          <p:cNvSpPr txBox="1"/>
          <p:nvPr/>
        </p:nvSpPr>
        <p:spPr>
          <a:xfrm>
            <a:off x="915670" y="5189220"/>
            <a:ext cx="952500" cy="763270"/>
          </a:xfrm>
          <a:prstGeom prst="rect">
            <a:avLst/>
          </a:prstGeom>
          <a:noFill/>
          <a:ln w="3175">
            <a:noFill/>
          </a:ln>
        </p:spPr>
        <p:txBody>
          <a:bodyPr wrap="square"/>
          <a:p>
            <a:endParaRPr lang="zh-CN" altLang="en-US" sz="2400" b="1">
              <a:solidFill>
                <a:srgbClr val="359639"/>
              </a:solidFill>
              <a:latin typeface="Arial" panose="020B0604020202020204" pitchFamily="34" charset="0"/>
              <a:ea typeface="Arial" panose="020B0604020202020204" pitchFamily="34" charset="0"/>
              <a:cs typeface="Arial" panose="020B0604020202020204" pitchFamily="34" charset="0"/>
            </a:endParaRPr>
          </a:p>
        </p:txBody>
      </p:sp>
      <p:sp>
        <p:nvSpPr>
          <p:cNvPr id="5" name="文本框 4"/>
          <p:cNvSpPr txBox="1"/>
          <p:nvPr/>
        </p:nvSpPr>
        <p:spPr>
          <a:xfrm>
            <a:off x="551815" y="1972945"/>
            <a:ext cx="1809750" cy="624840"/>
          </a:xfrm>
          <a:prstGeom prst="rect">
            <a:avLst/>
          </a:prstGeom>
          <a:noFill/>
          <a:ln w="3175">
            <a:noFill/>
          </a:ln>
        </p:spPr>
        <p:txBody>
          <a:bodyPr wrap="square"/>
          <a:p>
            <a:endParaRPr lang="zh-CN" altLang="en-US" sz="2400" b="1">
              <a:solidFill>
                <a:srgbClr val="359639"/>
              </a:solidFill>
              <a:latin typeface="Arial" panose="020B0604020202020204" pitchFamily="34" charset="0"/>
              <a:ea typeface="Arial" panose="020B0604020202020204" pitchFamily="34" charset="0"/>
              <a:cs typeface="Arial" panose="020B0604020202020204" pitchFamily="34" charset="0"/>
            </a:endParaRPr>
          </a:p>
        </p:txBody>
      </p:sp>
      <p:sp>
        <p:nvSpPr>
          <p:cNvPr id="2" name="Text Box 1"/>
          <p:cNvSpPr txBox="1"/>
          <p:nvPr/>
        </p:nvSpPr>
        <p:spPr>
          <a:xfrm>
            <a:off x="3569970" y="3081020"/>
            <a:ext cx="6374130" cy="1641475"/>
          </a:xfrm>
          <a:prstGeom prst="rect">
            <a:avLst/>
          </a:prstGeom>
          <a:noFill/>
        </p:spPr>
        <p:txBody>
          <a:bodyPr wrap="square" rtlCol="0">
            <a:noAutofit/>
          </a:bodyPr>
          <a:p>
            <a:endParaRPr lang="en-US"/>
          </a:p>
        </p:txBody>
      </p:sp>
      <p:pic>
        <p:nvPicPr>
          <p:cNvPr id="7" name="Picture 6" descr="56"/>
          <p:cNvPicPr>
            <a:picLocks noChangeAspect="1"/>
          </p:cNvPicPr>
          <p:nvPr/>
        </p:nvPicPr>
        <p:blipFill>
          <a:blip r:embed="rId2"/>
          <a:stretch>
            <a:fillRect/>
          </a:stretch>
        </p:blipFill>
        <p:spPr>
          <a:xfrm>
            <a:off x="782955" y="1758950"/>
            <a:ext cx="10667365" cy="4418965"/>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片1"/>
          <p:cNvPicPr>
            <a:picLocks noChangeAspect="1"/>
          </p:cNvPicPr>
          <p:nvPr/>
        </p:nvPicPr>
        <p:blipFill>
          <a:blip r:embed="rId1"/>
          <a:srcRect t="-1613" r="17004"/>
          <a:stretch>
            <a:fillRect/>
          </a:stretch>
        </p:blipFill>
        <p:spPr>
          <a:xfrm>
            <a:off x="-24130" y="-20320"/>
            <a:ext cx="12240260" cy="2724785"/>
          </a:xfrm>
          <a:prstGeom prst="rect">
            <a:avLst/>
          </a:prstGeom>
        </p:spPr>
      </p:pic>
      <p:sp>
        <p:nvSpPr>
          <p:cNvPr id="32" name="Freeform 7"/>
          <p:cNvSpPr>
            <a:spLocks noEditPoints="1"/>
          </p:cNvSpPr>
          <p:nvPr/>
        </p:nvSpPr>
        <p:spPr bwMode="auto">
          <a:xfrm>
            <a:off x="2529661" y="0"/>
            <a:ext cx="6847408" cy="6858000"/>
          </a:xfrm>
          <a:custGeom>
            <a:avLst/>
            <a:gdLst>
              <a:gd name="T0" fmla="*/ 1293 w 2586"/>
              <a:gd name="T1" fmla="*/ 1296 h 2590"/>
              <a:gd name="T2" fmla="*/ 1622 w 2586"/>
              <a:gd name="T3" fmla="*/ 964 h 2590"/>
              <a:gd name="T4" fmla="*/ 1850 w 2586"/>
              <a:gd name="T5" fmla="*/ 1192 h 2590"/>
              <a:gd name="T6" fmla="*/ 1966 w 2586"/>
              <a:gd name="T7" fmla="*/ 1073 h 2590"/>
              <a:gd name="T8" fmla="*/ 1966 w 2586"/>
              <a:gd name="T9" fmla="*/ 1640 h 2590"/>
              <a:gd name="T10" fmla="*/ 1402 w 2586"/>
              <a:gd name="T11" fmla="*/ 1640 h 2590"/>
              <a:gd name="T12" fmla="*/ 1518 w 2586"/>
              <a:gd name="T13" fmla="*/ 1521 h 2590"/>
              <a:gd name="T14" fmla="*/ 1293 w 2586"/>
              <a:gd name="T15" fmla="*/ 1296 h 2590"/>
              <a:gd name="T16" fmla="*/ 1293 w 2586"/>
              <a:gd name="T17" fmla="*/ 1358 h 2590"/>
              <a:gd name="T18" fmla="*/ 1229 w 2586"/>
              <a:gd name="T19" fmla="*/ 1358 h 2590"/>
              <a:gd name="T20" fmla="*/ 1293 w 2586"/>
              <a:gd name="T21" fmla="*/ 1294 h 2590"/>
              <a:gd name="T22" fmla="*/ 1293 w 2586"/>
              <a:gd name="T23" fmla="*/ 1296 h 2590"/>
              <a:gd name="T24" fmla="*/ 1923 w 2586"/>
              <a:gd name="T25" fmla="*/ 666 h 2590"/>
              <a:gd name="T26" fmla="*/ 1984 w 2586"/>
              <a:gd name="T27" fmla="*/ 602 h 2590"/>
              <a:gd name="T28" fmla="*/ 1984 w 2586"/>
              <a:gd name="T29" fmla="*/ 666 h 2590"/>
              <a:gd name="T30" fmla="*/ 1923 w 2586"/>
              <a:gd name="T31" fmla="*/ 666 h 2590"/>
              <a:gd name="T32" fmla="*/ 2586 w 2586"/>
              <a:gd name="T33" fmla="*/ 0 h 2590"/>
              <a:gd name="T34" fmla="*/ 0 w 2586"/>
              <a:gd name="T35" fmla="*/ 2590 h 2590"/>
              <a:gd name="T36" fmla="*/ 2586 w 2586"/>
              <a:gd name="T37" fmla="*/ 2590 h 2590"/>
              <a:gd name="T38" fmla="*/ 2586 w 2586"/>
              <a:gd name="T39" fmla="*/ 0 h 2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86" h="2590">
                <a:moveTo>
                  <a:pt x="1293" y="1296"/>
                </a:moveTo>
                <a:lnTo>
                  <a:pt x="1622" y="964"/>
                </a:lnTo>
                <a:lnTo>
                  <a:pt x="1850" y="1192"/>
                </a:lnTo>
                <a:lnTo>
                  <a:pt x="1966" y="1073"/>
                </a:lnTo>
                <a:lnTo>
                  <a:pt x="1966" y="1640"/>
                </a:lnTo>
                <a:lnTo>
                  <a:pt x="1402" y="1640"/>
                </a:lnTo>
                <a:lnTo>
                  <a:pt x="1518" y="1521"/>
                </a:lnTo>
                <a:lnTo>
                  <a:pt x="1293" y="1296"/>
                </a:lnTo>
                <a:lnTo>
                  <a:pt x="1293" y="1358"/>
                </a:lnTo>
                <a:lnTo>
                  <a:pt x="1229" y="1358"/>
                </a:lnTo>
                <a:lnTo>
                  <a:pt x="1293" y="1294"/>
                </a:lnTo>
                <a:lnTo>
                  <a:pt x="1293" y="1296"/>
                </a:lnTo>
                <a:moveTo>
                  <a:pt x="1923" y="666"/>
                </a:moveTo>
                <a:lnTo>
                  <a:pt x="1984" y="602"/>
                </a:lnTo>
                <a:lnTo>
                  <a:pt x="1984" y="666"/>
                </a:lnTo>
                <a:lnTo>
                  <a:pt x="1923" y="666"/>
                </a:lnTo>
                <a:moveTo>
                  <a:pt x="2586" y="0"/>
                </a:moveTo>
                <a:lnTo>
                  <a:pt x="0" y="2590"/>
                </a:lnTo>
                <a:lnTo>
                  <a:pt x="2586" y="2590"/>
                </a:lnTo>
                <a:lnTo>
                  <a:pt x="25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文本框 26"/>
          <p:cNvSpPr txBox="1"/>
          <p:nvPr/>
        </p:nvSpPr>
        <p:spPr>
          <a:xfrm>
            <a:off x="387985" y="109220"/>
            <a:ext cx="3182620" cy="603250"/>
          </a:xfrm>
          <a:prstGeom prst="rect">
            <a:avLst/>
          </a:prstGeom>
          <a:noFill/>
          <a:ln w="6350">
            <a:noFill/>
          </a:ln>
        </p:spPr>
        <p:txBody>
          <a:bodyPr vert="horz" wrap="square" anchor="t"/>
          <a:p>
            <a:pPr algn="l">
              <a:lnSpc>
                <a:spcPts val="3200"/>
              </a:lnSpc>
            </a:pPr>
            <a:endParaRPr lang="zh-CN" altLang="en-US" sz="2300" b="1">
              <a:solidFill>
                <a:schemeClr val="bg1"/>
              </a:solidFill>
              <a:latin typeface="Calibri Light" panose="020F0302020204030204" charset="0"/>
              <a:cs typeface="Calibri Light" panose="020F0302020204030204" charset="0"/>
            </a:endParaRPr>
          </a:p>
          <a:p>
            <a:pPr algn="l"/>
            <a:endParaRPr lang="zh-CN" altLang="en-US" sz="2300" b="1">
              <a:solidFill>
                <a:schemeClr val="bg1"/>
              </a:solidFill>
              <a:latin typeface="Calibri Light" panose="020F0302020204030204" charset="0"/>
              <a:cs typeface="Calibri Light" panose="020F0302020204030204" charset="0"/>
            </a:endParaRPr>
          </a:p>
        </p:txBody>
      </p:sp>
      <p:sp>
        <p:nvSpPr>
          <p:cNvPr id="1073742979" name="文本框 1073742978"/>
          <p:cNvSpPr txBox="1"/>
          <p:nvPr/>
        </p:nvSpPr>
        <p:spPr>
          <a:xfrm>
            <a:off x="782320" y="3564890"/>
            <a:ext cx="1090930" cy="763270"/>
          </a:xfrm>
          <a:prstGeom prst="rect">
            <a:avLst/>
          </a:prstGeom>
          <a:noFill/>
          <a:ln w="3175">
            <a:noFill/>
          </a:ln>
        </p:spPr>
        <p:txBody>
          <a:bodyPr wrap="square"/>
          <a:p>
            <a:endParaRPr lang="zh-CN" altLang="en-US" sz="2400" b="1">
              <a:solidFill>
                <a:srgbClr val="359639"/>
              </a:solidFill>
              <a:latin typeface="Arial" panose="020B0604020202020204" pitchFamily="34" charset="0"/>
              <a:ea typeface="Arial" panose="020B0604020202020204" pitchFamily="34" charset="0"/>
              <a:cs typeface="Arial" panose="020B0604020202020204" pitchFamily="34" charset="0"/>
            </a:endParaRPr>
          </a:p>
        </p:txBody>
      </p:sp>
      <p:sp>
        <p:nvSpPr>
          <p:cNvPr id="4" name="文本框 3"/>
          <p:cNvSpPr txBox="1"/>
          <p:nvPr/>
        </p:nvSpPr>
        <p:spPr>
          <a:xfrm>
            <a:off x="915670" y="5189220"/>
            <a:ext cx="952500" cy="763270"/>
          </a:xfrm>
          <a:prstGeom prst="rect">
            <a:avLst/>
          </a:prstGeom>
          <a:noFill/>
          <a:ln w="3175">
            <a:noFill/>
          </a:ln>
        </p:spPr>
        <p:txBody>
          <a:bodyPr wrap="square"/>
          <a:p>
            <a:endParaRPr lang="zh-CN" altLang="en-US" sz="2400" b="1">
              <a:solidFill>
                <a:srgbClr val="359639"/>
              </a:solidFill>
              <a:latin typeface="Arial" panose="020B0604020202020204" pitchFamily="34" charset="0"/>
              <a:ea typeface="Arial" panose="020B0604020202020204" pitchFamily="34" charset="0"/>
              <a:cs typeface="Arial" panose="020B0604020202020204" pitchFamily="34" charset="0"/>
            </a:endParaRPr>
          </a:p>
        </p:txBody>
      </p:sp>
      <p:sp>
        <p:nvSpPr>
          <p:cNvPr id="5" name="文本框 4"/>
          <p:cNvSpPr txBox="1"/>
          <p:nvPr/>
        </p:nvSpPr>
        <p:spPr>
          <a:xfrm>
            <a:off x="551815" y="1972945"/>
            <a:ext cx="1809750" cy="624840"/>
          </a:xfrm>
          <a:prstGeom prst="rect">
            <a:avLst/>
          </a:prstGeom>
          <a:noFill/>
          <a:ln w="3175">
            <a:noFill/>
          </a:ln>
        </p:spPr>
        <p:txBody>
          <a:bodyPr wrap="square"/>
          <a:p>
            <a:endParaRPr lang="zh-CN" altLang="en-US" sz="2400" b="1">
              <a:solidFill>
                <a:srgbClr val="359639"/>
              </a:solidFill>
              <a:latin typeface="Arial" panose="020B0604020202020204" pitchFamily="34" charset="0"/>
              <a:ea typeface="Arial" panose="020B0604020202020204" pitchFamily="34" charset="0"/>
              <a:cs typeface="Arial" panose="020B0604020202020204" pitchFamily="34" charset="0"/>
            </a:endParaRPr>
          </a:p>
        </p:txBody>
      </p:sp>
      <p:sp>
        <p:nvSpPr>
          <p:cNvPr id="2" name="Text Box 1"/>
          <p:cNvSpPr txBox="1"/>
          <p:nvPr/>
        </p:nvSpPr>
        <p:spPr>
          <a:xfrm>
            <a:off x="3569970" y="3081020"/>
            <a:ext cx="6374130" cy="1641475"/>
          </a:xfrm>
          <a:prstGeom prst="rect">
            <a:avLst/>
          </a:prstGeom>
          <a:noFill/>
        </p:spPr>
        <p:txBody>
          <a:bodyPr wrap="square" rtlCol="0">
            <a:noAutofit/>
          </a:bodyPr>
          <a:p>
            <a:endParaRPr lang="en-US"/>
          </a:p>
        </p:txBody>
      </p:sp>
      <p:sp>
        <p:nvSpPr>
          <p:cNvPr id="6" name="Text Box 5"/>
          <p:cNvSpPr txBox="1"/>
          <p:nvPr/>
        </p:nvSpPr>
        <p:spPr>
          <a:xfrm>
            <a:off x="4361180" y="3081020"/>
            <a:ext cx="9571990" cy="4773930"/>
          </a:xfrm>
          <a:prstGeom prst="rect">
            <a:avLst/>
          </a:prstGeom>
          <a:noFill/>
        </p:spPr>
        <p:txBody>
          <a:bodyPr wrap="square" rtlCol="0" anchor="t">
            <a:noAutofit/>
          </a:bodyPr>
          <a:p>
            <a:r>
              <a:rPr lang="en-US" sz="4800" b="1"/>
              <a:t>CONCLUSION</a:t>
            </a:r>
            <a:endParaRPr lang="en-US" sz="4800" b="1"/>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片1"/>
          <p:cNvPicPr>
            <a:picLocks noChangeAspect="1"/>
          </p:cNvPicPr>
          <p:nvPr/>
        </p:nvPicPr>
        <p:blipFill>
          <a:blip r:embed="rId1"/>
          <a:srcRect t="-1613" r="17004"/>
          <a:stretch>
            <a:fillRect/>
          </a:stretch>
        </p:blipFill>
        <p:spPr>
          <a:xfrm>
            <a:off x="-24130" y="-20320"/>
            <a:ext cx="12240000" cy="1241868"/>
          </a:xfrm>
          <a:prstGeom prst="rect">
            <a:avLst/>
          </a:prstGeom>
        </p:spPr>
      </p:pic>
      <p:sp>
        <p:nvSpPr>
          <p:cNvPr id="4" name="正五边形 3"/>
          <p:cNvSpPr/>
          <p:nvPr/>
        </p:nvSpPr>
        <p:spPr>
          <a:xfrm rot="16200000">
            <a:off x="9652000" y="2526345"/>
            <a:ext cx="2520000" cy="2520000"/>
          </a:xfrm>
          <a:prstGeom prst="pentagon">
            <a:avLst/>
          </a:prstGeom>
          <a:solidFill>
            <a:srgbClr val="77BC33"/>
          </a:solidFill>
          <a:ln>
            <a:solidFill>
              <a:srgbClr val="77BC33"/>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8" name="组合 7"/>
          <p:cNvGrpSpPr/>
          <p:nvPr/>
        </p:nvGrpSpPr>
        <p:grpSpPr>
          <a:xfrm>
            <a:off x="10456545" y="3159760"/>
            <a:ext cx="1260000" cy="1260000"/>
            <a:chOff x="9975" y="6525"/>
            <a:chExt cx="758" cy="758"/>
          </a:xfrm>
          <a:solidFill>
            <a:schemeClr val="bg1"/>
          </a:solidFill>
        </p:grpSpPr>
        <p:sp>
          <p:nvSpPr>
            <p:cNvPr id="62" name="Freeform 62"/>
            <p:cNvSpPr/>
            <p:nvPr/>
          </p:nvSpPr>
          <p:spPr bwMode="auto">
            <a:xfrm>
              <a:off x="9975" y="6525"/>
              <a:ext cx="698" cy="758"/>
            </a:xfrm>
            <a:custGeom>
              <a:avLst/>
              <a:gdLst>
                <a:gd name="T0" fmla="*/ 57 w 118"/>
                <a:gd name="T1" fmla="*/ 71 h 128"/>
                <a:gd name="T2" fmla="*/ 57 w 118"/>
                <a:gd name="T3" fmla="*/ 17 h 128"/>
                <a:gd name="T4" fmla="*/ 57 w 118"/>
                <a:gd name="T5" fmla="*/ 0 h 128"/>
                <a:gd name="T6" fmla="*/ 57 w 118"/>
                <a:gd name="T7" fmla="*/ 0 h 128"/>
                <a:gd name="T8" fmla="*/ 0 w 118"/>
                <a:gd name="T9" fmla="*/ 64 h 128"/>
                <a:gd name="T10" fmla="*/ 64 w 118"/>
                <a:gd name="T11" fmla="*/ 128 h 128"/>
                <a:gd name="T12" fmla="*/ 64 w 118"/>
                <a:gd name="T13" fmla="*/ 128 h 128"/>
                <a:gd name="T14" fmla="*/ 64 w 118"/>
                <a:gd name="T15" fmla="*/ 128 h 128"/>
                <a:gd name="T16" fmla="*/ 118 w 118"/>
                <a:gd name="T17" fmla="*/ 98 h 128"/>
                <a:gd name="T18" fmla="*/ 118 w 118"/>
                <a:gd name="T19" fmla="*/ 98 h 128"/>
                <a:gd name="T20" fmla="*/ 57 w 118"/>
                <a:gd name="T21" fmla="*/ 7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8" h="128">
                  <a:moveTo>
                    <a:pt x="57" y="71"/>
                  </a:moveTo>
                  <a:cubicBezTo>
                    <a:pt x="57" y="17"/>
                    <a:pt x="57" y="17"/>
                    <a:pt x="57" y="17"/>
                  </a:cubicBezTo>
                  <a:cubicBezTo>
                    <a:pt x="57" y="0"/>
                    <a:pt x="57" y="0"/>
                    <a:pt x="57" y="0"/>
                  </a:cubicBezTo>
                  <a:cubicBezTo>
                    <a:pt x="57" y="0"/>
                    <a:pt x="57" y="0"/>
                    <a:pt x="57" y="0"/>
                  </a:cubicBezTo>
                  <a:cubicBezTo>
                    <a:pt x="25" y="4"/>
                    <a:pt x="0" y="31"/>
                    <a:pt x="0" y="64"/>
                  </a:cubicBezTo>
                  <a:cubicBezTo>
                    <a:pt x="0" y="99"/>
                    <a:pt x="29" y="128"/>
                    <a:pt x="64" y="128"/>
                  </a:cubicBezTo>
                  <a:cubicBezTo>
                    <a:pt x="64" y="128"/>
                    <a:pt x="64" y="128"/>
                    <a:pt x="64" y="128"/>
                  </a:cubicBezTo>
                  <a:cubicBezTo>
                    <a:pt x="64" y="128"/>
                    <a:pt x="64" y="128"/>
                    <a:pt x="64" y="128"/>
                  </a:cubicBezTo>
                  <a:cubicBezTo>
                    <a:pt x="87" y="128"/>
                    <a:pt x="107" y="116"/>
                    <a:pt x="118" y="98"/>
                  </a:cubicBezTo>
                  <a:cubicBezTo>
                    <a:pt x="118" y="98"/>
                    <a:pt x="118" y="98"/>
                    <a:pt x="118" y="98"/>
                  </a:cubicBezTo>
                  <a:lnTo>
                    <a:pt x="57"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63" name="Freeform 63"/>
            <p:cNvSpPr/>
            <p:nvPr/>
          </p:nvSpPr>
          <p:spPr bwMode="auto">
            <a:xfrm>
              <a:off x="10395" y="6525"/>
              <a:ext cx="338" cy="495"/>
            </a:xfrm>
            <a:custGeom>
              <a:avLst/>
              <a:gdLst>
                <a:gd name="T0" fmla="*/ 0 w 57"/>
                <a:gd name="T1" fmla="*/ 0 h 84"/>
                <a:gd name="T2" fmla="*/ 0 w 57"/>
                <a:gd name="T3" fmla="*/ 15 h 84"/>
                <a:gd name="T4" fmla="*/ 42 w 57"/>
                <a:gd name="T5" fmla="*/ 64 h 84"/>
                <a:gd name="T6" fmla="*/ 40 w 57"/>
                <a:gd name="T7" fmla="*/ 79 h 84"/>
                <a:gd name="T8" fmla="*/ 54 w 57"/>
                <a:gd name="T9" fmla="*/ 84 h 84"/>
                <a:gd name="T10" fmla="*/ 57 w 57"/>
                <a:gd name="T11" fmla="*/ 64 h 84"/>
                <a:gd name="T12" fmla="*/ 0 w 5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57" h="84">
                  <a:moveTo>
                    <a:pt x="0" y="0"/>
                  </a:moveTo>
                  <a:cubicBezTo>
                    <a:pt x="0" y="15"/>
                    <a:pt x="0" y="15"/>
                    <a:pt x="0" y="15"/>
                  </a:cubicBezTo>
                  <a:cubicBezTo>
                    <a:pt x="24" y="18"/>
                    <a:pt x="42" y="39"/>
                    <a:pt x="42" y="64"/>
                  </a:cubicBezTo>
                  <a:cubicBezTo>
                    <a:pt x="42" y="69"/>
                    <a:pt x="42" y="74"/>
                    <a:pt x="40" y="79"/>
                  </a:cubicBezTo>
                  <a:cubicBezTo>
                    <a:pt x="54" y="84"/>
                    <a:pt x="54" y="84"/>
                    <a:pt x="54" y="84"/>
                  </a:cubicBezTo>
                  <a:cubicBezTo>
                    <a:pt x="56" y="78"/>
                    <a:pt x="57" y="71"/>
                    <a:pt x="57" y="64"/>
                  </a:cubicBezTo>
                  <a:cubicBezTo>
                    <a:pt x="57" y="31"/>
                    <a:pt x="32"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sp>
        <p:nvSpPr>
          <p:cNvPr id="12" name="文本框 26"/>
          <p:cNvSpPr txBox="1"/>
          <p:nvPr/>
        </p:nvSpPr>
        <p:spPr>
          <a:xfrm>
            <a:off x="394335" y="135255"/>
            <a:ext cx="3508375" cy="603250"/>
          </a:xfrm>
          <a:prstGeom prst="rect">
            <a:avLst/>
          </a:prstGeom>
          <a:noFill/>
          <a:ln w="6350">
            <a:noFill/>
          </a:ln>
        </p:spPr>
        <p:txBody>
          <a:bodyPr vert="horz" wrap="square" anchor="t"/>
          <a:p>
            <a:pPr algn="l"/>
            <a:endParaRPr lang="zh-CN" altLang="en-US" sz="2500" b="1">
              <a:solidFill>
                <a:schemeClr val="bg1"/>
              </a:solidFill>
              <a:latin typeface="Calibri Light" panose="020F0302020204030204" charset="0"/>
              <a:cs typeface="Calibri Light" panose="020F0302020204030204" charset="0"/>
            </a:endParaRPr>
          </a:p>
        </p:txBody>
      </p:sp>
      <p:sp>
        <p:nvSpPr>
          <p:cNvPr id="2" name="Text Box 1"/>
          <p:cNvSpPr txBox="1"/>
          <p:nvPr/>
        </p:nvSpPr>
        <p:spPr>
          <a:xfrm>
            <a:off x="668020" y="1221740"/>
            <a:ext cx="8475980" cy="5542915"/>
          </a:xfrm>
          <a:prstGeom prst="rect">
            <a:avLst/>
          </a:prstGeom>
          <a:noFill/>
        </p:spPr>
        <p:txBody>
          <a:bodyPr wrap="square" rtlCol="0" anchor="t">
            <a:noAutofit/>
          </a:bodyPr>
          <a:p>
            <a:r>
              <a:rPr lang="en-US" sz="2000"/>
              <a:t>In conclusion, AI-driven exploration and prediction represent a transformative approach to data analysis and forecasting. By harnessing the power of artificial intelligence, this methodology enhances the efficiency, accuracy, and depth of insights derived from data. Through advanced techniques in data preprocessing, feature engineering, and predictive modeling, AI enables us to uncover hidden patterns, make informed predictions, and drive data-driven decision-making in a wide range of applications.</a:t>
            </a:r>
            <a:endParaRPr lang="en-US" sz="2000"/>
          </a:p>
          <a:p>
            <a:endParaRPr lang="en-US" sz="2000"/>
          </a:p>
          <a:p>
            <a:r>
              <a:rPr lang="en-US" sz="2000"/>
              <a:t>This approach has the potential to revolutionize industries such as finance, healthcare, marketing, and many others, by automating and optimizing the data analysis process. By continuously learning from data and adapting to changing circumstances, AI-driven exploration and prediction systems provide a valuable tool for organizations seeking to gain a competitive edge, improve efficiency, and make more informed choices.</a:t>
            </a:r>
            <a:endParaRPr lang="en-US" sz="200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132965" y="5281295"/>
            <a:ext cx="3960000" cy="540000"/>
          </a:xfrm>
          <a:prstGeom prst="rect">
            <a:avLst/>
          </a:prstGeom>
          <a:solidFill>
            <a:srgbClr val="35963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p:nvSpPr>
        <p:spPr>
          <a:xfrm>
            <a:off x="6405245" y="5281295"/>
            <a:ext cx="3960000" cy="540000"/>
          </a:xfrm>
          <a:prstGeom prst="rect">
            <a:avLst/>
          </a:prstGeom>
          <a:solidFill>
            <a:srgbClr val="77BC3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5" name="图片 4" descr="图片1"/>
          <p:cNvPicPr>
            <a:picLocks noChangeAspect="1"/>
          </p:cNvPicPr>
          <p:nvPr/>
        </p:nvPicPr>
        <p:blipFill>
          <a:blip r:embed="rId1"/>
          <a:stretch>
            <a:fillRect/>
          </a:stretch>
        </p:blipFill>
        <p:spPr>
          <a:xfrm>
            <a:off x="-24000" y="-19050"/>
            <a:ext cx="12240000" cy="4808986"/>
          </a:xfrm>
          <a:prstGeom prst="rect">
            <a:avLst/>
          </a:prstGeom>
          <a:effectLst>
            <a:outerShdw blurRad="50800" dist="38100" dir="2700000" algn="tl" rotWithShape="0">
              <a:prstClr val="black">
                <a:alpha val="40000"/>
              </a:prstClr>
            </a:outerShdw>
          </a:effectLst>
        </p:spPr>
      </p:pic>
      <p:sp>
        <p:nvSpPr>
          <p:cNvPr id="11" name="副标题 2"/>
          <p:cNvSpPr txBox="1"/>
          <p:nvPr/>
        </p:nvSpPr>
        <p:spPr>
          <a:xfrm>
            <a:off x="1729105" y="2857500"/>
            <a:ext cx="9097010" cy="1332230"/>
          </a:xfrm>
          <a:prstGeom prst="rect">
            <a:avLst/>
          </a:prstGeom>
          <a:noFill/>
          <a:ln w="19050">
            <a:noFill/>
            <a:prstDash val="dash"/>
          </a:ln>
          <a:effectLst/>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8400"/>
              </a:lnSpc>
              <a:spcBef>
                <a:spcPts val="0"/>
              </a:spcBef>
            </a:pPr>
            <a:r>
              <a:rPr lang="en-US" altLang="zh-CN" sz="4000" b="1">
                <a:solidFill>
                  <a:srgbClr val="359639"/>
                </a:solidFill>
                <a:latin typeface="Arial" panose="020B0604020202020204" pitchFamily="34" charset="0"/>
                <a:ea typeface="Arial" panose="020B0604020202020204" pitchFamily="34" charset="0"/>
                <a:cs typeface="Arial" panose="020B0604020202020204" pitchFamily="34" charset="0"/>
                <a:sym typeface="+mn-ea"/>
              </a:rPr>
              <a:t>Thank you so much for your watching</a:t>
            </a:r>
            <a:endParaRPr lang="en-US" altLang="zh-CN" sz="4000" b="1" noProof="1">
              <a:solidFill>
                <a:srgbClr val="359639"/>
              </a:solidFill>
              <a:latin typeface="Arial" panose="020B0604020202020204" pitchFamily="34" charset="0"/>
              <a:ea typeface="Arial" panose="020B0604020202020204" pitchFamily="34" charset="0"/>
              <a:cs typeface="Arial" panose="020B0604020202020204" pitchFamily="34" charset="0"/>
            </a:endParaRPr>
          </a:p>
          <a:p>
            <a:pPr>
              <a:lnSpc>
                <a:spcPts val="8400"/>
              </a:lnSpc>
              <a:spcBef>
                <a:spcPts val="0"/>
              </a:spcBef>
            </a:pPr>
            <a:endParaRPr lang="zh-CN" altLang="en-US" sz="4000" b="1" dirty="0" smtClean="0">
              <a:solidFill>
                <a:srgbClr val="359639"/>
              </a:solidFill>
              <a:effectLst/>
              <a:latin typeface="Arial" panose="020B0604020202020204" pitchFamily="34" charset="0"/>
              <a:ea typeface="Arial" panose="020B0604020202020204" pitchFamily="34" charset="0"/>
              <a:cs typeface="Arial" panose="020B0604020202020204" pitchFamily="34" charset="0"/>
            </a:endParaRPr>
          </a:p>
        </p:txBody>
      </p:sp>
      <p:sp>
        <p:nvSpPr>
          <p:cNvPr id="1073742863" name="文本框 26"/>
          <p:cNvSpPr txBox="1"/>
          <p:nvPr/>
        </p:nvSpPr>
        <p:spPr>
          <a:xfrm>
            <a:off x="2935605" y="5240655"/>
            <a:ext cx="7136765" cy="728345"/>
          </a:xfrm>
          <a:prstGeom prst="rect">
            <a:avLst/>
          </a:prstGeom>
          <a:noFill/>
          <a:ln w="6350">
            <a:noFill/>
          </a:ln>
        </p:spPr>
        <p:txBody>
          <a:bodyPr vert="horz" wrap="square" anchor="t"/>
          <a:p>
            <a:pPr fontAlgn="base">
              <a:lnSpc>
                <a:spcPts val="3600"/>
              </a:lnSpc>
            </a:pPr>
            <a:r>
              <a:rPr lang="zh-CN" altLang="en-US" sz="2200" b="1">
                <a:solidFill>
                  <a:schemeClr val="bg1"/>
                </a:solidFill>
                <a:latin typeface="Arial" panose="020B0604020202020204" pitchFamily="34" charset="0"/>
                <a:cs typeface="Arial" panose="020B0604020202020204" pitchFamily="34" charset="0"/>
              </a:rPr>
              <a:t>My name：Aaron                                 My major：Finance</a:t>
            </a:r>
            <a:endParaRPr lang="zh-CN" altLang="en-US" sz="2200" b="1">
              <a:solidFill>
                <a:schemeClr val="bg1"/>
              </a:solidFill>
              <a:latin typeface="Arial" panose="020B0604020202020204" pitchFamily="34" charset="0"/>
              <a:cs typeface="Arial" panose="020B0604020202020204" pitchFamily="34" charset="0"/>
            </a:endParaRPr>
          </a:p>
          <a:p>
            <a:pPr>
              <a:lnSpc>
                <a:spcPts val="3200"/>
              </a:lnSpc>
            </a:pPr>
            <a:endParaRPr lang="zh-CN" altLang="en-US" sz="2200" b="1">
              <a:solidFill>
                <a:schemeClr val="bg1"/>
              </a:solidFill>
              <a:latin typeface="Arial" panose="020B0604020202020204" pitchFamily="34" charset="0"/>
              <a:cs typeface="Arial" panose="020B0604020202020204" pitchFamily="34" charset="0"/>
            </a:endParaRPr>
          </a:p>
          <a:p>
            <a:endParaRPr lang="zh-CN" altLang="en-US" sz="2200" b="1">
              <a:solidFill>
                <a:schemeClr val="bg1"/>
              </a:solidFill>
              <a:latin typeface="Arial" panose="020B0604020202020204" pitchFamily="34" charset="0"/>
              <a:cs typeface="Arial" panose="020B0604020202020204" pitchFamily="34" charset="0"/>
            </a:endParaRPr>
          </a:p>
        </p:txBody>
      </p:sp>
      <p:sp>
        <p:nvSpPr>
          <p:cNvPr id="174" name="任意多边形 174"/>
          <p:cNvSpPr/>
          <p:nvPr/>
        </p:nvSpPr>
        <p:spPr bwMode="auto">
          <a:xfrm>
            <a:off x="2509203" y="5393250"/>
            <a:ext cx="288000" cy="288000"/>
          </a:xfrm>
          <a:custGeom>
            <a:avLst/>
            <a:gdLst>
              <a:gd name="T0" fmla="*/ 128 w 128"/>
              <a:gd name="T1" fmla="*/ 128 h 128"/>
              <a:gd name="T2" fmla="*/ 128 w 128"/>
              <a:gd name="T3" fmla="*/ 115 h 128"/>
              <a:gd name="T4" fmla="*/ 118 w 128"/>
              <a:gd name="T5" fmla="*/ 101 h 128"/>
              <a:gd name="T6" fmla="*/ 118 w 128"/>
              <a:gd name="T7" fmla="*/ 101 h 128"/>
              <a:gd name="T8" fmla="*/ 83 w 128"/>
              <a:gd name="T9" fmla="*/ 84 h 128"/>
              <a:gd name="T10" fmla="*/ 85 w 128"/>
              <a:gd name="T11" fmla="*/ 72 h 128"/>
              <a:gd name="T12" fmla="*/ 88 w 128"/>
              <a:gd name="T13" fmla="*/ 68 h 128"/>
              <a:gd name="T14" fmla="*/ 88 w 128"/>
              <a:gd name="T15" fmla="*/ 68 h 128"/>
              <a:gd name="T16" fmla="*/ 88 w 128"/>
              <a:gd name="T17" fmla="*/ 68 h 128"/>
              <a:gd name="T18" fmla="*/ 97 w 128"/>
              <a:gd name="T19" fmla="*/ 36 h 128"/>
              <a:gd name="T20" fmla="*/ 64 w 128"/>
              <a:gd name="T21" fmla="*/ 0 h 128"/>
              <a:gd name="T22" fmla="*/ 64 w 128"/>
              <a:gd name="T23" fmla="*/ 0 h 128"/>
              <a:gd name="T24" fmla="*/ 64 w 128"/>
              <a:gd name="T25" fmla="*/ 0 h 128"/>
              <a:gd name="T26" fmla="*/ 64 w 128"/>
              <a:gd name="T27" fmla="*/ 0 h 128"/>
              <a:gd name="T28" fmla="*/ 64 w 128"/>
              <a:gd name="T29" fmla="*/ 0 h 128"/>
              <a:gd name="T30" fmla="*/ 31 w 128"/>
              <a:gd name="T31" fmla="*/ 36 h 128"/>
              <a:gd name="T32" fmla="*/ 40 w 128"/>
              <a:gd name="T33" fmla="*/ 68 h 128"/>
              <a:gd name="T34" fmla="*/ 40 w 128"/>
              <a:gd name="T35" fmla="*/ 68 h 128"/>
              <a:gd name="T36" fmla="*/ 40 w 128"/>
              <a:gd name="T37" fmla="*/ 68 h 128"/>
              <a:gd name="T38" fmla="*/ 43 w 128"/>
              <a:gd name="T39" fmla="*/ 72 h 128"/>
              <a:gd name="T40" fmla="*/ 45 w 128"/>
              <a:gd name="T41" fmla="*/ 84 h 128"/>
              <a:gd name="T42" fmla="*/ 10 w 128"/>
              <a:gd name="T43" fmla="*/ 101 h 128"/>
              <a:gd name="T44" fmla="*/ 10 w 128"/>
              <a:gd name="T45" fmla="*/ 101 h 128"/>
              <a:gd name="T46" fmla="*/ 0 w 128"/>
              <a:gd name="T47" fmla="*/ 115 h 128"/>
              <a:gd name="T48" fmla="*/ 0 w 128"/>
              <a:gd name="T49" fmla="*/ 128 h 128"/>
              <a:gd name="T50" fmla="*/ 128 w 128"/>
              <a:gd name="T51"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8" h="128">
                <a:moveTo>
                  <a:pt x="128" y="128"/>
                </a:moveTo>
                <a:cubicBezTo>
                  <a:pt x="128" y="115"/>
                  <a:pt x="128" y="115"/>
                  <a:pt x="128" y="115"/>
                </a:cubicBezTo>
                <a:cubicBezTo>
                  <a:pt x="128" y="108"/>
                  <a:pt x="124" y="103"/>
                  <a:pt x="118" y="101"/>
                </a:cubicBezTo>
                <a:cubicBezTo>
                  <a:pt x="118" y="101"/>
                  <a:pt x="118" y="101"/>
                  <a:pt x="118" y="101"/>
                </a:cubicBezTo>
                <a:cubicBezTo>
                  <a:pt x="117" y="100"/>
                  <a:pt x="87" y="93"/>
                  <a:pt x="83" y="84"/>
                </a:cubicBezTo>
                <a:cubicBezTo>
                  <a:pt x="81" y="80"/>
                  <a:pt x="83" y="75"/>
                  <a:pt x="85" y="72"/>
                </a:cubicBezTo>
                <a:cubicBezTo>
                  <a:pt x="86" y="71"/>
                  <a:pt x="87" y="69"/>
                  <a:pt x="88" y="68"/>
                </a:cubicBezTo>
                <a:cubicBezTo>
                  <a:pt x="88" y="68"/>
                  <a:pt x="88" y="68"/>
                  <a:pt x="88" y="68"/>
                </a:cubicBezTo>
                <a:cubicBezTo>
                  <a:pt x="88" y="68"/>
                  <a:pt x="88" y="68"/>
                  <a:pt x="88" y="68"/>
                </a:cubicBezTo>
                <a:cubicBezTo>
                  <a:pt x="93" y="60"/>
                  <a:pt x="97" y="49"/>
                  <a:pt x="97" y="36"/>
                </a:cubicBezTo>
                <a:cubicBezTo>
                  <a:pt x="98" y="16"/>
                  <a:pt x="82" y="0"/>
                  <a:pt x="64" y="0"/>
                </a:cubicBezTo>
                <a:cubicBezTo>
                  <a:pt x="64" y="0"/>
                  <a:pt x="64" y="0"/>
                  <a:pt x="64" y="0"/>
                </a:cubicBezTo>
                <a:cubicBezTo>
                  <a:pt x="64" y="0"/>
                  <a:pt x="64" y="0"/>
                  <a:pt x="64" y="0"/>
                </a:cubicBezTo>
                <a:cubicBezTo>
                  <a:pt x="64" y="0"/>
                  <a:pt x="64" y="0"/>
                  <a:pt x="64" y="0"/>
                </a:cubicBezTo>
                <a:cubicBezTo>
                  <a:pt x="64" y="0"/>
                  <a:pt x="64" y="0"/>
                  <a:pt x="64" y="0"/>
                </a:cubicBezTo>
                <a:cubicBezTo>
                  <a:pt x="46" y="0"/>
                  <a:pt x="30" y="16"/>
                  <a:pt x="31" y="36"/>
                </a:cubicBezTo>
                <a:cubicBezTo>
                  <a:pt x="31" y="49"/>
                  <a:pt x="35" y="60"/>
                  <a:pt x="40" y="68"/>
                </a:cubicBezTo>
                <a:cubicBezTo>
                  <a:pt x="40" y="68"/>
                  <a:pt x="40" y="68"/>
                  <a:pt x="40" y="68"/>
                </a:cubicBezTo>
                <a:cubicBezTo>
                  <a:pt x="40" y="68"/>
                  <a:pt x="40" y="68"/>
                  <a:pt x="40" y="68"/>
                </a:cubicBezTo>
                <a:cubicBezTo>
                  <a:pt x="41" y="69"/>
                  <a:pt x="42" y="71"/>
                  <a:pt x="43" y="72"/>
                </a:cubicBezTo>
                <a:cubicBezTo>
                  <a:pt x="45" y="75"/>
                  <a:pt x="47" y="80"/>
                  <a:pt x="45" y="84"/>
                </a:cubicBezTo>
                <a:cubicBezTo>
                  <a:pt x="41" y="93"/>
                  <a:pt x="11" y="100"/>
                  <a:pt x="10" y="101"/>
                </a:cubicBezTo>
                <a:cubicBezTo>
                  <a:pt x="10" y="101"/>
                  <a:pt x="10" y="101"/>
                  <a:pt x="10" y="101"/>
                </a:cubicBezTo>
                <a:cubicBezTo>
                  <a:pt x="4" y="103"/>
                  <a:pt x="0" y="108"/>
                  <a:pt x="0" y="115"/>
                </a:cubicBezTo>
                <a:cubicBezTo>
                  <a:pt x="0" y="128"/>
                  <a:pt x="0" y="128"/>
                  <a:pt x="0" y="128"/>
                </a:cubicBezTo>
                <a:lnTo>
                  <a:pt x="128" y="128"/>
                </a:lnTo>
                <a:close/>
              </a:path>
            </a:pathLst>
          </a:custGeom>
          <a:solidFill>
            <a:schemeClr val="bg1"/>
          </a:solidFill>
          <a:ln>
            <a:noFill/>
          </a:ln>
        </p:spPr>
      </p:sp>
      <p:sp>
        <p:nvSpPr>
          <p:cNvPr id="2" name="Freeform 22"/>
          <p:cNvSpPr>
            <a:spLocks noEditPoints="1"/>
          </p:cNvSpPr>
          <p:nvPr/>
        </p:nvSpPr>
        <p:spPr bwMode="auto">
          <a:xfrm>
            <a:off x="6801803" y="5429250"/>
            <a:ext cx="324000" cy="252000"/>
          </a:xfrm>
          <a:custGeom>
            <a:avLst/>
            <a:gdLst>
              <a:gd name="T0" fmla="*/ 107 w 136"/>
              <a:gd name="T1" fmla="*/ 18 h 102"/>
              <a:gd name="T2" fmla="*/ 115 w 136"/>
              <a:gd name="T3" fmla="*/ 20 h 102"/>
              <a:gd name="T4" fmla="*/ 119 w 136"/>
              <a:gd name="T5" fmla="*/ 4 h 102"/>
              <a:gd name="T6" fmla="*/ 105 w 136"/>
              <a:gd name="T7" fmla="*/ 0 h 102"/>
              <a:gd name="T8" fmla="*/ 34 w 136"/>
              <a:gd name="T9" fmla="*/ 61 h 102"/>
              <a:gd name="T10" fmla="*/ 117 w 136"/>
              <a:gd name="T11" fmla="*/ 102 h 102"/>
              <a:gd name="T12" fmla="*/ 34 w 136"/>
              <a:gd name="T13" fmla="*/ 61 h 102"/>
              <a:gd name="T14" fmla="*/ 0 w 136"/>
              <a:gd name="T15" fmla="*/ 65 h 102"/>
              <a:gd name="T16" fmla="*/ 4 w 136"/>
              <a:gd name="T17" fmla="*/ 102 h 102"/>
              <a:gd name="T18" fmla="*/ 10 w 136"/>
              <a:gd name="T19" fmla="*/ 61 h 102"/>
              <a:gd name="T20" fmla="*/ 131 w 136"/>
              <a:gd name="T21" fmla="*/ 61 h 102"/>
              <a:gd name="T22" fmla="*/ 121 w 136"/>
              <a:gd name="T23" fmla="*/ 102 h 102"/>
              <a:gd name="T24" fmla="*/ 136 w 136"/>
              <a:gd name="T25" fmla="*/ 98 h 102"/>
              <a:gd name="T26" fmla="*/ 131 w 136"/>
              <a:gd name="T27" fmla="*/ 61 h 102"/>
              <a:gd name="T28" fmla="*/ 22 w 136"/>
              <a:gd name="T29" fmla="*/ 102 h 102"/>
              <a:gd name="T30" fmla="*/ 30 w 136"/>
              <a:gd name="T31" fmla="*/ 61 h 102"/>
              <a:gd name="T32" fmla="*/ 127 w 136"/>
              <a:gd name="T33" fmla="*/ 49 h 102"/>
              <a:gd name="T34" fmla="*/ 123 w 136"/>
              <a:gd name="T35" fmla="*/ 28 h 102"/>
              <a:gd name="T36" fmla="*/ 8 w 136"/>
              <a:gd name="T37" fmla="*/ 33 h 102"/>
              <a:gd name="T38" fmla="*/ 12 w 136"/>
              <a:gd name="T39" fmla="*/ 53 h 102"/>
              <a:gd name="T40" fmla="*/ 127 w 136"/>
              <a:gd name="T41" fmla="*/ 49 h 102"/>
              <a:gd name="T42" fmla="*/ 33 w 136"/>
              <a:gd name="T43" fmla="*/ 35 h 102"/>
              <a:gd name="T44" fmla="*/ 29 w 136"/>
              <a:gd name="T45" fmla="*/ 35 h 102"/>
              <a:gd name="T46" fmla="*/ 24 w 136"/>
              <a:gd name="T47" fmla="*/ 47 h 102"/>
              <a:gd name="T48" fmla="*/ 20 w 136"/>
              <a:gd name="T49" fmla="*/ 47 h 102"/>
              <a:gd name="T50" fmla="*/ 22 w 136"/>
              <a:gd name="T51" fmla="*/ 33 h 102"/>
              <a:gd name="T52" fmla="*/ 24 w 136"/>
              <a:gd name="T53" fmla="*/ 47 h 102"/>
              <a:gd name="T54" fmla="*/ 29 w 136"/>
              <a:gd name="T55" fmla="*/ 43 h 102"/>
              <a:gd name="T56" fmla="*/ 33 w 136"/>
              <a:gd name="T57" fmla="*/ 43 h 102"/>
              <a:gd name="T58" fmla="*/ 35 w 136"/>
              <a:gd name="T59" fmla="*/ 49 h 102"/>
              <a:gd name="T60" fmla="*/ 35 w 136"/>
              <a:gd name="T61" fmla="*/ 45 h 102"/>
              <a:gd name="T62" fmla="*/ 35 w 136"/>
              <a:gd name="T63" fmla="*/ 49 h 102"/>
              <a:gd name="T64" fmla="*/ 33 w 136"/>
              <a:gd name="T65" fmla="*/ 39 h 102"/>
              <a:gd name="T66" fmla="*/ 37 w 136"/>
              <a:gd name="T67" fmla="*/ 39 h 102"/>
              <a:gd name="T68" fmla="*/ 119 w 136"/>
              <a:gd name="T69" fmla="*/ 45 h 102"/>
              <a:gd name="T70" fmla="*/ 111 w 136"/>
              <a:gd name="T71" fmla="*/ 45 h 102"/>
              <a:gd name="T72" fmla="*/ 115 w 136"/>
              <a:gd name="T73" fmla="*/ 33 h 102"/>
              <a:gd name="T74" fmla="*/ 119 w 136"/>
              <a:gd name="T75" fmla="*/ 45 h 102"/>
              <a:gd name="T76" fmla="*/ 105 w 136"/>
              <a:gd name="T77" fmla="*/ 20 h 102"/>
              <a:gd name="T78" fmla="*/ 103 w 136"/>
              <a:gd name="T79" fmla="*/ 2 h 102"/>
              <a:gd name="T80" fmla="*/ 20 w 136"/>
              <a:gd name="T81" fmla="*/ 0 h 102"/>
              <a:gd name="T82" fmla="*/ 16 w 136"/>
              <a:gd name="T83" fmla="*/ 16 h 102"/>
              <a:gd name="T84" fmla="*/ 82 w 136"/>
              <a:gd name="T85" fmla="*/ 4 h 102"/>
              <a:gd name="T86" fmla="*/ 99 w 136"/>
              <a:gd name="T87" fmla="*/ 16 h 102"/>
              <a:gd name="T88" fmla="*/ 82 w 136"/>
              <a:gd name="T89" fmla="*/ 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6" h="102">
                <a:moveTo>
                  <a:pt x="107" y="2"/>
                </a:moveTo>
                <a:cubicBezTo>
                  <a:pt x="109" y="7"/>
                  <a:pt x="109" y="13"/>
                  <a:pt x="107" y="18"/>
                </a:cubicBezTo>
                <a:cubicBezTo>
                  <a:pt x="107" y="19"/>
                  <a:pt x="106" y="20"/>
                  <a:pt x="105" y="20"/>
                </a:cubicBezTo>
                <a:cubicBezTo>
                  <a:pt x="115" y="20"/>
                  <a:pt x="115" y="20"/>
                  <a:pt x="115" y="20"/>
                </a:cubicBezTo>
                <a:cubicBezTo>
                  <a:pt x="117" y="20"/>
                  <a:pt x="119" y="18"/>
                  <a:pt x="119" y="16"/>
                </a:cubicBezTo>
                <a:cubicBezTo>
                  <a:pt x="119" y="4"/>
                  <a:pt x="119" y="4"/>
                  <a:pt x="119" y="4"/>
                </a:cubicBezTo>
                <a:cubicBezTo>
                  <a:pt x="119" y="1"/>
                  <a:pt x="117" y="0"/>
                  <a:pt x="115" y="0"/>
                </a:cubicBezTo>
                <a:cubicBezTo>
                  <a:pt x="105" y="0"/>
                  <a:pt x="105" y="0"/>
                  <a:pt x="105" y="0"/>
                </a:cubicBezTo>
                <a:cubicBezTo>
                  <a:pt x="106" y="0"/>
                  <a:pt x="107" y="1"/>
                  <a:pt x="107" y="2"/>
                </a:cubicBezTo>
                <a:close/>
                <a:moveTo>
                  <a:pt x="34" y="61"/>
                </a:moveTo>
                <a:cubicBezTo>
                  <a:pt x="32" y="75"/>
                  <a:pt x="32" y="89"/>
                  <a:pt x="34" y="102"/>
                </a:cubicBezTo>
                <a:cubicBezTo>
                  <a:pt x="117" y="102"/>
                  <a:pt x="117" y="102"/>
                  <a:pt x="117" y="102"/>
                </a:cubicBezTo>
                <a:cubicBezTo>
                  <a:pt x="121" y="93"/>
                  <a:pt x="121" y="70"/>
                  <a:pt x="117" y="61"/>
                </a:cubicBezTo>
                <a:lnTo>
                  <a:pt x="34" y="61"/>
                </a:lnTo>
                <a:close/>
                <a:moveTo>
                  <a:pt x="4" y="61"/>
                </a:moveTo>
                <a:cubicBezTo>
                  <a:pt x="2" y="61"/>
                  <a:pt x="0" y="63"/>
                  <a:pt x="0" y="65"/>
                </a:cubicBezTo>
                <a:cubicBezTo>
                  <a:pt x="0" y="98"/>
                  <a:pt x="0" y="98"/>
                  <a:pt x="0" y="98"/>
                </a:cubicBezTo>
                <a:cubicBezTo>
                  <a:pt x="0" y="101"/>
                  <a:pt x="2" y="102"/>
                  <a:pt x="4" y="102"/>
                </a:cubicBezTo>
                <a:cubicBezTo>
                  <a:pt x="10" y="102"/>
                  <a:pt x="10" y="102"/>
                  <a:pt x="10" y="102"/>
                </a:cubicBezTo>
                <a:cubicBezTo>
                  <a:pt x="8" y="98"/>
                  <a:pt x="8" y="66"/>
                  <a:pt x="10" y="61"/>
                </a:cubicBezTo>
                <a:lnTo>
                  <a:pt x="4" y="61"/>
                </a:lnTo>
                <a:close/>
                <a:moveTo>
                  <a:pt x="131" y="61"/>
                </a:moveTo>
                <a:cubicBezTo>
                  <a:pt x="121" y="61"/>
                  <a:pt x="121" y="61"/>
                  <a:pt x="121" y="61"/>
                </a:cubicBezTo>
                <a:cubicBezTo>
                  <a:pt x="125" y="70"/>
                  <a:pt x="124" y="95"/>
                  <a:pt x="121" y="102"/>
                </a:cubicBezTo>
                <a:cubicBezTo>
                  <a:pt x="131" y="102"/>
                  <a:pt x="131" y="102"/>
                  <a:pt x="131" y="102"/>
                </a:cubicBezTo>
                <a:cubicBezTo>
                  <a:pt x="134" y="102"/>
                  <a:pt x="136" y="101"/>
                  <a:pt x="136" y="98"/>
                </a:cubicBezTo>
                <a:cubicBezTo>
                  <a:pt x="136" y="65"/>
                  <a:pt x="136" y="65"/>
                  <a:pt x="136" y="65"/>
                </a:cubicBezTo>
                <a:cubicBezTo>
                  <a:pt x="136" y="63"/>
                  <a:pt x="134" y="61"/>
                  <a:pt x="131" y="61"/>
                </a:cubicBezTo>
                <a:close/>
                <a:moveTo>
                  <a:pt x="22" y="61"/>
                </a:moveTo>
                <a:cubicBezTo>
                  <a:pt x="19" y="69"/>
                  <a:pt x="19" y="95"/>
                  <a:pt x="22" y="102"/>
                </a:cubicBezTo>
                <a:cubicBezTo>
                  <a:pt x="30" y="102"/>
                  <a:pt x="30" y="102"/>
                  <a:pt x="30" y="102"/>
                </a:cubicBezTo>
                <a:cubicBezTo>
                  <a:pt x="28" y="89"/>
                  <a:pt x="28" y="75"/>
                  <a:pt x="30" y="61"/>
                </a:cubicBezTo>
                <a:lnTo>
                  <a:pt x="22" y="61"/>
                </a:lnTo>
                <a:close/>
                <a:moveTo>
                  <a:pt x="127" y="49"/>
                </a:moveTo>
                <a:cubicBezTo>
                  <a:pt x="127" y="33"/>
                  <a:pt x="127" y="33"/>
                  <a:pt x="127" y="33"/>
                </a:cubicBezTo>
                <a:cubicBezTo>
                  <a:pt x="127" y="30"/>
                  <a:pt x="125" y="28"/>
                  <a:pt x="123" y="28"/>
                </a:cubicBezTo>
                <a:cubicBezTo>
                  <a:pt x="12" y="28"/>
                  <a:pt x="12" y="28"/>
                  <a:pt x="12" y="28"/>
                </a:cubicBezTo>
                <a:cubicBezTo>
                  <a:pt x="10" y="28"/>
                  <a:pt x="8" y="30"/>
                  <a:pt x="8" y="33"/>
                </a:cubicBezTo>
                <a:cubicBezTo>
                  <a:pt x="8" y="49"/>
                  <a:pt x="8" y="49"/>
                  <a:pt x="8" y="49"/>
                </a:cubicBezTo>
                <a:cubicBezTo>
                  <a:pt x="8" y="51"/>
                  <a:pt x="10" y="53"/>
                  <a:pt x="12" y="53"/>
                </a:cubicBezTo>
                <a:cubicBezTo>
                  <a:pt x="123" y="53"/>
                  <a:pt x="123" y="53"/>
                  <a:pt x="123" y="53"/>
                </a:cubicBezTo>
                <a:cubicBezTo>
                  <a:pt x="125" y="53"/>
                  <a:pt x="127" y="51"/>
                  <a:pt x="127" y="49"/>
                </a:cubicBezTo>
                <a:close/>
                <a:moveTo>
                  <a:pt x="31" y="33"/>
                </a:moveTo>
                <a:cubicBezTo>
                  <a:pt x="32" y="33"/>
                  <a:pt x="33" y="33"/>
                  <a:pt x="33" y="35"/>
                </a:cubicBezTo>
                <a:cubicBezTo>
                  <a:pt x="33" y="36"/>
                  <a:pt x="32" y="37"/>
                  <a:pt x="31" y="37"/>
                </a:cubicBezTo>
                <a:cubicBezTo>
                  <a:pt x="29" y="37"/>
                  <a:pt x="29" y="36"/>
                  <a:pt x="29" y="35"/>
                </a:cubicBezTo>
                <a:cubicBezTo>
                  <a:pt x="29" y="33"/>
                  <a:pt x="29" y="33"/>
                  <a:pt x="31" y="33"/>
                </a:cubicBezTo>
                <a:close/>
                <a:moveTo>
                  <a:pt x="24" y="47"/>
                </a:moveTo>
                <a:cubicBezTo>
                  <a:pt x="24" y="48"/>
                  <a:pt x="24" y="49"/>
                  <a:pt x="22" y="49"/>
                </a:cubicBezTo>
                <a:cubicBezTo>
                  <a:pt x="21" y="49"/>
                  <a:pt x="20" y="48"/>
                  <a:pt x="20" y="47"/>
                </a:cubicBezTo>
                <a:cubicBezTo>
                  <a:pt x="20" y="35"/>
                  <a:pt x="20" y="35"/>
                  <a:pt x="20" y="35"/>
                </a:cubicBezTo>
                <a:cubicBezTo>
                  <a:pt x="20" y="33"/>
                  <a:pt x="21" y="33"/>
                  <a:pt x="22" y="33"/>
                </a:cubicBezTo>
                <a:cubicBezTo>
                  <a:pt x="24" y="33"/>
                  <a:pt x="24" y="33"/>
                  <a:pt x="24" y="35"/>
                </a:cubicBezTo>
                <a:lnTo>
                  <a:pt x="24" y="47"/>
                </a:lnTo>
                <a:close/>
                <a:moveTo>
                  <a:pt x="31" y="45"/>
                </a:moveTo>
                <a:cubicBezTo>
                  <a:pt x="29" y="45"/>
                  <a:pt x="29" y="44"/>
                  <a:pt x="29" y="43"/>
                </a:cubicBezTo>
                <a:cubicBezTo>
                  <a:pt x="29" y="42"/>
                  <a:pt x="29" y="41"/>
                  <a:pt x="31" y="41"/>
                </a:cubicBezTo>
                <a:cubicBezTo>
                  <a:pt x="32" y="41"/>
                  <a:pt x="33" y="42"/>
                  <a:pt x="33" y="43"/>
                </a:cubicBezTo>
                <a:cubicBezTo>
                  <a:pt x="33" y="44"/>
                  <a:pt x="32" y="45"/>
                  <a:pt x="31" y="45"/>
                </a:cubicBezTo>
                <a:close/>
                <a:moveTo>
                  <a:pt x="35" y="49"/>
                </a:moveTo>
                <a:cubicBezTo>
                  <a:pt x="34" y="49"/>
                  <a:pt x="33" y="48"/>
                  <a:pt x="33" y="47"/>
                </a:cubicBezTo>
                <a:cubicBezTo>
                  <a:pt x="33" y="46"/>
                  <a:pt x="34" y="45"/>
                  <a:pt x="35" y="45"/>
                </a:cubicBezTo>
                <a:cubicBezTo>
                  <a:pt x="36" y="45"/>
                  <a:pt x="37" y="46"/>
                  <a:pt x="37" y="47"/>
                </a:cubicBezTo>
                <a:cubicBezTo>
                  <a:pt x="37" y="48"/>
                  <a:pt x="36" y="49"/>
                  <a:pt x="35" y="49"/>
                </a:cubicBezTo>
                <a:close/>
                <a:moveTo>
                  <a:pt x="35" y="41"/>
                </a:moveTo>
                <a:cubicBezTo>
                  <a:pt x="34" y="41"/>
                  <a:pt x="33" y="40"/>
                  <a:pt x="33" y="39"/>
                </a:cubicBezTo>
                <a:cubicBezTo>
                  <a:pt x="33" y="38"/>
                  <a:pt x="34" y="37"/>
                  <a:pt x="35" y="37"/>
                </a:cubicBezTo>
                <a:cubicBezTo>
                  <a:pt x="36" y="37"/>
                  <a:pt x="37" y="38"/>
                  <a:pt x="37" y="39"/>
                </a:cubicBezTo>
                <a:cubicBezTo>
                  <a:pt x="37" y="40"/>
                  <a:pt x="36" y="41"/>
                  <a:pt x="35" y="41"/>
                </a:cubicBezTo>
                <a:close/>
                <a:moveTo>
                  <a:pt x="119" y="45"/>
                </a:moveTo>
                <a:cubicBezTo>
                  <a:pt x="119" y="47"/>
                  <a:pt x="117" y="49"/>
                  <a:pt x="115" y="49"/>
                </a:cubicBezTo>
                <a:cubicBezTo>
                  <a:pt x="113" y="49"/>
                  <a:pt x="111" y="47"/>
                  <a:pt x="111" y="45"/>
                </a:cubicBezTo>
                <a:cubicBezTo>
                  <a:pt x="111" y="37"/>
                  <a:pt x="111" y="37"/>
                  <a:pt x="111" y="37"/>
                </a:cubicBezTo>
                <a:cubicBezTo>
                  <a:pt x="111" y="34"/>
                  <a:pt x="113" y="33"/>
                  <a:pt x="115" y="33"/>
                </a:cubicBezTo>
                <a:cubicBezTo>
                  <a:pt x="117" y="33"/>
                  <a:pt x="119" y="34"/>
                  <a:pt x="119" y="37"/>
                </a:cubicBezTo>
                <a:lnTo>
                  <a:pt x="119" y="45"/>
                </a:lnTo>
                <a:close/>
                <a:moveTo>
                  <a:pt x="20" y="20"/>
                </a:moveTo>
                <a:cubicBezTo>
                  <a:pt x="105" y="20"/>
                  <a:pt x="105" y="20"/>
                  <a:pt x="105" y="20"/>
                </a:cubicBezTo>
                <a:cubicBezTo>
                  <a:pt x="104" y="20"/>
                  <a:pt x="103" y="19"/>
                  <a:pt x="103" y="18"/>
                </a:cubicBezTo>
                <a:cubicBezTo>
                  <a:pt x="105" y="13"/>
                  <a:pt x="105" y="7"/>
                  <a:pt x="103" y="2"/>
                </a:cubicBezTo>
                <a:cubicBezTo>
                  <a:pt x="103" y="1"/>
                  <a:pt x="104" y="0"/>
                  <a:pt x="105" y="0"/>
                </a:cubicBezTo>
                <a:cubicBezTo>
                  <a:pt x="20" y="0"/>
                  <a:pt x="20" y="0"/>
                  <a:pt x="20" y="0"/>
                </a:cubicBezTo>
                <a:cubicBezTo>
                  <a:pt x="18" y="0"/>
                  <a:pt x="16" y="1"/>
                  <a:pt x="16" y="4"/>
                </a:cubicBezTo>
                <a:cubicBezTo>
                  <a:pt x="16" y="16"/>
                  <a:pt x="16" y="16"/>
                  <a:pt x="16" y="16"/>
                </a:cubicBezTo>
                <a:cubicBezTo>
                  <a:pt x="16" y="18"/>
                  <a:pt x="18" y="20"/>
                  <a:pt x="20" y="20"/>
                </a:cubicBezTo>
                <a:close/>
                <a:moveTo>
                  <a:pt x="82" y="4"/>
                </a:moveTo>
                <a:cubicBezTo>
                  <a:pt x="99" y="4"/>
                  <a:pt x="99" y="4"/>
                  <a:pt x="99" y="4"/>
                </a:cubicBezTo>
                <a:cubicBezTo>
                  <a:pt x="99" y="16"/>
                  <a:pt x="99" y="16"/>
                  <a:pt x="99" y="16"/>
                </a:cubicBezTo>
                <a:cubicBezTo>
                  <a:pt x="82" y="16"/>
                  <a:pt x="82" y="16"/>
                  <a:pt x="82" y="16"/>
                </a:cubicBezTo>
                <a:lnTo>
                  <a:pt x="82" y="4"/>
                </a:lnTo>
                <a:close/>
              </a:path>
            </a:pathLst>
          </a:custGeom>
          <a:solidFill>
            <a:schemeClr val="bg1"/>
          </a:solidFill>
          <a:ln>
            <a:noFill/>
          </a:ln>
        </p:spPr>
      </p:sp>
      <p:grpSp>
        <p:nvGrpSpPr>
          <p:cNvPr id="16" name="组合 15"/>
          <p:cNvGrpSpPr/>
          <p:nvPr/>
        </p:nvGrpSpPr>
        <p:grpSpPr>
          <a:xfrm rot="1320000">
            <a:off x="946150" y="796290"/>
            <a:ext cx="1018540" cy="1094105"/>
            <a:chOff x="8745538" y="2649538"/>
            <a:chExt cx="309563" cy="285750"/>
          </a:xfrm>
          <a:solidFill>
            <a:schemeClr val="bg1"/>
          </a:solidFill>
        </p:grpSpPr>
        <p:sp>
          <p:nvSpPr>
            <p:cNvPr id="8" name="Freeform 313"/>
            <p:cNvSpPr/>
            <p:nvPr/>
          </p:nvSpPr>
          <p:spPr bwMode="auto">
            <a:xfrm>
              <a:off x="8745538" y="2649538"/>
              <a:ext cx="309563" cy="238125"/>
            </a:xfrm>
            <a:custGeom>
              <a:avLst/>
              <a:gdLst>
                <a:gd name="T0" fmla="*/ 197 w 198"/>
                <a:gd name="T1" fmla="*/ 0 h 152"/>
                <a:gd name="T2" fmla="*/ 195 w 198"/>
                <a:gd name="T3" fmla="*/ 0 h 152"/>
                <a:gd name="T4" fmla="*/ 1 w 198"/>
                <a:gd name="T5" fmla="*/ 99 h 152"/>
                <a:gd name="T6" fmla="*/ 0 w 198"/>
                <a:gd name="T7" fmla="*/ 101 h 152"/>
                <a:gd name="T8" fmla="*/ 2 w 198"/>
                <a:gd name="T9" fmla="*/ 103 h 152"/>
                <a:gd name="T10" fmla="*/ 67 w 198"/>
                <a:gd name="T11" fmla="*/ 124 h 152"/>
                <a:gd name="T12" fmla="*/ 68 w 198"/>
                <a:gd name="T13" fmla="*/ 123 h 152"/>
                <a:gd name="T14" fmla="*/ 158 w 198"/>
                <a:gd name="T15" fmla="*/ 42 h 152"/>
                <a:gd name="T16" fmla="*/ 87 w 198"/>
                <a:gd name="T17" fmla="*/ 127 h 152"/>
                <a:gd name="T18" fmla="*/ 86 w 198"/>
                <a:gd name="T19" fmla="*/ 129 h 152"/>
                <a:gd name="T20" fmla="*/ 88 w 198"/>
                <a:gd name="T21" fmla="*/ 130 h 152"/>
                <a:gd name="T22" fmla="*/ 160 w 198"/>
                <a:gd name="T23" fmla="*/ 152 h 152"/>
                <a:gd name="T24" fmla="*/ 160 w 198"/>
                <a:gd name="T25" fmla="*/ 152 h 152"/>
                <a:gd name="T26" fmla="*/ 161 w 198"/>
                <a:gd name="T27" fmla="*/ 152 h 152"/>
                <a:gd name="T28" fmla="*/ 162 w 198"/>
                <a:gd name="T29" fmla="*/ 151 h 152"/>
                <a:gd name="T30" fmla="*/ 198 w 198"/>
                <a:gd name="T31" fmla="*/ 2 h 152"/>
                <a:gd name="T32" fmla="*/ 197 w 198"/>
                <a:gd name="T33"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8" h="152">
                  <a:moveTo>
                    <a:pt x="197" y="0"/>
                  </a:moveTo>
                  <a:cubicBezTo>
                    <a:pt x="197" y="0"/>
                    <a:pt x="196" y="0"/>
                    <a:pt x="195" y="0"/>
                  </a:cubicBezTo>
                  <a:cubicBezTo>
                    <a:pt x="1" y="99"/>
                    <a:pt x="1" y="99"/>
                    <a:pt x="1" y="99"/>
                  </a:cubicBezTo>
                  <a:cubicBezTo>
                    <a:pt x="1" y="100"/>
                    <a:pt x="0" y="100"/>
                    <a:pt x="0" y="101"/>
                  </a:cubicBezTo>
                  <a:cubicBezTo>
                    <a:pt x="0" y="102"/>
                    <a:pt x="1" y="103"/>
                    <a:pt x="2" y="103"/>
                  </a:cubicBezTo>
                  <a:cubicBezTo>
                    <a:pt x="67" y="124"/>
                    <a:pt x="67" y="124"/>
                    <a:pt x="67" y="124"/>
                  </a:cubicBezTo>
                  <a:cubicBezTo>
                    <a:pt x="67" y="124"/>
                    <a:pt x="68" y="124"/>
                    <a:pt x="68" y="123"/>
                  </a:cubicBezTo>
                  <a:cubicBezTo>
                    <a:pt x="158" y="42"/>
                    <a:pt x="158" y="42"/>
                    <a:pt x="158" y="42"/>
                  </a:cubicBezTo>
                  <a:cubicBezTo>
                    <a:pt x="87" y="127"/>
                    <a:pt x="87" y="127"/>
                    <a:pt x="87" y="127"/>
                  </a:cubicBezTo>
                  <a:cubicBezTo>
                    <a:pt x="86" y="128"/>
                    <a:pt x="86" y="128"/>
                    <a:pt x="86" y="129"/>
                  </a:cubicBezTo>
                  <a:cubicBezTo>
                    <a:pt x="86" y="130"/>
                    <a:pt x="87" y="130"/>
                    <a:pt x="88" y="130"/>
                  </a:cubicBezTo>
                  <a:cubicBezTo>
                    <a:pt x="160" y="152"/>
                    <a:pt x="160" y="152"/>
                    <a:pt x="160" y="152"/>
                  </a:cubicBezTo>
                  <a:cubicBezTo>
                    <a:pt x="160" y="152"/>
                    <a:pt x="160" y="152"/>
                    <a:pt x="160" y="152"/>
                  </a:cubicBezTo>
                  <a:cubicBezTo>
                    <a:pt x="161" y="152"/>
                    <a:pt x="161" y="152"/>
                    <a:pt x="161" y="152"/>
                  </a:cubicBezTo>
                  <a:cubicBezTo>
                    <a:pt x="162" y="152"/>
                    <a:pt x="162" y="151"/>
                    <a:pt x="162" y="151"/>
                  </a:cubicBezTo>
                  <a:cubicBezTo>
                    <a:pt x="198" y="2"/>
                    <a:pt x="198" y="2"/>
                    <a:pt x="198" y="2"/>
                  </a:cubicBezTo>
                  <a:cubicBezTo>
                    <a:pt x="198" y="2"/>
                    <a:pt x="198" y="1"/>
                    <a:pt x="19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9" name="Freeform 314"/>
            <p:cNvSpPr/>
            <p:nvPr/>
          </p:nvSpPr>
          <p:spPr bwMode="auto">
            <a:xfrm>
              <a:off x="8880476" y="2868613"/>
              <a:ext cx="36513" cy="66675"/>
            </a:xfrm>
            <a:custGeom>
              <a:avLst/>
              <a:gdLst>
                <a:gd name="T0" fmla="*/ 23 w 24"/>
                <a:gd name="T1" fmla="*/ 6 h 42"/>
                <a:gd name="T2" fmla="*/ 3 w 24"/>
                <a:gd name="T3" fmla="*/ 0 h 42"/>
                <a:gd name="T4" fmla="*/ 1 w 24"/>
                <a:gd name="T5" fmla="*/ 0 h 42"/>
                <a:gd name="T6" fmla="*/ 0 w 24"/>
                <a:gd name="T7" fmla="*/ 2 h 42"/>
                <a:gd name="T8" fmla="*/ 0 w 24"/>
                <a:gd name="T9" fmla="*/ 40 h 42"/>
                <a:gd name="T10" fmla="*/ 2 w 24"/>
                <a:gd name="T11" fmla="*/ 41 h 42"/>
                <a:gd name="T12" fmla="*/ 2 w 24"/>
                <a:gd name="T13" fmla="*/ 42 h 42"/>
                <a:gd name="T14" fmla="*/ 4 w 24"/>
                <a:gd name="T15" fmla="*/ 41 h 42"/>
                <a:gd name="T16" fmla="*/ 24 w 24"/>
                <a:gd name="T17" fmla="*/ 9 h 42"/>
                <a:gd name="T18" fmla="*/ 24 w 24"/>
                <a:gd name="T19" fmla="*/ 7 h 42"/>
                <a:gd name="T20" fmla="*/ 23 w 24"/>
                <a:gd name="T21" fmla="*/ 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42">
                  <a:moveTo>
                    <a:pt x="23" y="6"/>
                  </a:moveTo>
                  <a:cubicBezTo>
                    <a:pt x="3" y="0"/>
                    <a:pt x="3" y="0"/>
                    <a:pt x="3" y="0"/>
                  </a:cubicBezTo>
                  <a:cubicBezTo>
                    <a:pt x="2" y="0"/>
                    <a:pt x="1" y="0"/>
                    <a:pt x="1" y="0"/>
                  </a:cubicBezTo>
                  <a:cubicBezTo>
                    <a:pt x="0" y="1"/>
                    <a:pt x="0" y="1"/>
                    <a:pt x="0" y="2"/>
                  </a:cubicBezTo>
                  <a:cubicBezTo>
                    <a:pt x="0" y="40"/>
                    <a:pt x="0" y="40"/>
                    <a:pt x="0" y="40"/>
                  </a:cubicBezTo>
                  <a:cubicBezTo>
                    <a:pt x="0" y="40"/>
                    <a:pt x="1" y="41"/>
                    <a:pt x="2" y="41"/>
                  </a:cubicBezTo>
                  <a:cubicBezTo>
                    <a:pt x="2" y="42"/>
                    <a:pt x="2" y="42"/>
                    <a:pt x="2" y="42"/>
                  </a:cubicBezTo>
                  <a:cubicBezTo>
                    <a:pt x="3" y="42"/>
                    <a:pt x="3" y="41"/>
                    <a:pt x="4" y="41"/>
                  </a:cubicBezTo>
                  <a:cubicBezTo>
                    <a:pt x="24" y="9"/>
                    <a:pt x="24" y="9"/>
                    <a:pt x="24" y="9"/>
                  </a:cubicBezTo>
                  <a:cubicBezTo>
                    <a:pt x="24" y="9"/>
                    <a:pt x="24" y="8"/>
                    <a:pt x="24" y="7"/>
                  </a:cubicBezTo>
                  <a:cubicBezTo>
                    <a:pt x="24" y="7"/>
                    <a:pt x="23" y="6"/>
                    <a:pt x="2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sp>
        <p:nvSpPr>
          <p:cNvPr id="3" name="文本框 26"/>
          <p:cNvSpPr txBox="1"/>
          <p:nvPr/>
        </p:nvSpPr>
        <p:spPr>
          <a:xfrm>
            <a:off x="2199005" y="1133475"/>
            <a:ext cx="2877820" cy="520700"/>
          </a:xfrm>
          <a:prstGeom prst="rect">
            <a:avLst/>
          </a:prstGeom>
          <a:noFill/>
          <a:ln w="6350">
            <a:noFill/>
          </a:ln>
        </p:spPr>
        <p:txBody>
          <a:bodyPr vert="horz" wrap="square" anchor="t"/>
          <a:p>
            <a:pPr algn="ctr" fontAlgn="base">
              <a:lnSpc>
                <a:spcPts val="3600"/>
              </a:lnSpc>
            </a:pPr>
            <a:r>
              <a:rPr lang="zh-CN" altLang="en-US" sz="2200">
                <a:solidFill>
                  <a:schemeClr val="bg1"/>
                </a:solidFill>
                <a:latin typeface="Arial" panose="020B0604020202020204" pitchFamily="34" charset="0"/>
                <a:cs typeface="Arial" panose="020B0604020202020204" pitchFamily="34" charset="0"/>
              </a:rPr>
              <a:t>New York University</a:t>
            </a:r>
            <a:endParaRPr lang="zh-CN" altLang="en-US" sz="2200">
              <a:solidFill>
                <a:schemeClr val="bg1"/>
              </a:solidFill>
              <a:latin typeface="Arial" panose="020B0604020202020204" pitchFamily="34" charset="0"/>
              <a:cs typeface="Arial" panose="020B0604020202020204" pitchFamily="34" charset="0"/>
            </a:endParaRPr>
          </a:p>
          <a:p>
            <a:pPr algn="ctr">
              <a:lnSpc>
                <a:spcPts val="3200"/>
              </a:lnSpc>
            </a:pPr>
            <a:endParaRPr lang="zh-CN" altLang="en-US" sz="2200">
              <a:solidFill>
                <a:schemeClr val="bg1"/>
              </a:solidFill>
              <a:latin typeface="Arial" panose="020B0604020202020204" pitchFamily="34" charset="0"/>
              <a:cs typeface="Arial" panose="020B0604020202020204" pitchFamily="34" charset="0"/>
            </a:endParaRPr>
          </a:p>
          <a:p>
            <a:pPr algn="ctr"/>
            <a:endParaRPr lang="zh-CN" altLang="en-US" sz="2200">
              <a:solidFill>
                <a:schemeClr val="bg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1"/>
          <a:stretch>
            <a:fillRect/>
          </a:stretch>
        </p:blipFill>
        <p:spPr>
          <a:xfrm>
            <a:off x="-24130" y="-33020"/>
            <a:ext cx="12240260" cy="6789420"/>
          </a:xfrm>
          <a:prstGeom prst="rect">
            <a:avLst/>
          </a:prstGeom>
        </p:spPr>
      </p:pic>
      <p:sp>
        <p:nvSpPr>
          <p:cNvPr id="14" name="TextBox 1"/>
          <p:cNvSpPr txBox="1"/>
          <p:nvPr/>
        </p:nvSpPr>
        <p:spPr>
          <a:xfrm>
            <a:off x="2132330" y="3067050"/>
            <a:ext cx="7440930" cy="2654935"/>
          </a:xfrm>
          <a:prstGeom prst="rect">
            <a:avLst/>
          </a:prstGeom>
          <a:noFill/>
        </p:spPr>
        <p:txBody>
          <a:bodyPr wrap="square" lIns="0" tIns="0" rIns="0" rtlCol="0">
            <a:noAutofit/>
          </a:bodyPr>
          <a:p>
            <a:pPr algn="ctr" fontAlgn="auto">
              <a:lnSpc>
                <a:spcPts val="8800"/>
              </a:lnSpc>
            </a:pPr>
            <a:r>
              <a:rPr lang="en-US" altLang="zh-CN" sz="3000" b="1" dirty="0">
                <a:solidFill>
                  <a:srgbClr val="359639"/>
                </a:solidFill>
                <a:latin typeface="Arial" panose="020B0604020202020204" pitchFamily="34" charset="0"/>
                <a:ea typeface="Arial" panose="020B0604020202020204" pitchFamily="34" charset="0"/>
                <a:cs typeface="Arial" panose="020B0604020202020204" pitchFamily="34" charset="0"/>
              </a:rPr>
              <a:t> </a:t>
            </a:r>
            <a:endParaRPr lang="en-US" altLang="zh-CN" sz="3000" b="1" dirty="0">
              <a:solidFill>
                <a:srgbClr val="359639"/>
              </a:solidFill>
              <a:latin typeface="Arial" panose="020B0604020202020204" pitchFamily="34" charset="0"/>
              <a:ea typeface="Arial" panose="020B0604020202020204" pitchFamily="34" charset="0"/>
              <a:cs typeface="Arial" panose="020B0604020202020204" pitchFamily="34" charset="0"/>
            </a:endParaRPr>
          </a:p>
          <a:p>
            <a:pPr algn="ctr">
              <a:lnSpc>
                <a:spcPts val="1000"/>
              </a:lnSpc>
            </a:pPr>
            <a:endParaRPr lang="en-US" altLang="zh-CN" sz="3000" b="1" dirty="0">
              <a:solidFill>
                <a:srgbClr val="359639"/>
              </a:solidFill>
              <a:latin typeface="Arial" panose="020B0604020202020204" pitchFamily="34" charset="0"/>
              <a:ea typeface="Arial" panose="020B0604020202020204" pitchFamily="34" charset="0"/>
              <a:cs typeface="Arial" panose="020B0604020202020204" pitchFamily="34" charset="0"/>
            </a:endParaRPr>
          </a:p>
          <a:p>
            <a:pPr algn="ctr">
              <a:lnSpc>
                <a:spcPts val="1000"/>
              </a:lnSpc>
            </a:pPr>
            <a:endParaRPr lang="en-US" altLang="zh-CN" sz="3000" b="1" dirty="0">
              <a:solidFill>
                <a:srgbClr val="359639"/>
              </a:solidFill>
              <a:latin typeface="Arial" panose="020B0604020202020204" pitchFamily="34" charset="0"/>
              <a:ea typeface="Arial" panose="020B0604020202020204" pitchFamily="34" charset="0"/>
              <a:cs typeface="Arial" panose="020B0604020202020204" pitchFamily="34" charset="0"/>
            </a:endParaRPr>
          </a:p>
          <a:p>
            <a:pPr algn="ctr">
              <a:lnSpc>
                <a:spcPts val="1000"/>
              </a:lnSpc>
            </a:pPr>
            <a:endParaRPr lang="en-US" altLang="zh-CN" sz="3000" b="1" dirty="0">
              <a:solidFill>
                <a:srgbClr val="359639"/>
              </a:solidFill>
              <a:latin typeface="Arial" panose="020B0604020202020204" pitchFamily="34" charset="0"/>
              <a:ea typeface="Arial" panose="020B0604020202020204" pitchFamily="34" charset="0"/>
              <a:cs typeface="Arial" panose="020B0604020202020204" pitchFamily="34" charset="0"/>
            </a:endParaRPr>
          </a:p>
          <a:p>
            <a:pPr algn="ctr">
              <a:lnSpc>
                <a:spcPts val="1000"/>
              </a:lnSpc>
            </a:pPr>
            <a:endParaRPr lang="zh-CN" altLang="en-US" sz="3000" b="1" dirty="0">
              <a:solidFill>
                <a:srgbClr val="359639"/>
              </a:solidFill>
              <a:latin typeface="Arial" panose="020B0604020202020204" pitchFamily="34" charset="0"/>
              <a:ea typeface="Arial" panose="020B0604020202020204" pitchFamily="34" charset="0"/>
              <a:cs typeface="Arial" panose="020B0604020202020204" pitchFamily="34" charset="0"/>
            </a:endParaRPr>
          </a:p>
        </p:txBody>
      </p:sp>
      <p:grpSp>
        <p:nvGrpSpPr>
          <p:cNvPr id="16" name="组合 15"/>
          <p:cNvGrpSpPr/>
          <p:nvPr/>
        </p:nvGrpSpPr>
        <p:grpSpPr>
          <a:xfrm rot="1320000">
            <a:off x="946150" y="796290"/>
            <a:ext cx="1018540" cy="1094105"/>
            <a:chOff x="8745538" y="2649538"/>
            <a:chExt cx="309563" cy="285750"/>
          </a:xfrm>
          <a:solidFill>
            <a:schemeClr val="bg1"/>
          </a:solidFill>
        </p:grpSpPr>
        <p:sp>
          <p:nvSpPr>
            <p:cNvPr id="8" name="Freeform 313"/>
            <p:cNvSpPr/>
            <p:nvPr/>
          </p:nvSpPr>
          <p:spPr bwMode="auto">
            <a:xfrm>
              <a:off x="8745538" y="2649538"/>
              <a:ext cx="309563" cy="238125"/>
            </a:xfrm>
            <a:custGeom>
              <a:avLst/>
              <a:gdLst>
                <a:gd name="T0" fmla="*/ 197 w 198"/>
                <a:gd name="T1" fmla="*/ 0 h 152"/>
                <a:gd name="T2" fmla="*/ 195 w 198"/>
                <a:gd name="T3" fmla="*/ 0 h 152"/>
                <a:gd name="T4" fmla="*/ 1 w 198"/>
                <a:gd name="T5" fmla="*/ 99 h 152"/>
                <a:gd name="T6" fmla="*/ 0 w 198"/>
                <a:gd name="T7" fmla="*/ 101 h 152"/>
                <a:gd name="T8" fmla="*/ 2 w 198"/>
                <a:gd name="T9" fmla="*/ 103 h 152"/>
                <a:gd name="T10" fmla="*/ 67 w 198"/>
                <a:gd name="T11" fmla="*/ 124 h 152"/>
                <a:gd name="T12" fmla="*/ 68 w 198"/>
                <a:gd name="T13" fmla="*/ 123 h 152"/>
                <a:gd name="T14" fmla="*/ 158 w 198"/>
                <a:gd name="T15" fmla="*/ 42 h 152"/>
                <a:gd name="T16" fmla="*/ 87 w 198"/>
                <a:gd name="T17" fmla="*/ 127 h 152"/>
                <a:gd name="T18" fmla="*/ 86 w 198"/>
                <a:gd name="T19" fmla="*/ 129 h 152"/>
                <a:gd name="T20" fmla="*/ 88 w 198"/>
                <a:gd name="T21" fmla="*/ 130 h 152"/>
                <a:gd name="T22" fmla="*/ 160 w 198"/>
                <a:gd name="T23" fmla="*/ 152 h 152"/>
                <a:gd name="T24" fmla="*/ 160 w 198"/>
                <a:gd name="T25" fmla="*/ 152 h 152"/>
                <a:gd name="T26" fmla="*/ 161 w 198"/>
                <a:gd name="T27" fmla="*/ 152 h 152"/>
                <a:gd name="T28" fmla="*/ 162 w 198"/>
                <a:gd name="T29" fmla="*/ 151 h 152"/>
                <a:gd name="T30" fmla="*/ 198 w 198"/>
                <a:gd name="T31" fmla="*/ 2 h 152"/>
                <a:gd name="T32" fmla="*/ 197 w 198"/>
                <a:gd name="T33"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8" h="152">
                  <a:moveTo>
                    <a:pt x="197" y="0"/>
                  </a:moveTo>
                  <a:cubicBezTo>
                    <a:pt x="197" y="0"/>
                    <a:pt x="196" y="0"/>
                    <a:pt x="195" y="0"/>
                  </a:cubicBezTo>
                  <a:cubicBezTo>
                    <a:pt x="1" y="99"/>
                    <a:pt x="1" y="99"/>
                    <a:pt x="1" y="99"/>
                  </a:cubicBezTo>
                  <a:cubicBezTo>
                    <a:pt x="1" y="100"/>
                    <a:pt x="0" y="100"/>
                    <a:pt x="0" y="101"/>
                  </a:cubicBezTo>
                  <a:cubicBezTo>
                    <a:pt x="0" y="102"/>
                    <a:pt x="1" y="103"/>
                    <a:pt x="2" y="103"/>
                  </a:cubicBezTo>
                  <a:cubicBezTo>
                    <a:pt x="67" y="124"/>
                    <a:pt x="67" y="124"/>
                    <a:pt x="67" y="124"/>
                  </a:cubicBezTo>
                  <a:cubicBezTo>
                    <a:pt x="67" y="124"/>
                    <a:pt x="68" y="124"/>
                    <a:pt x="68" y="123"/>
                  </a:cubicBezTo>
                  <a:cubicBezTo>
                    <a:pt x="158" y="42"/>
                    <a:pt x="158" y="42"/>
                    <a:pt x="158" y="42"/>
                  </a:cubicBezTo>
                  <a:cubicBezTo>
                    <a:pt x="87" y="127"/>
                    <a:pt x="87" y="127"/>
                    <a:pt x="87" y="127"/>
                  </a:cubicBezTo>
                  <a:cubicBezTo>
                    <a:pt x="86" y="128"/>
                    <a:pt x="86" y="128"/>
                    <a:pt x="86" y="129"/>
                  </a:cubicBezTo>
                  <a:cubicBezTo>
                    <a:pt x="86" y="130"/>
                    <a:pt x="87" y="130"/>
                    <a:pt x="88" y="130"/>
                  </a:cubicBezTo>
                  <a:cubicBezTo>
                    <a:pt x="160" y="152"/>
                    <a:pt x="160" y="152"/>
                    <a:pt x="160" y="152"/>
                  </a:cubicBezTo>
                  <a:cubicBezTo>
                    <a:pt x="160" y="152"/>
                    <a:pt x="160" y="152"/>
                    <a:pt x="160" y="152"/>
                  </a:cubicBezTo>
                  <a:cubicBezTo>
                    <a:pt x="161" y="152"/>
                    <a:pt x="161" y="152"/>
                    <a:pt x="161" y="152"/>
                  </a:cubicBezTo>
                  <a:cubicBezTo>
                    <a:pt x="162" y="152"/>
                    <a:pt x="162" y="151"/>
                    <a:pt x="162" y="151"/>
                  </a:cubicBezTo>
                  <a:cubicBezTo>
                    <a:pt x="198" y="2"/>
                    <a:pt x="198" y="2"/>
                    <a:pt x="198" y="2"/>
                  </a:cubicBezTo>
                  <a:cubicBezTo>
                    <a:pt x="198" y="2"/>
                    <a:pt x="198" y="1"/>
                    <a:pt x="19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9" name="Freeform 314"/>
            <p:cNvSpPr/>
            <p:nvPr/>
          </p:nvSpPr>
          <p:spPr bwMode="auto">
            <a:xfrm>
              <a:off x="8880476" y="2868613"/>
              <a:ext cx="36513" cy="66675"/>
            </a:xfrm>
            <a:custGeom>
              <a:avLst/>
              <a:gdLst>
                <a:gd name="T0" fmla="*/ 23 w 24"/>
                <a:gd name="T1" fmla="*/ 6 h 42"/>
                <a:gd name="T2" fmla="*/ 3 w 24"/>
                <a:gd name="T3" fmla="*/ 0 h 42"/>
                <a:gd name="T4" fmla="*/ 1 w 24"/>
                <a:gd name="T5" fmla="*/ 0 h 42"/>
                <a:gd name="T6" fmla="*/ 0 w 24"/>
                <a:gd name="T7" fmla="*/ 2 h 42"/>
                <a:gd name="T8" fmla="*/ 0 w 24"/>
                <a:gd name="T9" fmla="*/ 40 h 42"/>
                <a:gd name="T10" fmla="*/ 2 w 24"/>
                <a:gd name="T11" fmla="*/ 41 h 42"/>
                <a:gd name="T12" fmla="*/ 2 w 24"/>
                <a:gd name="T13" fmla="*/ 42 h 42"/>
                <a:gd name="T14" fmla="*/ 4 w 24"/>
                <a:gd name="T15" fmla="*/ 41 h 42"/>
                <a:gd name="T16" fmla="*/ 24 w 24"/>
                <a:gd name="T17" fmla="*/ 9 h 42"/>
                <a:gd name="T18" fmla="*/ 24 w 24"/>
                <a:gd name="T19" fmla="*/ 7 h 42"/>
                <a:gd name="T20" fmla="*/ 23 w 24"/>
                <a:gd name="T21" fmla="*/ 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42">
                  <a:moveTo>
                    <a:pt x="23" y="6"/>
                  </a:moveTo>
                  <a:cubicBezTo>
                    <a:pt x="3" y="0"/>
                    <a:pt x="3" y="0"/>
                    <a:pt x="3" y="0"/>
                  </a:cubicBezTo>
                  <a:cubicBezTo>
                    <a:pt x="2" y="0"/>
                    <a:pt x="1" y="0"/>
                    <a:pt x="1" y="0"/>
                  </a:cubicBezTo>
                  <a:cubicBezTo>
                    <a:pt x="0" y="1"/>
                    <a:pt x="0" y="1"/>
                    <a:pt x="0" y="2"/>
                  </a:cubicBezTo>
                  <a:cubicBezTo>
                    <a:pt x="0" y="40"/>
                    <a:pt x="0" y="40"/>
                    <a:pt x="0" y="40"/>
                  </a:cubicBezTo>
                  <a:cubicBezTo>
                    <a:pt x="0" y="40"/>
                    <a:pt x="1" y="41"/>
                    <a:pt x="2" y="41"/>
                  </a:cubicBezTo>
                  <a:cubicBezTo>
                    <a:pt x="2" y="42"/>
                    <a:pt x="2" y="42"/>
                    <a:pt x="2" y="42"/>
                  </a:cubicBezTo>
                  <a:cubicBezTo>
                    <a:pt x="3" y="42"/>
                    <a:pt x="3" y="41"/>
                    <a:pt x="4" y="41"/>
                  </a:cubicBezTo>
                  <a:cubicBezTo>
                    <a:pt x="24" y="9"/>
                    <a:pt x="24" y="9"/>
                    <a:pt x="24" y="9"/>
                  </a:cubicBezTo>
                  <a:cubicBezTo>
                    <a:pt x="24" y="9"/>
                    <a:pt x="24" y="8"/>
                    <a:pt x="24" y="7"/>
                  </a:cubicBezTo>
                  <a:cubicBezTo>
                    <a:pt x="24" y="7"/>
                    <a:pt x="23" y="6"/>
                    <a:pt x="2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sp>
        <p:nvSpPr>
          <p:cNvPr id="7" name="文本框 26"/>
          <p:cNvSpPr txBox="1"/>
          <p:nvPr/>
        </p:nvSpPr>
        <p:spPr>
          <a:xfrm>
            <a:off x="2199005" y="1133475"/>
            <a:ext cx="3552825" cy="520700"/>
          </a:xfrm>
          <a:prstGeom prst="rect">
            <a:avLst/>
          </a:prstGeom>
          <a:noFill/>
          <a:ln w="6350">
            <a:noFill/>
          </a:ln>
        </p:spPr>
        <p:txBody>
          <a:bodyPr vert="horz" wrap="square" anchor="t"/>
          <a:p>
            <a:pPr algn="ctr">
              <a:lnSpc>
                <a:spcPts val="3200"/>
              </a:lnSpc>
            </a:pPr>
            <a:r>
              <a:rPr lang="en-US" altLang="zh-CN" sz="3200">
                <a:solidFill>
                  <a:schemeClr val="bg1"/>
                </a:solidFill>
              </a:rPr>
              <a:t>INTRODUCTION</a:t>
            </a:r>
            <a:endParaRPr lang="zh-CN" altLang="en-US" sz="3200">
              <a:solidFill>
                <a:schemeClr val="bg1"/>
              </a:solidFill>
            </a:endParaRPr>
          </a:p>
          <a:p>
            <a:pPr algn="ctr"/>
            <a:endParaRPr lang="zh-CN" altLang="en-US" sz="3200">
              <a:solidFill>
                <a:schemeClr val="bg1"/>
              </a:solidFill>
            </a:endParaRPr>
          </a:p>
        </p:txBody>
      </p:sp>
      <p:pic>
        <p:nvPicPr>
          <p:cNvPr id="2" name="Picture 1" descr="stock-photo-word-speech-bubble-illustration-of-business-acronym-term-roc-registrar-of-companies-301046138"/>
          <p:cNvPicPr>
            <a:picLocks noChangeAspect="1"/>
          </p:cNvPicPr>
          <p:nvPr/>
        </p:nvPicPr>
        <p:blipFill>
          <a:blip r:embed="rId2"/>
          <a:stretch>
            <a:fillRect/>
          </a:stretch>
        </p:blipFill>
        <p:spPr>
          <a:xfrm>
            <a:off x="0" y="2082165"/>
            <a:ext cx="12191365" cy="46748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图片1"/>
          <p:cNvPicPr>
            <a:picLocks noChangeAspect="1"/>
          </p:cNvPicPr>
          <p:nvPr/>
        </p:nvPicPr>
        <p:blipFill>
          <a:blip r:embed="rId1"/>
          <a:srcRect t="-1613" r="17004"/>
          <a:stretch>
            <a:fillRect/>
          </a:stretch>
        </p:blipFill>
        <p:spPr>
          <a:xfrm>
            <a:off x="-24130" y="-20320"/>
            <a:ext cx="12240000" cy="1241868"/>
          </a:xfrm>
          <a:prstGeom prst="rect">
            <a:avLst/>
          </a:prstGeom>
        </p:spPr>
      </p:pic>
      <p:sp>
        <p:nvSpPr>
          <p:cNvPr id="8" name="文本框 4"/>
          <p:cNvSpPr txBox="1"/>
          <p:nvPr/>
        </p:nvSpPr>
        <p:spPr>
          <a:xfrm>
            <a:off x="7291070" y="3074035"/>
            <a:ext cx="4153535" cy="2499995"/>
          </a:xfrm>
          <a:prstGeom prst="rect">
            <a:avLst/>
          </a:prstGeom>
          <a:noFill/>
          <a:ln w="3175">
            <a:noFill/>
          </a:ln>
        </p:spPr>
        <p:txBody>
          <a:bodyPr vert="horz" wrap="square" anchor="t"/>
          <a:p>
            <a:endParaRPr lang="zh-CN" altLang="en-US">
              <a:latin typeface="Arial" panose="020B0604020202020204" pitchFamily="34" charset="0"/>
              <a:ea typeface="Arial" panose="020B0604020202020204" pitchFamily="34" charset="0"/>
              <a:cs typeface="Arial" panose="020B0604020202020204" pitchFamily="34" charset="0"/>
            </a:endParaRPr>
          </a:p>
        </p:txBody>
      </p:sp>
      <p:sp>
        <p:nvSpPr>
          <p:cNvPr id="9" name="内容占位符 2"/>
          <p:cNvSpPr txBox="1"/>
          <p:nvPr/>
        </p:nvSpPr>
        <p:spPr>
          <a:xfrm>
            <a:off x="6775450" y="2126615"/>
            <a:ext cx="3468370" cy="7289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ts val="4500"/>
              </a:lnSpc>
              <a:spcBef>
                <a:spcPts val="0"/>
              </a:spcBef>
              <a:buFont typeface="Arial" panose="020B0604020202020204" pitchFamily="34" charset="0"/>
              <a:buNone/>
            </a:pPr>
            <a:endParaRPr lang="en-US" altLang="zh-CN" sz="4000" b="1" dirty="0" smtClean="0">
              <a:solidFill>
                <a:srgbClr val="359639"/>
              </a:solidFill>
              <a:latin typeface="Arial" panose="020B0604020202020204" pitchFamily="34" charset="0"/>
              <a:ea typeface="Arial" panose="020B0604020202020204" pitchFamily="34" charset="0"/>
              <a:cs typeface="Arial" panose="020B0604020202020204" pitchFamily="34" charset="0"/>
            </a:endParaRPr>
          </a:p>
        </p:txBody>
      </p:sp>
      <p:sp>
        <p:nvSpPr>
          <p:cNvPr id="2" name="Text Box 1"/>
          <p:cNvSpPr txBox="1"/>
          <p:nvPr/>
        </p:nvSpPr>
        <p:spPr>
          <a:xfrm>
            <a:off x="1735455" y="1045210"/>
            <a:ext cx="9006840" cy="4528820"/>
          </a:xfrm>
          <a:prstGeom prst="rect">
            <a:avLst/>
          </a:prstGeom>
          <a:noFill/>
        </p:spPr>
        <p:txBody>
          <a:bodyPr wrap="square" rtlCol="0">
            <a:noAutofit/>
          </a:bodyPr>
          <a:p>
            <a:r>
              <a:rPr lang="en-US" sz="2800"/>
              <a:t>AI-driven exploration and prediction performing exploratory data analysis refers to the use of artificial intelligence (AI) techniques to automate and enhance the process of exploring and analyzing data to make predictions. It involves leveraging machine learning algorithms, data mining, and statistical methods to uncover hidden patterns, trends, and insights within a dataset, thereby aiding in the prediction of future outcomes or behavior. This approach combines the power of AI to assist in data preprocessing, feature selection, and modeling, making the exploratory data analysis more efficient and accurate.</a:t>
            </a:r>
            <a:endParaRPr lang="en-US" sz="28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1"/>
          <a:stretch>
            <a:fillRect/>
          </a:stretch>
        </p:blipFill>
        <p:spPr>
          <a:xfrm>
            <a:off x="-24130" y="-19050"/>
            <a:ext cx="12240260" cy="2772410"/>
          </a:xfrm>
          <a:prstGeom prst="rect">
            <a:avLst/>
          </a:prstGeom>
        </p:spPr>
      </p:pic>
      <p:sp>
        <p:nvSpPr>
          <p:cNvPr id="14" name="TextBox 1"/>
          <p:cNvSpPr txBox="1"/>
          <p:nvPr/>
        </p:nvSpPr>
        <p:spPr>
          <a:xfrm>
            <a:off x="5537835" y="3067050"/>
            <a:ext cx="3596640" cy="1687195"/>
          </a:xfrm>
          <a:prstGeom prst="rect">
            <a:avLst/>
          </a:prstGeom>
          <a:noFill/>
        </p:spPr>
        <p:txBody>
          <a:bodyPr wrap="square" lIns="0" tIns="0" rIns="0" rtlCol="0">
            <a:spAutoFit/>
          </a:bodyPr>
          <a:p>
            <a:pPr algn="ctr" fontAlgn="auto">
              <a:lnSpc>
                <a:spcPts val="8800"/>
              </a:lnSpc>
            </a:pPr>
            <a:endParaRPr lang="en-US" altLang="zh-CN" sz="6000" b="1" dirty="0">
              <a:solidFill>
                <a:srgbClr val="359639"/>
              </a:solidFill>
              <a:latin typeface="Arial" panose="020B0604020202020204" pitchFamily="34" charset="0"/>
              <a:ea typeface="Arial" panose="020B0604020202020204" pitchFamily="34" charset="0"/>
              <a:cs typeface="Arial" panose="020B0604020202020204" pitchFamily="34" charset="0"/>
            </a:endParaRPr>
          </a:p>
          <a:p>
            <a:pPr algn="ctr">
              <a:lnSpc>
                <a:spcPts val="1000"/>
              </a:lnSpc>
            </a:pPr>
            <a:endParaRPr lang="en-US" altLang="zh-CN" sz="6000" b="1" dirty="0">
              <a:solidFill>
                <a:srgbClr val="359639"/>
              </a:solidFill>
              <a:latin typeface="Arial" panose="020B0604020202020204" pitchFamily="34" charset="0"/>
              <a:ea typeface="Arial" panose="020B0604020202020204" pitchFamily="34" charset="0"/>
              <a:cs typeface="Arial" panose="020B0604020202020204" pitchFamily="34" charset="0"/>
            </a:endParaRPr>
          </a:p>
          <a:p>
            <a:pPr algn="ctr">
              <a:lnSpc>
                <a:spcPts val="1000"/>
              </a:lnSpc>
            </a:pPr>
            <a:endParaRPr lang="en-US" altLang="zh-CN" sz="6000" b="1" dirty="0">
              <a:solidFill>
                <a:srgbClr val="359639"/>
              </a:solidFill>
              <a:latin typeface="Arial" panose="020B0604020202020204" pitchFamily="34" charset="0"/>
              <a:ea typeface="Arial" panose="020B0604020202020204" pitchFamily="34" charset="0"/>
              <a:cs typeface="Arial" panose="020B0604020202020204" pitchFamily="34" charset="0"/>
            </a:endParaRPr>
          </a:p>
          <a:p>
            <a:pPr algn="ctr">
              <a:lnSpc>
                <a:spcPts val="1000"/>
              </a:lnSpc>
            </a:pPr>
            <a:endParaRPr lang="en-US" altLang="zh-CN" sz="6000" b="1" dirty="0">
              <a:solidFill>
                <a:srgbClr val="359639"/>
              </a:solidFill>
              <a:latin typeface="Arial" panose="020B0604020202020204" pitchFamily="34" charset="0"/>
              <a:ea typeface="Arial" panose="020B0604020202020204" pitchFamily="34" charset="0"/>
              <a:cs typeface="Arial" panose="020B0604020202020204" pitchFamily="34" charset="0"/>
            </a:endParaRPr>
          </a:p>
          <a:p>
            <a:pPr algn="ctr">
              <a:lnSpc>
                <a:spcPts val="1000"/>
              </a:lnSpc>
            </a:pPr>
            <a:endParaRPr lang="zh-CN" altLang="en-US" sz="6000" b="1" dirty="0">
              <a:solidFill>
                <a:srgbClr val="359639"/>
              </a:solidFill>
              <a:latin typeface="Arial" panose="020B0604020202020204" pitchFamily="34" charset="0"/>
              <a:ea typeface="Arial" panose="020B0604020202020204" pitchFamily="34" charset="0"/>
              <a:cs typeface="Arial" panose="020B0604020202020204" pitchFamily="34" charset="0"/>
            </a:endParaRPr>
          </a:p>
        </p:txBody>
      </p:sp>
      <p:grpSp>
        <p:nvGrpSpPr>
          <p:cNvPr id="16" name="组合 15"/>
          <p:cNvGrpSpPr/>
          <p:nvPr/>
        </p:nvGrpSpPr>
        <p:grpSpPr>
          <a:xfrm rot="1320000">
            <a:off x="623570" y="351155"/>
            <a:ext cx="1018540" cy="1094105"/>
            <a:chOff x="8745538" y="2649538"/>
            <a:chExt cx="309563" cy="285750"/>
          </a:xfrm>
          <a:solidFill>
            <a:schemeClr val="bg1"/>
          </a:solidFill>
        </p:grpSpPr>
        <p:sp>
          <p:nvSpPr>
            <p:cNvPr id="8" name="Freeform 313"/>
            <p:cNvSpPr/>
            <p:nvPr/>
          </p:nvSpPr>
          <p:spPr bwMode="auto">
            <a:xfrm>
              <a:off x="8745538" y="2649538"/>
              <a:ext cx="309563" cy="238125"/>
            </a:xfrm>
            <a:custGeom>
              <a:avLst/>
              <a:gdLst>
                <a:gd name="T0" fmla="*/ 197 w 198"/>
                <a:gd name="T1" fmla="*/ 0 h 152"/>
                <a:gd name="T2" fmla="*/ 195 w 198"/>
                <a:gd name="T3" fmla="*/ 0 h 152"/>
                <a:gd name="T4" fmla="*/ 1 w 198"/>
                <a:gd name="T5" fmla="*/ 99 h 152"/>
                <a:gd name="T6" fmla="*/ 0 w 198"/>
                <a:gd name="T7" fmla="*/ 101 h 152"/>
                <a:gd name="T8" fmla="*/ 2 w 198"/>
                <a:gd name="T9" fmla="*/ 103 h 152"/>
                <a:gd name="T10" fmla="*/ 67 w 198"/>
                <a:gd name="T11" fmla="*/ 124 h 152"/>
                <a:gd name="T12" fmla="*/ 68 w 198"/>
                <a:gd name="T13" fmla="*/ 123 h 152"/>
                <a:gd name="T14" fmla="*/ 158 w 198"/>
                <a:gd name="T15" fmla="*/ 42 h 152"/>
                <a:gd name="T16" fmla="*/ 87 w 198"/>
                <a:gd name="T17" fmla="*/ 127 h 152"/>
                <a:gd name="T18" fmla="*/ 86 w 198"/>
                <a:gd name="T19" fmla="*/ 129 h 152"/>
                <a:gd name="T20" fmla="*/ 88 w 198"/>
                <a:gd name="T21" fmla="*/ 130 h 152"/>
                <a:gd name="T22" fmla="*/ 160 w 198"/>
                <a:gd name="T23" fmla="*/ 152 h 152"/>
                <a:gd name="T24" fmla="*/ 160 w 198"/>
                <a:gd name="T25" fmla="*/ 152 h 152"/>
                <a:gd name="T26" fmla="*/ 161 w 198"/>
                <a:gd name="T27" fmla="*/ 152 h 152"/>
                <a:gd name="T28" fmla="*/ 162 w 198"/>
                <a:gd name="T29" fmla="*/ 151 h 152"/>
                <a:gd name="T30" fmla="*/ 198 w 198"/>
                <a:gd name="T31" fmla="*/ 2 h 152"/>
                <a:gd name="T32" fmla="*/ 197 w 198"/>
                <a:gd name="T33"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8" h="152">
                  <a:moveTo>
                    <a:pt x="197" y="0"/>
                  </a:moveTo>
                  <a:cubicBezTo>
                    <a:pt x="197" y="0"/>
                    <a:pt x="196" y="0"/>
                    <a:pt x="195" y="0"/>
                  </a:cubicBezTo>
                  <a:cubicBezTo>
                    <a:pt x="1" y="99"/>
                    <a:pt x="1" y="99"/>
                    <a:pt x="1" y="99"/>
                  </a:cubicBezTo>
                  <a:cubicBezTo>
                    <a:pt x="1" y="100"/>
                    <a:pt x="0" y="100"/>
                    <a:pt x="0" y="101"/>
                  </a:cubicBezTo>
                  <a:cubicBezTo>
                    <a:pt x="0" y="102"/>
                    <a:pt x="1" y="103"/>
                    <a:pt x="2" y="103"/>
                  </a:cubicBezTo>
                  <a:cubicBezTo>
                    <a:pt x="67" y="124"/>
                    <a:pt x="67" y="124"/>
                    <a:pt x="67" y="124"/>
                  </a:cubicBezTo>
                  <a:cubicBezTo>
                    <a:pt x="67" y="124"/>
                    <a:pt x="68" y="124"/>
                    <a:pt x="68" y="123"/>
                  </a:cubicBezTo>
                  <a:cubicBezTo>
                    <a:pt x="158" y="42"/>
                    <a:pt x="158" y="42"/>
                    <a:pt x="158" y="42"/>
                  </a:cubicBezTo>
                  <a:cubicBezTo>
                    <a:pt x="87" y="127"/>
                    <a:pt x="87" y="127"/>
                    <a:pt x="87" y="127"/>
                  </a:cubicBezTo>
                  <a:cubicBezTo>
                    <a:pt x="86" y="128"/>
                    <a:pt x="86" y="128"/>
                    <a:pt x="86" y="129"/>
                  </a:cubicBezTo>
                  <a:cubicBezTo>
                    <a:pt x="86" y="130"/>
                    <a:pt x="87" y="130"/>
                    <a:pt x="88" y="130"/>
                  </a:cubicBezTo>
                  <a:cubicBezTo>
                    <a:pt x="160" y="152"/>
                    <a:pt x="160" y="152"/>
                    <a:pt x="160" y="152"/>
                  </a:cubicBezTo>
                  <a:cubicBezTo>
                    <a:pt x="160" y="152"/>
                    <a:pt x="160" y="152"/>
                    <a:pt x="160" y="152"/>
                  </a:cubicBezTo>
                  <a:cubicBezTo>
                    <a:pt x="161" y="152"/>
                    <a:pt x="161" y="152"/>
                    <a:pt x="161" y="152"/>
                  </a:cubicBezTo>
                  <a:cubicBezTo>
                    <a:pt x="162" y="152"/>
                    <a:pt x="162" y="151"/>
                    <a:pt x="162" y="151"/>
                  </a:cubicBezTo>
                  <a:cubicBezTo>
                    <a:pt x="198" y="2"/>
                    <a:pt x="198" y="2"/>
                    <a:pt x="198" y="2"/>
                  </a:cubicBezTo>
                  <a:cubicBezTo>
                    <a:pt x="198" y="2"/>
                    <a:pt x="198" y="1"/>
                    <a:pt x="19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9" name="Freeform 314"/>
            <p:cNvSpPr/>
            <p:nvPr/>
          </p:nvSpPr>
          <p:spPr bwMode="auto">
            <a:xfrm>
              <a:off x="8880476" y="2868613"/>
              <a:ext cx="36513" cy="66675"/>
            </a:xfrm>
            <a:custGeom>
              <a:avLst/>
              <a:gdLst>
                <a:gd name="T0" fmla="*/ 23 w 24"/>
                <a:gd name="T1" fmla="*/ 6 h 42"/>
                <a:gd name="T2" fmla="*/ 3 w 24"/>
                <a:gd name="T3" fmla="*/ 0 h 42"/>
                <a:gd name="T4" fmla="*/ 1 w 24"/>
                <a:gd name="T5" fmla="*/ 0 h 42"/>
                <a:gd name="T6" fmla="*/ 0 w 24"/>
                <a:gd name="T7" fmla="*/ 2 h 42"/>
                <a:gd name="T8" fmla="*/ 0 w 24"/>
                <a:gd name="T9" fmla="*/ 40 h 42"/>
                <a:gd name="T10" fmla="*/ 2 w 24"/>
                <a:gd name="T11" fmla="*/ 41 h 42"/>
                <a:gd name="T12" fmla="*/ 2 w 24"/>
                <a:gd name="T13" fmla="*/ 42 h 42"/>
                <a:gd name="T14" fmla="*/ 4 w 24"/>
                <a:gd name="T15" fmla="*/ 41 h 42"/>
                <a:gd name="T16" fmla="*/ 24 w 24"/>
                <a:gd name="T17" fmla="*/ 9 h 42"/>
                <a:gd name="T18" fmla="*/ 24 w 24"/>
                <a:gd name="T19" fmla="*/ 7 h 42"/>
                <a:gd name="T20" fmla="*/ 23 w 24"/>
                <a:gd name="T21" fmla="*/ 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42">
                  <a:moveTo>
                    <a:pt x="23" y="6"/>
                  </a:moveTo>
                  <a:cubicBezTo>
                    <a:pt x="3" y="0"/>
                    <a:pt x="3" y="0"/>
                    <a:pt x="3" y="0"/>
                  </a:cubicBezTo>
                  <a:cubicBezTo>
                    <a:pt x="2" y="0"/>
                    <a:pt x="1" y="0"/>
                    <a:pt x="1" y="0"/>
                  </a:cubicBezTo>
                  <a:cubicBezTo>
                    <a:pt x="0" y="1"/>
                    <a:pt x="0" y="1"/>
                    <a:pt x="0" y="2"/>
                  </a:cubicBezTo>
                  <a:cubicBezTo>
                    <a:pt x="0" y="40"/>
                    <a:pt x="0" y="40"/>
                    <a:pt x="0" y="40"/>
                  </a:cubicBezTo>
                  <a:cubicBezTo>
                    <a:pt x="0" y="40"/>
                    <a:pt x="1" y="41"/>
                    <a:pt x="2" y="41"/>
                  </a:cubicBezTo>
                  <a:cubicBezTo>
                    <a:pt x="2" y="42"/>
                    <a:pt x="2" y="42"/>
                    <a:pt x="2" y="42"/>
                  </a:cubicBezTo>
                  <a:cubicBezTo>
                    <a:pt x="3" y="42"/>
                    <a:pt x="3" y="41"/>
                    <a:pt x="4" y="41"/>
                  </a:cubicBezTo>
                  <a:cubicBezTo>
                    <a:pt x="24" y="9"/>
                    <a:pt x="24" y="9"/>
                    <a:pt x="24" y="9"/>
                  </a:cubicBezTo>
                  <a:cubicBezTo>
                    <a:pt x="24" y="9"/>
                    <a:pt x="24" y="8"/>
                    <a:pt x="24" y="7"/>
                  </a:cubicBezTo>
                  <a:cubicBezTo>
                    <a:pt x="24" y="7"/>
                    <a:pt x="23" y="6"/>
                    <a:pt x="2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sp>
        <p:nvSpPr>
          <p:cNvPr id="7" name="文本框 26"/>
          <p:cNvSpPr txBox="1"/>
          <p:nvPr/>
        </p:nvSpPr>
        <p:spPr>
          <a:xfrm>
            <a:off x="2199005" y="701675"/>
            <a:ext cx="2877820" cy="725170"/>
          </a:xfrm>
          <a:prstGeom prst="rect">
            <a:avLst/>
          </a:prstGeom>
          <a:noFill/>
          <a:ln w="6350">
            <a:noFill/>
          </a:ln>
        </p:spPr>
        <p:txBody>
          <a:bodyPr vert="horz" wrap="square" anchor="t"/>
          <a:p>
            <a:pPr algn="ctr" fontAlgn="base">
              <a:lnSpc>
                <a:spcPts val="3600"/>
              </a:lnSpc>
            </a:pPr>
            <a:r>
              <a:rPr lang="en-US" altLang="zh-CN" sz="4400">
                <a:solidFill>
                  <a:schemeClr val="bg1"/>
                </a:solidFill>
                <a:latin typeface="Arial" panose="020B0604020202020204" pitchFamily="34" charset="0"/>
                <a:cs typeface="Arial" panose="020B0604020202020204" pitchFamily="34" charset="0"/>
              </a:rPr>
              <a:t>DATASET</a:t>
            </a:r>
            <a:endParaRPr lang="zh-CN" altLang="en-US" sz="4400">
              <a:solidFill>
                <a:schemeClr val="bg1"/>
              </a:solidFill>
              <a:latin typeface="Arial" panose="020B0604020202020204" pitchFamily="34" charset="0"/>
              <a:cs typeface="Arial" panose="020B0604020202020204" pitchFamily="34" charset="0"/>
            </a:endParaRPr>
          </a:p>
          <a:p>
            <a:pPr algn="ctr">
              <a:lnSpc>
                <a:spcPts val="3200"/>
              </a:lnSpc>
            </a:pPr>
            <a:endParaRPr lang="zh-CN" altLang="en-US" sz="2400">
              <a:solidFill>
                <a:schemeClr val="bg1"/>
              </a:solidFill>
              <a:latin typeface="Arial" panose="020B0604020202020204" pitchFamily="34" charset="0"/>
              <a:cs typeface="Arial" panose="020B0604020202020204" pitchFamily="34" charset="0"/>
            </a:endParaRPr>
          </a:p>
          <a:p>
            <a:pPr algn="ctr"/>
            <a:endParaRPr lang="zh-CN" altLang="en-US" sz="2400">
              <a:solidFill>
                <a:schemeClr val="bg1"/>
              </a:solidFill>
              <a:latin typeface="Arial" panose="020B0604020202020204" pitchFamily="34" charset="0"/>
              <a:cs typeface="Arial" panose="020B0604020202020204" pitchFamily="34" charset="0"/>
            </a:endParaRPr>
          </a:p>
        </p:txBody>
      </p:sp>
      <p:pic>
        <p:nvPicPr>
          <p:cNvPr id="2" name="Picture 1" descr="Screenshot (3)"/>
          <p:cNvPicPr>
            <a:picLocks noChangeAspect="1"/>
          </p:cNvPicPr>
          <p:nvPr/>
        </p:nvPicPr>
        <p:blipFill>
          <a:blip r:embed="rId2"/>
          <a:srcRect t="28115" r="10464" b="10908"/>
          <a:stretch>
            <a:fillRect/>
          </a:stretch>
        </p:blipFill>
        <p:spPr>
          <a:xfrm>
            <a:off x="635" y="1426845"/>
            <a:ext cx="11976100" cy="54317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1"/>
          <a:stretch>
            <a:fillRect/>
          </a:stretch>
        </p:blipFill>
        <p:spPr>
          <a:xfrm>
            <a:off x="0" y="0"/>
            <a:ext cx="12240260" cy="4516755"/>
          </a:xfrm>
          <a:prstGeom prst="rect">
            <a:avLst/>
          </a:prstGeom>
        </p:spPr>
      </p:pic>
      <p:sp>
        <p:nvSpPr>
          <p:cNvPr id="14" name="TextBox 1"/>
          <p:cNvSpPr txBox="1"/>
          <p:nvPr/>
        </p:nvSpPr>
        <p:spPr>
          <a:xfrm>
            <a:off x="5351145" y="3067050"/>
            <a:ext cx="4486910" cy="429895"/>
          </a:xfrm>
          <a:prstGeom prst="rect">
            <a:avLst/>
          </a:prstGeom>
          <a:noFill/>
        </p:spPr>
        <p:txBody>
          <a:bodyPr wrap="square" lIns="0" tIns="0" rIns="0" rtlCol="0">
            <a:spAutoFit/>
          </a:bodyPr>
          <a:p>
            <a:pPr algn="ctr">
              <a:lnSpc>
                <a:spcPts val="1000"/>
              </a:lnSpc>
            </a:pPr>
            <a:endParaRPr lang="en-US" altLang="zh-CN" sz="6000" b="1" dirty="0">
              <a:solidFill>
                <a:srgbClr val="359639"/>
              </a:solidFill>
              <a:latin typeface="Arial" panose="020B0604020202020204" pitchFamily="34" charset="0"/>
              <a:ea typeface="Arial" panose="020B0604020202020204" pitchFamily="34" charset="0"/>
              <a:cs typeface="Arial" panose="020B0604020202020204" pitchFamily="34" charset="0"/>
            </a:endParaRPr>
          </a:p>
          <a:p>
            <a:pPr algn="ctr">
              <a:lnSpc>
                <a:spcPts val="1000"/>
              </a:lnSpc>
            </a:pPr>
            <a:endParaRPr lang="en-US" altLang="zh-CN" sz="6000" b="1" dirty="0">
              <a:solidFill>
                <a:srgbClr val="359639"/>
              </a:solidFill>
              <a:latin typeface="Arial" panose="020B0604020202020204" pitchFamily="34" charset="0"/>
              <a:ea typeface="Arial" panose="020B0604020202020204" pitchFamily="34" charset="0"/>
              <a:cs typeface="Arial" panose="020B0604020202020204" pitchFamily="34" charset="0"/>
            </a:endParaRPr>
          </a:p>
          <a:p>
            <a:pPr algn="ctr">
              <a:lnSpc>
                <a:spcPts val="1000"/>
              </a:lnSpc>
            </a:pPr>
            <a:endParaRPr lang="zh-CN" altLang="en-US" sz="6000" b="1" dirty="0">
              <a:solidFill>
                <a:srgbClr val="359639"/>
              </a:solidFill>
              <a:latin typeface="Arial" panose="020B0604020202020204" pitchFamily="34" charset="0"/>
              <a:ea typeface="Arial" panose="020B0604020202020204" pitchFamily="34" charset="0"/>
              <a:cs typeface="Arial" panose="020B0604020202020204" pitchFamily="34" charset="0"/>
            </a:endParaRPr>
          </a:p>
        </p:txBody>
      </p:sp>
      <p:grpSp>
        <p:nvGrpSpPr>
          <p:cNvPr id="16" name="组合 15"/>
          <p:cNvGrpSpPr/>
          <p:nvPr/>
        </p:nvGrpSpPr>
        <p:grpSpPr>
          <a:xfrm rot="1320000">
            <a:off x="500380" y="396875"/>
            <a:ext cx="1018540" cy="1094105"/>
            <a:chOff x="8745538" y="2649538"/>
            <a:chExt cx="309563" cy="285750"/>
          </a:xfrm>
          <a:solidFill>
            <a:schemeClr val="bg1"/>
          </a:solidFill>
        </p:grpSpPr>
        <p:sp>
          <p:nvSpPr>
            <p:cNvPr id="8" name="Freeform 313"/>
            <p:cNvSpPr/>
            <p:nvPr/>
          </p:nvSpPr>
          <p:spPr bwMode="auto">
            <a:xfrm>
              <a:off x="8745538" y="2649538"/>
              <a:ext cx="309563" cy="238125"/>
            </a:xfrm>
            <a:custGeom>
              <a:avLst/>
              <a:gdLst>
                <a:gd name="T0" fmla="*/ 197 w 198"/>
                <a:gd name="T1" fmla="*/ 0 h 152"/>
                <a:gd name="T2" fmla="*/ 195 w 198"/>
                <a:gd name="T3" fmla="*/ 0 h 152"/>
                <a:gd name="T4" fmla="*/ 1 w 198"/>
                <a:gd name="T5" fmla="*/ 99 h 152"/>
                <a:gd name="T6" fmla="*/ 0 w 198"/>
                <a:gd name="T7" fmla="*/ 101 h 152"/>
                <a:gd name="T8" fmla="*/ 2 w 198"/>
                <a:gd name="T9" fmla="*/ 103 h 152"/>
                <a:gd name="T10" fmla="*/ 67 w 198"/>
                <a:gd name="T11" fmla="*/ 124 h 152"/>
                <a:gd name="T12" fmla="*/ 68 w 198"/>
                <a:gd name="T13" fmla="*/ 123 h 152"/>
                <a:gd name="T14" fmla="*/ 158 w 198"/>
                <a:gd name="T15" fmla="*/ 42 h 152"/>
                <a:gd name="T16" fmla="*/ 87 w 198"/>
                <a:gd name="T17" fmla="*/ 127 h 152"/>
                <a:gd name="T18" fmla="*/ 86 w 198"/>
                <a:gd name="T19" fmla="*/ 129 h 152"/>
                <a:gd name="T20" fmla="*/ 88 w 198"/>
                <a:gd name="T21" fmla="*/ 130 h 152"/>
                <a:gd name="T22" fmla="*/ 160 w 198"/>
                <a:gd name="T23" fmla="*/ 152 h 152"/>
                <a:gd name="T24" fmla="*/ 160 w 198"/>
                <a:gd name="T25" fmla="*/ 152 h 152"/>
                <a:gd name="T26" fmla="*/ 161 w 198"/>
                <a:gd name="T27" fmla="*/ 152 h 152"/>
                <a:gd name="T28" fmla="*/ 162 w 198"/>
                <a:gd name="T29" fmla="*/ 151 h 152"/>
                <a:gd name="T30" fmla="*/ 198 w 198"/>
                <a:gd name="T31" fmla="*/ 2 h 152"/>
                <a:gd name="T32" fmla="*/ 197 w 198"/>
                <a:gd name="T33"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8" h="152">
                  <a:moveTo>
                    <a:pt x="197" y="0"/>
                  </a:moveTo>
                  <a:cubicBezTo>
                    <a:pt x="197" y="0"/>
                    <a:pt x="196" y="0"/>
                    <a:pt x="195" y="0"/>
                  </a:cubicBezTo>
                  <a:cubicBezTo>
                    <a:pt x="1" y="99"/>
                    <a:pt x="1" y="99"/>
                    <a:pt x="1" y="99"/>
                  </a:cubicBezTo>
                  <a:cubicBezTo>
                    <a:pt x="1" y="100"/>
                    <a:pt x="0" y="100"/>
                    <a:pt x="0" y="101"/>
                  </a:cubicBezTo>
                  <a:cubicBezTo>
                    <a:pt x="0" y="102"/>
                    <a:pt x="1" y="103"/>
                    <a:pt x="2" y="103"/>
                  </a:cubicBezTo>
                  <a:cubicBezTo>
                    <a:pt x="67" y="124"/>
                    <a:pt x="67" y="124"/>
                    <a:pt x="67" y="124"/>
                  </a:cubicBezTo>
                  <a:cubicBezTo>
                    <a:pt x="67" y="124"/>
                    <a:pt x="68" y="124"/>
                    <a:pt x="68" y="123"/>
                  </a:cubicBezTo>
                  <a:cubicBezTo>
                    <a:pt x="158" y="42"/>
                    <a:pt x="158" y="42"/>
                    <a:pt x="158" y="42"/>
                  </a:cubicBezTo>
                  <a:cubicBezTo>
                    <a:pt x="87" y="127"/>
                    <a:pt x="87" y="127"/>
                    <a:pt x="87" y="127"/>
                  </a:cubicBezTo>
                  <a:cubicBezTo>
                    <a:pt x="86" y="128"/>
                    <a:pt x="86" y="128"/>
                    <a:pt x="86" y="129"/>
                  </a:cubicBezTo>
                  <a:cubicBezTo>
                    <a:pt x="86" y="130"/>
                    <a:pt x="87" y="130"/>
                    <a:pt x="88" y="130"/>
                  </a:cubicBezTo>
                  <a:cubicBezTo>
                    <a:pt x="160" y="152"/>
                    <a:pt x="160" y="152"/>
                    <a:pt x="160" y="152"/>
                  </a:cubicBezTo>
                  <a:cubicBezTo>
                    <a:pt x="160" y="152"/>
                    <a:pt x="160" y="152"/>
                    <a:pt x="160" y="152"/>
                  </a:cubicBezTo>
                  <a:cubicBezTo>
                    <a:pt x="161" y="152"/>
                    <a:pt x="161" y="152"/>
                    <a:pt x="161" y="152"/>
                  </a:cubicBezTo>
                  <a:cubicBezTo>
                    <a:pt x="162" y="152"/>
                    <a:pt x="162" y="151"/>
                    <a:pt x="162" y="151"/>
                  </a:cubicBezTo>
                  <a:cubicBezTo>
                    <a:pt x="198" y="2"/>
                    <a:pt x="198" y="2"/>
                    <a:pt x="198" y="2"/>
                  </a:cubicBezTo>
                  <a:cubicBezTo>
                    <a:pt x="198" y="2"/>
                    <a:pt x="198" y="1"/>
                    <a:pt x="19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9" name="Freeform 314"/>
            <p:cNvSpPr/>
            <p:nvPr/>
          </p:nvSpPr>
          <p:spPr bwMode="auto">
            <a:xfrm>
              <a:off x="8880476" y="2868613"/>
              <a:ext cx="36513" cy="66675"/>
            </a:xfrm>
            <a:custGeom>
              <a:avLst/>
              <a:gdLst>
                <a:gd name="T0" fmla="*/ 23 w 24"/>
                <a:gd name="T1" fmla="*/ 6 h 42"/>
                <a:gd name="T2" fmla="*/ 3 w 24"/>
                <a:gd name="T3" fmla="*/ 0 h 42"/>
                <a:gd name="T4" fmla="*/ 1 w 24"/>
                <a:gd name="T5" fmla="*/ 0 h 42"/>
                <a:gd name="T6" fmla="*/ 0 w 24"/>
                <a:gd name="T7" fmla="*/ 2 h 42"/>
                <a:gd name="T8" fmla="*/ 0 w 24"/>
                <a:gd name="T9" fmla="*/ 40 h 42"/>
                <a:gd name="T10" fmla="*/ 2 w 24"/>
                <a:gd name="T11" fmla="*/ 41 h 42"/>
                <a:gd name="T12" fmla="*/ 2 w 24"/>
                <a:gd name="T13" fmla="*/ 42 h 42"/>
                <a:gd name="T14" fmla="*/ 4 w 24"/>
                <a:gd name="T15" fmla="*/ 41 h 42"/>
                <a:gd name="T16" fmla="*/ 24 w 24"/>
                <a:gd name="T17" fmla="*/ 9 h 42"/>
                <a:gd name="T18" fmla="*/ 24 w 24"/>
                <a:gd name="T19" fmla="*/ 7 h 42"/>
                <a:gd name="T20" fmla="*/ 23 w 24"/>
                <a:gd name="T21" fmla="*/ 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42">
                  <a:moveTo>
                    <a:pt x="23" y="6"/>
                  </a:moveTo>
                  <a:cubicBezTo>
                    <a:pt x="3" y="0"/>
                    <a:pt x="3" y="0"/>
                    <a:pt x="3" y="0"/>
                  </a:cubicBezTo>
                  <a:cubicBezTo>
                    <a:pt x="2" y="0"/>
                    <a:pt x="1" y="0"/>
                    <a:pt x="1" y="0"/>
                  </a:cubicBezTo>
                  <a:cubicBezTo>
                    <a:pt x="0" y="1"/>
                    <a:pt x="0" y="1"/>
                    <a:pt x="0" y="2"/>
                  </a:cubicBezTo>
                  <a:cubicBezTo>
                    <a:pt x="0" y="40"/>
                    <a:pt x="0" y="40"/>
                    <a:pt x="0" y="40"/>
                  </a:cubicBezTo>
                  <a:cubicBezTo>
                    <a:pt x="0" y="40"/>
                    <a:pt x="1" y="41"/>
                    <a:pt x="2" y="41"/>
                  </a:cubicBezTo>
                  <a:cubicBezTo>
                    <a:pt x="2" y="42"/>
                    <a:pt x="2" y="42"/>
                    <a:pt x="2" y="42"/>
                  </a:cubicBezTo>
                  <a:cubicBezTo>
                    <a:pt x="3" y="42"/>
                    <a:pt x="3" y="41"/>
                    <a:pt x="4" y="41"/>
                  </a:cubicBezTo>
                  <a:cubicBezTo>
                    <a:pt x="24" y="9"/>
                    <a:pt x="24" y="9"/>
                    <a:pt x="24" y="9"/>
                  </a:cubicBezTo>
                  <a:cubicBezTo>
                    <a:pt x="24" y="9"/>
                    <a:pt x="24" y="8"/>
                    <a:pt x="24" y="7"/>
                  </a:cubicBezTo>
                  <a:cubicBezTo>
                    <a:pt x="24" y="7"/>
                    <a:pt x="23" y="6"/>
                    <a:pt x="2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sp>
        <p:nvSpPr>
          <p:cNvPr id="7" name="文本框 26"/>
          <p:cNvSpPr txBox="1"/>
          <p:nvPr/>
        </p:nvSpPr>
        <p:spPr>
          <a:xfrm>
            <a:off x="2199005" y="1133475"/>
            <a:ext cx="2877820" cy="520700"/>
          </a:xfrm>
          <a:prstGeom prst="rect">
            <a:avLst/>
          </a:prstGeom>
          <a:noFill/>
          <a:ln w="6350">
            <a:noFill/>
          </a:ln>
        </p:spPr>
        <p:txBody>
          <a:bodyPr vert="horz" wrap="square" anchor="t"/>
          <a:p>
            <a:pPr algn="ctr"/>
            <a:endParaRPr lang="zh-CN" altLang="en-US" sz="2200">
              <a:solidFill>
                <a:schemeClr val="bg1"/>
              </a:solidFill>
              <a:latin typeface="Arial" panose="020B0604020202020204" pitchFamily="34" charset="0"/>
              <a:cs typeface="Arial" panose="020B0604020202020204" pitchFamily="34" charset="0"/>
            </a:endParaRPr>
          </a:p>
        </p:txBody>
      </p:sp>
      <p:sp>
        <p:nvSpPr>
          <p:cNvPr id="2" name="Text Box 1"/>
          <p:cNvSpPr txBox="1"/>
          <p:nvPr/>
        </p:nvSpPr>
        <p:spPr>
          <a:xfrm>
            <a:off x="3469005" y="3496945"/>
            <a:ext cx="6736080" cy="1835150"/>
          </a:xfrm>
          <a:prstGeom prst="rect">
            <a:avLst/>
          </a:prstGeom>
          <a:noFill/>
        </p:spPr>
        <p:txBody>
          <a:bodyPr wrap="square" rtlCol="0">
            <a:noAutofit/>
          </a:bodyPr>
          <a:p>
            <a:r>
              <a:rPr lang="en-US" sz="6000" b="1">
                <a:solidFill>
                  <a:schemeClr val="accent6"/>
                </a:solidFill>
              </a:rPr>
              <a:t>OVERVIEW</a:t>
            </a:r>
            <a:endParaRPr lang="en-US" sz="6000" b="1">
              <a:solidFill>
                <a:schemeClr val="accent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图片1"/>
          <p:cNvPicPr>
            <a:picLocks noChangeAspect="1"/>
          </p:cNvPicPr>
          <p:nvPr/>
        </p:nvPicPr>
        <p:blipFill>
          <a:blip r:embed="rId1"/>
          <a:srcRect t="-1613" r="17004"/>
          <a:stretch>
            <a:fillRect/>
          </a:stretch>
        </p:blipFill>
        <p:spPr>
          <a:xfrm>
            <a:off x="-24130" y="-20320"/>
            <a:ext cx="12240000" cy="1241868"/>
          </a:xfrm>
          <a:prstGeom prst="rect">
            <a:avLst/>
          </a:prstGeom>
        </p:spPr>
      </p:pic>
      <p:sp>
        <p:nvSpPr>
          <p:cNvPr id="15" name="平行四边形 14"/>
          <p:cNvSpPr/>
          <p:nvPr/>
        </p:nvSpPr>
        <p:spPr>
          <a:xfrm flipH="1">
            <a:off x="829310" y="2197735"/>
            <a:ext cx="3204000" cy="3503930"/>
          </a:xfrm>
          <a:prstGeom prst="parallelogram">
            <a:avLst>
              <a:gd name="adj" fmla="val 17810"/>
            </a:avLst>
          </a:prstGeom>
          <a:solidFill>
            <a:srgbClr val="359639"/>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平行四边形 15"/>
          <p:cNvSpPr/>
          <p:nvPr/>
        </p:nvSpPr>
        <p:spPr>
          <a:xfrm flipH="1">
            <a:off x="8040370" y="2197735"/>
            <a:ext cx="3204000" cy="3503930"/>
          </a:xfrm>
          <a:prstGeom prst="parallelogram">
            <a:avLst>
              <a:gd name="adj" fmla="val 17810"/>
            </a:avLst>
          </a:prstGeom>
          <a:solidFill>
            <a:srgbClr val="8FC42F"/>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平行四边形 16"/>
          <p:cNvSpPr/>
          <p:nvPr/>
        </p:nvSpPr>
        <p:spPr>
          <a:xfrm flipH="1">
            <a:off x="4462145" y="2197735"/>
            <a:ext cx="3204000" cy="3503930"/>
          </a:xfrm>
          <a:prstGeom prst="parallelogram">
            <a:avLst>
              <a:gd name="adj" fmla="val 17810"/>
            </a:avLst>
          </a:prstGeom>
          <a:solidFill>
            <a:srgbClr val="77BC33"/>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26"/>
          <p:cNvSpPr txBox="1"/>
          <p:nvPr/>
        </p:nvSpPr>
        <p:spPr>
          <a:xfrm>
            <a:off x="481330" y="109220"/>
            <a:ext cx="2696845" cy="603250"/>
          </a:xfrm>
          <a:prstGeom prst="rect">
            <a:avLst/>
          </a:prstGeom>
          <a:noFill/>
          <a:ln w="6350">
            <a:noFill/>
          </a:ln>
        </p:spPr>
        <p:txBody>
          <a:bodyPr vert="horz" wrap="square" anchor="t"/>
          <a:p>
            <a:pPr algn="l" fontAlgn="base">
              <a:lnSpc>
                <a:spcPts val="3600"/>
              </a:lnSpc>
            </a:pPr>
            <a:r>
              <a:rPr sz="2500" b="1">
                <a:solidFill>
                  <a:schemeClr val="bg1"/>
                </a:solidFill>
                <a:latin typeface="Calibri Light" panose="020F0302020204030204" charset="0"/>
                <a:cs typeface="Calibri Light" panose="020F0302020204030204" charset="0"/>
              </a:rPr>
              <a:t>Personality test</a:t>
            </a:r>
            <a:endParaRPr sz="2500" b="1">
              <a:solidFill>
                <a:schemeClr val="bg1"/>
              </a:solidFill>
              <a:latin typeface="Calibri Light" panose="020F0302020204030204" charset="0"/>
              <a:cs typeface="Calibri Light" panose="020F0302020204030204" charset="0"/>
            </a:endParaRPr>
          </a:p>
          <a:p>
            <a:pPr algn="l">
              <a:lnSpc>
                <a:spcPts val="3200"/>
              </a:lnSpc>
            </a:pPr>
            <a:endParaRPr lang="zh-CN" altLang="en-US" sz="2500" b="1">
              <a:solidFill>
                <a:schemeClr val="bg1"/>
              </a:solidFill>
              <a:latin typeface="Calibri Light" panose="020F0302020204030204" charset="0"/>
              <a:cs typeface="Calibri Light" panose="020F0302020204030204" charset="0"/>
            </a:endParaRPr>
          </a:p>
          <a:p>
            <a:pPr algn="l"/>
            <a:endParaRPr lang="zh-CN" altLang="en-US" sz="2500" b="1">
              <a:solidFill>
                <a:schemeClr val="bg1"/>
              </a:solidFill>
              <a:latin typeface="Calibri Light" panose="020F0302020204030204" charset="0"/>
              <a:cs typeface="Calibri Light" panose="020F0302020204030204" charset="0"/>
            </a:endParaRPr>
          </a:p>
        </p:txBody>
      </p:sp>
      <p:sp>
        <p:nvSpPr>
          <p:cNvPr id="7" name="文本框 4"/>
          <p:cNvSpPr txBox="1"/>
          <p:nvPr/>
        </p:nvSpPr>
        <p:spPr>
          <a:xfrm>
            <a:off x="8484870" y="3225165"/>
            <a:ext cx="2379980" cy="1976755"/>
          </a:xfrm>
          <a:prstGeom prst="rect">
            <a:avLst/>
          </a:prstGeom>
          <a:noFill/>
          <a:ln w="3175">
            <a:noFill/>
          </a:ln>
        </p:spPr>
        <p:txBody>
          <a:bodyPr vert="horz" wrap="square" anchor="t"/>
          <a:p>
            <a:pPr fontAlgn="base">
              <a:lnSpc>
                <a:spcPts val="1700"/>
              </a:lnSpc>
            </a:pPr>
            <a:r>
              <a:rPr lang="en-US" altLang="zh-CN" sz="3200">
                <a:solidFill>
                  <a:schemeClr val="bg1"/>
                </a:solidFill>
                <a:latin typeface="Arial" panose="020B0604020202020204" pitchFamily="34" charset="0"/>
                <a:cs typeface="Arial" panose="020B0604020202020204" pitchFamily="34" charset="0"/>
                <a:sym typeface="+mn-ea"/>
              </a:rPr>
              <a:t>Predictive </a:t>
            </a:r>
            <a:endParaRPr lang="en-US" altLang="zh-CN" sz="3200">
              <a:solidFill>
                <a:schemeClr val="bg1"/>
              </a:solidFill>
              <a:latin typeface="Arial" panose="020B0604020202020204" pitchFamily="34" charset="0"/>
              <a:cs typeface="Arial" panose="020B0604020202020204" pitchFamily="34" charset="0"/>
              <a:sym typeface="+mn-ea"/>
            </a:endParaRPr>
          </a:p>
          <a:p>
            <a:pPr fontAlgn="base">
              <a:lnSpc>
                <a:spcPts val="1700"/>
              </a:lnSpc>
            </a:pPr>
            <a:endParaRPr lang="en-US" altLang="zh-CN" sz="3200">
              <a:solidFill>
                <a:schemeClr val="bg1"/>
              </a:solidFill>
              <a:latin typeface="Arial" panose="020B0604020202020204" pitchFamily="34" charset="0"/>
              <a:cs typeface="Arial" panose="020B0604020202020204" pitchFamily="34" charset="0"/>
              <a:sym typeface="+mn-ea"/>
            </a:endParaRPr>
          </a:p>
          <a:p>
            <a:pPr fontAlgn="base">
              <a:lnSpc>
                <a:spcPts val="1700"/>
              </a:lnSpc>
            </a:pPr>
            <a:r>
              <a:rPr lang="en-US" altLang="zh-CN" sz="3200">
                <a:solidFill>
                  <a:schemeClr val="bg1"/>
                </a:solidFill>
                <a:latin typeface="Arial" panose="020B0604020202020204" pitchFamily="34" charset="0"/>
                <a:cs typeface="Arial" panose="020B0604020202020204" pitchFamily="34" charset="0"/>
                <a:sym typeface="+mn-ea"/>
              </a:rPr>
              <a:t>Modeling</a:t>
            </a:r>
            <a:endParaRPr lang="en-US" altLang="zh-CN" sz="3200">
              <a:solidFill>
                <a:schemeClr val="bg1"/>
              </a:solidFill>
              <a:latin typeface="Arial" panose="020B0604020202020204" pitchFamily="34" charset="0"/>
              <a:cs typeface="Arial" panose="020B0604020202020204" pitchFamily="34" charset="0"/>
              <a:sym typeface="+mn-ea"/>
            </a:endParaRPr>
          </a:p>
        </p:txBody>
      </p:sp>
      <p:sp>
        <p:nvSpPr>
          <p:cNvPr id="2" name="文本框 4"/>
          <p:cNvSpPr txBox="1"/>
          <p:nvPr/>
        </p:nvSpPr>
        <p:spPr>
          <a:xfrm>
            <a:off x="4946015" y="3225165"/>
            <a:ext cx="2379980" cy="1976755"/>
          </a:xfrm>
          <a:prstGeom prst="rect">
            <a:avLst/>
          </a:prstGeom>
          <a:noFill/>
          <a:ln w="3175">
            <a:noFill/>
          </a:ln>
        </p:spPr>
        <p:txBody>
          <a:bodyPr vert="horz" wrap="square" anchor="t"/>
          <a:p>
            <a:pPr fontAlgn="base">
              <a:lnSpc>
                <a:spcPts val="1700"/>
              </a:lnSpc>
            </a:pPr>
            <a:endParaRPr lang="en-US" altLang="zh-CN" sz="3200">
              <a:solidFill>
                <a:schemeClr val="bg1"/>
              </a:solidFill>
              <a:latin typeface="Arial" panose="020B0604020202020204" pitchFamily="34" charset="0"/>
              <a:cs typeface="Arial" panose="020B0604020202020204" pitchFamily="34" charset="0"/>
              <a:sym typeface="+mn-ea"/>
            </a:endParaRPr>
          </a:p>
          <a:p>
            <a:pPr fontAlgn="base">
              <a:lnSpc>
                <a:spcPts val="1700"/>
              </a:lnSpc>
            </a:pPr>
            <a:r>
              <a:rPr lang="en-US" altLang="zh-CN" sz="3200">
                <a:solidFill>
                  <a:schemeClr val="bg1"/>
                </a:solidFill>
                <a:latin typeface="Arial" panose="020B0604020202020204" pitchFamily="34" charset="0"/>
                <a:cs typeface="Arial" panose="020B0604020202020204" pitchFamily="34" charset="0"/>
                <a:sym typeface="+mn-ea"/>
              </a:rPr>
              <a:t>Feature </a:t>
            </a:r>
            <a:endParaRPr lang="en-US" altLang="zh-CN" sz="3200">
              <a:solidFill>
                <a:schemeClr val="bg1"/>
              </a:solidFill>
              <a:latin typeface="Arial" panose="020B0604020202020204" pitchFamily="34" charset="0"/>
              <a:cs typeface="Arial" panose="020B0604020202020204" pitchFamily="34" charset="0"/>
              <a:sym typeface="+mn-ea"/>
            </a:endParaRPr>
          </a:p>
          <a:p>
            <a:pPr fontAlgn="base">
              <a:lnSpc>
                <a:spcPts val="1700"/>
              </a:lnSpc>
            </a:pPr>
            <a:endParaRPr lang="en-US" altLang="zh-CN" sz="3200">
              <a:solidFill>
                <a:schemeClr val="bg1"/>
              </a:solidFill>
              <a:latin typeface="Arial" panose="020B0604020202020204" pitchFamily="34" charset="0"/>
              <a:cs typeface="Arial" panose="020B0604020202020204" pitchFamily="34" charset="0"/>
              <a:sym typeface="+mn-ea"/>
            </a:endParaRPr>
          </a:p>
          <a:p>
            <a:pPr fontAlgn="base">
              <a:lnSpc>
                <a:spcPts val="1700"/>
              </a:lnSpc>
            </a:pPr>
            <a:r>
              <a:rPr lang="en-US" altLang="zh-CN" sz="3200">
                <a:solidFill>
                  <a:schemeClr val="bg1"/>
                </a:solidFill>
                <a:latin typeface="Arial" panose="020B0604020202020204" pitchFamily="34" charset="0"/>
                <a:cs typeface="Arial" panose="020B0604020202020204" pitchFamily="34" charset="0"/>
                <a:sym typeface="+mn-ea"/>
              </a:rPr>
              <a:t>Engineering</a:t>
            </a:r>
            <a:endParaRPr lang="en-US" altLang="zh-CN" sz="3200">
              <a:solidFill>
                <a:schemeClr val="bg1"/>
              </a:solidFill>
              <a:latin typeface="Arial" panose="020B0604020202020204" pitchFamily="34" charset="0"/>
              <a:cs typeface="Arial" panose="020B0604020202020204" pitchFamily="34" charset="0"/>
              <a:sym typeface="+mn-ea"/>
            </a:endParaRPr>
          </a:p>
        </p:txBody>
      </p:sp>
      <p:sp>
        <p:nvSpPr>
          <p:cNvPr id="3" name="文本框 4"/>
          <p:cNvSpPr txBox="1"/>
          <p:nvPr/>
        </p:nvSpPr>
        <p:spPr>
          <a:xfrm>
            <a:off x="1263650" y="2961640"/>
            <a:ext cx="2379980" cy="1976755"/>
          </a:xfrm>
          <a:prstGeom prst="rect">
            <a:avLst/>
          </a:prstGeom>
          <a:noFill/>
          <a:ln w="3175">
            <a:noFill/>
          </a:ln>
        </p:spPr>
        <p:txBody>
          <a:bodyPr vert="horz" wrap="square" anchor="t"/>
          <a:p>
            <a:pPr fontAlgn="base">
              <a:lnSpc>
                <a:spcPts val="1700"/>
              </a:lnSpc>
            </a:pPr>
            <a:r>
              <a:rPr lang="en-US" altLang="zh-CN" sz="2800">
                <a:solidFill>
                  <a:schemeClr val="bg1"/>
                </a:solidFill>
                <a:latin typeface="Arial" panose="020B0604020202020204" pitchFamily="34" charset="0"/>
                <a:cs typeface="Arial" panose="020B0604020202020204" pitchFamily="34" charset="0"/>
                <a:sym typeface="+mn-ea"/>
              </a:rPr>
              <a:t>Exploratory</a:t>
            </a:r>
            <a:endParaRPr lang="en-US" altLang="zh-CN" sz="2800">
              <a:solidFill>
                <a:schemeClr val="bg1"/>
              </a:solidFill>
              <a:latin typeface="Arial" panose="020B0604020202020204" pitchFamily="34" charset="0"/>
              <a:cs typeface="Arial" panose="020B0604020202020204" pitchFamily="34" charset="0"/>
              <a:sym typeface="+mn-ea"/>
            </a:endParaRPr>
          </a:p>
          <a:p>
            <a:pPr fontAlgn="base">
              <a:lnSpc>
                <a:spcPts val="1700"/>
              </a:lnSpc>
            </a:pPr>
            <a:endParaRPr lang="en-US" altLang="zh-CN" sz="2800">
              <a:solidFill>
                <a:schemeClr val="bg1"/>
              </a:solidFill>
              <a:latin typeface="Arial" panose="020B0604020202020204" pitchFamily="34" charset="0"/>
              <a:cs typeface="Arial" panose="020B0604020202020204" pitchFamily="34" charset="0"/>
              <a:sym typeface="+mn-ea"/>
            </a:endParaRPr>
          </a:p>
          <a:p>
            <a:pPr fontAlgn="base">
              <a:lnSpc>
                <a:spcPts val="1700"/>
              </a:lnSpc>
            </a:pPr>
            <a:r>
              <a:rPr lang="en-US" altLang="zh-CN" sz="2800">
                <a:solidFill>
                  <a:schemeClr val="bg1"/>
                </a:solidFill>
                <a:latin typeface="Arial" panose="020B0604020202020204" pitchFamily="34" charset="0"/>
                <a:cs typeface="Arial" panose="020B0604020202020204" pitchFamily="34" charset="0"/>
                <a:sym typeface="+mn-ea"/>
              </a:rPr>
              <a:t> Data </a:t>
            </a:r>
            <a:endParaRPr lang="en-US" altLang="zh-CN" sz="2800">
              <a:solidFill>
                <a:schemeClr val="bg1"/>
              </a:solidFill>
              <a:latin typeface="Arial" panose="020B0604020202020204" pitchFamily="34" charset="0"/>
              <a:cs typeface="Arial" panose="020B0604020202020204" pitchFamily="34" charset="0"/>
              <a:sym typeface="+mn-ea"/>
            </a:endParaRPr>
          </a:p>
          <a:p>
            <a:pPr fontAlgn="base">
              <a:lnSpc>
                <a:spcPts val="1700"/>
              </a:lnSpc>
            </a:pPr>
            <a:endParaRPr lang="en-US" altLang="zh-CN" sz="2800">
              <a:solidFill>
                <a:schemeClr val="bg1"/>
              </a:solidFill>
              <a:latin typeface="Arial" panose="020B0604020202020204" pitchFamily="34" charset="0"/>
              <a:cs typeface="Arial" panose="020B0604020202020204" pitchFamily="34" charset="0"/>
              <a:sym typeface="+mn-ea"/>
            </a:endParaRPr>
          </a:p>
          <a:p>
            <a:pPr fontAlgn="base">
              <a:lnSpc>
                <a:spcPts val="1700"/>
              </a:lnSpc>
            </a:pPr>
            <a:r>
              <a:rPr lang="en-US" altLang="zh-CN" sz="2800">
                <a:solidFill>
                  <a:schemeClr val="bg1"/>
                </a:solidFill>
                <a:latin typeface="Arial" panose="020B0604020202020204" pitchFamily="34" charset="0"/>
                <a:cs typeface="Arial" panose="020B0604020202020204" pitchFamily="34" charset="0"/>
                <a:sym typeface="+mn-ea"/>
              </a:rPr>
              <a:t>Analysis</a:t>
            </a:r>
            <a:endParaRPr lang="en-US" altLang="zh-CN" sz="2800">
              <a:solidFill>
                <a:schemeClr val="bg1"/>
              </a:solidFill>
              <a:latin typeface="Arial" panose="020B0604020202020204" pitchFamily="34" charset="0"/>
              <a:cs typeface="Arial" panose="020B0604020202020204" pitchFamily="34" charset="0"/>
              <a:sym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片1"/>
          <p:cNvPicPr>
            <a:picLocks noChangeAspect="1"/>
          </p:cNvPicPr>
          <p:nvPr/>
        </p:nvPicPr>
        <p:blipFill>
          <a:blip r:embed="rId1"/>
          <a:srcRect t="-1613" r="17004"/>
          <a:stretch>
            <a:fillRect/>
          </a:stretch>
        </p:blipFill>
        <p:spPr>
          <a:xfrm>
            <a:off x="-24130" y="-20320"/>
            <a:ext cx="12240260" cy="2724785"/>
          </a:xfrm>
          <a:prstGeom prst="rect">
            <a:avLst/>
          </a:prstGeom>
        </p:spPr>
      </p:pic>
      <p:sp>
        <p:nvSpPr>
          <p:cNvPr id="32" name="Freeform 7"/>
          <p:cNvSpPr>
            <a:spLocks noEditPoints="1"/>
          </p:cNvSpPr>
          <p:nvPr/>
        </p:nvSpPr>
        <p:spPr bwMode="auto">
          <a:xfrm>
            <a:off x="2529661" y="0"/>
            <a:ext cx="6847408" cy="6858000"/>
          </a:xfrm>
          <a:custGeom>
            <a:avLst/>
            <a:gdLst>
              <a:gd name="T0" fmla="*/ 1293 w 2586"/>
              <a:gd name="T1" fmla="*/ 1296 h 2590"/>
              <a:gd name="T2" fmla="*/ 1622 w 2586"/>
              <a:gd name="T3" fmla="*/ 964 h 2590"/>
              <a:gd name="T4" fmla="*/ 1850 w 2586"/>
              <a:gd name="T5" fmla="*/ 1192 h 2590"/>
              <a:gd name="T6" fmla="*/ 1966 w 2586"/>
              <a:gd name="T7" fmla="*/ 1073 h 2590"/>
              <a:gd name="T8" fmla="*/ 1966 w 2586"/>
              <a:gd name="T9" fmla="*/ 1640 h 2590"/>
              <a:gd name="T10" fmla="*/ 1402 w 2586"/>
              <a:gd name="T11" fmla="*/ 1640 h 2590"/>
              <a:gd name="T12" fmla="*/ 1518 w 2586"/>
              <a:gd name="T13" fmla="*/ 1521 h 2590"/>
              <a:gd name="T14" fmla="*/ 1293 w 2586"/>
              <a:gd name="T15" fmla="*/ 1296 h 2590"/>
              <a:gd name="T16" fmla="*/ 1293 w 2586"/>
              <a:gd name="T17" fmla="*/ 1358 h 2590"/>
              <a:gd name="T18" fmla="*/ 1229 w 2586"/>
              <a:gd name="T19" fmla="*/ 1358 h 2590"/>
              <a:gd name="T20" fmla="*/ 1293 w 2586"/>
              <a:gd name="T21" fmla="*/ 1294 h 2590"/>
              <a:gd name="T22" fmla="*/ 1293 w 2586"/>
              <a:gd name="T23" fmla="*/ 1296 h 2590"/>
              <a:gd name="T24" fmla="*/ 1923 w 2586"/>
              <a:gd name="T25" fmla="*/ 666 h 2590"/>
              <a:gd name="T26" fmla="*/ 1984 w 2586"/>
              <a:gd name="T27" fmla="*/ 602 h 2590"/>
              <a:gd name="T28" fmla="*/ 1984 w 2586"/>
              <a:gd name="T29" fmla="*/ 666 h 2590"/>
              <a:gd name="T30" fmla="*/ 1923 w 2586"/>
              <a:gd name="T31" fmla="*/ 666 h 2590"/>
              <a:gd name="T32" fmla="*/ 2586 w 2586"/>
              <a:gd name="T33" fmla="*/ 0 h 2590"/>
              <a:gd name="T34" fmla="*/ 0 w 2586"/>
              <a:gd name="T35" fmla="*/ 2590 h 2590"/>
              <a:gd name="T36" fmla="*/ 2586 w 2586"/>
              <a:gd name="T37" fmla="*/ 2590 h 2590"/>
              <a:gd name="T38" fmla="*/ 2586 w 2586"/>
              <a:gd name="T39" fmla="*/ 0 h 2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86" h="2590">
                <a:moveTo>
                  <a:pt x="1293" y="1296"/>
                </a:moveTo>
                <a:lnTo>
                  <a:pt x="1622" y="964"/>
                </a:lnTo>
                <a:lnTo>
                  <a:pt x="1850" y="1192"/>
                </a:lnTo>
                <a:lnTo>
                  <a:pt x="1966" y="1073"/>
                </a:lnTo>
                <a:lnTo>
                  <a:pt x="1966" y="1640"/>
                </a:lnTo>
                <a:lnTo>
                  <a:pt x="1402" y="1640"/>
                </a:lnTo>
                <a:lnTo>
                  <a:pt x="1518" y="1521"/>
                </a:lnTo>
                <a:lnTo>
                  <a:pt x="1293" y="1296"/>
                </a:lnTo>
                <a:lnTo>
                  <a:pt x="1293" y="1358"/>
                </a:lnTo>
                <a:lnTo>
                  <a:pt x="1229" y="1358"/>
                </a:lnTo>
                <a:lnTo>
                  <a:pt x="1293" y="1294"/>
                </a:lnTo>
                <a:lnTo>
                  <a:pt x="1293" y="1296"/>
                </a:lnTo>
                <a:moveTo>
                  <a:pt x="1923" y="666"/>
                </a:moveTo>
                <a:lnTo>
                  <a:pt x="1984" y="602"/>
                </a:lnTo>
                <a:lnTo>
                  <a:pt x="1984" y="666"/>
                </a:lnTo>
                <a:lnTo>
                  <a:pt x="1923" y="666"/>
                </a:lnTo>
                <a:moveTo>
                  <a:pt x="2586" y="0"/>
                </a:moveTo>
                <a:lnTo>
                  <a:pt x="0" y="2590"/>
                </a:lnTo>
                <a:lnTo>
                  <a:pt x="2586" y="2590"/>
                </a:lnTo>
                <a:lnTo>
                  <a:pt x="25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文本框 26"/>
          <p:cNvSpPr txBox="1"/>
          <p:nvPr/>
        </p:nvSpPr>
        <p:spPr>
          <a:xfrm>
            <a:off x="387985" y="109220"/>
            <a:ext cx="3182620" cy="603250"/>
          </a:xfrm>
          <a:prstGeom prst="rect">
            <a:avLst/>
          </a:prstGeom>
          <a:noFill/>
          <a:ln w="6350">
            <a:noFill/>
          </a:ln>
        </p:spPr>
        <p:txBody>
          <a:bodyPr vert="horz" wrap="square" anchor="t"/>
          <a:p>
            <a:pPr algn="l">
              <a:lnSpc>
                <a:spcPts val="3200"/>
              </a:lnSpc>
            </a:pPr>
            <a:endParaRPr lang="zh-CN" altLang="en-US" sz="2300" b="1">
              <a:solidFill>
                <a:schemeClr val="bg1"/>
              </a:solidFill>
              <a:latin typeface="Calibri Light" panose="020F0302020204030204" charset="0"/>
              <a:cs typeface="Calibri Light" panose="020F0302020204030204" charset="0"/>
            </a:endParaRPr>
          </a:p>
          <a:p>
            <a:pPr algn="l"/>
            <a:endParaRPr lang="zh-CN" altLang="en-US" sz="2300" b="1">
              <a:solidFill>
                <a:schemeClr val="bg1"/>
              </a:solidFill>
              <a:latin typeface="Calibri Light" panose="020F0302020204030204" charset="0"/>
              <a:cs typeface="Calibri Light" panose="020F0302020204030204" charset="0"/>
            </a:endParaRPr>
          </a:p>
        </p:txBody>
      </p:sp>
      <p:sp>
        <p:nvSpPr>
          <p:cNvPr id="1073742979" name="文本框 1073742978"/>
          <p:cNvSpPr txBox="1"/>
          <p:nvPr/>
        </p:nvSpPr>
        <p:spPr>
          <a:xfrm>
            <a:off x="782320" y="3564890"/>
            <a:ext cx="1090930" cy="763270"/>
          </a:xfrm>
          <a:prstGeom prst="rect">
            <a:avLst/>
          </a:prstGeom>
          <a:noFill/>
          <a:ln w="3175">
            <a:noFill/>
          </a:ln>
        </p:spPr>
        <p:txBody>
          <a:bodyPr wrap="square"/>
          <a:p>
            <a:endParaRPr lang="zh-CN" altLang="en-US" sz="2400" b="1">
              <a:solidFill>
                <a:srgbClr val="359639"/>
              </a:solidFill>
              <a:latin typeface="Arial" panose="020B0604020202020204" pitchFamily="34" charset="0"/>
              <a:ea typeface="Arial" panose="020B0604020202020204" pitchFamily="34" charset="0"/>
              <a:cs typeface="Arial" panose="020B0604020202020204" pitchFamily="34" charset="0"/>
            </a:endParaRPr>
          </a:p>
        </p:txBody>
      </p:sp>
      <p:sp>
        <p:nvSpPr>
          <p:cNvPr id="4" name="文本框 3"/>
          <p:cNvSpPr txBox="1"/>
          <p:nvPr/>
        </p:nvSpPr>
        <p:spPr>
          <a:xfrm>
            <a:off x="915670" y="5189220"/>
            <a:ext cx="952500" cy="763270"/>
          </a:xfrm>
          <a:prstGeom prst="rect">
            <a:avLst/>
          </a:prstGeom>
          <a:noFill/>
          <a:ln w="3175">
            <a:noFill/>
          </a:ln>
        </p:spPr>
        <p:txBody>
          <a:bodyPr wrap="square"/>
          <a:p>
            <a:endParaRPr lang="zh-CN" altLang="en-US" sz="2400" b="1">
              <a:solidFill>
                <a:srgbClr val="359639"/>
              </a:solidFill>
              <a:latin typeface="Arial" panose="020B0604020202020204" pitchFamily="34" charset="0"/>
              <a:ea typeface="Arial" panose="020B0604020202020204" pitchFamily="34" charset="0"/>
              <a:cs typeface="Arial" panose="020B0604020202020204" pitchFamily="34" charset="0"/>
            </a:endParaRPr>
          </a:p>
        </p:txBody>
      </p:sp>
      <p:sp>
        <p:nvSpPr>
          <p:cNvPr id="5" name="文本框 4"/>
          <p:cNvSpPr txBox="1"/>
          <p:nvPr/>
        </p:nvSpPr>
        <p:spPr>
          <a:xfrm>
            <a:off x="551815" y="1972945"/>
            <a:ext cx="1809750" cy="624840"/>
          </a:xfrm>
          <a:prstGeom prst="rect">
            <a:avLst/>
          </a:prstGeom>
          <a:noFill/>
          <a:ln w="3175">
            <a:noFill/>
          </a:ln>
        </p:spPr>
        <p:txBody>
          <a:bodyPr wrap="square"/>
          <a:p>
            <a:endParaRPr lang="zh-CN" altLang="en-US" sz="2400" b="1">
              <a:solidFill>
                <a:srgbClr val="359639"/>
              </a:solidFill>
              <a:latin typeface="Arial" panose="020B0604020202020204" pitchFamily="34" charset="0"/>
              <a:ea typeface="Arial" panose="020B0604020202020204" pitchFamily="34" charset="0"/>
              <a:cs typeface="Arial" panose="020B0604020202020204" pitchFamily="34" charset="0"/>
            </a:endParaRPr>
          </a:p>
        </p:txBody>
      </p:sp>
      <p:sp>
        <p:nvSpPr>
          <p:cNvPr id="2" name="Text Box 1"/>
          <p:cNvSpPr txBox="1"/>
          <p:nvPr/>
        </p:nvSpPr>
        <p:spPr>
          <a:xfrm>
            <a:off x="3569970" y="3081020"/>
            <a:ext cx="6374130" cy="1641475"/>
          </a:xfrm>
          <a:prstGeom prst="rect">
            <a:avLst/>
          </a:prstGeom>
          <a:noFill/>
        </p:spPr>
        <p:txBody>
          <a:bodyPr wrap="square" rtlCol="0">
            <a:noAutofit/>
          </a:bodyPr>
          <a:p>
            <a:endParaRPr lang="en-US"/>
          </a:p>
        </p:txBody>
      </p:sp>
      <p:sp>
        <p:nvSpPr>
          <p:cNvPr id="6" name="Text Box 5"/>
          <p:cNvSpPr txBox="1"/>
          <p:nvPr/>
        </p:nvSpPr>
        <p:spPr>
          <a:xfrm>
            <a:off x="1873885" y="2165985"/>
            <a:ext cx="7760970" cy="3983355"/>
          </a:xfrm>
          <a:prstGeom prst="rect">
            <a:avLst/>
          </a:prstGeom>
          <a:noFill/>
        </p:spPr>
        <p:txBody>
          <a:bodyPr wrap="square" rtlCol="0" anchor="t">
            <a:noAutofit/>
          </a:bodyPr>
          <a:p>
            <a:r>
              <a:rPr lang="en-US" sz="2400" b="1" u="sng"/>
              <a:t>EXPLORATORY DATA ANALYSIS:</a:t>
            </a:r>
            <a:endParaRPr lang="en-US" sz="2400" b="1" u="sng"/>
          </a:p>
          <a:p>
            <a:endParaRPr lang="en-US" sz="2200"/>
          </a:p>
          <a:p>
            <a:r>
              <a:rPr lang="en-US" sz="2200"/>
              <a:t>AI-driven exploration and prediction performing exploratory data analysis refers to the use of artificial intelligence (AI) techniques to automate and enhance the process of exploring and analyzing data to make predictions. It involves leveraging machine learning algorithms, data mining, and statistical methods to uncover hidden patterns, trends, and insights within a dataset, thereby aiding in the prediction of future outcomes or behavior. This approach combines the power of AI to assist in data preprocessing, feature selection, and modeling, making the exploratory data analysis more efficient and accurate.</a:t>
            </a:r>
            <a:endParaRPr lang="en-US" sz="22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片1"/>
          <p:cNvPicPr>
            <a:picLocks noChangeAspect="1"/>
          </p:cNvPicPr>
          <p:nvPr/>
        </p:nvPicPr>
        <p:blipFill>
          <a:blip r:embed="rId1"/>
          <a:srcRect t="-1613" r="17004"/>
          <a:stretch>
            <a:fillRect/>
          </a:stretch>
        </p:blipFill>
        <p:spPr>
          <a:xfrm>
            <a:off x="-24130" y="-20320"/>
            <a:ext cx="12240260" cy="2724785"/>
          </a:xfrm>
          <a:prstGeom prst="rect">
            <a:avLst/>
          </a:prstGeom>
        </p:spPr>
      </p:pic>
      <p:sp>
        <p:nvSpPr>
          <p:cNvPr id="32" name="Freeform 7"/>
          <p:cNvSpPr>
            <a:spLocks noEditPoints="1"/>
          </p:cNvSpPr>
          <p:nvPr/>
        </p:nvSpPr>
        <p:spPr bwMode="auto">
          <a:xfrm>
            <a:off x="2529661" y="0"/>
            <a:ext cx="6847408" cy="6858000"/>
          </a:xfrm>
          <a:custGeom>
            <a:avLst/>
            <a:gdLst>
              <a:gd name="T0" fmla="*/ 1293 w 2586"/>
              <a:gd name="T1" fmla="*/ 1296 h 2590"/>
              <a:gd name="T2" fmla="*/ 1622 w 2586"/>
              <a:gd name="T3" fmla="*/ 964 h 2590"/>
              <a:gd name="T4" fmla="*/ 1850 w 2586"/>
              <a:gd name="T5" fmla="*/ 1192 h 2590"/>
              <a:gd name="T6" fmla="*/ 1966 w 2586"/>
              <a:gd name="T7" fmla="*/ 1073 h 2590"/>
              <a:gd name="T8" fmla="*/ 1966 w 2586"/>
              <a:gd name="T9" fmla="*/ 1640 h 2590"/>
              <a:gd name="T10" fmla="*/ 1402 w 2586"/>
              <a:gd name="T11" fmla="*/ 1640 h 2590"/>
              <a:gd name="T12" fmla="*/ 1518 w 2586"/>
              <a:gd name="T13" fmla="*/ 1521 h 2590"/>
              <a:gd name="T14" fmla="*/ 1293 w 2586"/>
              <a:gd name="T15" fmla="*/ 1296 h 2590"/>
              <a:gd name="T16" fmla="*/ 1293 w 2586"/>
              <a:gd name="T17" fmla="*/ 1358 h 2590"/>
              <a:gd name="T18" fmla="*/ 1229 w 2586"/>
              <a:gd name="T19" fmla="*/ 1358 h 2590"/>
              <a:gd name="T20" fmla="*/ 1293 w 2586"/>
              <a:gd name="T21" fmla="*/ 1294 h 2590"/>
              <a:gd name="T22" fmla="*/ 1293 w 2586"/>
              <a:gd name="T23" fmla="*/ 1296 h 2590"/>
              <a:gd name="T24" fmla="*/ 1923 w 2586"/>
              <a:gd name="T25" fmla="*/ 666 h 2590"/>
              <a:gd name="T26" fmla="*/ 1984 w 2586"/>
              <a:gd name="T27" fmla="*/ 602 h 2590"/>
              <a:gd name="T28" fmla="*/ 1984 w 2586"/>
              <a:gd name="T29" fmla="*/ 666 h 2590"/>
              <a:gd name="T30" fmla="*/ 1923 w 2586"/>
              <a:gd name="T31" fmla="*/ 666 h 2590"/>
              <a:gd name="T32" fmla="*/ 2586 w 2586"/>
              <a:gd name="T33" fmla="*/ 0 h 2590"/>
              <a:gd name="T34" fmla="*/ 0 w 2586"/>
              <a:gd name="T35" fmla="*/ 2590 h 2590"/>
              <a:gd name="T36" fmla="*/ 2586 w 2586"/>
              <a:gd name="T37" fmla="*/ 2590 h 2590"/>
              <a:gd name="T38" fmla="*/ 2586 w 2586"/>
              <a:gd name="T39" fmla="*/ 0 h 2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86" h="2590">
                <a:moveTo>
                  <a:pt x="1293" y="1296"/>
                </a:moveTo>
                <a:lnTo>
                  <a:pt x="1622" y="964"/>
                </a:lnTo>
                <a:lnTo>
                  <a:pt x="1850" y="1192"/>
                </a:lnTo>
                <a:lnTo>
                  <a:pt x="1966" y="1073"/>
                </a:lnTo>
                <a:lnTo>
                  <a:pt x="1966" y="1640"/>
                </a:lnTo>
                <a:lnTo>
                  <a:pt x="1402" y="1640"/>
                </a:lnTo>
                <a:lnTo>
                  <a:pt x="1518" y="1521"/>
                </a:lnTo>
                <a:lnTo>
                  <a:pt x="1293" y="1296"/>
                </a:lnTo>
                <a:lnTo>
                  <a:pt x="1293" y="1358"/>
                </a:lnTo>
                <a:lnTo>
                  <a:pt x="1229" y="1358"/>
                </a:lnTo>
                <a:lnTo>
                  <a:pt x="1293" y="1294"/>
                </a:lnTo>
                <a:lnTo>
                  <a:pt x="1293" y="1296"/>
                </a:lnTo>
                <a:moveTo>
                  <a:pt x="1923" y="666"/>
                </a:moveTo>
                <a:lnTo>
                  <a:pt x="1984" y="602"/>
                </a:lnTo>
                <a:lnTo>
                  <a:pt x="1984" y="666"/>
                </a:lnTo>
                <a:lnTo>
                  <a:pt x="1923" y="666"/>
                </a:lnTo>
                <a:moveTo>
                  <a:pt x="2586" y="0"/>
                </a:moveTo>
                <a:lnTo>
                  <a:pt x="0" y="2590"/>
                </a:lnTo>
                <a:lnTo>
                  <a:pt x="2586" y="2590"/>
                </a:lnTo>
                <a:lnTo>
                  <a:pt x="25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文本框 26"/>
          <p:cNvSpPr txBox="1"/>
          <p:nvPr/>
        </p:nvSpPr>
        <p:spPr>
          <a:xfrm>
            <a:off x="387985" y="109220"/>
            <a:ext cx="3182620" cy="603250"/>
          </a:xfrm>
          <a:prstGeom prst="rect">
            <a:avLst/>
          </a:prstGeom>
          <a:noFill/>
          <a:ln w="6350">
            <a:noFill/>
          </a:ln>
        </p:spPr>
        <p:txBody>
          <a:bodyPr vert="horz" wrap="square" anchor="t"/>
          <a:p>
            <a:pPr algn="l">
              <a:lnSpc>
                <a:spcPts val="3200"/>
              </a:lnSpc>
            </a:pPr>
            <a:endParaRPr lang="zh-CN" altLang="en-US" sz="2300" b="1">
              <a:solidFill>
                <a:schemeClr val="bg1"/>
              </a:solidFill>
              <a:latin typeface="Calibri Light" panose="020F0302020204030204" charset="0"/>
              <a:cs typeface="Calibri Light" panose="020F0302020204030204" charset="0"/>
            </a:endParaRPr>
          </a:p>
          <a:p>
            <a:pPr algn="l"/>
            <a:endParaRPr lang="zh-CN" altLang="en-US" sz="2300" b="1">
              <a:solidFill>
                <a:schemeClr val="bg1"/>
              </a:solidFill>
              <a:latin typeface="Calibri Light" panose="020F0302020204030204" charset="0"/>
              <a:cs typeface="Calibri Light" panose="020F0302020204030204" charset="0"/>
            </a:endParaRPr>
          </a:p>
        </p:txBody>
      </p:sp>
      <p:sp>
        <p:nvSpPr>
          <p:cNvPr id="1073742979" name="文本框 1073742978"/>
          <p:cNvSpPr txBox="1"/>
          <p:nvPr/>
        </p:nvSpPr>
        <p:spPr>
          <a:xfrm>
            <a:off x="782320" y="3564890"/>
            <a:ext cx="1090930" cy="763270"/>
          </a:xfrm>
          <a:prstGeom prst="rect">
            <a:avLst/>
          </a:prstGeom>
          <a:noFill/>
          <a:ln w="3175">
            <a:noFill/>
          </a:ln>
        </p:spPr>
        <p:txBody>
          <a:bodyPr wrap="square"/>
          <a:p>
            <a:endParaRPr lang="zh-CN" altLang="en-US" sz="2400" b="1">
              <a:solidFill>
                <a:srgbClr val="359639"/>
              </a:solidFill>
              <a:latin typeface="Arial" panose="020B0604020202020204" pitchFamily="34" charset="0"/>
              <a:ea typeface="Arial" panose="020B0604020202020204" pitchFamily="34" charset="0"/>
              <a:cs typeface="Arial" panose="020B0604020202020204" pitchFamily="34" charset="0"/>
            </a:endParaRPr>
          </a:p>
        </p:txBody>
      </p:sp>
      <p:sp>
        <p:nvSpPr>
          <p:cNvPr id="4" name="文本框 3"/>
          <p:cNvSpPr txBox="1"/>
          <p:nvPr/>
        </p:nvSpPr>
        <p:spPr>
          <a:xfrm>
            <a:off x="915670" y="5189220"/>
            <a:ext cx="952500" cy="763270"/>
          </a:xfrm>
          <a:prstGeom prst="rect">
            <a:avLst/>
          </a:prstGeom>
          <a:noFill/>
          <a:ln w="3175">
            <a:noFill/>
          </a:ln>
        </p:spPr>
        <p:txBody>
          <a:bodyPr wrap="square"/>
          <a:p>
            <a:endParaRPr lang="zh-CN" altLang="en-US" sz="2400" b="1">
              <a:solidFill>
                <a:srgbClr val="359639"/>
              </a:solidFill>
              <a:latin typeface="Arial" panose="020B0604020202020204" pitchFamily="34" charset="0"/>
              <a:ea typeface="Arial" panose="020B0604020202020204" pitchFamily="34" charset="0"/>
              <a:cs typeface="Arial" panose="020B0604020202020204" pitchFamily="34" charset="0"/>
            </a:endParaRPr>
          </a:p>
        </p:txBody>
      </p:sp>
      <p:sp>
        <p:nvSpPr>
          <p:cNvPr id="5" name="文本框 4"/>
          <p:cNvSpPr txBox="1"/>
          <p:nvPr/>
        </p:nvSpPr>
        <p:spPr>
          <a:xfrm>
            <a:off x="551815" y="1972945"/>
            <a:ext cx="1809750" cy="624840"/>
          </a:xfrm>
          <a:prstGeom prst="rect">
            <a:avLst/>
          </a:prstGeom>
          <a:noFill/>
          <a:ln w="3175">
            <a:noFill/>
          </a:ln>
        </p:spPr>
        <p:txBody>
          <a:bodyPr wrap="square"/>
          <a:p>
            <a:endParaRPr lang="zh-CN" altLang="en-US" sz="2400" b="1">
              <a:solidFill>
                <a:srgbClr val="359639"/>
              </a:solidFill>
              <a:latin typeface="Arial" panose="020B0604020202020204" pitchFamily="34" charset="0"/>
              <a:ea typeface="Arial" panose="020B0604020202020204" pitchFamily="34" charset="0"/>
              <a:cs typeface="Arial" panose="020B0604020202020204" pitchFamily="34" charset="0"/>
            </a:endParaRPr>
          </a:p>
        </p:txBody>
      </p:sp>
      <p:sp>
        <p:nvSpPr>
          <p:cNvPr id="2" name="Text Box 1"/>
          <p:cNvSpPr txBox="1"/>
          <p:nvPr/>
        </p:nvSpPr>
        <p:spPr>
          <a:xfrm>
            <a:off x="3569970" y="3081020"/>
            <a:ext cx="6374130" cy="1641475"/>
          </a:xfrm>
          <a:prstGeom prst="rect">
            <a:avLst/>
          </a:prstGeom>
          <a:noFill/>
        </p:spPr>
        <p:txBody>
          <a:bodyPr wrap="square" rtlCol="0">
            <a:noAutofit/>
          </a:bodyPr>
          <a:p>
            <a:endParaRPr lang="en-US"/>
          </a:p>
        </p:txBody>
      </p:sp>
      <p:sp>
        <p:nvSpPr>
          <p:cNvPr id="6" name="Text Box 5"/>
          <p:cNvSpPr txBox="1"/>
          <p:nvPr/>
        </p:nvSpPr>
        <p:spPr>
          <a:xfrm>
            <a:off x="1873885" y="2165985"/>
            <a:ext cx="7760970" cy="3983355"/>
          </a:xfrm>
          <a:prstGeom prst="rect">
            <a:avLst/>
          </a:prstGeom>
          <a:noFill/>
        </p:spPr>
        <p:txBody>
          <a:bodyPr wrap="square" rtlCol="0" anchor="t">
            <a:noAutofit/>
          </a:bodyPr>
          <a:p>
            <a:r>
              <a:rPr lang="en-US" sz="2400" b="1" u="sng"/>
              <a:t>FEATURE ENGINEERING:</a:t>
            </a:r>
            <a:endParaRPr lang="en-US" sz="2400" b="1" u="sng"/>
          </a:p>
          <a:p>
            <a:endParaRPr lang="en-US"/>
          </a:p>
          <a:p>
            <a:r>
              <a:rPr lang="en-US" sz="2200"/>
              <a:t>AI-driven exploration and prediction performing feature engineering involves using artificial intelligence techniques to automatically create, select, or transform features (variables) in a dataset to improve the performance of machine learning models. Feature engineering is a critical step in the machine learning pipeline, and AI-driven methods can help identify relevant features, reduce dimensionality, and generate new attributes from the existing data. This process aims to enhance the predictive capabilities of AI models by optimizing the input data, ultimately leading to better model accuracy and effectiveness in solving specific tasks.</a:t>
            </a:r>
            <a:endParaRPr lang="en-US" sz="22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嘉文钱">
      <a:dk1>
        <a:srgbClr val="000000"/>
      </a:dk1>
      <a:lt1>
        <a:srgbClr val="FFFFFF"/>
      </a:lt1>
      <a:dk2>
        <a:srgbClr val="768395"/>
      </a:dk2>
      <a:lt2>
        <a:srgbClr val="F0F0F0"/>
      </a:lt2>
      <a:accent1>
        <a:srgbClr val="2980B9"/>
      </a:accent1>
      <a:accent2>
        <a:srgbClr val="071630"/>
      </a:accent2>
      <a:accent3>
        <a:srgbClr val="083A75"/>
      </a:accent3>
      <a:accent4>
        <a:srgbClr val="FFBF00"/>
      </a:accent4>
      <a:accent5>
        <a:srgbClr val="E84949"/>
      </a:accent5>
      <a:accent6>
        <a:srgbClr val="7ABC38"/>
      </a:accent6>
      <a:hlink>
        <a:srgbClr val="2980B9"/>
      </a:hlink>
      <a:folHlink>
        <a:srgbClr val="BFBFBF"/>
      </a:folHlink>
    </a:clrScheme>
    <a:fontScheme name="Office">
      <a:majorFont>
        <a:latin typeface="Arial"/>
        <a:ea typeface=""/>
        <a:cs typeface=""/>
        <a:font script="Jpan" typeface="游ゴシック Light"/>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游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游ゴシック Light"/>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游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8342</Words>
  <Application>WPS Presentation</Application>
  <PresentationFormat>宽屏</PresentationFormat>
  <Paragraphs>218</Paragraphs>
  <Slides>27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27</vt:i4>
      </vt:variant>
    </vt:vector>
  </HeadingPairs>
  <TitlesOfParts>
    <vt:vector size="36" baseType="lpstr">
      <vt:lpstr>Arial</vt:lpstr>
      <vt:lpstr>SimSun</vt:lpstr>
      <vt:lpstr>Wingdings</vt:lpstr>
      <vt:lpstr>Calibri Light</vt:lpstr>
      <vt:lpstr>Wingdings</vt:lpstr>
      <vt:lpstr>Calibri</vt:lpstr>
      <vt:lpstr>Microsoft YaHei</vt:lpstr>
      <vt:lpstr>Arial Unicode MS</vt:lpstr>
      <vt:lpstr>Office 主题​​</vt:lpstr>
      <vt:lpstr>PowerPoint 演示文稿</vt:lpstr>
      <vt:lpstr>CONTENTS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www</dc:creator>
  <cp:lastModifiedBy>Dinesh</cp:lastModifiedBy>
  <cp:revision>304</cp:revision>
  <dcterms:created xsi:type="dcterms:W3CDTF">2018-04-24T06:06:00Z</dcterms:created>
  <dcterms:modified xsi:type="dcterms:W3CDTF">2023-10-22T16:21:35Z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1033-12.2.0.13215</vt:lpwstr>
  </property>
  <property fmtid="{D5CDD505-2E9C-101B-9397-08002B2CF9AE}" pid="3" name="ICV">
    <vt:lpwstr>3F9187934D924A0896B25FFBCAD29A66_11</vt:lpwstr>
  </property>
</Properties>
</file>