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ilvare Base" charset="1" panose="00000500000000000000"/>
      <p:regular r:id="rId10"/>
    </p:embeddedFont>
    <p:embeddedFont>
      <p:font typeface="Oilvare Base Italics" charset="1" panose="00000500000000000000"/>
      <p:regular r:id="rId11"/>
    </p:embeddedFont>
    <p:embeddedFont>
      <p:font typeface="Times New Roman" charset="1" panose="02030502070405020303"/>
      <p:regular r:id="rId12"/>
    </p:embeddedFont>
    <p:embeddedFont>
      <p:font typeface="Times New Roman Bold" charset="1" panose="02030802070405020303"/>
      <p:regular r:id="rId13"/>
    </p:embeddedFont>
    <p:embeddedFont>
      <p:font typeface="Times New Roman Italics" charset="1" panose="02030502070405090303"/>
      <p:regular r:id="rId14"/>
    </p:embeddedFont>
    <p:embeddedFont>
      <p:font typeface="Times New Roman Bold Italics" charset="1" panose="02030802070405090303"/>
      <p:regular r:id="rId15"/>
    </p:embeddedFont>
    <p:embeddedFont>
      <p:font typeface="Times New Roman Medium" charset="1" panose="02030502070405020303"/>
      <p:regular r:id="rId16"/>
    </p:embeddedFont>
    <p:embeddedFont>
      <p:font typeface="Times New Roman Medium Italics" charset="1" panose="02030502070405090303"/>
      <p:regular r:id="rId17"/>
    </p:embeddedFont>
    <p:embeddedFont>
      <p:font typeface="Times New Roman Semi-Bold" charset="1" panose="02030702070405020303"/>
      <p:regular r:id="rId18"/>
    </p:embeddedFont>
    <p:embeddedFont>
      <p:font typeface="Times New Roman Semi-Bold Italics" charset="1" panose="02030702070405090303"/>
      <p:regular r:id="rId19"/>
    </p:embeddedFont>
    <p:embeddedFont>
      <p:font typeface="Times New Roman Ultra-Bold" charset="1" panose="02030902070405020303"/>
      <p:regular r:id="rId20"/>
    </p:embeddedFont>
    <p:embeddedFont>
      <p:font typeface="Arial" charset="1" panose="020B0502020202020204"/>
      <p:regular r:id="rId21"/>
    </p:embeddedFont>
    <p:embeddedFont>
      <p:font typeface="Arial Bold" charset="1" panose="020B0802020202020204"/>
      <p:regular r:id="rId22"/>
    </p:embeddedFont>
    <p:embeddedFont>
      <p:font typeface="Arial Italics" charset="1" panose="020B0502020202090204"/>
      <p:regular r:id="rId23"/>
    </p:embeddedFont>
    <p:embeddedFont>
      <p:font typeface="Arial Bold Italics" charset="1" panose="020B0802020202090204"/>
      <p:regular r:id="rId24"/>
    </p:embeddedFont>
    <p:embeddedFont>
      <p:font typeface="GIST-TMOTChanakya" charset="1" panose="000004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36" Target="slides/slide11.xml" Type="http://schemas.openxmlformats.org/officeDocument/2006/relationships/slide"/><Relationship Id="rId37" Target="slides/slide12.xml" Type="http://schemas.openxmlformats.org/officeDocument/2006/relationships/slide"/><Relationship Id="rId38" Target="slides/slide13.xml" Type="http://schemas.openxmlformats.org/officeDocument/2006/relationships/slide"/><Relationship Id="rId39" Target="slides/slide14.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jpeg" Type="http://schemas.openxmlformats.org/officeDocument/2006/relationships/image"/><Relationship Id="rId5" Target="../media/image5.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https://docs.python.org/" TargetMode="External" Type="http://schemas.openxmlformats.org/officeDocument/2006/relationships/hyperlink"/><Relationship Id="rId5" Target="https://diveintopython3.problemsolving.io/" TargetMode="External" Type="http://schemas.openxmlformats.org/officeDocument/2006/relationships/hyperlink"/><Relationship Id="rId6" Target="https://stripe.com/docs/api" TargetMode="External" Type="http://schemas.openxmlformats.org/officeDocument/2006/relationships/hyperlink"/><Relationship Id="rId7" Target="https://developer.paypal.com/docs" TargetMode="External" Type="http://schemas.openxmlformats.org/officeDocument/2006/relationships/hyperlink"/></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148" y="0"/>
            <a:ext cx="18303148" cy="10278493"/>
          </a:xfrm>
          <a:custGeom>
            <a:avLst/>
            <a:gdLst/>
            <a:ahLst/>
            <a:cxnLst/>
            <a:rect r="r" b="b" t="t" l="l"/>
            <a:pathLst>
              <a:path h="10278493" w="18303148">
                <a:moveTo>
                  <a:pt x="0" y="0"/>
                </a:moveTo>
                <a:lnTo>
                  <a:pt x="18303148" y="0"/>
                </a:lnTo>
                <a:lnTo>
                  <a:pt x="18303148" y="10278493"/>
                </a:lnTo>
                <a:lnTo>
                  <a:pt x="0" y="10278493"/>
                </a:lnTo>
                <a:lnTo>
                  <a:pt x="0" y="0"/>
                </a:lnTo>
                <a:close/>
              </a:path>
            </a:pathLst>
          </a:custGeom>
          <a:blipFill>
            <a:blip r:embed="rId2">
              <a:alphaModFix amt="87000"/>
            </a:blip>
            <a:stretch>
              <a:fillRect l="0" t="0" r="0" b="0"/>
            </a:stretch>
          </a:blipFill>
        </p:spPr>
      </p:sp>
      <p:sp>
        <p:nvSpPr>
          <p:cNvPr name="TextBox 3" id="3"/>
          <p:cNvSpPr txBox="true"/>
          <p:nvPr/>
        </p:nvSpPr>
        <p:spPr>
          <a:xfrm rot="0">
            <a:off x="1592468" y="2548757"/>
            <a:ext cx="12354488" cy="1666875"/>
          </a:xfrm>
          <a:prstGeom prst="rect">
            <a:avLst/>
          </a:prstGeom>
        </p:spPr>
        <p:txBody>
          <a:bodyPr anchor="t" rtlCol="false" tIns="0" lIns="0" bIns="0" rIns="0">
            <a:spAutoFit/>
          </a:bodyPr>
          <a:lstStyle/>
          <a:p>
            <a:pPr algn="l">
              <a:lnSpc>
                <a:spcPts val="6599"/>
              </a:lnSpc>
            </a:pPr>
            <a:r>
              <a:rPr lang="en-US" sz="5499" spc="7">
                <a:solidFill>
                  <a:srgbClr val="0000FF"/>
                </a:solidFill>
                <a:latin typeface="GIST-TMOTChanakya"/>
              </a:rPr>
              <a:t>DATA SCIENCE PROJECT ON BILLING SYSTEM USING PYTHON</a:t>
            </a:r>
          </a:p>
        </p:txBody>
      </p:sp>
      <p:sp>
        <p:nvSpPr>
          <p:cNvPr name="TextBox 4" id="4"/>
          <p:cNvSpPr txBox="true"/>
          <p:nvPr/>
        </p:nvSpPr>
        <p:spPr>
          <a:xfrm rot="0">
            <a:off x="2796704" y="1342935"/>
            <a:ext cx="7861253" cy="838200"/>
          </a:xfrm>
          <a:prstGeom prst="rect">
            <a:avLst/>
          </a:prstGeom>
        </p:spPr>
        <p:txBody>
          <a:bodyPr anchor="t" rtlCol="false" tIns="0" lIns="0" bIns="0" rIns="0">
            <a:spAutoFit/>
          </a:bodyPr>
          <a:lstStyle/>
          <a:p>
            <a:pPr algn="l">
              <a:lnSpc>
                <a:spcPts val="6599"/>
              </a:lnSpc>
            </a:pPr>
            <a:r>
              <a:rPr lang="en-US" sz="5499" spc="34">
                <a:solidFill>
                  <a:srgbClr val="0000FF"/>
                </a:solidFill>
                <a:latin typeface="GIST-TMOTChanakya"/>
              </a:rPr>
              <a:t>CAPSTONE PROJECT</a:t>
            </a:r>
          </a:p>
        </p:txBody>
      </p:sp>
      <p:sp>
        <p:nvSpPr>
          <p:cNvPr name="TextBox 5" id="5"/>
          <p:cNvSpPr txBox="true"/>
          <p:nvPr/>
        </p:nvSpPr>
        <p:spPr>
          <a:xfrm rot="0">
            <a:off x="6195548" y="6315995"/>
            <a:ext cx="11498220" cy="2476500"/>
          </a:xfrm>
          <a:prstGeom prst="rect">
            <a:avLst/>
          </a:prstGeom>
        </p:spPr>
        <p:txBody>
          <a:bodyPr anchor="t" rtlCol="false" tIns="0" lIns="0" bIns="0" rIns="0">
            <a:spAutoFit/>
          </a:bodyPr>
          <a:lstStyle/>
          <a:p>
            <a:pPr algn="just">
              <a:lnSpc>
                <a:spcPts val="4799"/>
              </a:lnSpc>
            </a:pPr>
            <a:r>
              <a:rPr lang="en-US" sz="3999" spc="3">
                <a:solidFill>
                  <a:srgbClr val="75D9FF"/>
                </a:solidFill>
                <a:ea typeface="Arial Bold"/>
              </a:rPr>
              <a:t>﻿</a:t>
            </a:r>
            <a:r>
              <a:rPr lang="en-US" sz="3999" spc="3">
                <a:solidFill>
                  <a:srgbClr val="75D9FF"/>
                </a:solidFill>
                <a:latin typeface="Arial Bold"/>
              </a:rPr>
              <a:t>Presented By:</a:t>
            </a:r>
          </a:p>
          <a:p>
            <a:pPr algn="just">
              <a:lnSpc>
                <a:spcPts val="4799"/>
              </a:lnSpc>
              <a:spcBef>
                <a:spcPct val="0"/>
              </a:spcBef>
            </a:pPr>
            <a:r>
              <a:rPr lang="en-US" sz="3999" spc="5">
                <a:solidFill>
                  <a:srgbClr val="75D9FF"/>
                </a:solidFill>
                <a:latin typeface="Arial Bold"/>
              </a:rPr>
              <a:t>M. MAHASAKTHI </a:t>
            </a:r>
            <a:r>
              <a:rPr lang="en-US" sz="3999" spc="5">
                <a:solidFill>
                  <a:srgbClr val="75D9FF"/>
                </a:solidFill>
                <a:latin typeface="Arial Bold"/>
              </a:rPr>
              <a:t>(2021301026)-Alagappa college of technology, Anna University –Department of ceramic technology.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376884"/>
            <a:ext cx="16284524" cy="9533232"/>
          </a:xfrm>
          <a:custGeom>
            <a:avLst/>
            <a:gdLst/>
            <a:ahLst/>
            <a:cxnLst/>
            <a:rect r="r" b="b" t="t" l="l"/>
            <a:pathLst>
              <a:path h="9533232" w="16284524">
                <a:moveTo>
                  <a:pt x="0" y="0"/>
                </a:moveTo>
                <a:lnTo>
                  <a:pt x="16284524" y="0"/>
                </a:lnTo>
                <a:lnTo>
                  <a:pt x="16284524" y="9533232"/>
                </a:lnTo>
                <a:lnTo>
                  <a:pt x="0" y="953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65508" y="2151769"/>
            <a:ext cx="5203930" cy="3544850"/>
          </a:xfrm>
          <a:custGeom>
            <a:avLst/>
            <a:gdLst/>
            <a:ahLst/>
            <a:cxnLst/>
            <a:rect r="r" b="b" t="t" l="l"/>
            <a:pathLst>
              <a:path h="3544850" w="5203930">
                <a:moveTo>
                  <a:pt x="0" y="0"/>
                </a:moveTo>
                <a:lnTo>
                  <a:pt x="5203931" y="0"/>
                </a:lnTo>
                <a:lnTo>
                  <a:pt x="5203931" y="3544850"/>
                </a:lnTo>
                <a:lnTo>
                  <a:pt x="0" y="3544850"/>
                </a:lnTo>
                <a:lnTo>
                  <a:pt x="0" y="0"/>
                </a:lnTo>
                <a:close/>
              </a:path>
            </a:pathLst>
          </a:custGeom>
          <a:blipFill>
            <a:blip r:embed="rId4"/>
            <a:stretch>
              <a:fillRect l="-10579" t="0" r="-10579" b="0"/>
            </a:stretch>
          </a:blipFill>
        </p:spPr>
      </p:sp>
      <p:sp>
        <p:nvSpPr>
          <p:cNvPr name="Freeform 4" id="4"/>
          <p:cNvSpPr/>
          <p:nvPr/>
        </p:nvSpPr>
        <p:spPr>
          <a:xfrm flipH="false" flipV="false" rot="0">
            <a:off x="7319517" y="2151770"/>
            <a:ext cx="9296935" cy="3544850"/>
          </a:xfrm>
          <a:custGeom>
            <a:avLst/>
            <a:gdLst/>
            <a:ahLst/>
            <a:cxnLst/>
            <a:rect r="r" b="b" t="t" l="l"/>
            <a:pathLst>
              <a:path h="3544850" w="9296935">
                <a:moveTo>
                  <a:pt x="0" y="0"/>
                </a:moveTo>
                <a:lnTo>
                  <a:pt x="9296935" y="0"/>
                </a:lnTo>
                <a:lnTo>
                  <a:pt x="9296935" y="3544849"/>
                </a:lnTo>
                <a:lnTo>
                  <a:pt x="0" y="3544849"/>
                </a:lnTo>
                <a:lnTo>
                  <a:pt x="0" y="0"/>
                </a:lnTo>
                <a:close/>
              </a:path>
            </a:pathLst>
          </a:custGeom>
          <a:blipFill>
            <a:blip r:embed="rId5"/>
            <a:stretch>
              <a:fillRect l="0" t="-23726" r="0" b="-23726"/>
            </a:stretch>
          </a:blipFill>
        </p:spPr>
      </p:sp>
      <p:sp>
        <p:nvSpPr>
          <p:cNvPr name="TextBox 5" id="5"/>
          <p:cNvSpPr txBox="true"/>
          <p:nvPr/>
        </p:nvSpPr>
        <p:spPr>
          <a:xfrm rot="0">
            <a:off x="1956112" y="1019175"/>
            <a:ext cx="4001370" cy="771525"/>
          </a:xfrm>
          <a:prstGeom prst="rect">
            <a:avLst/>
          </a:prstGeom>
        </p:spPr>
        <p:txBody>
          <a:bodyPr anchor="t" rtlCol="false" tIns="0" lIns="0" bIns="0" rIns="0">
            <a:spAutoFit/>
          </a:bodyPr>
          <a:lstStyle/>
          <a:p>
            <a:pPr algn="l">
              <a:lnSpc>
                <a:spcPts val="6000"/>
              </a:lnSpc>
            </a:pPr>
            <a:r>
              <a:rPr lang="en-US" sz="5000" spc="-6">
                <a:solidFill>
                  <a:srgbClr val="1CACE3"/>
                </a:solidFill>
                <a:latin typeface="GIST-TMOTChanakya"/>
              </a:rPr>
              <a:t>RESULT</a:t>
            </a:r>
          </a:p>
        </p:txBody>
      </p:sp>
      <p:sp>
        <p:nvSpPr>
          <p:cNvPr name="TextBox 6" id="6"/>
          <p:cNvSpPr txBox="true"/>
          <p:nvPr/>
        </p:nvSpPr>
        <p:spPr>
          <a:xfrm rot="0">
            <a:off x="2189061" y="6457636"/>
            <a:ext cx="13963802" cy="1752600"/>
          </a:xfrm>
          <a:prstGeom prst="rect">
            <a:avLst/>
          </a:prstGeom>
        </p:spPr>
        <p:txBody>
          <a:bodyPr anchor="t" rtlCol="false" tIns="0" lIns="0" bIns="0" rIns="0">
            <a:spAutoFit/>
          </a:bodyPr>
          <a:lstStyle/>
          <a:p>
            <a:pPr algn="just" marL="542925" indent="-271462" lvl="1">
              <a:lnSpc>
                <a:spcPts val="4500"/>
              </a:lnSpc>
              <a:buFont typeface="Arial"/>
              <a:buChar char="•"/>
            </a:pPr>
            <a:r>
              <a:rPr lang="en-US" sz="3000" spc="28">
                <a:solidFill>
                  <a:srgbClr val="000000"/>
                </a:solidFill>
                <a:latin typeface="Times New Roman"/>
              </a:rPr>
              <a:t>This implementation serves as a starting point and can be extended with additional features such as handling discounts, taxes, multiple payment methods, and database integration for storing transaction history.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0600" y="370364"/>
            <a:ext cx="16650005" cy="9747190"/>
          </a:xfrm>
          <a:custGeom>
            <a:avLst/>
            <a:gdLst/>
            <a:ahLst/>
            <a:cxnLst/>
            <a:rect r="r" b="b" t="t" l="l"/>
            <a:pathLst>
              <a:path h="9747190" w="16650005">
                <a:moveTo>
                  <a:pt x="0" y="0"/>
                </a:moveTo>
                <a:lnTo>
                  <a:pt x="16650005" y="0"/>
                </a:lnTo>
                <a:lnTo>
                  <a:pt x="16650005" y="9747190"/>
                </a:lnTo>
                <a:lnTo>
                  <a:pt x="0" y="97471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642224" y="1988898"/>
            <a:ext cx="15474201" cy="7467600"/>
          </a:xfrm>
          <a:prstGeom prst="rect">
            <a:avLst/>
          </a:prstGeom>
        </p:spPr>
        <p:txBody>
          <a:bodyPr anchor="t" rtlCol="false" tIns="0" lIns="0" bIns="0" rIns="0">
            <a:spAutoFit/>
          </a:bodyPr>
          <a:lstStyle/>
          <a:p>
            <a:pPr algn="just">
              <a:lnSpc>
                <a:spcPts val="4500"/>
              </a:lnSpc>
            </a:pPr>
            <a:r>
              <a:rPr lang="en-US" sz="3000">
                <a:solidFill>
                  <a:srgbClr val="000000"/>
                </a:solidFill>
                <a:latin typeface="Times New Roman"/>
              </a:rPr>
              <a:t>In conclusion, the billing system implemented in Python provides a basic framework for managing products, a shopping cart, and generating bills. The system consists of three main classes: Product, ShoppingCart, and BillingSystem.</a:t>
            </a:r>
          </a:p>
          <a:p>
            <a:pPr algn="just">
              <a:lnSpc>
                <a:spcPts val="4500"/>
              </a:lnSpc>
            </a:pPr>
          </a:p>
          <a:p>
            <a:pPr algn="just" marL="542925" indent="-271462" lvl="1">
              <a:lnSpc>
                <a:spcPts val="4500"/>
              </a:lnSpc>
              <a:buAutoNum type="arabicPeriod" startAt="1"/>
            </a:pPr>
            <a:r>
              <a:rPr lang="en-US" sz="3000">
                <a:solidFill>
                  <a:srgbClr val="000000"/>
                </a:solidFill>
                <a:latin typeface="Times New Roman"/>
              </a:rPr>
              <a:t>The Product class represents individual items with their name and price.</a:t>
            </a:r>
          </a:p>
          <a:p>
            <a:pPr algn="just" marL="542925" indent="-271462" lvl="1">
              <a:lnSpc>
                <a:spcPts val="4500"/>
              </a:lnSpc>
              <a:buAutoNum type="arabicPeriod" startAt="1"/>
            </a:pPr>
            <a:r>
              <a:rPr lang="en-US" sz="3000">
                <a:solidFill>
                  <a:srgbClr val="000000"/>
                </a:solidFill>
                <a:latin typeface="Times New Roman"/>
              </a:rPr>
              <a:t>The ShoppingCart class manages the items added by the user along with their quantities and calculates the total amount.</a:t>
            </a:r>
          </a:p>
          <a:p>
            <a:pPr algn="just" marL="542925" indent="-271462" lvl="1">
              <a:lnSpc>
                <a:spcPts val="4500"/>
              </a:lnSpc>
              <a:buAutoNum type="arabicPeriod" startAt="1"/>
            </a:pPr>
            <a:r>
              <a:rPr lang="en-US" sz="3000">
                <a:solidFill>
                  <a:srgbClr val="000000"/>
                </a:solidFill>
                <a:latin typeface="Times New Roman"/>
              </a:rPr>
              <a:t>The BillingSystem class acts as a controller for adding items to the cart and generating the bill.</a:t>
            </a:r>
          </a:p>
          <a:p>
            <a:pPr algn="just" marL="542925" indent="-271462" lvl="1">
              <a:lnSpc>
                <a:spcPts val="4500"/>
              </a:lnSpc>
            </a:pPr>
            <a:r>
              <a:rPr lang="en-US" sz="3000">
                <a:solidFill>
                  <a:srgbClr val="000000"/>
                </a:solidFill>
                <a:latin typeface="Times New Roman"/>
              </a:rPr>
              <a:t>This implementation serves as a starting point and can be extended with additional features such as handling discounts, taxes, multiple payment methods, and database integration for storing transaction history. Overall, it provides a foundation for building more complex billing systems tailored to specific business needs.</a:t>
            </a:r>
          </a:p>
        </p:txBody>
      </p:sp>
      <p:sp>
        <p:nvSpPr>
          <p:cNvPr name="TextBox 4" id="4"/>
          <p:cNvSpPr txBox="true"/>
          <p:nvPr/>
        </p:nvSpPr>
        <p:spPr>
          <a:xfrm rot="0">
            <a:off x="1595819" y="1379298"/>
            <a:ext cx="5104447" cy="771525"/>
          </a:xfrm>
          <a:prstGeom prst="rect">
            <a:avLst/>
          </a:prstGeom>
        </p:spPr>
        <p:txBody>
          <a:bodyPr anchor="t" rtlCol="false" tIns="0" lIns="0" bIns="0" rIns="0">
            <a:spAutoFit/>
          </a:bodyPr>
          <a:lstStyle/>
          <a:p>
            <a:pPr algn="l">
              <a:lnSpc>
                <a:spcPts val="6000"/>
              </a:lnSpc>
            </a:pPr>
            <a:r>
              <a:rPr lang="en-US" sz="5000">
                <a:solidFill>
                  <a:srgbClr val="1CACE3"/>
                </a:solidFill>
                <a:latin typeface="GIST-TMOTChanakya"/>
              </a:rPr>
              <a:t>CONCLUSION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90769" y="293753"/>
            <a:ext cx="16568531" cy="9699494"/>
          </a:xfrm>
          <a:custGeom>
            <a:avLst/>
            <a:gdLst/>
            <a:ahLst/>
            <a:cxnLst/>
            <a:rect r="r" b="b" t="t" l="l"/>
            <a:pathLst>
              <a:path h="9699494" w="16568531">
                <a:moveTo>
                  <a:pt x="0" y="0"/>
                </a:moveTo>
                <a:lnTo>
                  <a:pt x="16568531" y="0"/>
                </a:lnTo>
                <a:lnTo>
                  <a:pt x="16568531" y="9699494"/>
                </a:lnTo>
                <a:lnTo>
                  <a:pt x="0" y="96994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674772" y="1969657"/>
            <a:ext cx="14709855" cy="7467600"/>
          </a:xfrm>
          <a:prstGeom prst="rect">
            <a:avLst/>
          </a:prstGeom>
        </p:spPr>
        <p:txBody>
          <a:bodyPr anchor="t" rtlCol="false" tIns="0" lIns="0" bIns="0" rIns="0">
            <a:spAutoFit/>
          </a:bodyPr>
          <a:lstStyle/>
          <a:p>
            <a:pPr algn="just" marL="542925" indent="-271462" lvl="1">
              <a:lnSpc>
                <a:spcPts val="4500"/>
              </a:lnSpc>
              <a:buFont typeface="Arial"/>
              <a:buChar char="•"/>
            </a:pPr>
            <a:r>
              <a:rPr lang="en-US" sz="3000">
                <a:solidFill>
                  <a:srgbClr val="000000"/>
                </a:solidFill>
                <a:latin typeface="Times New Roman Bold"/>
              </a:rPr>
              <a:t>User Interface Enhancements</a:t>
            </a:r>
            <a:r>
              <a:rPr lang="en-US" sz="3000">
                <a:solidFill>
                  <a:srgbClr val="000000"/>
                </a:solidFill>
                <a:latin typeface="Times New Roman"/>
              </a:rPr>
              <a:t>: Improve the user interface for better usability.</a:t>
            </a:r>
          </a:p>
          <a:p>
            <a:pPr algn="just" marL="542925" indent="-271462" lvl="1">
              <a:lnSpc>
                <a:spcPts val="4500"/>
              </a:lnSpc>
              <a:buFont typeface="Arial"/>
              <a:buChar char="•"/>
            </a:pPr>
            <a:r>
              <a:rPr lang="en-US" sz="3000">
                <a:solidFill>
                  <a:srgbClr val="000000"/>
                </a:solidFill>
                <a:latin typeface="Times New Roman Bold"/>
              </a:rPr>
              <a:t>Database Integration</a:t>
            </a:r>
            <a:r>
              <a:rPr lang="en-US" sz="3000">
                <a:solidFill>
                  <a:srgbClr val="000000"/>
                </a:solidFill>
                <a:latin typeface="Times New Roman"/>
              </a:rPr>
              <a:t>: Integrate with databases for data management and analysis.</a:t>
            </a:r>
          </a:p>
          <a:p>
            <a:pPr algn="just" marL="542925" indent="-271462" lvl="1">
              <a:lnSpc>
                <a:spcPts val="4500"/>
              </a:lnSpc>
              <a:buFont typeface="Arial"/>
              <a:buChar char="•"/>
            </a:pPr>
            <a:r>
              <a:rPr lang="en-US" sz="3000">
                <a:solidFill>
                  <a:srgbClr val="000000"/>
                </a:solidFill>
                <a:latin typeface="Times New Roman Bold"/>
              </a:rPr>
              <a:t>Inventory Management</a:t>
            </a:r>
            <a:r>
              <a:rPr lang="en-US" sz="3000">
                <a:solidFill>
                  <a:srgbClr val="000000"/>
                </a:solidFill>
                <a:latin typeface="Times New Roman"/>
              </a:rPr>
              <a:t>: Add features to manage inventory levels and stock.</a:t>
            </a:r>
          </a:p>
          <a:p>
            <a:pPr algn="just" marL="542925" indent="-271462" lvl="1">
              <a:lnSpc>
                <a:spcPts val="4500"/>
              </a:lnSpc>
              <a:buFont typeface="Arial"/>
              <a:buChar char="•"/>
            </a:pPr>
            <a:r>
              <a:rPr lang="en-US" sz="3000">
                <a:solidFill>
                  <a:srgbClr val="000000"/>
                </a:solidFill>
                <a:latin typeface="Times New Roman Bold"/>
              </a:rPr>
              <a:t>Billing Features</a:t>
            </a:r>
            <a:r>
              <a:rPr lang="en-US" sz="3000">
                <a:solidFill>
                  <a:srgbClr val="000000"/>
                </a:solidFill>
                <a:latin typeface="Times New Roman"/>
              </a:rPr>
              <a:t>: Enhance billing capabilities with support for various payment methods, discounts, and taxes.</a:t>
            </a:r>
          </a:p>
          <a:p>
            <a:pPr algn="just" marL="542925" indent="-271462" lvl="1">
              <a:lnSpc>
                <a:spcPts val="4500"/>
              </a:lnSpc>
              <a:buFont typeface="Arial"/>
              <a:buChar char="•"/>
            </a:pPr>
            <a:r>
              <a:rPr lang="en-US" sz="3000">
                <a:solidFill>
                  <a:srgbClr val="000000"/>
                </a:solidFill>
                <a:latin typeface="Times New Roman Bold"/>
              </a:rPr>
              <a:t>Localization and Internationalization</a:t>
            </a:r>
            <a:r>
              <a:rPr lang="en-US" sz="3000">
                <a:solidFill>
                  <a:srgbClr val="000000"/>
                </a:solidFill>
                <a:latin typeface="Times New Roman"/>
              </a:rPr>
              <a:t>: Support multiple languages, currencies, and regional preferences.</a:t>
            </a:r>
          </a:p>
          <a:p>
            <a:pPr algn="just" marL="542925" indent="-271462" lvl="1">
              <a:lnSpc>
                <a:spcPts val="4500"/>
              </a:lnSpc>
              <a:buFont typeface="Arial"/>
              <a:buChar char="•"/>
            </a:pPr>
            <a:r>
              <a:rPr lang="en-US" sz="3000">
                <a:solidFill>
                  <a:srgbClr val="000000"/>
                </a:solidFill>
                <a:latin typeface="Times New Roman Bold"/>
              </a:rPr>
              <a:t>Mobile Application Development</a:t>
            </a:r>
            <a:r>
              <a:rPr lang="en-US" sz="3000">
                <a:solidFill>
                  <a:srgbClr val="000000"/>
                </a:solidFill>
                <a:latin typeface="Times New Roman"/>
              </a:rPr>
              <a:t>: Develop mobile applications for increased accessibility.</a:t>
            </a:r>
          </a:p>
          <a:p>
            <a:pPr algn="just" marL="542925" indent="-271462" lvl="1">
              <a:lnSpc>
                <a:spcPts val="4500"/>
              </a:lnSpc>
              <a:buFont typeface="Arial"/>
              <a:buChar char="•"/>
            </a:pPr>
            <a:r>
              <a:rPr lang="en-US" sz="3000">
                <a:solidFill>
                  <a:srgbClr val="000000"/>
                </a:solidFill>
                <a:latin typeface="Times New Roman Bold"/>
              </a:rPr>
              <a:t>Customer Relationship Management (CRM)</a:t>
            </a:r>
            <a:r>
              <a:rPr lang="en-US" sz="3000">
                <a:solidFill>
                  <a:srgbClr val="000000"/>
                </a:solidFill>
                <a:latin typeface="Times New Roman"/>
              </a:rPr>
              <a:t>: Integrate CRM functionalities for managing customer interactions and marketing efforts.</a:t>
            </a:r>
          </a:p>
          <a:p>
            <a:pPr algn="just" marL="542925" indent="-271462" lvl="1">
              <a:lnSpc>
                <a:spcPts val="4500"/>
              </a:lnSpc>
            </a:pPr>
            <a:r>
              <a:rPr lang="en-US" sz="3000">
                <a:solidFill>
                  <a:srgbClr val="000000"/>
                </a:solidFill>
                <a:latin typeface="Times New Roman"/>
              </a:rPr>
              <a:t>These enhancements can make the billing system more efficient, adaptable, and user-friendly, catering to the evolving needs of businesses and customers.</a:t>
            </a:r>
          </a:p>
        </p:txBody>
      </p:sp>
      <p:sp>
        <p:nvSpPr>
          <p:cNvPr name="TextBox 4" id="4"/>
          <p:cNvSpPr txBox="true"/>
          <p:nvPr/>
        </p:nvSpPr>
        <p:spPr>
          <a:xfrm rot="0">
            <a:off x="1947020" y="1293382"/>
            <a:ext cx="6297450" cy="771525"/>
          </a:xfrm>
          <a:prstGeom prst="rect">
            <a:avLst/>
          </a:prstGeom>
        </p:spPr>
        <p:txBody>
          <a:bodyPr anchor="t" rtlCol="false" tIns="0" lIns="0" bIns="0" rIns="0">
            <a:spAutoFit/>
          </a:bodyPr>
          <a:lstStyle/>
          <a:p>
            <a:pPr algn="l">
              <a:lnSpc>
                <a:spcPts val="6000"/>
              </a:lnSpc>
            </a:pPr>
            <a:r>
              <a:rPr lang="en-US" sz="5000" spc="7">
                <a:solidFill>
                  <a:srgbClr val="1CACE3"/>
                </a:solidFill>
                <a:latin typeface="GIST-TMOTChanakya"/>
              </a:rPr>
              <a:t>FUTURE SCOPE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0600" y="294204"/>
            <a:ext cx="16566989" cy="9698591"/>
          </a:xfrm>
          <a:custGeom>
            <a:avLst/>
            <a:gdLst/>
            <a:ahLst/>
            <a:cxnLst/>
            <a:rect r="r" b="b" t="t" l="l"/>
            <a:pathLst>
              <a:path h="9698591" w="16566989">
                <a:moveTo>
                  <a:pt x="0" y="0"/>
                </a:moveTo>
                <a:lnTo>
                  <a:pt x="16566989" y="0"/>
                </a:lnTo>
                <a:lnTo>
                  <a:pt x="16566989" y="9698592"/>
                </a:lnTo>
                <a:lnTo>
                  <a:pt x="0" y="96985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963744" y="2560158"/>
            <a:ext cx="14868296" cy="6324600"/>
          </a:xfrm>
          <a:prstGeom prst="rect">
            <a:avLst/>
          </a:prstGeom>
        </p:spPr>
        <p:txBody>
          <a:bodyPr anchor="t" rtlCol="false" tIns="0" lIns="0" bIns="0" rIns="0">
            <a:spAutoFit/>
          </a:bodyPr>
          <a:lstStyle/>
          <a:p>
            <a:pPr algn="just" marL="542925" indent="-271462" lvl="1">
              <a:lnSpc>
                <a:spcPts val="4500"/>
              </a:lnSpc>
              <a:buAutoNum type="arabicPeriod" startAt="1"/>
            </a:pPr>
            <a:r>
              <a:rPr lang="en-US" sz="3000">
                <a:solidFill>
                  <a:srgbClr val="000000"/>
                </a:solidFill>
                <a:latin typeface="Times New Roman Bold"/>
              </a:rPr>
              <a:t>Python Documentation:</a:t>
            </a:r>
          </a:p>
          <a:p>
            <a:pPr algn="just" marL="542925" indent="-271462" lvl="1">
              <a:lnSpc>
                <a:spcPts val="4500"/>
              </a:lnSpc>
              <a:buFont typeface="Arial"/>
              <a:buChar char="•"/>
            </a:pPr>
            <a:r>
              <a:rPr lang="en-US" sz="3000">
                <a:solidFill>
                  <a:srgbClr val="000000"/>
                </a:solidFill>
                <a:latin typeface="Times New Roman"/>
              </a:rPr>
              <a:t>Official Python documentation: </a:t>
            </a:r>
            <a:r>
              <a:rPr lang="en-US" sz="3000" u="sng">
                <a:solidFill>
                  <a:srgbClr val="0000FF"/>
                </a:solidFill>
                <a:latin typeface="Times New Roman"/>
                <a:hlinkClick r:id="rId4" tooltip="https://docs.python.org/"/>
              </a:rPr>
              <a:t>https://docs.python.org/</a:t>
            </a:r>
          </a:p>
          <a:p>
            <a:pPr algn="just" marL="542925" indent="-271462" lvl="1">
              <a:lnSpc>
                <a:spcPts val="4500"/>
              </a:lnSpc>
              <a:buFont typeface="Arial"/>
              <a:buChar char="•"/>
            </a:pPr>
            <a:r>
              <a:rPr lang="en-US" sz="3000">
                <a:solidFill>
                  <a:srgbClr val="000000"/>
                </a:solidFill>
                <a:latin typeface="Times New Roman"/>
              </a:rPr>
              <a:t>Dive Into Python: A free Python tutorial for experienced programmers:  </a:t>
            </a:r>
            <a:r>
              <a:rPr lang="en-US" sz="3000" u="sng">
                <a:solidFill>
                  <a:srgbClr val="0000FF"/>
                </a:solidFill>
                <a:latin typeface="Times New Roman"/>
                <a:hlinkClick r:id="rId5" tooltip="https://diveintopython3.problemsolving.io/"/>
              </a:rPr>
              <a:t>https://diveintopython3.problemsolving.io/</a:t>
            </a:r>
          </a:p>
          <a:p>
            <a:pPr algn="just" marL="542925" indent="-271462" lvl="1">
              <a:lnSpc>
                <a:spcPts val="4500"/>
              </a:lnSpc>
            </a:pPr>
          </a:p>
          <a:p>
            <a:pPr algn="just" marL="542925" indent="-271462" lvl="1">
              <a:lnSpc>
                <a:spcPts val="4500"/>
              </a:lnSpc>
              <a:buAutoNum type="arabicPeriod" startAt="1"/>
            </a:pPr>
            <a:r>
              <a:rPr lang="en-US" sz="3000">
                <a:solidFill>
                  <a:srgbClr val="000000"/>
                </a:solidFill>
                <a:latin typeface="Times New Roman Bold"/>
              </a:rPr>
              <a:t>Payment Processing:</a:t>
            </a:r>
          </a:p>
          <a:p>
            <a:pPr algn="just" marL="542925" indent="-271462" lvl="1">
              <a:lnSpc>
                <a:spcPts val="4500"/>
              </a:lnSpc>
              <a:buFont typeface="Arial"/>
              <a:buChar char="•"/>
            </a:pPr>
            <a:r>
              <a:rPr lang="en-US" sz="3000">
                <a:solidFill>
                  <a:srgbClr val="000000"/>
                </a:solidFill>
                <a:latin typeface="Times New Roman"/>
              </a:rPr>
              <a:t>Stripe API Documentation: A popular payment processing platform with comprehensive API documentation: </a:t>
            </a:r>
            <a:r>
              <a:rPr lang="en-US" sz="3000" u="sng">
                <a:solidFill>
                  <a:srgbClr val="0000FF"/>
                </a:solidFill>
                <a:latin typeface="Times New Roman"/>
                <a:hlinkClick r:id="rId6" tooltip="https://stripe.com/docs/api"/>
              </a:rPr>
              <a:t>https://stripe.com/docs/api</a:t>
            </a:r>
          </a:p>
          <a:p>
            <a:pPr algn="just" marL="542925" indent="-271462" lvl="1">
              <a:lnSpc>
                <a:spcPts val="4500"/>
              </a:lnSpc>
              <a:buFont typeface="Arial"/>
              <a:buChar char="•"/>
            </a:pPr>
            <a:r>
              <a:rPr lang="en-US" sz="3000">
                <a:solidFill>
                  <a:srgbClr val="000000"/>
                </a:solidFill>
                <a:latin typeface="Times New Roman"/>
              </a:rPr>
              <a:t>PayPal Developer Documentation: PayPal’s developer documentation for integrating payment processing: </a:t>
            </a:r>
            <a:r>
              <a:rPr lang="en-US" sz="3000" u="sng">
                <a:solidFill>
                  <a:srgbClr val="0000FF"/>
                </a:solidFill>
                <a:latin typeface="Times New Roman"/>
                <a:hlinkClick r:id="rId7" tooltip="https://developer.paypal.com/docs"/>
              </a:rPr>
              <a:t>https://developer.paypal.com/docs</a:t>
            </a:r>
          </a:p>
          <a:p>
            <a:pPr algn="just" marL="542925" indent="-271462" lvl="1">
              <a:lnSpc>
                <a:spcPts val="4500"/>
              </a:lnSpc>
            </a:pPr>
          </a:p>
        </p:txBody>
      </p:sp>
      <p:sp>
        <p:nvSpPr>
          <p:cNvPr name="TextBox 4" id="4"/>
          <p:cNvSpPr txBox="true"/>
          <p:nvPr/>
        </p:nvSpPr>
        <p:spPr>
          <a:xfrm rot="0">
            <a:off x="2122414" y="1741008"/>
            <a:ext cx="5177790" cy="771525"/>
          </a:xfrm>
          <a:prstGeom prst="rect">
            <a:avLst/>
          </a:prstGeom>
        </p:spPr>
        <p:txBody>
          <a:bodyPr anchor="t" rtlCol="false" tIns="0" lIns="0" bIns="0" rIns="0">
            <a:spAutoFit/>
          </a:bodyPr>
          <a:lstStyle/>
          <a:p>
            <a:pPr algn="l">
              <a:lnSpc>
                <a:spcPts val="6000"/>
              </a:lnSpc>
            </a:pPr>
            <a:r>
              <a:rPr lang="en-US" sz="5000" spc="-6">
                <a:solidFill>
                  <a:srgbClr val="1CACE3"/>
                </a:solidFill>
                <a:latin typeface="GIST-TMOTChanakya"/>
              </a:rPr>
              <a:t>REFERENCES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140406" y="3924300"/>
            <a:ext cx="7906919" cy="1219200"/>
          </a:xfrm>
          <a:prstGeom prst="rect">
            <a:avLst/>
          </a:prstGeom>
        </p:spPr>
        <p:txBody>
          <a:bodyPr anchor="t" rtlCol="false" tIns="0" lIns="0" bIns="0" rIns="0">
            <a:spAutoFit/>
          </a:bodyPr>
          <a:lstStyle/>
          <a:p>
            <a:pPr algn="l">
              <a:lnSpc>
                <a:spcPts val="9600"/>
              </a:lnSpc>
            </a:pPr>
            <a:r>
              <a:rPr lang="en-US" sz="8000" spc="87">
                <a:solidFill>
                  <a:srgbClr val="1CACE3"/>
                </a:solidFill>
                <a:latin typeface="Oilvare Base"/>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397296"/>
            <a:ext cx="16214790" cy="9492408"/>
          </a:xfrm>
          <a:custGeom>
            <a:avLst/>
            <a:gdLst/>
            <a:ahLst/>
            <a:cxnLst/>
            <a:rect r="r" b="b" t="t" l="l"/>
            <a:pathLst>
              <a:path h="9492408" w="16214790">
                <a:moveTo>
                  <a:pt x="0" y="0"/>
                </a:moveTo>
                <a:lnTo>
                  <a:pt x="16214790" y="0"/>
                </a:lnTo>
                <a:lnTo>
                  <a:pt x="16214790" y="9492408"/>
                </a:lnTo>
                <a:lnTo>
                  <a:pt x="0" y="94924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625127" y="2641512"/>
            <a:ext cx="4385148" cy="771525"/>
          </a:xfrm>
          <a:prstGeom prst="rect">
            <a:avLst/>
          </a:prstGeom>
        </p:spPr>
        <p:txBody>
          <a:bodyPr anchor="t" rtlCol="false" tIns="0" lIns="0" bIns="0" rIns="0">
            <a:spAutoFit/>
          </a:bodyPr>
          <a:lstStyle/>
          <a:p>
            <a:pPr algn="l">
              <a:lnSpc>
                <a:spcPts val="6000"/>
              </a:lnSpc>
            </a:pPr>
            <a:r>
              <a:rPr lang="en-US" sz="5000" spc="54">
                <a:solidFill>
                  <a:srgbClr val="1CACE3"/>
                </a:solidFill>
                <a:latin typeface="GIST-TMOTChanakya"/>
              </a:rPr>
              <a:t>OUTLINE</a:t>
            </a:r>
          </a:p>
        </p:txBody>
      </p:sp>
      <p:sp>
        <p:nvSpPr>
          <p:cNvPr name="TextBox 4" id="4"/>
          <p:cNvSpPr txBox="true"/>
          <p:nvPr/>
        </p:nvSpPr>
        <p:spPr>
          <a:xfrm rot="0">
            <a:off x="2876550" y="3756904"/>
            <a:ext cx="6267450" cy="4610100"/>
          </a:xfrm>
          <a:prstGeom prst="rect">
            <a:avLst/>
          </a:prstGeom>
        </p:spPr>
        <p:txBody>
          <a:bodyPr anchor="t" rtlCol="false" tIns="0" lIns="0" bIns="0" rIns="0">
            <a:spAutoFit/>
          </a:bodyPr>
          <a:lstStyle/>
          <a:p>
            <a:pPr algn="l" marL="647700" indent="-323850" lvl="1">
              <a:lnSpc>
                <a:spcPts val="4500"/>
              </a:lnSpc>
              <a:buAutoNum type="arabicPeriod" startAt="1"/>
            </a:pPr>
            <a:r>
              <a:rPr lang="en-US" sz="3000" spc="22">
                <a:solidFill>
                  <a:srgbClr val="404040"/>
                </a:solidFill>
                <a:latin typeface="Times New Roman"/>
              </a:rPr>
              <a:t>Problem Statement</a:t>
            </a:r>
          </a:p>
          <a:p>
            <a:pPr algn="l" marL="647700" indent="-323850" lvl="1">
              <a:lnSpc>
                <a:spcPts val="4500"/>
              </a:lnSpc>
              <a:buAutoNum type="arabicPeriod" startAt="1"/>
            </a:pPr>
            <a:r>
              <a:rPr lang="en-US" sz="3000" spc="22">
                <a:solidFill>
                  <a:srgbClr val="404040"/>
                </a:solidFill>
                <a:latin typeface="Times New Roman"/>
              </a:rPr>
              <a:t>Proposed System/Solution</a:t>
            </a:r>
          </a:p>
          <a:p>
            <a:pPr algn="l" marL="647700" indent="-323850" lvl="1">
              <a:lnSpc>
                <a:spcPts val="4500"/>
              </a:lnSpc>
              <a:buAutoNum type="arabicPeriod" startAt="1"/>
            </a:pPr>
            <a:r>
              <a:rPr lang="en-US" sz="3000" spc="22">
                <a:solidFill>
                  <a:srgbClr val="404040"/>
                </a:solidFill>
                <a:latin typeface="Times New Roman"/>
              </a:rPr>
              <a:t>System Development Approach</a:t>
            </a:r>
          </a:p>
          <a:p>
            <a:pPr algn="l" marL="647700" indent="-323850" lvl="1">
              <a:lnSpc>
                <a:spcPts val="4500"/>
              </a:lnSpc>
              <a:buAutoNum type="arabicPeriod" startAt="1"/>
            </a:pPr>
            <a:r>
              <a:rPr lang="en-US" sz="3000" spc="67">
                <a:solidFill>
                  <a:srgbClr val="404040"/>
                </a:solidFill>
                <a:latin typeface="Times New Roman"/>
              </a:rPr>
              <a:t>Algorithm &amp; Deployment</a:t>
            </a:r>
          </a:p>
          <a:p>
            <a:pPr algn="l" marL="647700" indent="-323850" lvl="1">
              <a:lnSpc>
                <a:spcPts val="4500"/>
              </a:lnSpc>
              <a:buAutoNum type="arabicPeriod" startAt="1"/>
            </a:pPr>
            <a:r>
              <a:rPr lang="en-US" sz="3000" spc="37">
                <a:solidFill>
                  <a:srgbClr val="404040"/>
                </a:solidFill>
                <a:latin typeface="Times New Roman"/>
              </a:rPr>
              <a:t>Result</a:t>
            </a:r>
          </a:p>
          <a:p>
            <a:pPr algn="l" marL="647700" indent="-323850" lvl="1">
              <a:lnSpc>
                <a:spcPts val="4500"/>
              </a:lnSpc>
              <a:buAutoNum type="arabicPeriod" startAt="1"/>
            </a:pPr>
            <a:r>
              <a:rPr lang="en-US" sz="3000" spc="30">
                <a:solidFill>
                  <a:srgbClr val="404040"/>
                </a:solidFill>
                <a:latin typeface="Times New Roman"/>
              </a:rPr>
              <a:t>Conclusion</a:t>
            </a:r>
          </a:p>
          <a:p>
            <a:pPr algn="l" marL="647700" indent="-323850" lvl="1">
              <a:lnSpc>
                <a:spcPts val="4500"/>
              </a:lnSpc>
              <a:buAutoNum type="arabicPeriod" startAt="1"/>
            </a:pPr>
            <a:r>
              <a:rPr lang="en-US" sz="3000" spc="67">
                <a:solidFill>
                  <a:srgbClr val="404040"/>
                </a:solidFill>
                <a:latin typeface="Times New Roman"/>
              </a:rPr>
              <a:t>Future Scope</a:t>
            </a:r>
          </a:p>
          <a:p>
            <a:pPr algn="l" marL="647700" indent="-323850" lvl="1">
              <a:lnSpc>
                <a:spcPts val="4500"/>
              </a:lnSpc>
              <a:buAutoNum type="arabicPeriod" startAt="1"/>
            </a:pPr>
            <a:r>
              <a:rPr lang="en-US" sz="3000" spc="30">
                <a:solidFill>
                  <a:srgbClr val="404040"/>
                </a:solidFill>
                <a:latin typeface="Times New Roman"/>
              </a:rPr>
              <a:t>References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33864" y="337149"/>
            <a:ext cx="16420273" cy="9612701"/>
          </a:xfrm>
          <a:custGeom>
            <a:avLst/>
            <a:gdLst/>
            <a:ahLst/>
            <a:cxnLst/>
            <a:rect r="r" b="b" t="t" l="l"/>
            <a:pathLst>
              <a:path h="9612701" w="16420273">
                <a:moveTo>
                  <a:pt x="0" y="0"/>
                </a:moveTo>
                <a:lnTo>
                  <a:pt x="16420272" y="0"/>
                </a:lnTo>
                <a:lnTo>
                  <a:pt x="16420272" y="9612702"/>
                </a:lnTo>
                <a:lnTo>
                  <a:pt x="0" y="96127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605068" y="3048000"/>
            <a:ext cx="14447577" cy="4038600"/>
          </a:xfrm>
          <a:prstGeom prst="rect">
            <a:avLst/>
          </a:prstGeom>
        </p:spPr>
        <p:txBody>
          <a:bodyPr anchor="t" rtlCol="false" tIns="0" lIns="0" bIns="0" rIns="0">
            <a:spAutoFit/>
          </a:bodyPr>
          <a:lstStyle/>
          <a:p>
            <a:pPr algn="just">
              <a:lnSpc>
                <a:spcPts val="4500"/>
              </a:lnSpc>
            </a:pPr>
            <a:r>
              <a:rPr lang="en-US" sz="3000">
                <a:solidFill>
                  <a:srgbClr val="000000"/>
                </a:solidFill>
                <a:latin typeface="Times New Roman"/>
              </a:rPr>
              <a:t>         </a:t>
            </a:r>
            <a:r>
              <a:rPr lang="en-US" sz="3000">
                <a:solidFill>
                  <a:srgbClr val="000000"/>
                </a:solidFill>
                <a:latin typeface="Times New Roman"/>
              </a:rPr>
              <a:t>“Develop a python program for a billing system for a retail store. The program should allow the cashier to input the items purchased by the customer along with their quantities and prices. It should then calculate the total bill amount, including any applicable taxes. Additionally, the program should provide options for applying discounts if available. Finally, it should generate a detailed bill receipt showing the itemized list of purchases, their prices, quantities, subtotal, taxes, discounts (if any), and the final total amount payable by the customer.”</a:t>
            </a:r>
          </a:p>
        </p:txBody>
      </p:sp>
      <p:sp>
        <p:nvSpPr>
          <p:cNvPr name="TextBox 4" id="4"/>
          <p:cNvSpPr txBox="true"/>
          <p:nvPr/>
        </p:nvSpPr>
        <p:spPr>
          <a:xfrm rot="0">
            <a:off x="1605068" y="2225154"/>
            <a:ext cx="8537257" cy="771525"/>
          </a:xfrm>
          <a:prstGeom prst="rect">
            <a:avLst/>
          </a:prstGeom>
        </p:spPr>
        <p:txBody>
          <a:bodyPr anchor="t" rtlCol="false" tIns="0" lIns="0" bIns="0" rIns="0">
            <a:spAutoFit/>
          </a:bodyPr>
          <a:lstStyle/>
          <a:p>
            <a:pPr algn="l">
              <a:lnSpc>
                <a:spcPts val="6000"/>
              </a:lnSpc>
            </a:pPr>
            <a:r>
              <a:rPr lang="en-US" sz="5000" spc="-94">
                <a:solidFill>
                  <a:srgbClr val="1CACE3"/>
                </a:solidFill>
                <a:latin typeface="GIST-TMOTChanakya"/>
              </a:rPr>
              <a:t>PROBLEM STATEMENT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57839" y="234101"/>
            <a:ext cx="16772323" cy="9818797"/>
          </a:xfrm>
          <a:custGeom>
            <a:avLst/>
            <a:gdLst/>
            <a:ahLst/>
            <a:cxnLst/>
            <a:rect r="r" b="b" t="t" l="l"/>
            <a:pathLst>
              <a:path h="9818797" w="16772323">
                <a:moveTo>
                  <a:pt x="0" y="0"/>
                </a:moveTo>
                <a:lnTo>
                  <a:pt x="16772322" y="0"/>
                </a:lnTo>
                <a:lnTo>
                  <a:pt x="16772322" y="9818798"/>
                </a:lnTo>
                <a:lnTo>
                  <a:pt x="0" y="98187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00175" y="1828800"/>
            <a:ext cx="15262166" cy="7467600"/>
          </a:xfrm>
          <a:prstGeom prst="rect">
            <a:avLst/>
          </a:prstGeom>
        </p:spPr>
        <p:txBody>
          <a:bodyPr anchor="t" rtlCol="false" tIns="0" lIns="0" bIns="0" rIns="0">
            <a:spAutoFit/>
          </a:bodyPr>
          <a:lstStyle/>
          <a:p>
            <a:pPr algn="just" marL="542925" indent="-271462" lvl="1">
              <a:lnSpc>
                <a:spcPts val="4500"/>
              </a:lnSpc>
              <a:buFont typeface="Arial"/>
              <a:buChar char="•"/>
            </a:pPr>
            <a:r>
              <a:rPr lang="en-US" sz="3000" spc="28">
                <a:solidFill>
                  <a:srgbClr val="000000"/>
                </a:solidFill>
                <a:latin typeface="Times New Roman"/>
              </a:rPr>
              <a:t>Define Classes: Create classes to represent items and the billing system.</a:t>
            </a:r>
          </a:p>
          <a:p>
            <a:pPr algn="just" marL="542925" indent="-271462" lvl="1">
              <a:lnSpc>
                <a:spcPts val="4500"/>
              </a:lnSpc>
              <a:buFont typeface="Arial"/>
              <a:buChar char="•"/>
            </a:pPr>
            <a:r>
              <a:rPr lang="en-US" sz="3000" spc="28">
                <a:solidFill>
                  <a:srgbClr val="000000"/>
                </a:solidFill>
                <a:latin typeface="Times New Roman"/>
              </a:rPr>
              <a:t>Input Handling: Implement functions to handle user input for adding items to the bill.</a:t>
            </a:r>
          </a:p>
          <a:p>
            <a:pPr algn="just" marL="542925" indent="-271462" lvl="1">
              <a:lnSpc>
                <a:spcPts val="4500"/>
              </a:lnSpc>
              <a:buFont typeface="Arial"/>
              <a:buChar char="•"/>
            </a:pPr>
            <a:r>
              <a:rPr lang="en-US" sz="3000" spc="28">
                <a:solidFill>
                  <a:srgbClr val="000000"/>
                </a:solidFill>
                <a:latin typeface="Times New Roman"/>
              </a:rPr>
              <a:t>Tax Calculation: Implement methods within the ‘BillingSystem’ class to calculate taxes based on the subtotal.</a:t>
            </a:r>
          </a:p>
          <a:p>
            <a:pPr algn="just" marL="542925" indent="-271462" lvl="1">
              <a:lnSpc>
                <a:spcPts val="4500"/>
              </a:lnSpc>
              <a:buFont typeface="Arial"/>
              <a:buChar char="•"/>
            </a:pPr>
            <a:r>
              <a:rPr lang="en-US" sz="3000" spc="28">
                <a:solidFill>
                  <a:srgbClr val="000000"/>
                </a:solidFill>
                <a:latin typeface="Times New Roman"/>
              </a:rPr>
              <a:t>Discount Application: Implement methods within the ‘BillingSystem’ class to apply discounts based on predefined rules or conditions.</a:t>
            </a:r>
          </a:p>
          <a:p>
            <a:pPr algn="just" marL="542925" indent="-271462" lvl="1">
              <a:lnSpc>
                <a:spcPts val="4500"/>
              </a:lnSpc>
              <a:buFont typeface="Arial"/>
              <a:buChar char="•"/>
            </a:pPr>
            <a:r>
              <a:rPr lang="en-US" sz="3000" spc="28">
                <a:solidFill>
                  <a:srgbClr val="000000"/>
                </a:solidFill>
                <a:latin typeface="Times New Roman"/>
              </a:rPr>
              <a:t>Generate Receipt: Implement a method to generate a detailed bill receipt.</a:t>
            </a:r>
          </a:p>
          <a:p>
            <a:pPr algn="just" marL="542925" indent="-271462" lvl="1">
              <a:lnSpc>
                <a:spcPts val="4500"/>
              </a:lnSpc>
              <a:buFont typeface="Arial"/>
              <a:buChar char="•"/>
            </a:pPr>
            <a:r>
              <a:rPr lang="en-US" sz="3000" spc="28">
                <a:solidFill>
                  <a:srgbClr val="000000"/>
                </a:solidFill>
                <a:latin typeface="Times New Roman"/>
              </a:rPr>
              <a:t>User Interface: Depending on the preference, you can implement a command-line interface (CLI) or a graphical user interface (GUI) to interact with the billing system.</a:t>
            </a:r>
          </a:p>
          <a:p>
            <a:pPr algn="just" marL="542925" indent="-271462" lvl="1">
              <a:lnSpc>
                <a:spcPts val="4500"/>
              </a:lnSpc>
              <a:buFont typeface="Arial"/>
              <a:buChar char="•"/>
            </a:pPr>
            <a:r>
              <a:rPr lang="en-US" sz="3000" spc="28">
                <a:solidFill>
                  <a:srgbClr val="000000"/>
                </a:solidFill>
                <a:latin typeface="Times New Roman"/>
              </a:rPr>
              <a:t>This is a basic outline to get you started. You can expand upon this solution by adding more features such as handling discounts, taxes, and generating a more detailed receipt. Additionally, you can enhance the user interface to make it more interactive and user-friendly.</a:t>
            </a:r>
          </a:p>
        </p:txBody>
      </p:sp>
      <p:sp>
        <p:nvSpPr>
          <p:cNvPr name="TextBox 4" id="4"/>
          <p:cNvSpPr txBox="true"/>
          <p:nvPr/>
        </p:nvSpPr>
        <p:spPr>
          <a:xfrm rot="0">
            <a:off x="1400175" y="1209675"/>
            <a:ext cx="10866206" cy="771525"/>
          </a:xfrm>
          <a:prstGeom prst="rect">
            <a:avLst/>
          </a:prstGeom>
        </p:spPr>
        <p:txBody>
          <a:bodyPr anchor="t" rtlCol="false" tIns="0" lIns="0" bIns="0" rIns="0">
            <a:spAutoFit/>
          </a:bodyPr>
          <a:lstStyle/>
          <a:p>
            <a:pPr algn="l">
              <a:lnSpc>
                <a:spcPts val="6000"/>
              </a:lnSpc>
            </a:pPr>
            <a:r>
              <a:rPr lang="en-US" sz="5000">
                <a:solidFill>
                  <a:srgbClr val="1CACE3"/>
                </a:solidFill>
                <a:latin typeface="GIST-TMOTChanakya"/>
              </a:rPr>
              <a:t>PROPOSED SOLUTION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42114"/>
            <a:ext cx="16744950" cy="9802773"/>
          </a:xfrm>
          <a:custGeom>
            <a:avLst/>
            <a:gdLst/>
            <a:ahLst/>
            <a:cxnLst/>
            <a:rect r="r" b="b" t="t" l="l"/>
            <a:pathLst>
              <a:path h="9802773" w="16744950">
                <a:moveTo>
                  <a:pt x="0" y="0"/>
                </a:moveTo>
                <a:lnTo>
                  <a:pt x="16744950" y="0"/>
                </a:lnTo>
                <a:lnTo>
                  <a:pt x="16744950" y="9802772"/>
                </a:lnTo>
                <a:lnTo>
                  <a:pt x="0" y="98027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37335" y="1373229"/>
            <a:ext cx="7863840" cy="771525"/>
          </a:xfrm>
          <a:prstGeom prst="rect">
            <a:avLst/>
          </a:prstGeom>
        </p:spPr>
        <p:txBody>
          <a:bodyPr anchor="t" rtlCol="false" tIns="0" lIns="0" bIns="0" rIns="0">
            <a:spAutoFit/>
          </a:bodyPr>
          <a:lstStyle/>
          <a:p>
            <a:pPr algn="l">
              <a:lnSpc>
                <a:spcPts val="6000"/>
              </a:lnSpc>
            </a:pPr>
            <a:r>
              <a:rPr lang="en-US" sz="5000" spc="-18">
                <a:solidFill>
                  <a:srgbClr val="1CACE3"/>
                </a:solidFill>
                <a:latin typeface="GIST-TMOTChanakya"/>
              </a:rPr>
              <a:t> SYSTEM APPROACH </a:t>
            </a:r>
          </a:p>
        </p:txBody>
      </p:sp>
      <p:sp>
        <p:nvSpPr>
          <p:cNvPr name="TextBox 4" id="4"/>
          <p:cNvSpPr txBox="true"/>
          <p:nvPr/>
        </p:nvSpPr>
        <p:spPr>
          <a:xfrm rot="0">
            <a:off x="2336909" y="1992354"/>
            <a:ext cx="14128533" cy="6896100"/>
          </a:xfrm>
          <a:prstGeom prst="rect">
            <a:avLst/>
          </a:prstGeom>
        </p:spPr>
        <p:txBody>
          <a:bodyPr anchor="t" rtlCol="false" tIns="0" lIns="0" bIns="0" rIns="0">
            <a:spAutoFit/>
          </a:bodyPr>
          <a:lstStyle/>
          <a:p>
            <a:pPr algn="just" marL="542925" indent="-271462" lvl="1">
              <a:lnSpc>
                <a:spcPts val="4500"/>
              </a:lnSpc>
              <a:buAutoNum type="arabicPeriod" startAt="1"/>
            </a:pPr>
            <a:r>
              <a:rPr lang="en-US" sz="3000" spc="28">
                <a:solidFill>
                  <a:srgbClr val="000000"/>
                </a:solidFill>
                <a:latin typeface="Times New Roman"/>
              </a:rPr>
              <a:t>Requirement Gathering: Understand the requirements of the billing system. Identify the features and functionalities it should have. </a:t>
            </a:r>
          </a:p>
          <a:p>
            <a:pPr algn="just" marL="542925" indent="-271462" lvl="1">
              <a:lnSpc>
                <a:spcPts val="4500"/>
              </a:lnSpc>
            </a:pPr>
          </a:p>
          <a:p>
            <a:pPr algn="just" marL="542925" indent="-271462" lvl="1">
              <a:lnSpc>
                <a:spcPts val="4500"/>
              </a:lnSpc>
              <a:buAutoNum type="arabicPeriod" startAt="1"/>
            </a:pPr>
            <a:r>
              <a:rPr lang="en-US" sz="3000" spc="28">
                <a:solidFill>
                  <a:srgbClr val="000000"/>
                </a:solidFill>
                <a:latin typeface="Times New Roman"/>
              </a:rPr>
              <a:t>Design: Design the system architecture. This includes deciding on the components, their interactions, and the data flow within the system.</a:t>
            </a:r>
          </a:p>
          <a:p>
            <a:pPr algn="just" marL="542925" indent="-271462" lvl="1">
              <a:lnSpc>
                <a:spcPts val="4500"/>
              </a:lnSpc>
            </a:pPr>
          </a:p>
          <a:p>
            <a:pPr algn="just" marL="542925" indent="-271462" lvl="1">
              <a:lnSpc>
                <a:spcPts val="4500"/>
              </a:lnSpc>
              <a:buAutoNum type="arabicPeriod" startAt="1"/>
            </a:pPr>
            <a:r>
              <a:rPr lang="en-US" sz="3000" spc="28">
                <a:solidFill>
                  <a:srgbClr val="000000"/>
                </a:solidFill>
                <a:latin typeface="Times New Roman"/>
              </a:rPr>
              <a:t>Database Design: Design the database schema to store information such as customer details, products, invoices, etc.</a:t>
            </a:r>
          </a:p>
          <a:p>
            <a:pPr algn="just" marL="542925" indent="-271462" lvl="1">
              <a:lnSpc>
                <a:spcPts val="4500"/>
              </a:lnSpc>
            </a:pPr>
          </a:p>
          <a:p>
            <a:pPr algn="just" marL="542925" indent="-271462" lvl="1">
              <a:lnSpc>
                <a:spcPts val="4500"/>
              </a:lnSpc>
              <a:buAutoNum type="arabicPeriod" startAt="1"/>
            </a:pPr>
            <a:r>
              <a:rPr lang="en-US" sz="3000" spc="28">
                <a:solidFill>
                  <a:srgbClr val="000000"/>
                </a:solidFill>
                <a:latin typeface="Times New Roman"/>
              </a:rPr>
              <a:t>User Interface Design: Design the user interface for the billing system. This could be a command-line interface, a graphical user interface, or a web-based interface.</a:t>
            </a:r>
          </a:p>
          <a:p>
            <a:pPr algn="just" marL="542925" indent="-271462" lvl="1">
              <a:lnSpc>
                <a:spcPts val="450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47173" y="286399"/>
            <a:ext cx="16593654" cy="9714202"/>
          </a:xfrm>
          <a:custGeom>
            <a:avLst/>
            <a:gdLst/>
            <a:ahLst/>
            <a:cxnLst/>
            <a:rect r="r" b="b" t="t" l="l"/>
            <a:pathLst>
              <a:path h="9714202" w="16593654">
                <a:moveTo>
                  <a:pt x="0" y="0"/>
                </a:moveTo>
                <a:lnTo>
                  <a:pt x="16593654" y="0"/>
                </a:lnTo>
                <a:lnTo>
                  <a:pt x="16593654" y="9714202"/>
                </a:lnTo>
                <a:lnTo>
                  <a:pt x="0" y="9714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398855" y="1618587"/>
            <a:ext cx="15501817" cy="8039100"/>
          </a:xfrm>
          <a:prstGeom prst="rect">
            <a:avLst/>
          </a:prstGeom>
        </p:spPr>
        <p:txBody>
          <a:bodyPr anchor="t" rtlCol="false" tIns="0" lIns="0" bIns="0" rIns="0">
            <a:spAutoFit/>
          </a:bodyPr>
          <a:lstStyle/>
          <a:p>
            <a:pPr algn="just" marL="542925" indent="-271462" lvl="1">
              <a:lnSpc>
                <a:spcPts val="4500"/>
              </a:lnSpc>
              <a:buAutoNum type="arabicPeriod" startAt="1"/>
            </a:pPr>
            <a:r>
              <a:rPr lang="en-US" sz="3000" spc="28">
                <a:solidFill>
                  <a:srgbClr val="000000"/>
                </a:solidFill>
                <a:latin typeface="Times New Roman"/>
              </a:rPr>
              <a:t>Development: Develop the billing system using Python. Break down the     development process into smaller tasks and implement them one by one.</a:t>
            </a:r>
          </a:p>
          <a:p>
            <a:pPr algn="just" marL="542925" indent="-271462" lvl="1">
              <a:lnSpc>
                <a:spcPts val="4500"/>
              </a:lnSpc>
            </a:pPr>
          </a:p>
          <a:p>
            <a:pPr algn="just" marL="542925" indent="-271462" lvl="1">
              <a:lnSpc>
                <a:spcPts val="4500"/>
              </a:lnSpc>
              <a:buAutoNum type="arabicPeriod" startAt="1"/>
            </a:pPr>
            <a:r>
              <a:rPr lang="en-US" sz="3000" spc="28">
                <a:solidFill>
                  <a:srgbClr val="000000"/>
                </a:solidFill>
                <a:latin typeface="Times New Roman"/>
              </a:rPr>
              <a:t>Testing: Test the system thoroughly to ensure that it works as expected. This includes unit testing, integration testing, and system testing.</a:t>
            </a:r>
          </a:p>
          <a:p>
            <a:pPr algn="just" marL="542925" indent="-271462" lvl="1">
              <a:lnSpc>
                <a:spcPts val="4500"/>
              </a:lnSpc>
            </a:pPr>
          </a:p>
          <a:p>
            <a:pPr algn="just" marL="542925" indent="-271462" lvl="1">
              <a:lnSpc>
                <a:spcPts val="4500"/>
              </a:lnSpc>
              <a:buAutoNum type="arabicPeriod" startAt="1"/>
            </a:pPr>
            <a:r>
              <a:rPr lang="en-US" sz="3000" spc="28">
                <a:solidFill>
                  <a:srgbClr val="000000"/>
                </a:solidFill>
                <a:latin typeface="Times New Roman"/>
              </a:rPr>
              <a:t>Documentation: Document the system including its architecture,  components, functionalities, and usage instructions.</a:t>
            </a:r>
          </a:p>
          <a:p>
            <a:pPr algn="just" marL="542925" indent="-271462" lvl="1">
              <a:lnSpc>
                <a:spcPts val="4500"/>
              </a:lnSpc>
            </a:pPr>
          </a:p>
          <a:p>
            <a:pPr algn="just" marL="542925" indent="-271462" lvl="1">
              <a:lnSpc>
                <a:spcPts val="4500"/>
              </a:lnSpc>
              <a:buAutoNum type="arabicPeriod" startAt="1"/>
            </a:pPr>
            <a:r>
              <a:rPr lang="en-US" sz="3000" spc="28">
                <a:solidFill>
                  <a:srgbClr val="000000"/>
                </a:solidFill>
                <a:latin typeface="Times New Roman"/>
              </a:rPr>
              <a:t>Deployment: Deploy the billing system in the desired environment. This could be on-premise or on the cloud.</a:t>
            </a:r>
          </a:p>
          <a:p>
            <a:pPr algn="just" marL="542925" indent="-271462" lvl="1">
              <a:lnSpc>
                <a:spcPts val="4500"/>
              </a:lnSpc>
            </a:pPr>
          </a:p>
          <a:p>
            <a:pPr algn="just" marL="542925" indent="-271462" lvl="1">
              <a:lnSpc>
                <a:spcPts val="4500"/>
              </a:lnSpc>
              <a:buAutoNum type="arabicPeriod" startAt="1"/>
            </a:pPr>
            <a:r>
              <a:rPr lang="en-US" sz="3000" spc="28">
                <a:solidFill>
                  <a:srgbClr val="000000"/>
                </a:solidFill>
                <a:latin typeface="Times New Roman"/>
              </a:rPr>
              <a:t>Maintenance: Maintain the billing system by fixing bugs, adding new features, and updating it as required.</a:t>
            </a:r>
          </a:p>
        </p:txBody>
      </p:sp>
      <p:sp>
        <p:nvSpPr>
          <p:cNvPr name="TextBox 4" id="4"/>
          <p:cNvSpPr txBox="true"/>
          <p:nvPr/>
        </p:nvSpPr>
        <p:spPr>
          <a:xfrm rot="0">
            <a:off x="1398855" y="1047087"/>
            <a:ext cx="12848664" cy="771525"/>
          </a:xfrm>
          <a:prstGeom prst="rect">
            <a:avLst/>
          </a:prstGeom>
        </p:spPr>
        <p:txBody>
          <a:bodyPr anchor="t" rtlCol="false" tIns="0" lIns="0" bIns="0" rIns="0">
            <a:spAutoFit/>
          </a:bodyPr>
          <a:lstStyle/>
          <a:p>
            <a:pPr algn="l">
              <a:lnSpc>
                <a:spcPts val="6000"/>
              </a:lnSpc>
            </a:pPr>
            <a:r>
              <a:rPr lang="en-US" sz="5000" spc="-18">
                <a:solidFill>
                  <a:srgbClr val="1CACE3"/>
                </a:solidFill>
                <a:latin typeface="GIST-TMOTChanakya"/>
              </a:rPr>
              <a:t>SYSTEM APPROACH(CONTD)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17789" y="301662"/>
            <a:ext cx="16541511" cy="9683676"/>
          </a:xfrm>
          <a:custGeom>
            <a:avLst/>
            <a:gdLst/>
            <a:ahLst/>
            <a:cxnLst/>
            <a:rect r="r" b="b" t="t" l="l"/>
            <a:pathLst>
              <a:path h="9683676" w="16541511">
                <a:moveTo>
                  <a:pt x="0" y="0"/>
                </a:moveTo>
                <a:lnTo>
                  <a:pt x="16541511" y="0"/>
                </a:lnTo>
                <a:lnTo>
                  <a:pt x="16541511" y="9683676"/>
                </a:lnTo>
                <a:lnTo>
                  <a:pt x="0" y="96836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860027" y="1934039"/>
            <a:ext cx="14567946" cy="7467600"/>
          </a:xfrm>
          <a:prstGeom prst="rect">
            <a:avLst/>
          </a:prstGeom>
        </p:spPr>
        <p:txBody>
          <a:bodyPr anchor="t" rtlCol="false" tIns="0" lIns="0" bIns="0" rIns="0">
            <a:spAutoFit/>
          </a:bodyPr>
          <a:lstStyle/>
          <a:p>
            <a:pPr algn="just">
              <a:lnSpc>
                <a:spcPts val="4500"/>
              </a:lnSpc>
            </a:pPr>
            <a:r>
              <a:rPr lang="en-US" sz="3000">
                <a:solidFill>
                  <a:srgbClr val="000000"/>
                </a:solidFill>
                <a:latin typeface="Times New Roman"/>
              </a:rPr>
              <a:t>Designing a billing system involves several steps, including algorithm development and deployment. </a:t>
            </a:r>
          </a:p>
          <a:p>
            <a:pPr algn="just" marL="542925" indent="-271462" lvl="1">
              <a:lnSpc>
                <a:spcPts val="4500"/>
              </a:lnSpc>
              <a:buFont typeface="Arial"/>
              <a:buChar char="•"/>
            </a:pPr>
            <a:r>
              <a:rPr lang="en-US" sz="3000">
                <a:solidFill>
                  <a:srgbClr val="000000"/>
                </a:solidFill>
                <a:latin typeface="Times New Roman Bold"/>
              </a:rPr>
              <a:t>Requirements Gathering</a:t>
            </a:r>
            <a:r>
              <a:rPr lang="en-US" sz="3000">
                <a:solidFill>
                  <a:srgbClr val="000000"/>
                </a:solidFill>
                <a:latin typeface="Times New Roman"/>
              </a:rPr>
              <a:t>: Understand the requirements of the billing system, such as types of products or services, pricing models, billing frequency, etc.</a:t>
            </a:r>
          </a:p>
          <a:p>
            <a:pPr algn="just" marL="542925" indent="-271462" lvl="1">
              <a:lnSpc>
                <a:spcPts val="4500"/>
              </a:lnSpc>
              <a:buFont typeface="Arial"/>
              <a:buChar char="•"/>
            </a:pPr>
            <a:r>
              <a:rPr lang="en-US" sz="3000">
                <a:solidFill>
                  <a:srgbClr val="000000"/>
                </a:solidFill>
                <a:latin typeface="Times New Roman Bold"/>
              </a:rPr>
              <a:t>Data Modeling</a:t>
            </a:r>
            <a:r>
              <a:rPr lang="en-US" sz="3000">
                <a:solidFill>
                  <a:srgbClr val="000000"/>
                </a:solidFill>
                <a:latin typeface="Times New Roman"/>
              </a:rPr>
              <a:t>: Design the database schema to store customer information, products/services, pricing details, transactions, etc.</a:t>
            </a:r>
          </a:p>
          <a:p>
            <a:pPr algn="just" marL="542925" indent="-271462" lvl="1">
              <a:lnSpc>
                <a:spcPts val="4500"/>
              </a:lnSpc>
              <a:buFont typeface="Arial"/>
              <a:buChar char="•"/>
            </a:pPr>
            <a:r>
              <a:rPr lang="en-US" sz="3000">
                <a:solidFill>
                  <a:srgbClr val="000000"/>
                </a:solidFill>
                <a:latin typeface="Times New Roman Bold"/>
              </a:rPr>
              <a:t>Algorithm Development</a:t>
            </a:r>
            <a:r>
              <a:rPr lang="en-US" sz="3000">
                <a:solidFill>
                  <a:srgbClr val="000000"/>
                </a:solidFill>
                <a:latin typeface="Times New Roman"/>
              </a:rPr>
              <a:t>:</a:t>
            </a:r>
          </a:p>
          <a:p>
            <a:pPr algn="just" marL="1114425" indent="-371475" lvl="2">
              <a:lnSpc>
                <a:spcPts val="4500"/>
              </a:lnSpc>
              <a:buFont typeface="Arial"/>
              <a:buChar char="⚬"/>
            </a:pPr>
            <a:r>
              <a:rPr lang="en-US" sz="3000">
                <a:solidFill>
                  <a:srgbClr val="000000"/>
                </a:solidFill>
                <a:latin typeface="Times New Roman Bold"/>
              </a:rPr>
              <a:t>Billing Calculation</a:t>
            </a:r>
            <a:r>
              <a:rPr lang="en-US" sz="3000">
                <a:solidFill>
                  <a:srgbClr val="000000"/>
                </a:solidFill>
                <a:latin typeface="Times New Roman"/>
              </a:rPr>
              <a:t>: Develop algorithms to calculate bills based on the usage of products/services, applying any discounts or taxes as necessary.</a:t>
            </a:r>
          </a:p>
          <a:p>
            <a:pPr algn="just" marL="1114425" indent="-371475" lvl="2">
              <a:lnSpc>
                <a:spcPts val="4500"/>
              </a:lnSpc>
              <a:buFont typeface="Arial"/>
              <a:buChar char="⚬"/>
            </a:pPr>
            <a:r>
              <a:rPr lang="en-US" sz="3000">
                <a:solidFill>
                  <a:srgbClr val="000000"/>
                </a:solidFill>
                <a:latin typeface="Times New Roman Bold"/>
              </a:rPr>
              <a:t>Invoice Generation</a:t>
            </a:r>
            <a:r>
              <a:rPr lang="en-US" sz="3000">
                <a:solidFill>
                  <a:srgbClr val="000000"/>
                </a:solidFill>
                <a:latin typeface="Times New Roman"/>
              </a:rPr>
              <a:t>: Create algorithms to generate invoices, including itemized details of charges.</a:t>
            </a:r>
          </a:p>
          <a:p>
            <a:pPr algn="just" marL="1114425" indent="-371475" lvl="2">
              <a:lnSpc>
                <a:spcPts val="4500"/>
              </a:lnSpc>
              <a:buFont typeface="Arial"/>
              <a:buChar char="⚬"/>
            </a:pPr>
            <a:r>
              <a:rPr lang="en-US" sz="3000">
                <a:solidFill>
                  <a:srgbClr val="000000"/>
                </a:solidFill>
                <a:latin typeface="Times New Roman Bold"/>
              </a:rPr>
              <a:t>Payment Processing</a:t>
            </a:r>
            <a:r>
              <a:rPr lang="en-US" sz="3000">
                <a:solidFill>
                  <a:srgbClr val="000000"/>
                </a:solidFill>
                <a:latin typeface="Times New Roman"/>
              </a:rPr>
              <a:t>: Implement algorithms for processing payments, including tracking outstanding balances, handling partial payments, and generating receipts.</a:t>
            </a:r>
          </a:p>
        </p:txBody>
      </p:sp>
      <p:sp>
        <p:nvSpPr>
          <p:cNvPr name="TextBox 4" id="4"/>
          <p:cNvSpPr txBox="true"/>
          <p:nvPr/>
        </p:nvSpPr>
        <p:spPr>
          <a:xfrm rot="0">
            <a:off x="1370171" y="1324439"/>
            <a:ext cx="10865168" cy="771525"/>
          </a:xfrm>
          <a:prstGeom prst="rect">
            <a:avLst/>
          </a:prstGeom>
        </p:spPr>
        <p:txBody>
          <a:bodyPr anchor="t" rtlCol="false" tIns="0" lIns="0" bIns="0" rIns="0">
            <a:spAutoFit/>
          </a:bodyPr>
          <a:lstStyle/>
          <a:p>
            <a:pPr algn="l">
              <a:lnSpc>
                <a:spcPts val="6000"/>
              </a:lnSpc>
            </a:pPr>
            <a:r>
              <a:rPr lang="en-US" sz="5000" spc="6">
                <a:solidFill>
                  <a:srgbClr val="1CACE3"/>
                </a:solidFill>
                <a:latin typeface="GIST-TMOTChanakya"/>
              </a:rPr>
              <a:t>ALGORITHM &amp; DEPLOYMENT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30263" y="276500"/>
            <a:ext cx="16627475" cy="9734001"/>
          </a:xfrm>
          <a:custGeom>
            <a:avLst/>
            <a:gdLst/>
            <a:ahLst/>
            <a:cxnLst/>
            <a:rect r="r" b="b" t="t" l="l"/>
            <a:pathLst>
              <a:path h="9734001" w="16627475">
                <a:moveTo>
                  <a:pt x="0" y="0"/>
                </a:moveTo>
                <a:lnTo>
                  <a:pt x="16627474" y="0"/>
                </a:lnTo>
                <a:lnTo>
                  <a:pt x="16627474" y="9734000"/>
                </a:lnTo>
                <a:lnTo>
                  <a:pt x="0" y="9734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687997" y="1570215"/>
            <a:ext cx="14912006" cy="9182100"/>
          </a:xfrm>
          <a:prstGeom prst="rect">
            <a:avLst/>
          </a:prstGeom>
        </p:spPr>
        <p:txBody>
          <a:bodyPr anchor="t" rtlCol="false" tIns="0" lIns="0" bIns="0" rIns="0">
            <a:spAutoFit/>
          </a:bodyPr>
          <a:lstStyle/>
          <a:p>
            <a:pPr algn="just" marL="542925" indent="-271462" lvl="1">
              <a:lnSpc>
                <a:spcPts val="4500"/>
              </a:lnSpc>
              <a:buFont typeface="Arial"/>
              <a:buChar char="•"/>
            </a:pPr>
            <a:r>
              <a:rPr lang="en-US" sz="3000">
                <a:solidFill>
                  <a:srgbClr val="000000"/>
                </a:solidFill>
                <a:latin typeface="Times New Roman Bold"/>
              </a:rPr>
              <a:t>Security</a:t>
            </a:r>
            <a:r>
              <a:rPr lang="en-US" sz="3000">
                <a:solidFill>
                  <a:srgbClr val="000000"/>
                </a:solidFill>
                <a:latin typeface="Times New Roman"/>
              </a:rPr>
              <a:t>: Implement security measures to protect sensitive customer information and financial transactions, such as encryption, access control, and data integrity checks.</a:t>
            </a:r>
          </a:p>
          <a:p>
            <a:pPr algn="just" marL="542925" indent="-271462" lvl="1">
              <a:lnSpc>
                <a:spcPts val="4500"/>
              </a:lnSpc>
              <a:buFont typeface="Arial"/>
              <a:buChar char="•"/>
            </a:pPr>
            <a:r>
              <a:rPr lang="en-US" sz="3000">
                <a:solidFill>
                  <a:srgbClr val="000000"/>
                </a:solidFill>
                <a:latin typeface="Times New Roman Bold"/>
              </a:rPr>
              <a:t>Testing</a:t>
            </a:r>
            <a:r>
              <a:rPr lang="en-US" sz="3000">
                <a:solidFill>
                  <a:srgbClr val="000000"/>
                </a:solidFill>
                <a:latin typeface="Times New Roman"/>
              </a:rPr>
              <a:t>: Thoroughly test the billing system to ensure accuracy in billing calculations, invoice generation, and payment processing.</a:t>
            </a:r>
          </a:p>
          <a:p>
            <a:pPr algn="just" marL="542925" indent="-271462" lvl="1">
              <a:lnSpc>
                <a:spcPts val="4500"/>
              </a:lnSpc>
              <a:buFont typeface="Arial"/>
              <a:buChar char="•"/>
            </a:pPr>
            <a:r>
              <a:rPr lang="en-US" sz="3000">
                <a:solidFill>
                  <a:srgbClr val="000000"/>
                </a:solidFill>
                <a:latin typeface="Times New Roman Bold"/>
              </a:rPr>
              <a:t>Deployment</a:t>
            </a:r>
            <a:r>
              <a:rPr lang="en-US" sz="3000">
                <a:solidFill>
                  <a:srgbClr val="000000"/>
                </a:solidFill>
                <a:latin typeface="Times New Roman"/>
              </a:rPr>
              <a:t>:</a:t>
            </a:r>
          </a:p>
          <a:p>
            <a:pPr algn="just" marL="1114425" indent="-371475" lvl="2">
              <a:lnSpc>
                <a:spcPts val="4500"/>
              </a:lnSpc>
              <a:buFont typeface="Arial"/>
              <a:buChar char="⚬"/>
            </a:pPr>
            <a:r>
              <a:rPr lang="en-US" sz="3000">
                <a:solidFill>
                  <a:srgbClr val="000000"/>
                </a:solidFill>
                <a:latin typeface="Times New Roman Bold"/>
              </a:rPr>
              <a:t>Choose Deployment Environment</a:t>
            </a:r>
            <a:r>
              <a:rPr lang="en-US" sz="3000">
                <a:solidFill>
                  <a:srgbClr val="000000"/>
                </a:solidFill>
                <a:latin typeface="Times New Roman"/>
              </a:rPr>
              <a:t>: Decide whether to deploy the billing system on-premises or in the cloud.</a:t>
            </a:r>
          </a:p>
          <a:p>
            <a:pPr algn="just" marL="1114425" indent="-371475" lvl="2">
              <a:lnSpc>
                <a:spcPts val="4500"/>
              </a:lnSpc>
              <a:buFont typeface="Arial"/>
              <a:buChar char="⚬"/>
            </a:pPr>
            <a:r>
              <a:rPr lang="en-US" sz="3000">
                <a:solidFill>
                  <a:srgbClr val="000000"/>
                </a:solidFill>
                <a:latin typeface="Times New Roman Bold"/>
              </a:rPr>
              <a:t>Setup Infrastructure</a:t>
            </a:r>
            <a:r>
              <a:rPr lang="en-US" sz="3000">
                <a:solidFill>
                  <a:srgbClr val="000000"/>
                </a:solidFill>
                <a:latin typeface="Times New Roman"/>
              </a:rPr>
              <a:t>: Configure servers, databases, and other necessary infrastructure components.</a:t>
            </a:r>
          </a:p>
          <a:p>
            <a:pPr algn="just" marL="1114425" indent="-371475" lvl="2">
              <a:lnSpc>
                <a:spcPts val="4500"/>
              </a:lnSpc>
              <a:buFont typeface="Arial"/>
              <a:buChar char="⚬"/>
            </a:pPr>
            <a:r>
              <a:rPr lang="en-US" sz="3000">
                <a:solidFill>
                  <a:srgbClr val="000000"/>
                </a:solidFill>
                <a:latin typeface="Times New Roman Bold"/>
              </a:rPr>
              <a:t>Deploy Application</a:t>
            </a:r>
            <a:r>
              <a:rPr lang="en-US" sz="3000">
                <a:solidFill>
                  <a:srgbClr val="000000"/>
                </a:solidFill>
                <a:latin typeface="Times New Roman"/>
              </a:rPr>
              <a:t>: Deploy the billing system application, ensuring that it is accessible to authorized users.</a:t>
            </a:r>
          </a:p>
          <a:p>
            <a:pPr algn="just" marL="1114425" indent="-371475" lvl="2">
              <a:lnSpc>
                <a:spcPts val="4500"/>
              </a:lnSpc>
              <a:buFont typeface="Arial"/>
              <a:buChar char="⚬"/>
            </a:pPr>
            <a:r>
              <a:rPr lang="en-US" sz="3000">
                <a:solidFill>
                  <a:srgbClr val="000000"/>
                </a:solidFill>
                <a:latin typeface="Times New Roman Bold"/>
              </a:rPr>
              <a:t>Monitoring and Maintenance</a:t>
            </a:r>
            <a:r>
              <a:rPr lang="en-US" sz="3000">
                <a:solidFill>
                  <a:srgbClr val="000000"/>
                </a:solidFill>
                <a:latin typeface="Times New Roman"/>
              </a:rPr>
              <a:t>: Set up monitoring tools to track system performance and address any issues that arise. Regularly maintain the system to apply updates and security patches.</a:t>
            </a:r>
          </a:p>
          <a:p>
            <a:pPr algn="just" marL="1114425" indent="-371475" lvl="2">
              <a:lnSpc>
                <a:spcPts val="4500"/>
              </a:lnSpc>
            </a:pPr>
          </a:p>
          <a:p>
            <a:pPr algn="just" marL="1114425" indent="-371475" lvl="2">
              <a:lnSpc>
                <a:spcPts val="4500"/>
              </a:lnSpc>
            </a:pPr>
          </a:p>
        </p:txBody>
      </p:sp>
      <p:sp>
        <p:nvSpPr>
          <p:cNvPr name="TextBox 4" id="4"/>
          <p:cNvSpPr txBox="true"/>
          <p:nvPr/>
        </p:nvSpPr>
        <p:spPr>
          <a:xfrm rot="0">
            <a:off x="1687997" y="979665"/>
            <a:ext cx="14697636" cy="771525"/>
          </a:xfrm>
          <a:prstGeom prst="rect">
            <a:avLst/>
          </a:prstGeom>
        </p:spPr>
        <p:txBody>
          <a:bodyPr anchor="t" rtlCol="false" tIns="0" lIns="0" bIns="0" rIns="0">
            <a:spAutoFit/>
          </a:bodyPr>
          <a:lstStyle/>
          <a:p>
            <a:pPr algn="l">
              <a:lnSpc>
                <a:spcPts val="6000"/>
              </a:lnSpc>
            </a:pPr>
            <a:r>
              <a:rPr lang="en-US" sz="5000" spc="6">
                <a:solidFill>
                  <a:srgbClr val="1CACE3"/>
                </a:solidFill>
                <a:latin typeface="GIST-TMOTChanakya"/>
              </a:rPr>
              <a:t>ALGORITHM &amp; DEPLOYMENT(CONTD)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71512" y="314478"/>
            <a:ext cx="16497727" cy="9658044"/>
          </a:xfrm>
          <a:custGeom>
            <a:avLst/>
            <a:gdLst/>
            <a:ahLst/>
            <a:cxnLst/>
            <a:rect r="r" b="b" t="t" l="l"/>
            <a:pathLst>
              <a:path h="9658044" w="16497727">
                <a:moveTo>
                  <a:pt x="0" y="0"/>
                </a:moveTo>
                <a:lnTo>
                  <a:pt x="16497728" y="0"/>
                </a:lnTo>
                <a:lnTo>
                  <a:pt x="16497728" y="9658044"/>
                </a:lnTo>
                <a:lnTo>
                  <a:pt x="0" y="96580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903253" y="2790857"/>
            <a:ext cx="14365941" cy="5181600"/>
          </a:xfrm>
          <a:prstGeom prst="rect">
            <a:avLst/>
          </a:prstGeom>
        </p:spPr>
        <p:txBody>
          <a:bodyPr anchor="t" rtlCol="false" tIns="0" lIns="0" bIns="0" rIns="0">
            <a:spAutoFit/>
          </a:bodyPr>
          <a:lstStyle/>
          <a:p>
            <a:pPr algn="just" marL="542925" indent="-271462" lvl="1">
              <a:lnSpc>
                <a:spcPts val="4500"/>
              </a:lnSpc>
              <a:buFont typeface="Arial"/>
              <a:buChar char="•"/>
            </a:pPr>
            <a:r>
              <a:rPr lang="en-US" sz="3000">
                <a:solidFill>
                  <a:srgbClr val="000000"/>
                </a:solidFill>
                <a:latin typeface="Times New Roman Bold"/>
              </a:rPr>
              <a:t>Integration</a:t>
            </a:r>
            <a:r>
              <a:rPr lang="en-US" sz="3000">
                <a:solidFill>
                  <a:srgbClr val="000000"/>
                </a:solidFill>
                <a:latin typeface="Times New Roman"/>
              </a:rPr>
              <a:t>: Integrate the billing system with other systems such as CRM (Customer Relationship Management), accounting software, and payment gateways for seamless operation.</a:t>
            </a:r>
          </a:p>
          <a:p>
            <a:pPr algn="just" marL="542925" indent="-271462" lvl="1">
              <a:lnSpc>
                <a:spcPts val="4500"/>
              </a:lnSpc>
              <a:buFont typeface="Arial"/>
              <a:buChar char="•"/>
            </a:pPr>
            <a:r>
              <a:rPr lang="en-US" sz="3000">
                <a:solidFill>
                  <a:srgbClr val="000000"/>
                </a:solidFill>
                <a:latin typeface="Times New Roman Bold"/>
              </a:rPr>
              <a:t>Documentation</a:t>
            </a:r>
            <a:r>
              <a:rPr lang="en-US" sz="3000">
                <a:solidFill>
                  <a:srgbClr val="000000"/>
                </a:solidFill>
                <a:latin typeface="Times New Roman"/>
              </a:rPr>
              <a:t>: Document the system architecture, algorithms, deployment procedures, and user manuals to aid in system understanding and troubleshooting.</a:t>
            </a:r>
          </a:p>
          <a:p>
            <a:pPr algn="just" marL="542925" indent="-271462" lvl="1">
              <a:lnSpc>
                <a:spcPts val="4500"/>
              </a:lnSpc>
              <a:buFont typeface="Arial"/>
              <a:buChar char="•"/>
            </a:pPr>
            <a:r>
              <a:rPr lang="en-US" sz="3000">
                <a:solidFill>
                  <a:srgbClr val="000000"/>
                </a:solidFill>
                <a:latin typeface="Times New Roman Bold"/>
              </a:rPr>
              <a:t>Training</a:t>
            </a:r>
            <a:r>
              <a:rPr lang="en-US" sz="3000">
                <a:solidFill>
                  <a:srgbClr val="000000"/>
                </a:solidFill>
                <a:latin typeface="Times New Roman"/>
              </a:rPr>
              <a:t>: Provide training to users on how to use the billing system effectively, including entering data, generating invoices, and processing payments.</a:t>
            </a:r>
          </a:p>
          <a:p>
            <a:pPr algn="just" marL="542925" indent="-271462" lvl="1">
              <a:lnSpc>
                <a:spcPts val="4500"/>
              </a:lnSpc>
              <a:buFont typeface="Arial"/>
              <a:buChar char="•"/>
            </a:pPr>
            <a:r>
              <a:rPr lang="en-US" sz="3000">
                <a:solidFill>
                  <a:srgbClr val="000000"/>
                </a:solidFill>
                <a:latin typeface="Times New Roman Bold"/>
              </a:rPr>
              <a:t>Support</a:t>
            </a:r>
            <a:r>
              <a:rPr lang="en-US" sz="3000">
                <a:solidFill>
                  <a:srgbClr val="000000"/>
                </a:solidFill>
                <a:latin typeface="Times New Roman"/>
              </a:rPr>
              <a:t>: Offer ongoing support to users to address any issues or questions they may have regarding the billing system.</a:t>
            </a:r>
          </a:p>
        </p:txBody>
      </p:sp>
      <p:sp>
        <p:nvSpPr>
          <p:cNvPr name="TextBox 4" id="4"/>
          <p:cNvSpPr txBox="true"/>
          <p:nvPr/>
        </p:nvSpPr>
        <p:spPr>
          <a:xfrm rot="0">
            <a:off x="1571558" y="2051611"/>
            <a:ext cx="14697636" cy="771525"/>
          </a:xfrm>
          <a:prstGeom prst="rect">
            <a:avLst/>
          </a:prstGeom>
        </p:spPr>
        <p:txBody>
          <a:bodyPr anchor="t" rtlCol="false" tIns="0" lIns="0" bIns="0" rIns="0">
            <a:spAutoFit/>
          </a:bodyPr>
          <a:lstStyle/>
          <a:p>
            <a:pPr algn="l">
              <a:lnSpc>
                <a:spcPts val="6000"/>
              </a:lnSpc>
            </a:pPr>
            <a:r>
              <a:rPr lang="en-US" sz="5000" spc="6">
                <a:solidFill>
                  <a:srgbClr val="1CACE3"/>
                </a:solidFill>
                <a:latin typeface="GIST-TMOTChanakya"/>
              </a:rPr>
              <a:t>ALGORITHM &amp; DEPLOYMENT(CONTD)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DAGBhzp0JnI</dc:identifier>
  <dcterms:modified xsi:type="dcterms:W3CDTF">2011-08-01T06:04:30Z</dcterms:modified>
  <cp:revision>1</cp:revision>
  <dc:title>2021301044(NM).pptx</dc:title>
</cp:coreProperties>
</file>