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9" r:id="rId3"/>
    <p:sldId id="258" r:id="rId4"/>
    <p:sldId id="259" r:id="rId5"/>
    <p:sldId id="270" r:id="rId6"/>
    <p:sldId id="261" r:id="rId7"/>
    <p:sldId id="262" r:id="rId8"/>
    <p:sldId id="263" r:id="rId9"/>
    <p:sldId id="264" r:id="rId10"/>
    <p:sldId id="265" r:id="rId11"/>
    <p:sldId id="271" r:id="rId12"/>
    <p:sldId id="267"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82" d="100"/>
          <a:sy n="82" d="100"/>
        </p:scale>
        <p:origin x="89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4454"/>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4454"/>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8779"/>
            <a:ext cx="5410200" cy="52069"/>
          </a:xfrm>
          <a:custGeom>
            <a:avLst/>
            <a:gdLst/>
            <a:ahLst/>
            <a:cxnLst/>
            <a:rect l="l" t="t" r="r" b="b"/>
            <a:pathLst>
              <a:path w="5410200" h="52070">
                <a:moveTo>
                  <a:pt x="5410200" y="0"/>
                </a:moveTo>
                <a:lnTo>
                  <a:pt x="0" y="0"/>
                </a:lnTo>
                <a:lnTo>
                  <a:pt x="0" y="52070"/>
                </a:lnTo>
                <a:lnTo>
                  <a:pt x="5410200" y="52070"/>
                </a:lnTo>
                <a:lnTo>
                  <a:pt x="5410200" y="0"/>
                </a:lnTo>
                <a:close/>
              </a:path>
            </a:pathLst>
          </a:custGeom>
          <a:solidFill>
            <a:srgbClr val="438085">
              <a:alpha val="50195"/>
            </a:srgbClr>
          </a:solidFill>
        </p:spPr>
        <p:txBody>
          <a:bodyPr wrap="square" lIns="0" tIns="0" rIns="0" bIns="0" rtlCol="0"/>
          <a:lstStyle/>
          <a:p>
            <a:endParaRPr/>
          </a:p>
        </p:txBody>
      </p:sp>
      <p:sp>
        <p:nvSpPr>
          <p:cNvPr id="17" name="bg object 17"/>
          <p:cNvSpPr/>
          <p:nvPr/>
        </p:nvSpPr>
        <p:spPr>
          <a:xfrm>
            <a:off x="0" y="0"/>
            <a:ext cx="9144000" cy="307340"/>
          </a:xfrm>
          <a:custGeom>
            <a:avLst/>
            <a:gdLst/>
            <a:ahLst/>
            <a:cxnLst/>
            <a:rect l="l" t="t" r="r" b="b"/>
            <a:pathLst>
              <a:path w="9144000" h="307340">
                <a:moveTo>
                  <a:pt x="0" y="307339"/>
                </a:moveTo>
                <a:lnTo>
                  <a:pt x="9144000" y="307339"/>
                </a:lnTo>
                <a:lnTo>
                  <a:pt x="9144000" y="0"/>
                </a:lnTo>
                <a:lnTo>
                  <a:pt x="0" y="0"/>
                </a:lnTo>
                <a:lnTo>
                  <a:pt x="0" y="307339"/>
                </a:lnTo>
                <a:close/>
              </a:path>
            </a:pathLst>
          </a:custGeom>
          <a:solidFill>
            <a:srgbClr val="424454"/>
          </a:solidFill>
        </p:spPr>
        <p:txBody>
          <a:bodyPr wrap="square" lIns="0" tIns="0" rIns="0" bIns="0" rtlCol="0"/>
          <a:lstStyle/>
          <a:p>
            <a:endParaRPr/>
          </a:p>
        </p:txBody>
      </p:sp>
      <p:sp>
        <p:nvSpPr>
          <p:cNvPr id="18" name="bg object 18"/>
          <p:cNvSpPr/>
          <p:nvPr/>
        </p:nvSpPr>
        <p:spPr>
          <a:xfrm>
            <a:off x="0" y="307339"/>
            <a:ext cx="9144000" cy="143510"/>
          </a:xfrm>
          <a:custGeom>
            <a:avLst/>
            <a:gdLst/>
            <a:ahLst/>
            <a:cxnLst/>
            <a:rect l="l" t="t" r="r" b="b"/>
            <a:pathLst>
              <a:path w="9144000" h="143509">
                <a:moveTo>
                  <a:pt x="9144000" y="0"/>
                </a:moveTo>
                <a:lnTo>
                  <a:pt x="0" y="0"/>
                </a:lnTo>
                <a:lnTo>
                  <a:pt x="0" y="91440"/>
                </a:lnTo>
                <a:lnTo>
                  <a:pt x="5410200" y="91440"/>
                </a:lnTo>
                <a:lnTo>
                  <a:pt x="5410200" y="143510"/>
                </a:lnTo>
                <a:lnTo>
                  <a:pt x="9144000" y="143510"/>
                </a:lnTo>
                <a:lnTo>
                  <a:pt x="9144000" y="91440"/>
                </a:lnTo>
                <a:lnTo>
                  <a:pt x="9144000" y="0"/>
                </a:lnTo>
                <a:close/>
              </a:path>
            </a:pathLst>
          </a:custGeom>
          <a:solidFill>
            <a:srgbClr val="438085"/>
          </a:solidFill>
        </p:spPr>
        <p:txBody>
          <a:bodyPr wrap="square" lIns="0" tIns="0" rIns="0" bIns="0" rtlCol="0"/>
          <a:lstStyle/>
          <a:p>
            <a:endParaRPr/>
          </a:p>
        </p:txBody>
      </p:sp>
      <p:sp>
        <p:nvSpPr>
          <p:cNvPr id="19" name="bg object 19"/>
          <p:cNvSpPr/>
          <p:nvPr/>
        </p:nvSpPr>
        <p:spPr>
          <a:xfrm>
            <a:off x="5410200" y="440054"/>
            <a:ext cx="3733800" cy="180340"/>
          </a:xfrm>
          <a:custGeom>
            <a:avLst/>
            <a:gdLst/>
            <a:ahLst/>
            <a:cxnLst/>
            <a:rect l="l" t="t" r="r" b="b"/>
            <a:pathLst>
              <a:path w="3733800" h="180340">
                <a:moveTo>
                  <a:pt x="3733800" y="0"/>
                </a:moveTo>
                <a:lnTo>
                  <a:pt x="0" y="0"/>
                </a:lnTo>
                <a:lnTo>
                  <a:pt x="0" y="180339"/>
                </a:lnTo>
                <a:lnTo>
                  <a:pt x="3733800" y="180339"/>
                </a:lnTo>
                <a:lnTo>
                  <a:pt x="3733800" y="0"/>
                </a:lnTo>
                <a:close/>
              </a:path>
            </a:pathLst>
          </a:custGeom>
          <a:solidFill>
            <a:srgbClr val="438085">
              <a:alpha val="50195"/>
            </a:srgbClr>
          </a:solidFill>
        </p:spPr>
        <p:txBody>
          <a:bodyPr wrap="square" lIns="0" tIns="0" rIns="0" bIns="0" rtlCol="0"/>
          <a:lstStyle/>
          <a:p>
            <a:endParaRPr/>
          </a:p>
        </p:txBody>
      </p:sp>
      <p:sp>
        <p:nvSpPr>
          <p:cNvPr id="20" name="bg object 20"/>
          <p:cNvSpPr/>
          <p:nvPr/>
        </p:nvSpPr>
        <p:spPr>
          <a:xfrm>
            <a:off x="5407025" y="496569"/>
            <a:ext cx="3566795" cy="128905"/>
          </a:xfrm>
          <a:custGeom>
            <a:avLst/>
            <a:gdLst/>
            <a:ahLst/>
            <a:cxnLst/>
            <a:rect l="l" t="t" r="r" b="b"/>
            <a:pathLst>
              <a:path w="3566795" h="128904">
                <a:moveTo>
                  <a:pt x="3058795" y="0"/>
                </a:moveTo>
                <a:lnTo>
                  <a:pt x="4445" y="0"/>
                </a:lnTo>
                <a:lnTo>
                  <a:pt x="2539" y="634"/>
                </a:lnTo>
                <a:lnTo>
                  <a:pt x="635" y="3175"/>
                </a:lnTo>
                <a:lnTo>
                  <a:pt x="0" y="5079"/>
                </a:lnTo>
                <a:lnTo>
                  <a:pt x="0" y="22859"/>
                </a:lnTo>
                <a:lnTo>
                  <a:pt x="635" y="26034"/>
                </a:lnTo>
                <a:lnTo>
                  <a:pt x="2539" y="28575"/>
                </a:lnTo>
                <a:lnTo>
                  <a:pt x="4445" y="27939"/>
                </a:lnTo>
                <a:lnTo>
                  <a:pt x="3061969" y="27939"/>
                </a:lnTo>
                <a:lnTo>
                  <a:pt x="3063875" y="26034"/>
                </a:lnTo>
                <a:lnTo>
                  <a:pt x="3063240" y="22859"/>
                </a:lnTo>
                <a:lnTo>
                  <a:pt x="3063240" y="5079"/>
                </a:lnTo>
                <a:lnTo>
                  <a:pt x="3063875" y="3175"/>
                </a:lnTo>
                <a:lnTo>
                  <a:pt x="3061334" y="634"/>
                </a:lnTo>
                <a:lnTo>
                  <a:pt x="3058795" y="0"/>
                </a:lnTo>
                <a:close/>
              </a:path>
              <a:path w="3566795" h="128904">
                <a:moveTo>
                  <a:pt x="3061969" y="27939"/>
                </a:moveTo>
                <a:lnTo>
                  <a:pt x="3058795" y="27939"/>
                </a:lnTo>
                <a:lnTo>
                  <a:pt x="3061334" y="28575"/>
                </a:lnTo>
                <a:lnTo>
                  <a:pt x="3061969" y="27939"/>
                </a:lnTo>
                <a:close/>
              </a:path>
              <a:path w="3566795" h="128904">
                <a:moveTo>
                  <a:pt x="3560445" y="91439"/>
                </a:moveTo>
                <a:lnTo>
                  <a:pt x="1972309" y="91439"/>
                </a:lnTo>
                <a:lnTo>
                  <a:pt x="1969134" y="92075"/>
                </a:lnTo>
                <a:lnTo>
                  <a:pt x="1966595" y="95250"/>
                </a:lnTo>
                <a:lnTo>
                  <a:pt x="1965959" y="97789"/>
                </a:lnTo>
                <a:lnTo>
                  <a:pt x="1965959" y="121919"/>
                </a:lnTo>
                <a:lnTo>
                  <a:pt x="1966595" y="126364"/>
                </a:lnTo>
                <a:lnTo>
                  <a:pt x="1969134" y="128904"/>
                </a:lnTo>
                <a:lnTo>
                  <a:pt x="1972309" y="128269"/>
                </a:lnTo>
                <a:lnTo>
                  <a:pt x="3564890" y="128269"/>
                </a:lnTo>
                <a:lnTo>
                  <a:pt x="3566795" y="126364"/>
                </a:lnTo>
                <a:lnTo>
                  <a:pt x="3566159" y="121919"/>
                </a:lnTo>
                <a:lnTo>
                  <a:pt x="3566159" y="97789"/>
                </a:lnTo>
                <a:lnTo>
                  <a:pt x="3566795" y="95250"/>
                </a:lnTo>
                <a:lnTo>
                  <a:pt x="3564254" y="92075"/>
                </a:lnTo>
                <a:lnTo>
                  <a:pt x="3560445" y="91439"/>
                </a:lnTo>
                <a:close/>
              </a:path>
              <a:path w="3566795" h="128904">
                <a:moveTo>
                  <a:pt x="3564890" y="128269"/>
                </a:moveTo>
                <a:lnTo>
                  <a:pt x="3560445" y="128269"/>
                </a:lnTo>
                <a:lnTo>
                  <a:pt x="3564254" y="128904"/>
                </a:lnTo>
                <a:lnTo>
                  <a:pt x="3564890" y="128269"/>
                </a:lnTo>
                <a:close/>
              </a:path>
            </a:pathLst>
          </a:custGeom>
          <a:solidFill>
            <a:srgbClr val="FFFFFF"/>
          </a:solidFill>
        </p:spPr>
        <p:txBody>
          <a:bodyPr wrap="square" lIns="0" tIns="0" rIns="0" bIns="0" rtlCol="0"/>
          <a:lstStyle/>
          <a:p>
            <a:endParaRPr/>
          </a:p>
        </p:txBody>
      </p:sp>
      <p:sp>
        <p:nvSpPr>
          <p:cNvPr id="21" name="bg object 21"/>
          <p:cNvSpPr/>
          <p:nvPr/>
        </p:nvSpPr>
        <p:spPr>
          <a:xfrm>
            <a:off x="9044940" y="0"/>
            <a:ext cx="97790" cy="621665"/>
          </a:xfrm>
          <a:custGeom>
            <a:avLst/>
            <a:gdLst/>
            <a:ahLst/>
            <a:cxnLst/>
            <a:rect l="l" t="t" r="r" b="b"/>
            <a:pathLst>
              <a:path w="97790" h="621665">
                <a:moveTo>
                  <a:pt x="27305" y="0"/>
                </a:moveTo>
                <a:lnTo>
                  <a:pt x="0" y="0"/>
                </a:lnTo>
                <a:lnTo>
                  <a:pt x="0" y="621665"/>
                </a:lnTo>
                <a:lnTo>
                  <a:pt x="27305" y="621665"/>
                </a:lnTo>
                <a:lnTo>
                  <a:pt x="27305" y="0"/>
                </a:lnTo>
                <a:close/>
              </a:path>
              <a:path w="97790" h="621665">
                <a:moveTo>
                  <a:pt x="97790" y="0"/>
                </a:moveTo>
                <a:lnTo>
                  <a:pt x="39370" y="0"/>
                </a:lnTo>
                <a:lnTo>
                  <a:pt x="39370" y="621665"/>
                </a:lnTo>
                <a:lnTo>
                  <a:pt x="97790" y="621665"/>
                </a:lnTo>
                <a:lnTo>
                  <a:pt x="97790"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9024619" y="0"/>
            <a:ext cx="9525" cy="622300"/>
          </a:xfrm>
          <a:custGeom>
            <a:avLst/>
            <a:gdLst/>
            <a:ahLst/>
            <a:cxnLst/>
            <a:rect l="l" t="t" r="r" b="b"/>
            <a:pathLst>
              <a:path w="9525" h="622300">
                <a:moveTo>
                  <a:pt x="9525" y="0"/>
                </a:moveTo>
                <a:lnTo>
                  <a:pt x="0" y="0"/>
                </a:lnTo>
                <a:lnTo>
                  <a:pt x="0" y="622300"/>
                </a:lnTo>
                <a:lnTo>
                  <a:pt x="9525" y="622300"/>
                </a:lnTo>
                <a:lnTo>
                  <a:pt x="9525"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8974455" y="0"/>
            <a:ext cx="27940" cy="622300"/>
          </a:xfrm>
          <a:custGeom>
            <a:avLst/>
            <a:gdLst/>
            <a:ahLst/>
            <a:cxnLst/>
            <a:rect l="l" t="t" r="r" b="b"/>
            <a:pathLst>
              <a:path w="27940" h="622300">
                <a:moveTo>
                  <a:pt x="27940" y="0"/>
                </a:moveTo>
                <a:lnTo>
                  <a:pt x="0" y="0"/>
                </a:lnTo>
                <a:lnTo>
                  <a:pt x="0" y="622300"/>
                </a:lnTo>
                <a:lnTo>
                  <a:pt x="27940" y="622300"/>
                </a:lnTo>
                <a:lnTo>
                  <a:pt x="27940"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8915400" y="0"/>
            <a:ext cx="55244" cy="585470"/>
          </a:xfrm>
          <a:custGeom>
            <a:avLst/>
            <a:gdLst/>
            <a:ahLst/>
            <a:cxnLst/>
            <a:rect l="l" t="t" r="r" b="b"/>
            <a:pathLst>
              <a:path w="55245" h="585470">
                <a:moveTo>
                  <a:pt x="55245" y="0"/>
                </a:moveTo>
                <a:lnTo>
                  <a:pt x="0" y="0"/>
                </a:lnTo>
                <a:lnTo>
                  <a:pt x="0" y="585470"/>
                </a:lnTo>
                <a:lnTo>
                  <a:pt x="55245" y="585470"/>
                </a:lnTo>
                <a:lnTo>
                  <a:pt x="55245"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8872219" y="0"/>
            <a:ext cx="9525" cy="585470"/>
          </a:xfrm>
          <a:custGeom>
            <a:avLst/>
            <a:gdLst/>
            <a:ahLst/>
            <a:cxnLst/>
            <a:rect l="l" t="t" r="r" b="b"/>
            <a:pathLst>
              <a:path w="9525" h="585470">
                <a:moveTo>
                  <a:pt x="9525" y="0"/>
                </a:moveTo>
                <a:lnTo>
                  <a:pt x="0" y="0"/>
                </a:lnTo>
                <a:lnTo>
                  <a:pt x="0" y="585470"/>
                </a:lnTo>
                <a:lnTo>
                  <a:pt x="9525" y="585470"/>
                </a:lnTo>
                <a:lnTo>
                  <a:pt x="9525" y="0"/>
                </a:lnTo>
                <a:close/>
              </a:path>
            </a:pathLst>
          </a:custGeom>
          <a:solidFill>
            <a:srgbClr val="FFFFFF">
              <a:alpha val="30195"/>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990599" y="2057400"/>
            <a:ext cx="6667500" cy="4105910"/>
          </a:xfrm>
          <a:prstGeom prst="rect">
            <a:avLst/>
          </a:prstGeom>
        </p:spPr>
      </p:pic>
      <p:sp>
        <p:nvSpPr>
          <p:cNvPr id="27" name="bg object 27"/>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424454"/>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8779"/>
            <a:ext cx="5410200" cy="52069"/>
          </a:xfrm>
          <a:custGeom>
            <a:avLst/>
            <a:gdLst/>
            <a:ahLst/>
            <a:cxnLst/>
            <a:rect l="l" t="t" r="r" b="b"/>
            <a:pathLst>
              <a:path w="5410200" h="52070">
                <a:moveTo>
                  <a:pt x="5410200" y="0"/>
                </a:moveTo>
                <a:lnTo>
                  <a:pt x="0" y="0"/>
                </a:lnTo>
                <a:lnTo>
                  <a:pt x="0" y="52070"/>
                </a:lnTo>
                <a:lnTo>
                  <a:pt x="5410200" y="52070"/>
                </a:lnTo>
                <a:lnTo>
                  <a:pt x="5410200" y="0"/>
                </a:lnTo>
                <a:close/>
              </a:path>
            </a:pathLst>
          </a:custGeom>
          <a:solidFill>
            <a:srgbClr val="438085">
              <a:alpha val="50195"/>
            </a:srgbClr>
          </a:solidFill>
        </p:spPr>
        <p:txBody>
          <a:bodyPr wrap="square" lIns="0" tIns="0" rIns="0" bIns="0" rtlCol="0"/>
          <a:lstStyle/>
          <a:p>
            <a:endParaRPr/>
          </a:p>
        </p:txBody>
      </p:sp>
      <p:sp>
        <p:nvSpPr>
          <p:cNvPr id="17" name="bg object 17"/>
          <p:cNvSpPr/>
          <p:nvPr/>
        </p:nvSpPr>
        <p:spPr>
          <a:xfrm>
            <a:off x="0" y="0"/>
            <a:ext cx="9144000" cy="307340"/>
          </a:xfrm>
          <a:custGeom>
            <a:avLst/>
            <a:gdLst/>
            <a:ahLst/>
            <a:cxnLst/>
            <a:rect l="l" t="t" r="r" b="b"/>
            <a:pathLst>
              <a:path w="9144000" h="307340">
                <a:moveTo>
                  <a:pt x="0" y="307339"/>
                </a:moveTo>
                <a:lnTo>
                  <a:pt x="9144000" y="307339"/>
                </a:lnTo>
                <a:lnTo>
                  <a:pt x="9144000" y="0"/>
                </a:lnTo>
                <a:lnTo>
                  <a:pt x="0" y="0"/>
                </a:lnTo>
                <a:lnTo>
                  <a:pt x="0" y="307339"/>
                </a:lnTo>
                <a:close/>
              </a:path>
            </a:pathLst>
          </a:custGeom>
          <a:solidFill>
            <a:srgbClr val="424454"/>
          </a:solidFill>
        </p:spPr>
        <p:txBody>
          <a:bodyPr wrap="square" lIns="0" tIns="0" rIns="0" bIns="0" rtlCol="0"/>
          <a:lstStyle/>
          <a:p>
            <a:endParaRPr/>
          </a:p>
        </p:txBody>
      </p:sp>
      <p:sp>
        <p:nvSpPr>
          <p:cNvPr id="18" name="bg object 18"/>
          <p:cNvSpPr/>
          <p:nvPr/>
        </p:nvSpPr>
        <p:spPr>
          <a:xfrm>
            <a:off x="0" y="307339"/>
            <a:ext cx="9144000" cy="143510"/>
          </a:xfrm>
          <a:custGeom>
            <a:avLst/>
            <a:gdLst/>
            <a:ahLst/>
            <a:cxnLst/>
            <a:rect l="l" t="t" r="r" b="b"/>
            <a:pathLst>
              <a:path w="9144000" h="143509">
                <a:moveTo>
                  <a:pt x="9144000" y="0"/>
                </a:moveTo>
                <a:lnTo>
                  <a:pt x="0" y="0"/>
                </a:lnTo>
                <a:lnTo>
                  <a:pt x="0" y="91440"/>
                </a:lnTo>
                <a:lnTo>
                  <a:pt x="5410200" y="91440"/>
                </a:lnTo>
                <a:lnTo>
                  <a:pt x="5410200" y="143510"/>
                </a:lnTo>
                <a:lnTo>
                  <a:pt x="9144000" y="143510"/>
                </a:lnTo>
                <a:lnTo>
                  <a:pt x="9144000" y="91440"/>
                </a:lnTo>
                <a:lnTo>
                  <a:pt x="9144000" y="0"/>
                </a:lnTo>
                <a:close/>
              </a:path>
            </a:pathLst>
          </a:custGeom>
          <a:solidFill>
            <a:srgbClr val="438085"/>
          </a:solidFill>
        </p:spPr>
        <p:txBody>
          <a:bodyPr wrap="square" lIns="0" tIns="0" rIns="0" bIns="0" rtlCol="0"/>
          <a:lstStyle/>
          <a:p>
            <a:endParaRPr/>
          </a:p>
        </p:txBody>
      </p:sp>
      <p:sp>
        <p:nvSpPr>
          <p:cNvPr id="19" name="bg object 19"/>
          <p:cNvSpPr/>
          <p:nvPr/>
        </p:nvSpPr>
        <p:spPr>
          <a:xfrm>
            <a:off x="5410200" y="440054"/>
            <a:ext cx="3733800" cy="180340"/>
          </a:xfrm>
          <a:custGeom>
            <a:avLst/>
            <a:gdLst/>
            <a:ahLst/>
            <a:cxnLst/>
            <a:rect l="l" t="t" r="r" b="b"/>
            <a:pathLst>
              <a:path w="3733800" h="180340">
                <a:moveTo>
                  <a:pt x="3733800" y="0"/>
                </a:moveTo>
                <a:lnTo>
                  <a:pt x="0" y="0"/>
                </a:lnTo>
                <a:lnTo>
                  <a:pt x="0" y="180339"/>
                </a:lnTo>
                <a:lnTo>
                  <a:pt x="3733800" y="180339"/>
                </a:lnTo>
                <a:lnTo>
                  <a:pt x="3733800" y="0"/>
                </a:lnTo>
                <a:close/>
              </a:path>
            </a:pathLst>
          </a:custGeom>
          <a:solidFill>
            <a:srgbClr val="438085">
              <a:alpha val="50195"/>
            </a:srgbClr>
          </a:solidFill>
        </p:spPr>
        <p:txBody>
          <a:bodyPr wrap="square" lIns="0" tIns="0" rIns="0" bIns="0" rtlCol="0"/>
          <a:lstStyle/>
          <a:p>
            <a:endParaRPr/>
          </a:p>
        </p:txBody>
      </p:sp>
      <p:sp>
        <p:nvSpPr>
          <p:cNvPr id="20" name="bg object 20"/>
          <p:cNvSpPr/>
          <p:nvPr/>
        </p:nvSpPr>
        <p:spPr>
          <a:xfrm>
            <a:off x="5407025" y="496569"/>
            <a:ext cx="3566795" cy="128905"/>
          </a:xfrm>
          <a:custGeom>
            <a:avLst/>
            <a:gdLst/>
            <a:ahLst/>
            <a:cxnLst/>
            <a:rect l="l" t="t" r="r" b="b"/>
            <a:pathLst>
              <a:path w="3566795" h="128904">
                <a:moveTo>
                  <a:pt x="3058795" y="0"/>
                </a:moveTo>
                <a:lnTo>
                  <a:pt x="4445" y="0"/>
                </a:lnTo>
                <a:lnTo>
                  <a:pt x="2539" y="634"/>
                </a:lnTo>
                <a:lnTo>
                  <a:pt x="635" y="3175"/>
                </a:lnTo>
                <a:lnTo>
                  <a:pt x="0" y="5079"/>
                </a:lnTo>
                <a:lnTo>
                  <a:pt x="0" y="22859"/>
                </a:lnTo>
                <a:lnTo>
                  <a:pt x="635" y="26034"/>
                </a:lnTo>
                <a:lnTo>
                  <a:pt x="2539" y="28575"/>
                </a:lnTo>
                <a:lnTo>
                  <a:pt x="4445" y="27939"/>
                </a:lnTo>
                <a:lnTo>
                  <a:pt x="3061969" y="27939"/>
                </a:lnTo>
                <a:lnTo>
                  <a:pt x="3063875" y="26034"/>
                </a:lnTo>
                <a:lnTo>
                  <a:pt x="3063240" y="22859"/>
                </a:lnTo>
                <a:lnTo>
                  <a:pt x="3063240" y="5079"/>
                </a:lnTo>
                <a:lnTo>
                  <a:pt x="3063875" y="3175"/>
                </a:lnTo>
                <a:lnTo>
                  <a:pt x="3061334" y="634"/>
                </a:lnTo>
                <a:lnTo>
                  <a:pt x="3058795" y="0"/>
                </a:lnTo>
                <a:close/>
              </a:path>
              <a:path w="3566795" h="128904">
                <a:moveTo>
                  <a:pt x="3061969" y="27939"/>
                </a:moveTo>
                <a:lnTo>
                  <a:pt x="3058795" y="27939"/>
                </a:lnTo>
                <a:lnTo>
                  <a:pt x="3061334" y="28575"/>
                </a:lnTo>
                <a:lnTo>
                  <a:pt x="3061969" y="27939"/>
                </a:lnTo>
                <a:close/>
              </a:path>
              <a:path w="3566795" h="128904">
                <a:moveTo>
                  <a:pt x="3560445" y="91439"/>
                </a:moveTo>
                <a:lnTo>
                  <a:pt x="1972309" y="91439"/>
                </a:lnTo>
                <a:lnTo>
                  <a:pt x="1969134" y="92075"/>
                </a:lnTo>
                <a:lnTo>
                  <a:pt x="1966595" y="95250"/>
                </a:lnTo>
                <a:lnTo>
                  <a:pt x="1965959" y="97789"/>
                </a:lnTo>
                <a:lnTo>
                  <a:pt x="1965959" y="121919"/>
                </a:lnTo>
                <a:lnTo>
                  <a:pt x="1966595" y="126364"/>
                </a:lnTo>
                <a:lnTo>
                  <a:pt x="1969134" y="128904"/>
                </a:lnTo>
                <a:lnTo>
                  <a:pt x="1972309" y="128269"/>
                </a:lnTo>
                <a:lnTo>
                  <a:pt x="3564890" y="128269"/>
                </a:lnTo>
                <a:lnTo>
                  <a:pt x="3566795" y="126364"/>
                </a:lnTo>
                <a:lnTo>
                  <a:pt x="3566159" y="121919"/>
                </a:lnTo>
                <a:lnTo>
                  <a:pt x="3566159" y="97789"/>
                </a:lnTo>
                <a:lnTo>
                  <a:pt x="3566795" y="95250"/>
                </a:lnTo>
                <a:lnTo>
                  <a:pt x="3564254" y="92075"/>
                </a:lnTo>
                <a:lnTo>
                  <a:pt x="3560445" y="91439"/>
                </a:lnTo>
                <a:close/>
              </a:path>
              <a:path w="3566795" h="128904">
                <a:moveTo>
                  <a:pt x="3564890" y="128269"/>
                </a:moveTo>
                <a:lnTo>
                  <a:pt x="3560445" y="128269"/>
                </a:lnTo>
                <a:lnTo>
                  <a:pt x="3564254" y="128904"/>
                </a:lnTo>
                <a:lnTo>
                  <a:pt x="3564890" y="128269"/>
                </a:lnTo>
                <a:close/>
              </a:path>
            </a:pathLst>
          </a:custGeom>
          <a:solidFill>
            <a:srgbClr val="FFFFFF"/>
          </a:solidFill>
        </p:spPr>
        <p:txBody>
          <a:bodyPr wrap="square" lIns="0" tIns="0" rIns="0" bIns="0" rtlCol="0"/>
          <a:lstStyle/>
          <a:p>
            <a:endParaRPr/>
          </a:p>
        </p:txBody>
      </p:sp>
      <p:sp>
        <p:nvSpPr>
          <p:cNvPr id="21" name="bg object 21"/>
          <p:cNvSpPr/>
          <p:nvPr/>
        </p:nvSpPr>
        <p:spPr>
          <a:xfrm>
            <a:off x="9044940" y="0"/>
            <a:ext cx="97790" cy="621665"/>
          </a:xfrm>
          <a:custGeom>
            <a:avLst/>
            <a:gdLst/>
            <a:ahLst/>
            <a:cxnLst/>
            <a:rect l="l" t="t" r="r" b="b"/>
            <a:pathLst>
              <a:path w="97790" h="621665">
                <a:moveTo>
                  <a:pt x="27305" y="0"/>
                </a:moveTo>
                <a:lnTo>
                  <a:pt x="0" y="0"/>
                </a:lnTo>
                <a:lnTo>
                  <a:pt x="0" y="621665"/>
                </a:lnTo>
                <a:lnTo>
                  <a:pt x="27305" y="621665"/>
                </a:lnTo>
                <a:lnTo>
                  <a:pt x="27305" y="0"/>
                </a:lnTo>
                <a:close/>
              </a:path>
              <a:path w="97790" h="621665">
                <a:moveTo>
                  <a:pt x="97790" y="0"/>
                </a:moveTo>
                <a:lnTo>
                  <a:pt x="39370" y="0"/>
                </a:lnTo>
                <a:lnTo>
                  <a:pt x="39370" y="621665"/>
                </a:lnTo>
                <a:lnTo>
                  <a:pt x="97790" y="621665"/>
                </a:lnTo>
                <a:lnTo>
                  <a:pt x="97790"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9024619" y="0"/>
            <a:ext cx="9525" cy="622300"/>
          </a:xfrm>
          <a:custGeom>
            <a:avLst/>
            <a:gdLst/>
            <a:ahLst/>
            <a:cxnLst/>
            <a:rect l="l" t="t" r="r" b="b"/>
            <a:pathLst>
              <a:path w="9525" h="622300">
                <a:moveTo>
                  <a:pt x="9525" y="0"/>
                </a:moveTo>
                <a:lnTo>
                  <a:pt x="0" y="0"/>
                </a:lnTo>
                <a:lnTo>
                  <a:pt x="0" y="622300"/>
                </a:lnTo>
                <a:lnTo>
                  <a:pt x="9525" y="622300"/>
                </a:lnTo>
                <a:lnTo>
                  <a:pt x="9525"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8974455" y="0"/>
            <a:ext cx="27940" cy="622300"/>
          </a:xfrm>
          <a:custGeom>
            <a:avLst/>
            <a:gdLst/>
            <a:ahLst/>
            <a:cxnLst/>
            <a:rect l="l" t="t" r="r" b="b"/>
            <a:pathLst>
              <a:path w="27940" h="622300">
                <a:moveTo>
                  <a:pt x="27940" y="0"/>
                </a:moveTo>
                <a:lnTo>
                  <a:pt x="0" y="0"/>
                </a:lnTo>
                <a:lnTo>
                  <a:pt x="0" y="622300"/>
                </a:lnTo>
                <a:lnTo>
                  <a:pt x="27940" y="622300"/>
                </a:lnTo>
                <a:lnTo>
                  <a:pt x="27940"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8915400" y="0"/>
            <a:ext cx="55244" cy="585470"/>
          </a:xfrm>
          <a:custGeom>
            <a:avLst/>
            <a:gdLst/>
            <a:ahLst/>
            <a:cxnLst/>
            <a:rect l="l" t="t" r="r" b="b"/>
            <a:pathLst>
              <a:path w="55245" h="585470">
                <a:moveTo>
                  <a:pt x="55245" y="0"/>
                </a:moveTo>
                <a:lnTo>
                  <a:pt x="0" y="0"/>
                </a:lnTo>
                <a:lnTo>
                  <a:pt x="0" y="585470"/>
                </a:lnTo>
                <a:lnTo>
                  <a:pt x="55245" y="585470"/>
                </a:lnTo>
                <a:lnTo>
                  <a:pt x="55245"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8872219" y="0"/>
            <a:ext cx="9525" cy="585470"/>
          </a:xfrm>
          <a:custGeom>
            <a:avLst/>
            <a:gdLst/>
            <a:ahLst/>
            <a:cxnLst/>
            <a:rect l="l" t="t" r="r" b="b"/>
            <a:pathLst>
              <a:path w="9525" h="585470">
                <a:moveTo>
                  <a:pt x="9525" y="0"/>
                </a:moveTo>
                <a:lnTo>
                  <a:pt x="0" y="0"/>
                </a:lnTo>
                <a:lnTo>
                  <a:pt x="0" y="585470"/>
                </a:lnTo>
                <a:lnTo>
                  <a:pt x="9525" y="585470"/>
                </a:lnTo>
                <a:lnTo>
                  <a:pt x="9525"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191515" y="438353"/>
            <a:ext cx="1769110" cy="574675"/>
          </a:xfrm>
          <a:prstGeom prst="rect">
            <a:avLst/>
          </a:prstGeom>
        </p:spPr>
        <p:txBody>
          <a:bodyPr wrap="square" lIns="0" tIns="0" rIns="0" bIns="0">
            <a:spAutoFit/>
          </a:bodyPr>
          <a:lstStyle>
            <a:lvl1pPr>
              <a:defRPr sz="3600" b="1" i="0">
                <a:solidFill>
                  <a:srgbClr val="424454"/>
                </a:solidFill>
                <a:latin typeface="Trebuchet MS"/>
                <a:cs typeface="Trebuchet MS"/>
              </a:defRPr>
            </a:lvl1pPr>
          </a:lstStyle>
          <a:p>
            <a:endParaRPr/>
          </a:p>
        </p:txBody>
      </p:sp>
      <p:sp>
        <p:nvSpPr>
          <p:cNvPr id="3" name="Holder 3"/>
          <p:cNvSpPr>
            <a:spLocks noGrp="1"/>
          </p:cNvSpPr>
          <p:nvPr>
            <p:ph type="body" idx="1"/>
          </p:nvPr>
        </p:nvSpPr>
        <p:spPr>
          <a:xfrm>
            <a:off x="346963" y="1429588"/>
            <a:ext cx="8450072" cy="4699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8/5/2023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oIbf48uEAfJl95Frsn_okWKcoC4B61-r?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89" y="0"/>
            <a:ext cx="9145905" cy="6859905"/>
            <a:chOff x="-889" y="0"/>
            <a:chExt cx="9145905" cy="6859905"/>
          </a:xfrm>
        </p:grpSpPr>
        <p:sp>
          <p:nvSpPr>
            <p:cNvPr id="3" name="object 3"/>
            <p:cNvSpPr/>
            <p:nvPr/>
          </p:nvSpPr>
          <p:spPr>
            <a:xfrm>
              <a:off x="5410200" y="3809999"/>
              <a:ext cx="3733800" cy="91440"/>
            </a:xfrm>
            <a:custGeom>
              <a:avLst/>
              <a:gdLst/>
              <a:ahLst/>
              <a:cxnLst/>
              <a:rect l="l" t="t" r="r" b="b"/>
              <a:pathLst>
                <a:path w="3733800" h="91439">
                  <a:moveTo>
                    <a:pt x="3733800" y="0"/>
                  </a:moveTo>
                  <a:lnTo>
                    <a:pt x="0" y="0"/>
                  </a:lnTo>
                  <a:lnTo>
                    <a:pt x="0" y="91439"/>
                  </a:lnTo>
                  <a:lnTo>
                    <a:pt x="3733800" y="91439"/>
                  </a:lnTo>
                  <a:lnTo>
                    <a:pt x="3733800" y="0"/>
                  </a:lnTo>
                  <a:close/>
                </a:path>
              </a:pathLst>
            </a:custGeom>
            <a:solidFill>
              <a:srgbClr val="438085"/>
            </a:solidFill>
          </p:spPr>
          <p:txBody>
            <a:bodyPr wrap="square" lIns="0" tIns="0" rIns="0" bIns="0" rtlCol="0"/>
            <a:lstStyle/>
            <a:p>
              <a:endParaRPr/>
            </a:p>
          </p:txBody>
        </p:sp>
        <p:sp>
          <p:nvSpPr>
            <p:cNvPr id="4" name="object 4"/>
            <p:cNvSpPr/>
            <p:nvPr/>
          </p:nvSpPr>
          <p:spPr>
            <a:xfrm>
              <a:off x="5410200" y="3896360"/>
              <a:ext cx="3733800" cy="192405"/>
            </a:xfrm>
            <a:custGeom>
              <a:avLst/>
              <a:gdLst/>
              <a:ahLst/>
              <a:cxnLst/>
              <a:rect l="l" t="t" r="r" b="b"/>
              <a:pathLst>
                <a:path w="3733800" h="192404">
                  <a:moveTo>
                    <a:pt x="3733800" y="0"/>
                  </a:moveTo>
                  <a:lnTo>
                    <a:pt x="0" y="0"/>
                  </a:lnTo>
                  <a:lnTo>
                    <a:pt x="0" y="192405"/>
                  </a:lnTo>
                  <a:lnTo>
                    <a:pt x="3733800" y="192405"/>
                  </a:lnTo>
                  <a:lnTo>
                    <a:pt x="3733800" y="0"/>
                  </a:lnTo>
                  <a:close/>
                </a:path>
              </a:pathLst>
            </a:custGeom>
            <a:solidFill>
              <a:srgbClr val="438085">
                <a:alpha val="50195"/>
              </a:srgbClr>
            </a:solidFill>
          </p:spPr>
          <p:txBody>
            <a:bodyPr wrap="square" lIns="0" tIns="0" rIns="0" bIns="0" rtlCol="0"/>
            <a:lstStyle/>
            <a:p>
              <a:endParaRPr/>
            </a:p>
          </p:txBody>
        </p:sp>
        <p:sp>
          <p:nvSpPr>
            <p:cNvPr id="5" name="object 5"/>
            <p:cNvSpPr/>
            <p:nvPr/>
          </p:nvSpPr>
          <p:spPr>
            <a:xfrm>
              <a:off x="5410200" y="4114799"/>
              <a:ext cx="3733800" cy="9525"/>
            </a:xfrm>
            <a:custGeom>
              <a:avLst/>
              <a:gdLst/>
              <a:ahLst/>
              <a:cxnLst/>
              <a:rect l="l" t="t" r="r" b="b"/>
              <a:pathLst>
                <a:path w="3733800" h="9525">
                  <a:moveTo>
                    <a:pt x="3733800" y="0"/>
                  </a:moveTo>
                  <a:lnTo>
                    <a:pt x="0" y="0"/>
                  </a:lnTo>
                  <a:lnTo>
                    <a:pt x="0" y="9525"/>
                  </a:lnTo>
                  <a:lnTo>
                    <a:pt x="3733800" y="9525"/>
                  </a:lnTo>
                  <a:lnTo>
                    <a:pt x="3733800" y="0"/>
                  </a:lnTo>
                  <a:close/>
                </a:path>
              </a:pathLst>
            </a:custGeom>
            <a:solidFill>
              <a:srgbClr val="438085">
                <a:alpha val="65097"/>
              </a:srgbClr>
            </a:solidFill>
          </p:spPr>
          <p:txBody>
            <a:bodyPr wrap="square" lIns="0" tIns="0" rIns="0" bIns="0" rtlCol="0"/>
            <a:lstStyle/>
            <a:p>
              <a:endParaRPr/>
            </a:p>
          </p:txBody>
        </p:sp>
        <p:sp>
          <p:nvSpPr>
            <p:cNvPr id="6" name="object 6"/>
            <p:cNvSpPr/>
            <p:nvPr/>
          </p:nvSpPr>
          <p:spPr>
            <a:xfrm>
              <a:off x="5410200" y="4164965"/>
              <a:ext cx="1965960" cy="18415"/>
            </a:xfrm>
            <a:custGeom>
              <a:avLst/>
              <a:gdLst/>
              <a:ahLst/>
              <a:cxnLst/>
              <a:rect l="l" t="t" r="r" b="b"/>
              <a:pathLst>
                <a:path w="1965959" h="18414">
                  <a:moveTo>
                    <a:pt x="1965959" y="0"/>
                  </a:moveTo>
                  <a:lnTo>
                    <a:pt x="0" y="0"/>
                  </a:lnTo>
                  <a:lnTo>
                    <a:pt x="0" y="18414"/>
                  </a:lnTo>
                  <a:lnTo>
                    <a:pt x="1965959" y="18414"/>
                  </a:lnTo>
                  <a:lnTo>
                    <a:pt x="1965959" y="0"/>
                  </a:lnTo>
                  <a:close/>
                </a:path>
              </a:pathLst>
            </a:custGeom>
            <a:solidFill>
              <a:srgbClr val="438085">
                <a:alpha val="59999"/>
              </a:srgbClr>
            </a:solidFill>
          </p:spPr>
          <p:txBody>
            <a:bodyPr wrap="square" lIns="0" tIns="0" rIns="0" bIns="0" rtlCol="0"/>
            <a:lstStyle/>
            <a:p>
              <a:endParaRPr/>
            </a:p>
          </p:txBody>
        </p:sp>
        <p:sp>
          <p:nvSpPr>
            <p:cNvPr id="7" name="object 7"/>
            <p:cNvSpPr/>
            <p:nvPr/>
          </p:nvSpPr>
          <p:spPr>
            <a:xfrm>
              <a:off x="5410200" y="4199890"/>
              <a:ext cx="1965960" cy="9525"/>
            </a:xfrm>
            <a:custGeom>
              <a:avLst/>
              <a:gdLst/>
              <a:ahLst/>
              <a:cxnLst/>
              <a:rect l="l" t="t" r="r" b="b"/>
              <a:pathLst>
                <a:path w="1965959" h="9525">
                  <a:moveTo>
                    <a:pt x="1965959" y="0"/>
                  </a:moveTo>
                  <a:lnTo>
                    <a:pt x="0" y="0"/>
                  </a:lnTo>
                  <a:lnTo>
                    <a:pt x="0" y="9525"/>
                  </a:lnTo>
                  <a:lnTo>
                    <a:pt x="1965959" y="9525"/>
                  </a:lnTo>
                  <a:lnTo>
                    <a:pt x="1965959" y="0"/>
                  </a:lnTo>
                  <a:close/>
                </a:path>
              </a:pathLst>
            </a:custGeom>
            <a:solidFill>
              <a:srgbClr val="438085">
                <a:alpha val="65097"/>
              </a:srgbClr>
            </a:solidFill>
          </p:spPr>
          <p:txBody>
            <a:bodyPr wrap="square" lIns="0" tIns="0" rIns="0" bIns="0" rtlCol="0"/>
            <a:lstStyle/>
            <a:p>
              <a:endParaRPr/>
            </a:p>
          </p:txBody>
        </p:sp>
        <p:sp>
          <p:nvSpPr>
            <p:cNvPr id="8" name="object 8"/>
            <p:cNvSpPr/>
            <p:nvPr/>
          </p:nvSpPr>
          <p:spPr>
            <a:xfrm>
              <a:off x="5410200" y="3962399"/>
              <a:ext cx="3566795" cy="135890"/>
            </a:xfrm>
            <a:custGeom>
              <a:avLst/>
              <a:gdLst/>
              <a:ahLst/>
              <a:cxnLst/>
              <a:rect l="l" t="t" r="r" b="b"/>
              <a:pathLst>
                <a:path w="3566795" h="135889">
                  <a:moveTo>
                    <a:pt x="3061334" y="0"/>
                  </a:moveTo>
                  <a:lnTo>
                    <a:pt x="1904" y="0"/>
                  </a:lnTo>
                  <a:lnTo>
                    <a:pt x="0" y="1905"/>
                  </a:lnTo>
                  <a:lnTo>
                    <a:pt x="0" y="25400"/>
                  </a:lnTo>
                  <a:lnTo>
                    <a:pt x="1904" y="27305"/>
                  </a:lnTo>
                  <a:lnTo>
                    <a:pt x="3061334" y="27305"/>
                  </a:lnTo>
                  <a:lnTo>
                    <a:pt x="3063240" y="25400"/>
                  </a:lnTo>
                  <a:lnTo>
                    <a:pt x="3063240" y="1905"/>
                  </a:lnTo>
                  <a:lnTo>
                    <a:pt x="3061334" y="0"/>
                  </a:lnTo>
                  <a:close/>
                </a:path>
                <a:path w="3566795" h="135889">
                  <a:moveTo>
                    <a:pt x="1969134" y="98425"/>
                  </a:moveTo>
                  <a:lnTo>
                    <a:pt x="1966595" y="101600"/>
                  </a:lnTo>
                  <a:lnTo>
                    <a:pt x="1965959" y="105410"/>
                  </a:lnTo>
                  <a:lnTo>
                    <a:pt x="1965959" y="129539"/>
                  </a:lnTo>
                  <a:lnTo>
                    <a:pt x="1966595" y="132714"/>
                  </a:lnTo>
                  <a:lnTo>
                    <a:pt x="1969134" y="135255"/>
                  </a:lnTo>
                  <a:lnTo>
                    <a:pt x="1972309" y="135889"/>
                  </a:lnTo>
                  <a:lnTo>
                    <a:pt x="3559809" y="135889"/>
                  </a:lnTo>
                  <a:lnTo>
                    <a:pt x="3563620" y="135255"/>
                  </a:lnTo>
                  <a:lnTo>
                    <a:pt x="3566795" y="132714"/>
                  </a:lnTo>
                  <a:lnTo>
                    <a:pt x="3566159" y="129539"/>
                  </a:lnTo>
                  <a:lnTo>
                    <a:pt x="3566159" y="105410"/>
                  </a:lnTo>
                  <a:lnTo>
                    <a:pt x="3566795" y="101600"/>
                  </a:lnTo>
                  <a:lnTo>
                    <a:pt x="3564255" y="99060"/>
                  </a:lnTo>
                  <a:lnTo>
                    <a:pt x="1972309" y="99060"/>
                  </a:lnTo>
                  <a:lnTo>
                    <a:pt x="1969134" y="98425"/>
                  </a:lnTo>
                  <a:close/>
                </a:path>
                <a:path w="3566795" h="135889">
                  <a:moveTo>
                    <a:pt x="3563620" y="98425"/>
                  </a:moveTo>
                  <a:lnTo>
                    <a:pt x="3559809" y="99060"/>
                  </a:lnTo>
                  <a:lnTo>
                    <a:pt x="3564255" y="99060"/>
                  </a:lnTo>
                  <a:lnTo>
                    <a:pt x="3563620" y="98425"/>
                  </a:lnTo>
                  <a:close/>
                </a:path>
              </a:pathLst>
            </a:custGeom>
            <a:solidFill>
              <a:srgbClr val="FFFFFF"/>
            </a:solidFill>
          </p:spPr>
          <p:txBody>
            <a:bodyPr wrap="square" lIns="0" tIns="0" rIns="0" bIns="0" rtlCol="0"/>
            <a:lstStyle/>
            <a:p>
              <a:endParaRPr/>
            </a:p>
          </p:txBody>
        </p:sp>
        <p:sp>
          <p:nvSpPr>
            <p:cNvPr id="9" name="object 9"/>
            <p:cNvSpPr/>
            <p:nvPr/>
          </p:nvSpPr>
          <p:spPr>
            <a:xfrm>
              <a:off x="0" y="3815715"/>
              <a:ext cx="9144000" cy="78105"/>
            </a:xfrm>
            <a:custGeom>
              <a:avLst/>
              <a:gdLst/>
              <a:ahLst/>
              <a:cxnLst/>
              <a:rect l="l" t="t" r="r" b="b"/>
              <a:pathLst>
                <a:path w="9144000" h="78104">
                  <a:moveTo>
                    <a:pt x="9144000" y="0"/>
                  </a:moveTo>
                  <a:lnTo>
                    <a:pt x="0" y="0"/>
                  </a:lnTo>
                  <a:lnTo>
                    <a:pt x="0" y="78105"/>
                  </a:lnTo>
                  <a:lnTo>
                    <a:pt x="9144000" y="78105"/>
                  </a:lnTo>
                  <a:lnTo>
                    <a:pt x="9144000" y="0"/>
                  </a:lnTo>
                  <a:close/>
                </a:path>
              </a:pathLst>
            </a:custGeom>
            <a:solidFill>
              <a:srgbClr val="438085">
                <a:alpha val="50195"/>
              </a:srgbClr>
            </a:solidFill>
          </p:spPr>
          <p:txBody>
            <a:bodyPr wrap="square" lIns="0" tIns="0" rIns="0" bIns="0" rtlCol="0"/>
            <a:lstStyle/>
            <a:p>
              <a:endParaRPr/>
            </a:p>
          </p:txBody>
        </p:sp>
        <p:sp>
          <p:nvSpPr>
            <p:cNvPr id="10" name="object 10"/>
            <p:cNvSpPr/>
            <p:nvPr/>
          </p:nvSpPr>
          <p:spPr>
            <a:xfrm>
              <a:off x="0" y="3702049"/>
              <a:ext cx="9144000" cy="187960"/>
            </a:xfrm>
            <a:custGeom>
              <a:avLst/>
              <a:gdLst/>
              <a:ahLst/>
              <a:cxnLst/>
              <a:rect l="l" t="t" r="r" b="b"/>
              <a:pathLst>
                <a:path w="9144000" h="187960">
                  <a:moveTo>
                    <a:pt x="9144000" y="0"/>
                  </a:moveTo>
                  <a:lnTo>
                    <a:pt x="0" y="0"/>
                  </a:lnTo>
                  <a:lnTo>
                    <a:pt x="0" y="114300"/>
                  </a:lnTo>
                  <a:lnTo>
                    <a:pt x="6414770" y="114300"/>
                  </a:lnTo>
                  <a:lnTo>
                    <a:pt x="6414770" y="187960"/>
                  </a:lnTo>
                  <a:lnTo>
                    <a:pt x="9144000" y="187960"/>
                  </a:lnTo>
                  <a:lnTo>
                    <a:pt x="9144000" y="114300"/>
                  </a:lnTo>
                  <a:lnTo>
                    <a:pt x="9144000" y="0"/>
                  </a:lnTo>
                  <a:close/>
                </a:path>
              </a:pathLst>
            </a:custGeom>
            <a:solidFill>
              <a:srgbClr val="438085"/>
            </a:solidFill>
          </p:spPr>
          <p:txBody>
            <a:bodyPr wrap="square" lIns="0" tIns="0" rIns="0" bIns="0" rtlCol="0"/>
            <a:lstStyle/>
            <a:p>
              <a:endParaRPr/>
            </a:p>
          </p:txBody>
        </p:sp>
        <p:sp>
          <p:nvSpPr>
            <p:cNvPr id="11" name="object 11"/>
            <p:cNvSpPr/>
            <p:nvPr/>
          </p:nvSpPr>
          <p:spPr>
            <a:xfrm>
              <a:off x="0" y="0"/>
              <a:ext cx="9144000" cy="3702050"/>
            </a:xfrm>
            <a:custGeom>
              <a:avLst/>
              <a:gdLst/>
              <a:ahLst/>
              <a:cxnLst/>
              <a:rect l="l" t="t" r="r" b="b"/>
              <a:pathLst>
                <a:path w="9144000" h="3702050">
                  <a:moveTo>
                    <a:pt x="9144000" y="0"/>
                  </a:moveTo>
                  <a:lnTo>
                    <a:pt x="0" y="0"/>
                  </a:lnTo>
                  <a:lnTo>
                    <a:pt x="0" y="3702050"/>
                  </a:lnTo>
                  <a:lnTo>
                    <a:pt x="9144000" y="3702050"/>
                  </a:lnTo>
                  <a:lnTo>
                    <a:pt x="9144000" y="0"/>
                  </a:lnTo>
                  <a:close/>
                </a:path>
              </a:pathLst>
            </a:custGeom>
            <a:solidFill>
              <a:srgbClr val="424454"/>
            </a:solidFill>
          </p:spPr>
          <p:txBody>
            <a:bodyPr wrap="square" lIns="0" tIns="0" rIns="0" bIns="0" rtlCol="0"/>
            <a:lstStyle/>
            <a:p>
              <a:endParaRPr/>
            </a:p>
          </p:txBody>
        </p:sp>
        <p:pic>
          <p:nvPicPr>
            <p:cNvPr id="12" name="object 12"/>
            <p:cNvPicPr/>
            <p:nvPr/>
          </p:nvPicPr>
          <p:blipFill>
            <a:blip r:embed="rId2" cstate="print"/>
            <a:stretch>
              <a:fillRect/>
            </a:stretch>
          </p:blipFill>
          <p:spPr>
            <a:xfrm>
              <a:off x="0" y="2743198"/>
              <a:ext cx="9144000" cy="4114800"/>
            </a:xfrm>
            <a:prstGeom prst="rect">
              <a:avLst/>
            </a:prstGeom>
          </p:spPr>
        </p:pic>
        <p:sp>
          <p:nvSpPr>
            <p:cNvPr id="13" name="object 13"/>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grpSp>
      <p:sp>
        <p:nvSpPr>
          <p:cNvPr id="14" name="object 14"/>
          <p:cNvSpPr txBox="1"/>
          <p:nvPr/>
        </p:nvSpPr>
        <p:spPr>
          <a:xfrm>
            <a:off x="231140" y="197561"/>
            <a:ext cx="7946390" cy="2275623"/>
          </a:xfrm>
          <a:prstGeom prst="rect">
            <a:avLst/>
          </a:prstGeom>
        </p:spPr>
        <p:txBody>
          <a:bodyPr vert="horz" wrap="square" lIns="0" tIns="13335" rIns="0" bIns="0" rtlCol="0">
            <a:spAutoFit/>
          </a:bodyPr>
          <a:lstStyle/>
          <a:p>
            <a:pPr marL="12700">
              <a:lnSpc>
                <a:spcPct val="100000"/>
              </a:lnSpc>
              <a:spcBef>
                <a:spcPts val="105"/>
              </a:spcBef>
              <a:tabLst>
                <a:tab pos="2750185" algn="l"/>
              </a:tabLst>
            </a:pPr>
            <a:r>
              <a:rPr sz="2900" dirty="0">
                <a:solidFill>
                  <a:srgbClr val="FFFFFF"/>
                </a:solidFill>
                <a:latin typeface="Trebuchet MS"/>
                <a:cs typeface="Trebuchet MS"/>
              </a:rPr>
              <a:t>Name</a:t>
            </a:r>
            <a:r>
              <a:rPr sz="2900" spc="-45" dirty="0">
                <a:solidFill>
                  <a:srgbClr val="FFFFFF"/>
                </a:solidFill>
                <a:latin typeface="Trebuchet MS"/>
                <a:cs typeface="Trebuchet MS"/>
              </a:rPr>
              <a:t> </a:t>
            </a:r>
            <a:r>
              <a:rPr sz="2900" dirty="0">
                <a:solidFill>
                  <a:srgbClr val="FFFFFF"/>
                </a:solidFill>
                <a:latin typeface="Trebuchet MS"/>
                <a:cs typeface="Trebuchet MS"/>
              </a:rPr>
              <a:t>:</a:t>
            </a:r>
            <a:r>
              <a:rPr sz="2900" spc="-15" dirty="0">
                <a:solidFill>
                  <a:srgbClr val="FFFFFF"/>
                </a:solidFill>
                <a:latin typeface="Trebuchet MS"/>
                <a:cs typeface="Trebuchet MS"/>
              </a:rPr>
              <a:t> </a:t>
            </a:r>
            <a:r>
              <a:rPr lang="en-US" sz="2900" spc="-15" dirty="0">
                <a:solidFill>
                  <a:srgbClr val="FFFFFF"/>
                </a:solidFill>
                <a:latin typeface="Trebuchet MS"/>
                <a:cs typeface="Trebuchet MS"/>
              </a:rPr>
              <a:t>Mahasen</a:t>
            </a:r>
            <a:endParaRPr sz="2900" dirty="0">
              <a:latin typeface="Trebuchet MS"/>
              <a:cs typeface="Trebuchet MS"/>
            </a:endParaRPr>
          </a:p>
          <a:p>
            <a:pPr>
              <a:lnSpc>
                <a:spcPct val="100000"/>
              </a:lnSpc>
            </a:pPr>
            <a:endParaRPr sz="3000" dirty="0">
              <a:latin typeface="Trebuchet MS"/>
              <a:cs typeface="Trebuchet MS"/>
            </a:endParaRPr>
          </a:p>
          <a:p>
            <a:pPr marL="12700">
              <a:lnSpc>
                <a:spcPct val="100000"/>
              </a:lnSpc>
            </a:pPr>
            <a:r>
              <a:rPr sz="2900" dirty="0">
                <a:solidFill>
                  <a:srgbClr val="FFFFFF"/>
                </a:solidFill>
                <a:latin typeface="Trebuchet MS"/>
                <a:cs typeface="Trebuchet MS"/>
              </a:rPr>
              <a:t>Email</a:t>
            </a:r>
            <a:r>
              <a:rPr sz="2900" spc="-35" dirty="0">
                <a:solidFill>
                  <a:srgbClr val="FFFFFF"/>
                </a:solidFill>
                <a:latin typeface="Trebuchet MS"/>
                <a:cs typeface="Trebuchet MS"/>
              </a:rPr>
              <a:t> </a:t>
            </a:r>
            <a:r>
              <a:rPr sz="2900" dirty="0">
                <a:solidFill>
                  <a:srgbClr val="FFFFFF"/>
                </a:solidFill>
                <a:latin typeface="Trebuchet MS"/>
                <a:cs typeface="Trebuchet MS"/>
              </a:rPr>
              <a:t>:</a:t>
            </a:r>
            <a:r>
              <a:rPr sz="2900" spc="-60" dirty="0">
                <a:solidFill>
                  <a:srgbClr val="FFFFFF"/>
                </a:solidFill>
                <a:latin typeface="Trebuchet MS"/>
                <a:cs typeface="Trebuchet MS"/>
              </a:rPr>
              <a:t> </a:t>
            </a:r>
            <a:r>
              <a:rPr lang="en-US" sz="2900" u="heavy" spc="-5" dirty="0">
                <a:solidFill>
                  <a:srgbClr val="0000FF"/>
                </a:solidFill>
                <a:uFill>
                  <a:solidFill>
                    <a:srgbClr val="67ADBB"/>
                  </a:solidFill>
                </a:uFill>
                <a:latin typeface="Trebuchet MS"/>
                <a:cs typeface="Trebuchet MS"/>
              </a:rPr>
              <a:t>mahasen2101@gmail.com</a:t>
            </a:r>
            <a:endParaRPr sz="2900" dirty="0">
              <a:latin typeface="Trebuchet MS"/>
              <a:cs typeface="Trebuchet MS"/>
            </a:endParaRPr>
          </a:p>
          <a:p>
            <a:pPr>
              <a:lnSpc>
                <a:spcPct val="100000"/>
              </a:lnSpc>
            </a:pPr>
            <a:endParaRPr sz="3000" dirty="0">
              <a:latin typeface="Trebuchet MS"/>
              <a:cs typeface="Trebuchet MS"/>
            </a:endParaRPr>
          </a:p>
          <a:p>
            <a:pPr marL="12700">
              <a:lnSpc>
                <a:spcPct val="100000"/>
              </a:lnSpc>
            </a:pPr>
            <a:r>
              <a:rPr sz="2900" spc="-5" dirty="0">
                <a:solidFill>
                  <a:srgbClr val="FFFFFF"/>
                </a:solidFill>
                <a:latin typeface="Trebuchet MS"/>
                <a:cs typeface="Trebuchet MS"/>
              </a:rPr>
              <a:t>Project</a:t>
            </a:r>
            <a:r>
              <a:rPr sz="2900" spc="-125" dirty="0">
                <a:solidFill>
                  <a:srgbClr val="FFFFFF"/>
                </a:solidFill>
                <a:latin typeface="Trebuchet MS"/>
                <a:cs typeface="Trebuchet MS"/>
              </a:rPr>
              <a:t> </a:t>
            </a:r>
            <a:r>
              <a:rPr sz="2900" dirty="0">
                <a:solidFill>
                  <a:srgbClr val="FFFFFF"/>
                </a:solidFill>
                <a:latin typeface="Trebuchet MS"/>
                <a:cs typeface="Trebuchet MS"/>
              </a:rPr>
              <a:t>Title</a:t>
            </a:r>
            <a:r>
              <a:rPr sz="2900" spc="-65" dirty="0">
                <a:solidFill>
                  <a:srgbClr val="FFFFFF"/>
                </a:solidFill>
                <a:latin typeface="Trebuchet MS"/>
                <a:cs typeface="Trebuchet MS"/>
              </a:rPr>
              <a:t> </a:t>
            </a:r>
            <a:r>
              <a:rPr sz="2900" dirty="0">
                <a:solidFill>
                  <a:srgbClr val="FFFFFF"/>
                </a:solidFill>
                <a:latin typeface="Trebuchet MS"/>
                <a:cs typeface="Trebuchet MS"/>
              </a:rPr>
              <a:t>:</a:t>
            </a:r>
            <a:r>
              <a:rPr sz="2900" spc="-70" dirty="0">
                <a:solidFill>
                  <a:srgbClr val="FFFFFF"/>
                </a:solidFill>
                <a:latin typeface="Trebuchet MS"/>
                <a:cs typeface="Trebuchet MS"/>
              </a:rPr>
              <a:t> </a:t>
            </a:r>
            <a:r>
              <a:rPr sz="2900" spc="-5" dirty="0">
                <a:solidFill>
                  <a:srgbClr val="FFFFFF"/>
                </a:solidFill>
                <a:latin typeface="Trebuchet MS"/>
                <a:cs typeface="Trebuchet MS"/>
              </a:rPr>
              <a:t>Doctor</a:t>
            </a:r>
            <a:r>
              <a:rPr sz="2900" spc="-55" dirty="0">
                <a:solidFill>
                  <a:srgbClr val="FFFFFF"/>
                </a:solidFill>
                <a:latin typeface="Trebuchet MS"/>
                <a:cs typeface="Trebuchet MS"/>
              </a:rPr>
              <a:t> </a:t>
            </a:r>
            <a:r>
              <a:rPr sz="2900" spc="-5" dirty="0">
                <a:solidFill>
                  <a:srgbClr val="FFFFFF"/>
                </a:solidFill>
                <a:latin typeface="Trebuchet MS"/>
                <a:cs typeface="Trebuchet MS"/>
              </a:rPr>
              <a:t>Visit</a:t>
            </a:r>
            <a:r>
              <a:rPr sz="2900" spc="-220" dirty="0">
                <a:solidFill>
                  <a:srgbClr val="FFFFFF"/>
                </a:solidFill>
                <a:latin typeface="Trebuchet MS"/>
                <a:cs typeface="Trebuchet MS"/>
              </a:rPr>
              <a:t> </a:t>
            </a:r>
            <a:r>
              <a:rPr sz="2900" dirty="0">
                <a:solidFill>
                  <a:srgbClr val="FFFFFF"/>
                </a:solidFill>
                <a:latin typeface="Trebuchet MS"/>
                <a:cs typeface="Trebuchet MS"/>
              </a:rPr>
              <a:t>Analysis</a:t>
            </a:r>
            <a:r>
              <a:rPr sz="2900" spc="-45" dirty="0">
                <a:solidFill>
                  <a:srgbClr val="FFFFFF"/>
                </a:solidFill>
                <a:latin typeface="Trebuchet MS"/>
                <a:cs typeface="Trebuchet MS"/>
              </a:rPr>
              <a:t> </a:t>
            </a:r>
            <a:r>
              <a:rPr sz="2900" spc="-5" dirty="0">
                <a:solidFill>
                  <a:srgbClr val="FFFFFF"/>
                </a:solidFill>
                <a:latin typeface="Trebuchet MS"/>
                <a:cs typeface="Trebuchet MS"/>
              </a:rPr>
              <a:t>using</a:t>
            </a:r>
            <a:r>
              <a:rPr sz="2900" spc="-50" dirty="0">
                <a:solidFill>
                  <a:srgbClr val="FFFFFF"/>
                </a:solidFill>
                <a:latin typeface="Trebuchet MS"/>
                <a:cs typeface="Trebuchet MS"/>
              </a:rPr>
              <a:t> </a:t>
            </a:r>
            <a:r>
              <a:rPr sz="2900" spc="-5" dirty="0">
                <a:solidFill>
                  <a:srgbClr val="FFFFFF"/>
                </a:solidFill>
                <a:latin typeface="Trebuchet MS"/>
                <a:cs typeface="Trebuchet MS"/>
              </a:rPr>
              <a:t>Python</a:t>
            </a:r>
            <a:endParaRPr sz="29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536244" y="429209"/>
            <a:ext cx="1135380" cy="574675"/>
          </a:xfrm>
          <a:prstGeom prst="rect">
            <a:avLst/>
          </a:prstGeom>
        </p:spPr>
        <p:txBody>
          <a:bodyPr vert="horz" wrap="square" lIns="0" tIns="12700" rIns="0" bIns="0" rtlCol="0">
            <a:spAutoFit/>
          </a:bodyPr>
          <a:lstStyle/>
          <a:p>
            <a:pPr marL="12700">
              <a:lnSpc>
                <a:spcPct val="100000"/>
              </a:lnSpc>
              <a:spcBef>
                <a:spcPts val="100"/>
              </a:spcBef>
            </a:pPr>
            <a:r>
              <a:rPr dirty="0"/>
              <a:t>Li</a:t>
            </a:r>
            <a:r>
              <a:rPr spc="15" dirty="0"/>
              <a:t>n</a:t>
            </a:r>
            <a:r>
              <a:rPr dirty="0"/>
              <a:t>ks</a:t>
            </a:r>
          </a:p>
        </p:txBody>
      </p:sp>
      <p:sp>
        <p:nvSpPr>
          <p:cNvPr id="4" name="object 4"/>
          <p:cNvSpPr txBox="1"/>
          <p:nvPr/>
        </p:nvSpPr>
        <p:spPr>
          <a:xfrm>
            <a:off x="645972" y="2263404"/>
            <a:ext cx="7677150" cy="895758"/>
          </a:xfrm>
          <a:prstGeom prst="rect">
            <a:avLst/>
          </a:prstGeom>
        </p:spPr>
        <p:txBody>
          <a:bodyPr vert="horz" wrap="square" lIns="0" tIns="48895" rIns="0" bIns="0" rtlCol="0">
            <a:spAutoFit/>
          </a:bodyPr>
          <a:lstStyle/>
          <a:p>
            <a:pPr marL="268605" marR="5080" indent="-256540">
              <a:lnSpc>
                <a:spcPts val="3340"/>
              </a:lnSpc>
              <a:spcBef>
                <a:spcPts val="409"/>
              </a:spcBef>
              <a:buClr>
                <a:srgbClr val="9F4DA1"/>
              </a:buClr>
              <a:buChar char="•"/>
              <a:tabLst>
                <a:tab pos="269240" algn="l"/>
              </a:tabLst>
            </a:pPr>
            <a:r>
              <a:rPr sz="2800" u="heavy" spc="-70" dirty="0">
                <a:solidFill>
                  <a:srgbClr val="538DD3"/>
                </a:solidFill>
                <a:uFill>
                  <a:solidFill>
                    <a:srgbClr val="67ADBB"/>
                  </a:solidFill>
                </a:uFill>
                <a:latin typeface="Georgia"/>
                <a:cs typeface="Georgia"/>
                <a:hlinkClick r:id="rId2"/>
              </a:rPr>
              <a:t>https://colab.research.google.com/drive/1oIbf4 </a:t>
            </a:r>
            <a:r>
              <a:rPr sz="2800" spc="-65" dirty="0">
                <a:solidFill>
                  <a:srgbClr val="538DD3"/>
                </a:solidFill>
                <a:latin typeface="Georgia"/>
                <a:cs typeface="Georgia"/>
              </a:rPr>
              <a:t> </a:t>
            </a:r>
            <a:r>
              <a:rPr sz="2800" u="heavy" spc="-5" dirty="0">
                <a:solidFill>
                  <a:srgbClr val="538DD3"/>
                </a:solidFill>
                <a:uFill>
                  <a:solidFill>
                    <a:srgbClr val="67ADBB"/>
                  </a:solidFill>
                </a:uFill>
                <a:latin typeface="Georgia"/>
                <a:cs typeface="Georgia"/>
                <a:hlinkClick r:id="rId2"/>
              </a:rPr>
              <a:t>8uEAfJl95Frsn_okWKcoC4B61-r?usp=sharing</a:t>
            </a:r>
            <a:endParaRPr sz="2800" dirty="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41BF-9E4F-2113-182B-9EC8ECE2BC11}"/>
              </a:ext>
            </a:extLst>
          </p:cNvPr>
          <p:cNvSpPr>
            <a:spLocks noGrp="1"/>
          </p:cNvSpPr>
          <p:nvPr>
            <p:ph type="title"/>
          </p:nvPr>
        </p:nvSpPr>
        <p:spPr>
          <a:xfrm>
            <a:off x="3505199" y="609600"/>
            <a:ext cx="1905001" cy="677108"/>
          </a:xfrm>
        </p:spPr>
        <p:txBody>
          <a:bodyPr/>
          <a:lstStyle/>
          <a:p>
            <a:pPr algn="just"/>
            <a:r>
              <a:rPr lang="en-IN" sz="4400" dirty="0"/>
              <a:t>Res</a:t>
            </a:r>
            <a:r>
              <a:rPr lang="en-IN" sz="4400" spc="10" dirty="0"/>
              <a:t>u</a:t>
            </a:r>
            <a:r>
              <a:rPr lang="en-IN" sz="4400" dirty="0"/>
              <a:t>lt</a:t>
            </a:r>
          </a:p>
        </p:txBody>
      </p:sp>
      <p:sp>
        <p:nvSpPr>
          <p:cNvPr id="3" name="Text Placeholder 2">
            <a:extLst>
              <a:ext uri="{FF2B5EF4-FFF2-40B4-BE49-F238E27FC236}">
                <a16:creationId xmlns:a16="http://schemas.microsoft.com/office/drawing/2014/main" id="{A5DBF6AC-4585-D4B4-45FA-638EAF24E410}"/>
              </a:ext>
            </a:extLst>
          </p:cNvPr>
          <p:cNvSpPr>
            <a:spLocks noGrp="1"/>
          </p:cNvSpPr>
          <p:nvPr>
            <p:ph type="body" idx="1"/>
          </p:nvPr>
        </p:nvSpPr>
        <p:spPr>
          <a:xfrm>
            <a:off x="423163" y="2126912"/>
            <a:ext cx="4987037" cy="3323987"/>
          </a:xfrm>
        </p:spPr>
        <p:txBody>
          <a:bodyPr/>
          <a:lstStyle/>
          <a:p>
            <a:pPr algn="just"/>
            <a:r>
              <a:rPr lang="en-US" sz="2400" dirty="0"/>
              <a:t>The results of the doctor visit analysis project include insights into patient behavior, identification of common diagnosis, analysis of treatment patterns, resource optimization recommendations, and actionable insights for healthcare administrators and practitioners to enhance patient care and improve healthcare outcomes.</a:t>
            </a:r>
            <a:endParaRPr lang="en-IN" sz="2400" dirty="0"/>
          </a:p>
        </p:txBody>
      </p:sp>
      <p:pic>
        <p:nvPicPr>
          <p:cNvPr id="9" name="Picture 8">
            <a:extLst>
              <a:ext uri="{FF2B5EF4-FFF2-40B4-BE49-F238E27FC236}">
                <a16:creationId xmlns:a16="http://schemas.microsoft.com/office/drawing/2014/main" id="{08FD71BE-BECB-C9B5-94FE-E23C5AC86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3505200" cy="3124200"/>
          </a:xfrm>
          <a:prstGeom prst="rect">
            <a:avLst/>
          </a:prstGeom>
        </p:spPr>
      </p:pic>
    </p:spTree>
    <p:extLst>
      <p:ext uri="{BB962C8B-B14F-4D97-AF65-F5344CB8AC3E}">
        <p14:creationId xmlns:p14="http://schemas.microsoft.com/office/powerpoint/2010/main" val="122022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98779"/>
            <a:ext cx="5410200" cy="52069"/>
          </a:xfrm>
          <a:custGeom>
            <a:avLst/>
            <a:gdLst/>
            <a:ahLst/>
            <a:cxnLst/>
            <a:rect l="l" t="t" r="r" b="b"/>
            <a:pathLst>
              <a:path w="5410200" h="52070">
                <a:moveTo>
                  <a:pt x="5410200" y="0"/>
                </a:moveTo>
                <a:lnTo>
                  <a:pt x="0" y="0"/>
                </a:lnTo>
                <a:lnTo>
                  <a:pt x="0" y="52070"/>
                </a:lnTo>
                <a:lnTo>
                  <a:pt x="5410200" y="52070"/>
                </a:lnTo>
                <a:lnTo>
                  <a:pt x="5410200" y="0"/>
                </a:lnTo>
                <a:close/>
              </a:path>
            </a:pathLst>
          </a:custGeom>
          <a:solidFill>
            <a:srgbClr val="438085">
              <a:alpha val="50195"/>
            </a:srgbClr>
          </a:solidFill>
        </p:spPr>
        <p:txBody>
          <a:bodyPr wrap="square" lIns="0" tIns="0" rIns="0" bIns="0" rtlCol="0"/>
          <a:lstStyle/>
          <a:p>
            <a:endParaRPr/>
          </a:p>
        </p:txBody>
      </p:sp>
      <p:sp>
        <p:nvSpPr>
          <p:cNvPr id="3" name="object 3"/>
          <p:cNvSpPr/>
          <p:nvPr/>
        </p:nvSpPr>
        <p:spPr>
          <a:xfrm>
            <a:off x="0" y="0"/>
            <a:ext cx="9144000" cy="307340"/>
          </a:xfrm>
          <a:custGeom>
            <a:avLst/>
            <a:gdLst/>
            <a:ahLst/>
            <a:cxnLst/>
            <a:rect l="l" t="t" r="r" b="b"/>
            <a:pathLst>
              <a:path w="9144000" h="307340">
                <a:moveTo>
                  <a:pt x="0" y="307339"/>
                </a:moveTo>
                <a:lnTo>
                  <a:pt x="9144000" y="307339"/>
                </a:lnTo>
                <a:lnTo>
                  <a:pt x="9144000" y="0"/>
                </a:lnTo>
                <a:lnTo>
                  <a:pt x="0" y="0"/>
                </a:lnTo>
                <a:lnTo>
                  <a:pt x="0" y="307339"/>
                </a:lnTo>
                <a:close/>
              </a:path>
            </a:pathLst>
          </a:custGeom>
          <a:solidFill>
            <a:srgbClr val="424454"/>
          </a:solidFill>
        </p:spPr>
        <p:txBody>
          <a:bodyPr wrap="square" lIns="0" tIns="0" rIns="0" bIns="0" rtlCol="0"/>
          <a:lstStyle/>
          <a:p>
            <a:endParaRPr/>
          </a:p>
        </p:txBody>
      </p:sp>
      <p:grpSp>
        <p:nvGrpSpPr>
          <p:cNvPr id="4" name="object 4"/>
          <p:cNvGrpSpPr/>
          <p:nvPr/>
        </p:nvGrpSpPr>
        <p:grpSpPr>
          <a:xfrm>
            <a:off x="0" y="0"/>
            <a:ext cx="9144000" cy="627380"/>
            <a:chOff x="0" y="0"/>
            <a:chExt cx="9144000" cy="627380"/>
          </a:xfrm>
        </p:grpSpPr>
        <p:sp>
          <p:nvSpPr>
            <p:cNvPr id="5" name="object 5"/>
            <p:cNvSpPr/>
            <p:nvPr/>
          </p:nvSpPr>
          <p:spPr>
            <a:xfrm>
              <a:off x="0" y="307339"/>
              <a:ext cx="9144000" cy="143510"/>
            </a:xfrm>
            <a:custGeom>
              <a:avLst/>
              <a:gdLst/>
              <a:ahLst/>
              <a:cxnLst/>
              <a:rect l="l" t="t" r="r" b="b"/>
              <a:pathLst>
                <a:path w="9144000" h="143509">
                  <a:moveTo>
                    <a:pt x="9144000" y="0"/>
                  </a:moveTo>
                  <a:lnTo>
                    <a:pt x="0" y="0"/>
                  </a:lnTo>
                  <a:lnTo>
                    <a:pt x="0" y="91440"/>
                  </a:lnTo>
                  <a:lnTo>
                    <a:pt x="5410200" y="91440"/>
                  </a:lnTo>
                  <a:lnTo>
                    <a:pt x="5410200" y="143510"/>
                  </a:lnTo>
                  <a:lnTo>
                    <a:pt x="9144000" y="143510"/>
                  </a:lnTo>
                  <a:lnTo>
                    <a:pt x="9144000" y="91440"/>
                  </a:lnTo>
                  <a:lnTo>
                    <a:pt x="9144000" y="0"/>
                  </a:lnTo>
                  <a:close/>
                </a:path>
              </a:pathLst>
            </a:custGeom>
            <a:solidFill>
              <a:srgbClr val="438085"/>
            </a:solidFill>
          </p:spPr>
          <p:txBody>
            <a:bodyPr wrap="square" lIns="0" tIns="0" rIns="0" bIns="0" rtlCol="0"/>
            <a:lstStyle/>
            <a:p>
              <a:endParaRPr/>
            </a:p>
          </p:txBody>
        </p:sp>
        <p:sp>
          <p:nvSpPr>
            <p:cNvPr id="6" name="object 6"/>
            <p:cNvSpPr/>
            <p:nvPr/>
          </p:nvSpPr>
          <p:spPr>
            <a:xfrm>
              <a:off x="5410200" y="440054"/>
              <a:ext cx="3733800" cy="180340"/>
            </a:xfrm>
            <a:custGeom>
              <a:avLst/>
              <a:gdLst/>
              <a:ahLst/>
              <a:cxnLst/>
              <a:rect l="l" t="t" r="r" b="b"/>
              <a:pathLst>
                <a:path w="3733800" h="180340">
                  <a:moveTo>
                    <a:pt x="3733800" y="0"/>
                  </a:moveTo>
                  <a:lnTo>
                    <a:pt x="0" y="0"/>
                  </a:lnTo>
                  <a:lnTo>
                    <a:pt x="0" y="180339"/>
                  </a:lnTo>
                  <a:lnTo>
                    <a:pt x="3733800" y="180339"/>
                  </a:lnTo>
                  <a:lnTo>
                    <a:pt x="3733800" y="0"/>
                  </a:lnTo>
                  <a:close/>
                </a:path>
              </a:pathLst>
            </a:custGeom>
            <a:solidFill>
              <a:srgbClr val="438085">
                <a:alpha val="50195"/>
              </a:srgbClr>
            </a:solidFill>
          </p:spPr>
          <p:txBody>
            <a:bodyPr wrap="square" lIns="0" tIns="0" rIns="0" bIns="0" rtlCol="0"/>
            <a:lstStyle/>
            <a:p>
              <a:endParaRPr/>
            </a:p>
          </p:txBody>
        </p:sp>
        <p:sp>
          <p:nvSpPr>
            <p:cNvPr id="7" name="object 7"/>
            <p:cNvSpPr/>
            <p:nvPr/>
          </p:nvSpPr>
          <p:spPr>
            <a:xfrm>
              <a:off x="5407025" y="496569"/>
              <a:ext cx="3566795" cy="128905"/>
            </a:xfrm>
            <a:custGeom>
              <a:avLst/>
              <a:gdLst/>
              <a:ahLst/>
              <a:cxnLst/>
              <a:rect l="l" t="t" r="r" b="b"/>
              <a:pathLst>
                <a:path w="3566795" h="128904">
                  <a:moveTo>
                    <a:pt x="3058795" y="0"/>
                  </a:moveTo>
                  <a:lnTo>
                    <a:pt x="4445" y="0"/>
                  </a:lnTo>
                  <a:lnTo>
                    <a:pt x="2539" y="634"/>
                  </a:lnTo>
                  <a:lnTo>
                    <a:pt x="635" y="3175"/>
                  </a:lnTo>
                  <a:lnTo>
                    <a:pt x="0" y="5079"/>
                  </a:lnTo>
                  <a:lnTo>
                    <a:pt x="0" y="22859"/>
                  </a:lnTo>
                  <a:lnTo>
                    <a:pt x="635" y="26034"/>
                  </a:lnTo>
                  <a:lnTo>
                    <a:pt x="2539" y="28575"/>
                  </a:lnTo>
                  <a:lnTo>
                    <a:pt x="4445" y="27939"/>
                  </a:lnTo>
                  <a:lnTo>
                    <a:pt x="3061969" y="27939"/>
                  </a:lnTo>
                  <a:lnTo>
                    <a:pt x="3063875" y="26034"/>
                  </a:lnTo>
                  <a:lnTo>
                    <a:pt x="3063240" y="22859"/>
                  </a:lnTo>
                  <a:lnTo>
                    <a:pt x="3063240" y="5079"/>
                  </a:lnTo>
                  <a:lnTo>
                    <a:pt x="3063875" y="3175"/>
                  </a:lnTo>
                  <a:lnTo>
                    <a:pt x="3061334" y="634"/>
                  </a:lnTo>
                  <a:lnTo>
                    <a:pt x="3058795" y="0"/>
                  </a:lnTo>
                  <a:close/>
                </a:path>
                <a:path w="3566795" h="128904">
                  <a:moveTo>
                    <a:pt x="3061969" y="27939"/>
                  </a:moveTo>
                  <a:lnTo>
                    <a:pt x="3058795" y="27939"/>
                  </a:lnTo>
                  <a:lnTo>
                    <a:pt x="3061334" y="28575"/>
                  </a:lnTo>
                  <a:lnTo>
                    <a:pt x="3061969" y="27939"/>
                  </a:lnTo>
                  <a:close/>
                </a:path>
                <a:path w="3566795" h="128904">
                  <a:moveTo>
                    <a:pt x="3560445" y="91439"/>
                  </a:moveTo>
                  <a:lnTo>
                    <a:pt x="1972309" y="91439"/>
                  </a:lnTo>
                  <a:lnTo>
                    <a:pt x="1969134" y="92075"/>
                  </a:lnTo>
                  <a:lnTo>
                    <a:pt x="1966595" y="95250"/>
                  </a:lnTo>
                  <a:lnTo>
                    <a:pt x="1965959" y="97789"/>
                  </a:lnTo>
                  <a:lnTo>
                    <a:pt x="1965959" y="121919"/>
                  </a:lnTo>
                  <a:lnTo>
                    <a:pt x="1966595" y="126364"/>
                  </a:lnTo>
                  <a:lnTo>
                    <a:pt x="1969134" y="128904"/>
                  </a:lnTo>
                  <a:lnTo>
                    <a:pt x="1972309" y="128269"/>
                  </a:lnTo>
                  <a:lnTo>
                    <a:pt x="3564890" y="128269"/>
                  </a:lnTo>
                  <a:lnTo>
                    <a:pt x="3566795" y="126364"/>
                  </a:lnTo>
                  <a:lnTo>
                    <a:pt x="3566159" y="121919"/>
                  </a:lnTo>
                  <a:lnTo>
                    <a:pt x="3566159" y="97789"/>
                  </a:lnTo>
                  <a:lnTo>
                    <a:pt x="3566795" y="95250"/>
                  </a:lnTo>
                  <a:lnTo>
                    <a:pt x="3564254" y="92075"/>
                  </a:lnTo>
                  <a:lnTo>
                    <a:pt x="3560445" y="91439"/>
                  </a:lnTo>
                  <a:close/>
                </a:path>
                <a:path w="3566795" h="128904">
                  <a:moveTo>
                    <a:pt x="3564890" y="128269"/>
                  </a:moveTo>
                  <a:lnTo>
                    <a:pt x="3560445" y="128269"/>
                  </a:lnTo>
                  <a:lnTo>
                    <a:pt x="3564254" y="128904"/>
                  </a:lnTo>
                  <a:lnTo>
                    <a:pt x="3564890" y="128269"/>
                  </a:lnTo>
                  <a:close/>
                </a:path>
              </a:pathLst>
            </a:custGeom>
            <a:solidFill>
              <a:srgbClr val="FFFFFF"/>
            </a:solidFill>
          </p:spPr>
          <p:txBody>
            <a:bodyPr wrap="square" lIns="0" tIns="0" rIns="0" bIns="0" rtlCol="0"/>
            <a:lstStyle/>
            <a:p>
              <a:endParaRPr/>
            </a:p>
          </p:txBody>
        </p:sp>
        <p:sp>
          <p:nvSpPr>
            <p:cNvPr id="8" name="object 8"/>
            <p:cNvSpPr/>
            <p:nvPr/>
          </p:nvSpPr>
          <p:spPr>
            <a:xfrm>
              <a:off x="9044940" y="0"/>
              <a:ext cx="97790" cy="621665"/>
            </a:xfrm>
            <a:custGeom>
              <a:avLst/>
              <a:gdLst/>
              <a:ahLst/>
              <a:cxnLst/>
              <a:rect l="l" t="t" r="r" b="b"/>
              <a:pathLst>
                <a:path w="97790" h="621665">
                  <a:moveTo>
                    <a:pt x="27305" y="0"/>
                  </a:moveTo>
                  <a:lnTo>
                    <a:pt x="0" y="0"/>
                  </a:lnTo>
                  <a:lnTo>
                    <a:pt x="0" y="621665"/>
                  </a:lnTo>
                  <a:lnTo>
                    <a:pt x="27305" y="621665"/>
                  </a:lnTo>
                  <a:lnTo>
                    <a:pt x="27305" y="0"/>
                  </a:lnTo>
                  <a:close/>
                </a:path>
                <a:path w="97790" h="621665">
                  <a:moveTo>
                    <a:pt x="97790" y="0"/>
                  </a:moveTo>
                  <a:lnTo>
                    <a:pt x="39370" y="0"/>
                  </a:lnTo>
                  <a:lnTo>
                    <a:pt x="39370" y="621665"/>
                  </a:lnTo>
                  <a:lnTo>
                    <a:pt x="97790" y="621665"/>
                  </a:lnTo>
                  <a:lnTo>
                    <a:pt x="97790" y="0"/>
                  </a:lnTo>
                  <a:close/>
                </a:path>
              </a:pathLst>
            </a:custGeom>
            <a:solidFill>
              <a:srgbClr val="FFFFFF">
                <a:alpha val="65097"/>
              </a:srgbClr>
            </a:solidFill>
          </p:spPr>
          <p:txBody>
            <a:bodyPr wrap="square" lIns="0" tIns="0" rIns="0" bIns="0" rtlCol="0"/>
            <a:lstStyle/>
            <a:p>
              <a:endParaRPr/>
            </a:p>
          </p:txBody>
        </p:sp>
        <p:sp>
          <p:nvSpPr>
            <p:cNvPr id="9" name="object 9"/>
            <p:cNvSpPr/>
            <p:nvPr/>
          </p:nvSpPr>
          <p:spPr>
            <a:xfrm>
              <a:off x="9024619" y="0"/>
              <a:ext cx="9525" cy="622300"/>
            </a:xfrm>
            <a:custGeom>
              <a:avLst/>
              <a:gdLst/>
              <a:ahLst/>
              <a:cxnLst/>
              <a:rect l="l" t="t" r="r" b="b"/>
              <a:pathLst>
                <a:path w="9525" h="622300">
                  <a:moveTo>
                    <a:pt x="9525" y="0"/>
                  </a:moveTo>
                  <a:lnTo>
                    <a:pt x="0" y="0"/>
                  </a:lnTo>
                  <a:lnTo>
                    <a:pt x="0" y="622300"/>
                  </a:lnTo>
                  <a:lnTo>
                    <a:pt x="9525" y="622300"/>
                  </a:lnTo>
                  <a:lnTo>
                    <a:pt x="9525" y="0"/>
                  </a:lnTo>
                  <a:close/>
                </a:path>
              </a:pathLst>
            </a:custGeom>
            <a:solidFill>
              <a:srgbClr val="FFFFFF">
                <a:alpha val="59999"/>
              </a:srgbClr>
            </a:solidFill>
          </p:spPr>
          <p:txBody>
            <a:bodyPr wrap="square" lIns="0" tIns="0" rIns="0" bIns="0" rtlCol="0"/>
            <a:lstStyle/>
            <a:p>
              <a:endParaRPr/>
            </a:p>
          </p:txBody>
        </p:sp>
        <p:sp>
          <p:nvSpPr>
            <p:cNvPr id="10" name="object 10"/>
            <p:cNvSpPr/>
            <p:nvPr/>
          </p:nvSpPr>
          <p:spPr>
            <a:xfrm>
              <a:off x="8974455" y="0"/>
              <a:ext cx="27940" cy="622300"/>
            </a:xfrm>
            <a:custGeom>
              <a:avLst/>
              <a:gdLst/>
              <a:ahLst/>
              <a:cxnLst/>
              <a:rect l="l" t="t" r="r" b="b"/>
              <a:pathLst>
                <a:path w="27940" h="622300">
                  <a:moveTo>
                    <a:pt x="27940" y="0"/>
                  </a:moveTo>
                  <a:lnTo>
                    <a:pt x="0" y="0"/>
                  </a:lnTo>
                  <a:lnTo>
                    <a:pt x="0" y="622300"/>
                  </a:lnTo>
                  <a:lnTo>
                    <a:pt x="27940" y="622300"/>
                  </a:lnTo>
                  <a:lnTo>
                    <a:pt x="27940" y="0"/>
                  </a:lnTo>
                  <a:close/>
                </a:path>
              </a:pathLst>
            </a:custGeom>
            <a:solidFill>
              <a:srgbClr val="FFFFFF">
                <a:alpha val="39999"/>
              </a:srgbClr>
            </a:solidFill>
          </p:spPr>
          <p:txBody>
            <a:bodyPr wrap="square" lIns="0" tIns="0" rIns="0" bIns="0" rtlCol="0"/>
            <a:lstStyle/>
            <a:p>
              <a:endParaRPr/>
            </a:p>
          </p:txBody>
        </p:sp>
        <p:sp>
          <p:nvSpPr>
            <p:cNvPr id="11" name="object 11"/>
            <p:cNvSpPr/>
            <p:nvPr/>
          </p:nvSpPr>
          <p:spPr>
            <a:xfrm>
              <a:off x="8915400" y="0"/>
              <a:ext cx="55244" cy="585470"/>
            </a:xfrm>
            <a:custGeom>
              <a:avLst/>
              <a:gdLst/>
              <a:ahLst/>
              <a:cxnLst/>
              <a:rect l="l" t="t" r="r" b="b"/>
              <a:pathLst>
                <a:path w="55245" h="585470">
                  <a:moveTo>
                    <a:pt x="55245" y="0"/>
                  </a:moveTo>
                  <a:lnTo>
                    <a:pt x="0" y="0"/>
                  </a:lnTo>
                  <a:lnTo>
                    <a:pt x="0" y="585470"/>
                  </a:lnTo>
                  <a:lnTo>
                    <a:pt x="55245" y="585470"/>
                  </a:lnTo>
                  <a:lnTo>
                    <a:pt x="55245" y="0"/>
                  </a:lnTo>
                  <a:close/>
                </a:path>
              </a:pathLst>
            </a:custGeom>
            <a:solidFill>
              <a:srgbClr val="FFFFFF">
                <a:alpha val="19999"/>
              </a:srgbClr>
            </a:solidFill>
          </p:spPr>
          <p:txBody>
            <a:bodyPr wrap="square" lIns="0" tIns="0" rIns="0" bIns="0" rtlCol="0"/>
            <a:lstStyle/>
            <a:p>
              <a:endParaRPr/>
            </a:p>
          </p:txBody>
        </p:sp>
        <p:sp>
          <p:nvSpPr>
            <p:cNvPr id="12" name="object 12"/>
            <p:cNvSpPr/>
            <p:nvPr/>
          </p:nvSpPr>
          <p:spPr>
            <a:xfrm>
              <a:off x="8872219" y="0"/>
              <a:ext cx="9525" cy="585470"/>
            </a:xfrm>
            <a:custGeom>
              <a:avLst/>
              <a:gdLst/>
              <a:ahLst/>
              <a:cxnLst/>
              <a:rect l="l" t="t" r="r" b="b"/>
              <a:pathLst>
                <a:path w="9525" h="585470">
                  <a:moveTo>
                    <a:pt x="9525" y="0"/>
                  </a:moveTo>
                  <a:lnTo>
                    <a:pt x="0" y="0"/>
                  </a:lnTo>
                  <a:lnTo>
                    <a:pt x="0" y="585470"/>
                  </a:lnTo>
                  <a:lnTo>
                    <a:pt x="9525" y="585470"/>
                  </a:lnTo>
                  <a:lnTo>
                    <a:pt x="9525" y="0"/>
                  </a:lnTo>
                  <a:close/>
                </a:path>
              </a:pathLst>
            </a:custGeom>
            <a:solidFill>
              <a:srgbClr val="FFFFFF">
                <a:alpha val="30195"/>
              </a:srgbClr>
            </a:solidFill>
          </p:spPr>
          <p:txBody>
            <a:bodyPr wrap="square" lIns="0" tIns="0" rIns="0" bIns="0" rtlCol="0"/>
            <a:lstStyle/>
            <a:p>
              <a:endParaRPr/>
            </a:p>
          </p:txBody>
        </p:sp>
      </p:grpSp>
      <p:pic>
        <p:nvPicPr>
          <p:cNvPr id="16" name="Picture 15">
            <a:extLst>
              <a:ext uri="{FF2B5EF4-FFF2-40B4-BE49-F238E27FC236}">
                <a16:creationId xmlns:a16="http://schemas.microsoft.com/office/drawing/2014/main" id="{07A3DD88-E7D6-E658-B931-636B4AC89DE0}"/>
              </a:ext>
            </a:extLst>
          </p:cNvPr>
          <p:cNvPicPr>
            <a:picLocks noChangeAspect="1"/>
          </p:cNvPicPr>
          <p:nvPr/>
        </p:nvPicPr>
        <p:blipFill>
          <a:blip r:embed="rId2"/>
          <a:stretch>
            <a:fillRect/>
          </a:stretch>
        </p:blipFill>
        <p:spPr>
          <a:xfrm>
            <a:off x="838200" y="1219200"/>
            <a:ext cx="7162800" cy="563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DB1E-C660-2D2B-88AF-3BEFFBC11287}"/>
              </a:ext>
            </a:extLst>
          </p:cNvPr>
          <p:cNvSpPr>
            <a:spLocks noGrp="1"/>
          </p:cNvSpPr>
          <p:nvPr>
            <p:ph type="title"/>
          </p:nvPr>
        </p:nvSpPr>
        <p:spPr>
          <a:xfrm>
            <a:off x="228600" y="861364"/>
            <a:ext cx="8495285" cy="1238047"/>
          </a:xfrm>
        </p:spPr>
        <p:txBody>
          <a:bodyPr/>
          <a:lstStyle/>
          <a:p>
            <a:r>
              <a:rPr lang="en-US" spc="-35" dirty="0"/>
              <a:t>D</a:t>
            </a:r>
            <a:r>
              <a:rPr lang="en-US" spc="-40" dirty="0"/>
              <a:t>O</a:t>
            </a:r>
            <a:r>
              <a:rPr lang="en-US" spc="-25" dirty="0"/>
              <a:t>C</a:t>
            </a:r>
            <a:r>
              <a:rPr lang="en-US" dirty="0"/>
              <a:t>T</a:t>
            </a:r>
            <a:r>
              <a:rPr lang="en-US" spc="-35" dirty="0"/>
              <a:t>O</a:t>
            </a:r>
            <a:r>
              <a:rPr lang="en-US" dirty="0"/>
              <a:t>R</a:t>
            </a:r>
            <a:r>
              <a:rPr lang="en-US" spc="-20" dirty="0"/>
              <a:t> </a:t>
            </a:r>
            <a:r>
              <a:rPr lang="en-US" spc="-35" dirty="0"/>
              <a:t>V</a:t>
            </a:r>
            <a:r>
              <a:rPr lang="en-US" spc="-20" dirty="0"/>
              <a:t>ISI</a:t>
            </a:r>
            <a:r>
              <a:rPr lang="en-US" dirty="0"/>
              <a:t>T</a:t>
            </a:r>
            <a:r>
              <a:rPr lang="en-US" spc="-285" dirty="0"/>
              <a:t> </a:t>
            </a:r>
            <a:r>
              <a:rPr lang="en-US" spc="-30" dirty="0"/>
              <a:t>ANA</a:t>
            </a:r>
            <a:r>
              <a:rPr lang="en-US" spc="-25" dirty="0"/>
              <a:t>L</a:t>
            </a:r>
            <a:r>
              <a:rPr lang="en-US" spc="-30" dirty="0"/>
              <a:t>Y</a:t>
            </a:r>
            <a:r>
              <a:rPr lang="en-US" spc="-20" dirty="0"/>
              <a:t>SI</a:t>
            </a:r>
            <a:r>
              <a:rPr lang="en-US" dirty="0"/>
              <a:t>S</a:t>
            </a:r>
            <a:r>
              <a:rPr lang="en-US" spc="-15" dirty="0"/>
              <a:t> </a:t>
            </a:r>
            <a:r>
              <a:rPr lang="en-US" spc="-20" dirty="0"/>
              <a:t>USI</a:t>
            </a:r>
            <a:r>
              <a:rPr lang="en-US" spc="-5" dirty="0"/>
              <a:t>N</a:t>
            </a:r>
            <a:r>
              <a:rPr lang="en-US" dirty="0"/>
              <a:t>G</a:t>
            </a:r>
            <a:r>
              <a:rPr lang="en-US" spc="-20" dirty="0"/>
              <a:t> </a:t>
            </a:r>
            <a:r>
              <a:rPr lang="en-US" spc="-25" dirty="0"/>
              <a:t>P</a:t>
            </a:r>
            <a:r>
              <a:rPr lang="en-US" spc="-30" dirty="0"/>
              <a:t>Y</a:t>
            </a:r>
            <a:r>
              <a:rPr lang="en-US" spc="-25" dirty="0"/>
              <a:t>T</a:t>
            </a:r>
            <a:r>
              <a:rPr lang="en-US" dirty="0"/>
              <a:t>H</a:t>
            </a:r>
            <a:r>
              <a:rPr lang="en-US" spc="-30" dirty="0"/>
              <a:t>O</a:t>
            </a:r>
            <a:r>
              <a:rPr lang="en-US" dirty="0"/>
              <a:t>N</a:t>
            </a:r>
            <a:endParaRPr lang="en-IN" dirty="0"/>
          </a:p>
        </p:txBody>
      </p:sp>
      <p:sp>
        <p:nvSpPr>
          <p:cNvPr id="3" name="Text Placeholder 2">
            <a:extLst>
              <a:ext uri="{FF2B5EF4-FFF2-40B4-BE49-F238E27FC236}">
                <a16:creationId xmlns:a16="http://schemas.microsoft.com/office/drawing/2014/main" id="{74E354B6-170F-A1EC-7296-6E66882BF502}"/>
              </a:ext>
            </a:extLst>
          </p:cNvPr>
          <p:cNvSpPr>
            <a:spLocks noGrp="1"/>
          </p:cNvSpPr>
          <p:nvPr>
            <p:ph type="body" idx="1"/>
          </p:nvPr>
        </p:nvSpPr>
        <p:spPr>
          <a:xfrm>
            <a:off x="0" y="2209800"/>
            <a:ext cx="8797035" cy="3918788"/>
          </a:xfrm>
        </p:spPr>
        <p:txBody>
          <a:bodyPr/>
          <a:lstStyle/>
          <a:p>
            <a:endParaRPr lang="en-IN" dirty="0"/>
          </a:p>
        </p:txBody>
      </p:sp>
      <p:pic>
        <p:nvPicPr>
          <p:cNvPr id="4" name="Picture 3">
            <a:extLst>
              <a:ext uri="{FF2B5EF4-FFF2-40B4-BE49-F238E27FC236}">
                <a16:creationId xmlns:a16="http://schemas.microsoft.com/office/drawing/2014/main" id="{014238C7-CD62-FCE5-1076-C15C485C0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9800"/>
            <a:ext cx="9144000" cy="4648200"/>
          </a:xfrm>
          <a:prstGeom prst="rect">
            <a:avLst/>
          </a:prstGeom>
        </p:spPr>
      </p:pic>
    </p:spTree>
    <p:extLst>
      <p:ext uri="{BB962C8B-B14F-4D97-AF65-F5344CB8AC3E}">
        <p14:creationId xmlns:p14="http://schemas.microsoft.com/office/powerpoint/2010/main" val="38018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231140" y="465785"/>
            <a:ext cx="3341370" cy="574675"/>
          </a:xfrm>
          <a:prstGeom prst="rect">
            <a:avLst/>
          </a:prstGeom>
        </p:spPr>
        <p:txBody>
          <a:bodyPr vert="horz" wrap="square" lIns="0" tIns="12700" rIns="0" bIns="0" rtlCol="0">
            <a:spAutoFit/>
          </a:bodyPr>
          <a:lstStyle/>
          <a:p>
            <a:pPr marL="12700">
              <a:lnSpc>
                <a:spcPct val="100000"/>
              </a:lnSpc>
              <a:spcBef>
                <a:spcPts val="100"/>
              </a:spcBef>
            </a:pPr>
            <a:r>
              <a:rPr dirty="0"/>
              <a:t>PROJ</a:t>
            </a:r>
            <a:r>
              <a:rPr spc="-20" dirty="0"/>
              <a:t>E</a:t>
            </a:r>
            <a:r>
              <a:rPr dirty="0"/>
              <a:t>CT</a:t>
            </a:r>
            <a:r>
              <a:rPr spc="-229" dirty="0"/>
              <a:t> </a:t>
            </a:r>
            <a:r>
              <a:rPr dirty="0"/>
              <a:t>TO</a:t>
            </a:r>
            <a:r>
              <a:rPr spc="-15" dirty="0"/>
              <a:t>P</a:t>
            </a:r>
            <a:r>
              <a:rPr spc="-5" dirty="0"/>
              <a:t>IC</a:t>
            </a:r>
          </a:p>
        </p:txBody>
      </p:sp>
      <p:sp>
        <p:nvSpPr>
          <p:cNvPr id="4" name="object 4"/>
          <p:cNvSpPr txBox="1"/>
          <p:nvPr/>
        </p:nvSpPr>
        <p:spPr>
          <a:xfrm>
            <a:off x="273811" y="1411300"/>
            <a:ext cx="8642350" cy="4034790"/>
          </a:xfrm>
          <a:prstGeom prst="rect">
            <a:avLst/>
          </a:prstGeom>
        </p:spPr>
        <p:txBody>
          <a:bodyPr vert="horz" wrap="square" lIns="0" tIns="8890" rIns="0" bIns="0" rtlCol="0">
            <a:spAutoFit/>
          </a:bodyPr>
          <a:lstStyle/>
          <a:p>
            <a:pPr marL="183515" marR="871219" indent="-171450" algn="just">
              <a:lnSpc>
                <a:spcPct val="100800"/>
              </a:lnSpc>
              <a:spcBef>
                <a:spcPts val="70"/>
              </a:spcBef>
            </a:pPr>
            <a:r>
              <a:rPr sz="2600" spc="-10" dirty="0">
                <a:latin typeface="Georgia"/>
                <a:cs typeface="Georgia"/>
              </a:rPr>
              <a:t>"</a:t>
            </a:r>
            <a:r>
              <a:rPr sz="2600" b="1" spc="-10" dirty="0">
                <a:latin typeface="Georgia"/>
                <a:cs typeface="Georgia"/>
              </a:rPr>
              <a:t>Predictive </a:t>
            </a:r>
            <a:r>
              <a:rPr sz="2600" b="1" dirty="0">
                <a:latin typeface="Georgia"/>
                <a:cs typeface="Georgia"/>
              </a:rPr>
              <a:t>Modeling </a:t>
            </a:r>
            <a:r>
              <a:rPr sz="2600" b="1" spc="-10" dirty="0">
                <a:latin typeface="Georgia"/>
                <a:cs typeface="Georgia"/>
              </a:rPr>
              <a:t>for </a:t>
            </a:r>
            <a:r>
              <a:rPr sz="2600" b="1" spc="-5" dirty="0">
                <a:latin typeface="Georgia"/>
                <a:cs typeface="Georgia"/>
              </a:rPr>
              <a:t>Patient Readmission </a:t>
            </a:r>
            <a:r>
              <a:rPr sz="2600" b="1" spc="-650" dirty="0">
                <a:latin typeface="Georgia"/>
                <a:cs typeface="Georgia"/>
              </a:rPr>
              <a:t> </a:t>
            </a:r>
            <a:r>
              <a:rPr sz="2600" b="1" spc="-10" dirty="0">
                <a:latin typeface="Georgia"/>
                <a:cs typeface="Georgia"/>
              </a:rPr>
              <a:t>Risk</a:t>
            </a:r>
            <a:r>
              <a:rPr sz="2600" b="1" spc="-20" dirty="0">
                <a:latin typeface="Georgia"/>
                <a:cs typeface="Georgia"/>
              </a:rPr>
              <a:t> </a:t>
            </a:r>
            <a:r>
              <a:rPr sz="2600" b="1" spc="-10" dirty="0">
                <a:latin typeface="Georgia"/>
                <a:cs typeface="Georgia"/>
              </a:rPr>
              <a:t>in</a:t>
            </a:r>
            <a:r>
              <a:rPr sz="2600" b="1" spc="20" dirty="0">
                <a:latin typeface="Georgia"/>
                <a:cs typeface="Georgia"/>
              </a:rPr>
              <a:t> </a:t>
            </a:r>
            <a:r>
              <a:rPr sz="2600" b="1" spc="-5" dirty="0">
                <a:latin typeface="Georgia"/>
                <a:cs typeface="Georgia"/>
              </a:rPr>
              <a:t>a</a:t>
            </a:r>
            <a:r>
              <a:rPr sz="2600" b="1" spc="-25" dirty="0">
                <a:latin typeface="Georgia"/>
                <a:cs typeface="Georgia"/>
              </a:rPr>
              <a:t> </a:t>
            </a:r>
            <a:r>
              <a:rPr sz="2600" b="1" spc="-5" dirty="0">
                <a:latin typeface="Georgia"/>
                <a:cs typeface="Georgia"/>
              </a:rPr>
              <a:t>Hospital</a:t>
            </a:r>
            <a:r>
              <a:rPr sz="2600" b="1" spc="15" dirty="0">
                <a:latin typeface="Georgia"/>
                <a:cs typeface="Georgia"/>
              </a:rPr>
              <a:t> </a:t>
            </a:r>
            <a:r>
              <a:rPr sz="2600" b="1" spc="-5" dirty="0">
                <a:latin typeface="Georgia"/>
                <a:cs typeface="Georgia"/>
              </a:rPr>
              <a:t>Setting"</a:t>
            </a:r>
            <a:endParaRPr sz="2600" dirty="0">
              <a:latin typeface="Georgia"/>
              <a:cs typeface="Georgia"/>
            </a:endParaRPr>
          </a:p>
          <a:p>
            <a:pPr marL="183515" marR="5080" indent="-18415" algn="just">
              <a:lnSpc>
                <a:spcPct val="100299"/>
              </a:lnSpc>
              <a:spcBef>
                <a:spcPts val="280"/>
              </a:spcBef>
            </a:pPr>
            <a:r>
              <a:rPr sz="2600" spc="25" dirty="0">
                <a:latin typeface="Georgia"/>
                <a:cs typeface="Georgia"/>
              </a:rPr>
              <a:t>In </a:t>
            </a:r>
            <a:r>
              <a:rPr sz="2600" spc="65" dirty="0">
                <a:latin typeface="Georgia"/>
                <a:cs typeface="Georgia"/>
              </a:rPr>
              <a:t>this </a:t>
            </a:r>
            <a:r>
              <a:rPr sz="2600" spc="90" dirty="0">
                <a:latin typeface="Georgia"/>
                <a:cs typeface="Georgia"/>
              </a:rPr>
              <a:t>project, </a:t>
            </a:r>
            <a:r>
              <a:rPr sz="2600" spc="45" dirty="0">
                <a:latin typeface="Georgia"/>
                <a:cs typeface="Georgia"/>
              </a:rPr>
              <a:t>the </a:t>
            </a:r>
            <a:r>
              <a:rPr sz="2600" spc="60" dirty="0">
                <a:latin typeface="Georgia"/>
                <a:cs typeface="Georgia"/>
              </a:rPr>
              <a:t>goal </a:t>
            </a:r>
            <a:r>
              <a:rPr sz="2600" spc="70" dirty="0">
                <a:latin typeface="Georgia"/>
                <a:cs typeface="Georgia"/>
              </a:rPr>
              <a:t>would </a:t>
            </a:r>
            <a:r>
              <a:rPr sz="2600" spc="20" dirty="0">
                <a:latin typeface="Georgia"/>
                <a:cs typeface="Georgia"/>
              </a:rPr>
              <a:t>be </a:t>
            </a:r>
            <a:r>
              <a:rPr sz="2600" spc="25" dirty="0">
                <a:latin typeface="Georgia"/>
                <a:cs typeface="Georgia"/>
              </a:rPr>
              <a:t>to </a:t>
            </a:r>
            <a:r>
              <a:rPr sz="2600" spc="80" dirty="0">
                <a:latin typeface="Georgia"/>
                <a:cs typeface="Georgia"/>
              </a:rPr>
              <a:t>analyze </a:t>
            </a:r>
            <a:r>
              <a:rPr sz="2600" spc="-5" dirty="0">
                <a:latin typeface="Georgia"/>
                <a:cs typeface="Georgia"/>
              </a:rPr>
              <a:t>a </a:t>
            </a:r>
            <a:r>
              <a:rPr sz="2600" spc="85" dirty="0">
                <a:latin typeface="Georgia"/>
                <a:cs typeface="Georgia"/>
              </a:rPr>
              <a:t>doctor </a:t>
            </a:r>
            <a:r>
              <a:rPr sz="2600" spc="90" dirty="0">
                <a:latin typeface="Georgia"/>
                <a:cs typeface="Georgia"/>
              </a:rPr>
              <a:t> </a:t>
            </a:r>
            <a:r>
              <a:rPr sz="2600" spc="50" dirty="0">
                <a:latin typeface="Georgia"/>
                <a:cs typeface="Georgia"/>
              </a:rPr>
              <a:t>dataset </a:t>
            </a:r>
            <a:r>
              <a:rPr sz="2600" spc="20" dirty="0">
                <a:latin typeface="Georgia"/>
                <a:cs typeface="Georgia"/>
              </a:rPr>
              <a:t>and </a:t>
            </a:r>
            <a:r>
              <a:rPr sz="2600" spc="45" dirty="0">
                <a:latin typeface="Georgia"/>
                <a:cs typeface="Georgia"/>
              </a:rPr>
              <a:t>develop </a:t>
            </a:r>
            <a:r>
              <a:rPr sz="2600" spc="-5" dirty="0">
                <a:latin typeface="Georgia"/>
                <a:cs typeface="Georgia"/>
              </a:rPr>
              <a:t>a </a:t>
            </a:r>
            <a:r>
              <a:rPr sz="2600" spc="55" dirty="0">
                <a:latin typeface="Georgia"/>
                <a:cs typeface="Georgia"/>
              </a:rPr>
              <a:t>predictive </a:t>
            </a:r>
            <a:r>
              <a:rPr sz="2600" spc="45" dirty="0">
                <a:latin typeface="Georgia"/>
                <a:cs typeface="Georgia"/>
              </a:rPr>
              <a:t>model </a:t>
            </a:r>
            <a:r>
              <a:rPr sz="2600" spc="-10" dirty="0">
                <a:latin typeface="Georgia"/>
                <a:cs typeface="Georgia"/>
              </a:rPr>
              <a:t>to </a:t>
            </a:r>
            <a:r>
              <a:rPr sz="2600" spc="50" dirty="0">
                <a:latin typeface="Georgia"/>
                <a:cs typeface="Georgia"/>
              </a:rPr>
              <a:t>estimate </a:t>
            </a:r>
            <a:r>
              <a:rPr sz="2600" spc="20" dirty="0">
                <a:latin typeface="Georgia"/>
                <a:cs typeface="Georgia"/>
              </a:rPr>
              <a:t>the </a:t>
            </a:r>
            <a:r>
              <a:rPr sz="2600" spc="25" dirty="0">
                <a:latin typeface="Georgia"/>
                <a:cs typeface="Georgia"/>
              </a:rPr>
              <a:t> </a:t>
            </a:r>
            <a:r>
              <a:rPr sz="2600" spc="40" dirty="0">
                <a:latin typeface="Georgia"/>
                <a:cs typeface="Georgia"/>
              </a:rPr>
              <a:t>likelihood </a:t>
            </a:r>
            <a:r>
              <a:rPr sz="2600" spc="5" dirty="0">
                <a:latin typeface="Georgia"/>
                <a:cs typeface="Georgia"/>
              </a:rPr>
              <a:t>of </a:t>
            </a:r>
            <a:r>
              <a:rPr sz="2600" spc="-5" dirty="0">
                <a:latin typeface="Georgia"/>
                <a:cs typeface="Georgia"/>
              </a:rPr>
              <a:t>a </a:t>
            </a:r>
            <a:r>
              <a:rPr sz="2600" spc="50" dirty="0">
                <a:latin typeface="Georgia"/>
                <a:cs typeface="Georgia"/>
              </a:rPr>
              <a:t>patient </a:t>
            </a:r>
            <a:r>
              <a:rPr sz="2600" spc="30" dirty="0">
                <a:latin typeface="Georgia"/>
                <a:cs typeface="Georgia"/>
              </a:rPr>
              <a:t>being </a:t>
            </a:r>
            <a:r>
              <a:rPr sz="2600" spc="50" dirty="0">
                <a:latin typeface="Georgia"/>
                <a:cs typeface="Georgia"/>
              </a:rPr>
              <a:t>readmitted </a:t>
            </a:r>
            <a:r>
              <a:rPr sz="2600" spc="-10" dirty="0">
                <a:latin typeface="Georgia"/>
                <a:cs typeface="Georgia"/>
              </a:rPr>
              <a:t>to </a:t>
            </a:r>
            <a:r>
              <a:rPr sz="2600" spc="20" dirty="0">
                <a:latin typeface="Georgia"/>
                <a:cs typeface="Georgia"/>
              </a:rPr>
              <a:t>the </a:t>
            </a:r>
            <a:r>
              <a:rPr sz="2600" spc="50" dirty="0">
                <a:latin typeface="Georgia"/>
                <a:cs typeface="Georgia"/>
              </a:rPr>
              <a:t>hospital </a:t>
            </a:r>
            <a:r>
              <a:rPr sz="2600" spc="55" dirty="0">
                <a:latin typeface="Georgia"/>
                <a:cs typeface="Georgia"/>
              </a:rPr>
              <a:t> </a:t>
            </a:r>
            <a:r>
              <a:rPr sz="2600" spc="-5" dirty="0">
                <a:latin typeface="Georgia"/>
                <a:cs typeface="Georgia"/>
              </a:rPr>
              <a:t>within a </a:t>
            </a:r>
            <a:r>
              <a:rPr sz="2600" spc="-10" dirty="0">
                <a:latin typeface="Georgia"/>
                <a:cs typeface="Georgia"/>
              </a:rPr>
              <a:t>specified</a:t>
            </a:r>
            <a:r>
              <a:rPr sz="2600" spc="605" dirty="0">
                <a:latin typeface="Georgia"/>
                <a:cs typeface="Georgia"/>
              </a:rPr>
              <a:t> </a:t>
            </a:r>
            <a:r>
              <a:rPr sz="2600" spc="-10" dirty="0">
                <a:latin typeface="Georgia"/>
                <a:cs typeface="Georgia"/>
              </a:rPr>
              <a:t>time frame. </a:t>
            </a:r>
            <a:r>
              <a:rPr sz="2600" spc="-5" dirty="0">
                <a:latin typeface="Georgia"/>
                <a:cs typeface="Georgia"/>
              </a:rPr>
              <a:t>By exploring</a:t>
            </a:r>
            <a:r>
              <a:rPr sz="2600" spc="615" dirty="0">
                <a:latin typeface="Georgia"/>
                <a:cs typeface="Georgia"/>
              </a:rPr>
              <a:t> </a:t>
            </a:r>
            <a:r>
              <a:rPr sz="2600" spc="-10" dirty="0">
                <a:latin typeface="Georgia"/>
                <a:cs typeface="Georgia"/>
              </a:rPr>
              <a:t>factors such </a:t>
            </a:r>
            <a:r>
              <a:rPr sz="2600" spc="-5" dirty="0">
                <a:latin typeface="Georgia"/>
                <a:cs typeface="Georgia"/>
              </a:rPr>
              <a:t> </a:t>
            </a:r>
            <a:r>
              <a:rPr sz="2600" spc="-15" dirty="0">
                <a:latin typeface="Georgia"/>
                <a:cs typeface="Georgia"/>
              </a:rPr>
              <a:t>as </a:t>
            </a:r>
            <a:r>
              <a:rPr sz="2600" spc="50" dirty="0">
                <a:latin typeface="Georgia"/>
                <a:cs typeface="Georgia"/>
              </a:rPr>
              <a:t>patient </a:t>
            </a:r>
            <a:r>
              <a:rPr sz="2600" spc="65" dirty="0">
                <a:latin typeface="Georgia"/>
                <a:cs typeface="Georgia"/>
              </a:rPr>
              <a:t>demographics, </a:t>
            </a:r>
            <a:r>
              <a:rPr sz="2600" spc="55" dirty="0">
                <a:latin typeface="Georgia"/>
                <a:cs typeface="Georgia"/>
              </a:rPr>
              <a:t>medical </a:t>
            </a:r>
            <a:r>
              <a:rPr sz="2600" spc="60" dirty="0">
                <a:latin typeface="Georgia"/>
                <a:cs typeface="Georgia"/>
              </a:rPr>
              <a:t>history, </a:t>
            </a:r>
            <a:r>
              <a:rPr sz="2600" spc="65" dirty="0">
                <a:latin typeface="Georgia"/>
                <a:cs typeface="Georgia"/>
              </a:rPr>
              <a:t>treatments, </a:t>
            </a:r>
            <a:r>
              <a:rPr sz="2600" spc="70" dirty="0">
                <a:latin typeface="Georgia"/>
                <a:cs typeface="Georgia"/>
              </a:rPr>
              <a:t> </a:t>
            </a:r>
            <a:r>
              <a:rPr sz="2600" spc="45" dirty="0">
                <a:latin typeface="Georgia"/>
                <a:cs typeface="Georgia"/>
              </a:rPr>
              <a:t>and </a:t>
            </a:r>
            <a:r>
              <a:rPr sz="2600" spc="105" dirty="0">
                <a:latin typeface="Georgia"/>
                <a:cs typeface="Georgia"/>
              </a:rPr>
              <a:t>hospitalization </a:t>
            </a:r>
            <a:r>
              <a:rPr sz="2600" spc="90" dirty="0">
                <a:latin typeface="Georgia"/>
                <a:cs typeface="Georgia"/>
              </a:rPr>
              <a:t>details, </a:t>
            </a:r>
            <a:r>
              <a:rPr sz="2600" spc="55" dirty="0">
                <a:latin typeface="Georgia"/>
                <a:cs typeface="Georgia"/>
              </a:rPr>
              <a:t>the </a:t>
            </a:r>
            <a:r>
              <a:rPr sz="2600" spc="80" dirty="0">
                <a:latin typeface="Georgia"/>
                <a:cs typeface="Georgia"/>
              </a:rPr>
              <a:t>project </a:t>
            </a:r>
            <a:r>
              <a:rPr sz="2600" spc="70" dirty="0">
                <a:latin typeface="Georgia"/>
                <a:cs typeface="Georgia"/>
              </a:rPr>
              <a:t>would </a:t>
            </a:r>
            <a:r>
              <a:rPr sz="2600" spc="55" dirty="0">
                <a:latin typeface="Georgia"/>
                <a:cs typeface="Georgia"/>
              </a:rPr>
              <a:t>aim to </a:t>
            </a:r>
            <a:r>
              <a:rPr sz="2600" spc="60" dirty="0">
                <a:latin typeface="Georgia"/>
                <a:cs typeface="Georgia"/>
              </a:rPr>
              <a:t> </a:t>
            </a:r>
            <a:r>
              <a:rPr sz="2600" spc="-10" dirty="0">
                <a:latin typeface="Georgia"/>
                <a:cs typeface="Georgia"/>
              </a:rPr>
              <a:t>identify </a:t>
            </a:r>
            <a:r>
              <a:rPr sz="2600" spc="-5" dirty="0">
                <a:latin typeface="Georgia"/>
                <a:cs typeface="Georgia"/>
              </a:rPr>
              <a:t>significant predictors </a:t>
            </a:r>
            <a:r>
              <a:rPr sz="2600" spc="5" dirty="0">
                <a:latin typeface="Georgia"/>
                <a:cs typeface="Georgia"/>
              </a:rPr>
              <a:t>of </a:t>
            </a:r>
            <a:r>
              <a:rPr sz="2600" spc="-5" dirty="0">
                <a:latin typeface="Georgia"/>
                <a:cs typeface="Georgia"/>
              </a:rPr>
              <a:t>readmission </a:t>
            </a:r>
            <a:r>
              <a:rPr sz="2600" spc="-10" dirty="0">
                <a:latin typeface="Georgia"/>
                <a:cs typeface="Georgia"/>
              </a:rPr>
              <a:t>and build </a:t>
            </a:r>
            <a:r>
              <a:rPr sz="2600" spc="-5" dirty="0">
                <a:latin typeface="Georgia"/>
                <a:cs typeface="Georgia"/>
              </a:rPr>
              <a:t>a </a:t>
            </a:r>
            <a:r>
              <a:rPr sz="2600" dirty="0">
                <a:latin typeface="Georgia"/>
                <a:cs typeface="Georgia"/>
              </a:rPr>
              <a:t> </a:t>
            </a:r>
            <a:r>
              <a:rPr sz="2600" spc="-10" dirty="0">
                <a:latin typeface="Georgia"/>
                <a:cs typeface="Georgia"/>
              </a:rPr>
              <a:t>machine</a:t>
            </a:r>
            <a:r>
              <a:rPr sz="2600" dirty="0">
                <a:latin typeface="Georgia"/>
                <a:cs typeface="Georgia"/>
              </a:rPr>
              <a:t> </a:t>
            </a:r>
            <a:r>
              <a:rPr sz="2600" spc="-5" dirty="0">
                <a:latin typeface="Georgia"/>
                <a:cs typeface="Georgia"/>
              </a:rPr>
              <a:t>learning</a:t>
            </a:r>
            <a:r>
              <a:rPr sz="2600" dirty="0">
                <a:latin typeface="Georgia"/>
                <a:cs typeface="Georgia"/>
              </a:rPr>
              <a:t> </a:t>
            </a:r>
            <a:r>
              <a:rPr sz="2600" spc="-5" dirty="0">
                <a:latin typeface="Georgia"/>
                <a:cs typeface="Georgia"/>
              </a:rPr>
              <a:t>model</a:t>
            </a:r>
            <a:r>
              <a:rPr sz="2600" dirty="0">
                <a:latin typeface="Georgia"/>
                <a:cs typeface="Georgia"/>
              </a:rPr>
              <a:t> </a:t>
            </a:r>
            <a:r>
              <a:rPr sz="2600" spc="-10" dirty="0">
                <a:latin typeface="Georgia"/>
                <a:cs typeface="Georgia"/>
              </a:rPr>
              <a:t>to </a:t>
            </a:r>
            <a:r>
              <a:rPr sz="2600" spc="-5" dirty="0">
                <a:latin typeface="Georgia"/>
                <a:cs typeface="Georgia"/>
              </a:rPr>
              <a:t>make </a:t>
            </a:r>
            <a:r>
              <a:rPr sz="2600" spc="-10" dirty="0">
                <a:latin typeface="Georgia"/>
                <a:cs typeface="Georgia"/>
              </a:rPr>
              <a:t>accurate</a:t>
            </a:r>
            <a:r>
              <a:rPr sz="2600" spc="15" dirty="0">
                <a:latin typeface="Georgia"/>
                <a:cs typeface="Georgia"/>
              </a:rPr>
              <a:t> </a:t>
            </a:r>
            <a:r>
              <a:rPr sz="2600" spc="-10" dirty="0">
                <a:latin typeface="Georgia"/>
                <a:cs typeface="Georgia"/>
              </a:rPr>
              <a:t>predictions.</a:t>
            </a:r>
            <a:endParaRPr sz="2600" dirty="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AGENDA</a:t>
            </a:r>
          </a:p>
        </p:txBody>
      </p:sp>
      <p:sp>
        <p:nvSpPr>
          <p:cNvPr id="4" name="object 4"/>
          <p:cNvSpPr txBox="1"/>
          <p:nvPr/>
        </p:nvSpPr>
        <p:spPr>
          <a:xfrm>
            <a:off x="188468" y="1009015"/>
            <a:ext cx="8877300" cy="5661025"/>
          </a:xfrm>
          <a:prstGeom prst="rect">
            <a:avLst/>
          </a:prstGeom>
        </p:spPr>
        <p:txBody>
          <a:bodyPr vert="horz" wrap="square" lIns="0" tIns="12700" rIns="0" bIns="0" rtlCol="0">
            <a:spAutoFit/>
          </a:bodyPr>
          <a:lstStyle/>
          <a:p>
            <a:pPr marL="268605" marR="15240" indent="-256540" algn="just">
              <a:lnSpc>
                <a:spcPct val="100000"/>
              </a:lnSpc>
              <a:spcBef>
                <a:spcPts val="100"/>
              </a:spcBef>
            </a:pPr>
            <a:r>
              <a:rPr sz="2400" b="1" spc="35" dirty="0">
                <a:latin typeface="Georgia"/>
                <a:cs typeface="Georgia"/>
              </a:rPr>
              <a:t>Data </a:t>
            </a:r>
            <a:r>
              <a:rPr sz="2400" b="1" spc="55" dirty="0">
                <a:latin typeface="Georgia"/>
                <a:cs typeface="Georgia"/>
              </a:rPr>
              <a:t>Collection: </a:t>
            </a:r>
            <a:r>
              <a:rPr sz="2400" spc="45" dirty="0">
                <a:latin typeface="Georgia"/>
                <a:cs typeface="Georgia"/>
              </a:rPr>
              <a:t>Gather </a:t>
            </a:r>
            <a:r>
              <a:rPr sz="2400" spc="55" dirty="0">
                <a:latin typeface="Georgia"/>
                <a:cs typeface="Georgia"/>
              </a:rPr>
              <a:t>doctor </a:t>
            </a:r>
            <a:r>
              <a:rPr sz="2400" spc="45" dirty="0">
                <a:latin typeface="Georgia"/>
                <a:cs typeface="Georgia"/>
              </a:rPr>
              <a:t>visit data, </a:t>
            </a:r>
            <a:r>
              <a:rPr sz="2400" spc="55" dirty="0">
                <a:latin typeface="Georgia"/>
                <a:cs typeface="Georgia"/>
              </a:rPr>
              <a:t>including patient </a:t>
            </a:r>
            <a:r>
              <a:rPr sz="2400" spc="60" dirty="0">
                <a:latin typeface="Georgia"/>
                <a:cs typeface="Georgia"/>
              </a:rPr>
              <a:t> </a:t>
            </a:r>
            <a:r>
              <a:rPr sz="2400" spc="-5" dirty="0">
                <a:latin typeface="Georgia"/>
                <a:cs typeface="Georgia"/>
              </a:rPr>
              <a:t>demographics, visit</a:t>
            </a:r>
            <a:r>
              <a:rPr sz="2400" spc="5" dirty="0">
                <a:latin typeface="Georgia"/>
                <a:cs typeface="Georgia"/>
              </a:rPr>
              <a:t> </a:t>
            </a:r>
            <a:r>
              <a:rPr sz="2400" spc="-5" dirty="0">
                <a:latin typeface="Georgia"/>
                <a:cs typeface="Georgia"/>
              </a:rPr>
              <a:t>details,</a:t>
            </a:r>
            <a:r>
              <a:rPr sz="2400" dirty="0">
                <a:latin typeface="Georgia"/>
                <a:cs typeface="Georgia"/>
              </a:rPr>
              <a:t> </a:t>
            </a:r>
            <a:r>
              <a:rPr sz="2400" spc="-10" dirty="0">
                <a:latin typeface="Georgia"/>
                <a:cs typeface="Georgia"/>
              </a:rPr>
              <a:t>diagnoses,</a:t>
            </a:r>
            <a:r>
              <a:rPr sz="2400" spc="-5" dirty="0">
                <a:latin typeface="Georgia"/>
                <a:cs typeface="Georgia"/>
              </a:rPr>
              <a:t> </a:t>
            </a:r>
            <a:r>
              <a:rPr sz="2400" dirty="0">
                <a:latin typeface="Georgia"/>
                <a:cs typeface="Georgia"/>
              </a:rPr>
              <a:t>and</a:t>
            </a:r>
            <a:r>
              <a:rPr sz="2400" spc="-15" dirty="0">
                <a:latin typeface="Georgia"/>
                <a:cs typeface="Georgia"/>
              </a:rPr>
              <a:t> </a:t>
            </a:r>
            <a:r>
              <a:rPr sz="2400" spc="-5" dirty="0">
                <a:latin typeface="Georgia"/>
                <a:cs typeface="Georgia"/>
              </a:rPr>
              <a:t>treatments.</a:t>
            </a:r>
            <a:endParaRPr sz="2400" dirty="0">
              <a:latin typeface="Georgia"/>
              <a:cs typeface="Georgia"/>
            </a:endParaRPr>
          </a:p>
          <a:p>
            <a:pPr marL="268605" marR="26034" indent="-256540" algn="just">
              <a:lnSpc>
                <a:spcPct val="100000"/>
              </a:lnSpc>
              <a:spcBef>
                <a:spcPts val="290"/>
              </a:spcBef>
            </a:pPr>
            <a:r>
              <a:rPr sz="2400" b="1" spc="85" dirty="0">
                <a:latin typeface="Georgia"/>
                <a:cs typeface="Georgia"/>
              </a:rPr>
              <a:t>Data </a:t>
            </a:r>
            <a:r>
              <a:rPr sz="2400" b="1" spc="130" dirty="0">
                <a:latin typeface="Georgia"/>
                <a:cs typeface="Georgia"/>
              </a:rPr>
              <a:t>Preprocessing: </a:t>
            </a:r>
            <a:r>
              <a:rPr sz="2400" spc="90" dirty="0">
                <a:latin typeface="Georgia"/>
                <a:cs typeface="Georgia"/>
              </a:rPr>
              <a:t>Clean </a:t>
            </a:r>
            <a:r>
              <a:rPr sz="2400" spc="70" dirty="0">
                <a:latin typeface="Georgia"/>
                <a:cs typeface="Georgia"/>
              </a:rPr>
              <a:t>and </a:t>
            </a:r>
            <a:r>
              <a:rPr sz="2400" spc="120" dirty="0">
                <a:latin typeface="Georgia"/>
                <a:cs typeface="Georgia"/>
              </a:rPr>
              <a:t>preprocess </a:t>
            </a:r>
            <a:r>
              <a:rPr sz="2400" spc="70" dirty="0">
                <a:latin typeface="Georgia"/>
                <a:cs typeface="Georgia"/>
              </a:rPr>
              <a:t>the </a:t>
            </a:r>
            <a:r>
              <a:rPr sz="2400" spc="120" dirty="0">
                <a:latin typeface="Georgia"/>
                <a:cs typeface="Georgia"/>
              </a:rPr>
              <a:t>dataset, </a:t>
            </a:r>
            <a:r>
              <a:rPr sz="2400" spc="125" dirty="0">
                <a:latin typeface="Georgia"/>
                <a:cs typeface="Georgia"/>
              </a:rPr>
              <a:t> </a:t>
            </a:r>
            <a:r>
              <a:rPr sz="2400" spc="180" dirty="0">
                <a:latin typeface="Georgia"/>
                <a:cs typeface="Georgia"/>
              </a:rPr>
              <a:t>handling </a:t>
            </a:r>
            <a:r>
              <a:rPr sz="2400" spc="170" dirty="0">
                <a:latin typeface="Georgia"/>
                <a:cs typeface="Georgia"/>
              </a:rPr>
              <a:t>missing values, </a:t>
            </a:r>
            <a:r>
              <a:rPr sz="2400" spc="185" dirty="0">
                <a:latin typeface="Georgia"/>
                <a:cs typeface="Georgia"/>
              </a:rPr>
              <a:t>outliers, </a:t>
            </a:r>
            <a:r>
              <a:rPr sz="2400" spc="95" dirty="0">
                <a:latin typeface="Georgia"/>
                <a:cs typeface="Georgia"/>
              </a:rPr>
              <a:t>and </a:t>
            </a:r>
            <a:r>
              <a:rPr sz="2400" spc="180" dirty="0">
                <a:latin typeface="Georgia"/>
                <a:cs typeface="Georgia"/>
              </a:rPr>
              <a:t>ensuring </a:t>
            </a:r>
            <a:r>
              <a:rPr sz="2400" spc="135" dirty="0">
                <a:latin typeface="Georgia"/>
                <a:cs typeface="Georgia"/>
              </a:rPr>
              <a:t>data </a:t>
            </a:r>
            <a:r>
              <a:rPr sz="2400" spc="140" dirty="0">
                <a:latin typeface="Georgia"/>
                <a:cs typeface="Georgia"/>
              </a:rPr>
              <a:t> </a:t>
            </a:r>
            <a:r>
              <a:rPr sz="2400" spc="-10" dirty="0">
                <a:latin typeface="Georgia"/>
                <a:cs typeface="Georgia"/>
              </a:rPr>
              <a:t>consistency.</a:t>
            </a:r>
            <a:endParaRPr sz="2400" dirty="0">
              <a:latin typeface="Georgia"/>
              <a:cs typeface="Georgia"/>
            </a:endParaRPr>
          </a:p>
          <a:p>
            <a:pPr marL="268605" marR="7620" indent="-256540" algn="just">
              <a:lnSpc>
                <a:spcPct val="100000"/>
              </a:lnSpc>
              <a:spcBef>
                <a:spcPts val="290"/>
              </a:spcBef>
            </a:pPr>
            <a:r>
              <a:rPr sz="2400" b="1" spc="100" dirty="0">
                <a:latin typeface="Georgia"/>
                <a:cs typeface="Georgia"/>
              </a:rPr>
              <a:t>Exploratory </a:t>
            </a:r>
            <a:r>
              <a:rPr sz="2400" b="1" spc="60" dirty="0">
                <a:latin typeface="Georgia"/>
                <a:cs typeface="Georgia"/>
              </a:rPr>
              <a:t>Data </a:t>
            </a:r>
            <a:r>
              <a:rPr sz="2400" b="1" spc="95" dirty="0">
                <a:latin typeface="Georgia"/>
                <a:cs typeface="Georgia"/>
              </a:rPr>
              <a:t>Analysis </a:t>
            </a:r>
            <a:r>
              <a:rPr sz="2400" b="1" spc="75" dirty="0">
                <a:latin typeface="Georgia"/>
                <a:cs typeface="Georgia"/>
              </a:rPr>
              <a:t>(EDA): </a:t>
            </a:r>
            <a:r>
              <a:rPr sz="2400" spc="95" dirty="0">
                <a:latin typeface="Georgia"/>
                <a:cs typeface="Georgia"/>
              </a:rPr>
              <a:t>Perform </a:t>
            </a:r>
            <a:r>
              <a:rPr sz="2400" spc="100" dirty="0">
                <a:latin typeface="Georgia"/>
                <a:cs typeface="Georgia"/>
              </a:rPr>
              <a:t>descriptive </a:t>
            </a:r>
            <a:r>
              <a:rPr sz="2400" spc="105" dirty="0">
                <a:latin typeface="Georgia"/>
                <a:cs typeface="Georgia"/>
              </a:rPr>
              <a:t> </a:t>
            </a:r>
            <a:r>
              <a:rPr sz="2400" spc="-5" dirty="0">
                <a:latin typeface="Georgia"/>
                <a:cs typeface="Georgia"/>
              </a:rPr>
              <a:t>statistics and visualizations </a:t>
            </a:r>
            <a:r>
              <a:rPr sz="2400" dirty="0">
                <a:latin typeface="Georgia"/>
                <a:cs typeface="Georgia"/>
              </a:rPr>
              <a:t>to </a:t>
            </a:r>
            <a:r>
              <a:rPr sz="2400" spc="-10" dirty="0">
                <a:latin typeface="Georgia"/>
                <a:cs typeface="Georgia"/>
              </a:rPr>
              <a:t>gain </a:t>
            </a:r>
            <a:r>
              <a:rPr sz="2400" spc="-5" dirty="0">
                <a:latin typeface="Georgia"/>
                <a:cs typeface="Georgia"/>
              </a:rPr>
              <a:t>insights </a:t>
            </a:r>
            <a:r>
              <a:rPr sz="2400" dirty="0">
                <a:latin typeface="Georgia"/>
                <a:cs typeface="Georgia"/>
              </a:rPr>
              <a:t>into </a:t>
            </a:r>
            <a:r>
              <a:rPr sz="2400" spc="-5" dirty="0">
                <a:latin typeface="Georgia"/>
                <a:cs typeface="Georgia"/>
              </a:rPr>
              <a:t>visit patterns, </a:t>
            </a:r>
            <a:r>
              <a:rPr sz="2400" dirty="0">
                <a:latin typeface="Georgia"/>
                <a:cs typeface="Georgia"/>
              </a:rPr>
              <a:t> </a:t>
            </a:r>
            <a:r>
              <a:rPr sz="2400" spc="-5" dirty="0">
                <a:latin typeface="Georgia"/>
                <a:cs typeface="Georgia"/>
              </a:rPr>
              <a:t>patient</a:t>
            </a:r>
            <a:r>
              <a:rPr sz="2400" spc="5" dirty="0">
                <a:latin typeface="Georgia"/>
                <a:cs typeface="Georgia"/>
              </a:rPr>
              <a:t> </a:t>
            </a:r>
            <a:r>
              <a:rPr sz="2400" spc="-5" dirty="0">
                <a:latin typeface="Georgia"/>
                <a:cs typeface="Georgia"/>
              </a:rPr>
              <a:t>characteristics,</a:t>
            </a:r>
            <a:r>
              <a:rPr sz="2400" spc="25" dirty="0">
                <a:latin typeface="Georgia"/>
                <a:cs typeface="Georgia"/>
              </a:rPr>
              <a:t> </a:t>
            </a:r>
            <a:r>
              <a:rPr sz="2400" spc="-5" dirty="0">
                <a:latin typeface="Georgia"/>
                <a:cs typeface="Georgia"/>
              </a:rPr>
              <a:t>and</a:t>
            </a:r>
            <a:r>
              <a:rPr sz="2400" spc="-15" dirty="0">
                <a:latin typeface="Georgia"/>
                <a:cs typeface="Georgia"/>
              </a:rPr>
              <a:t> </a:t>
            </a:r>
            <a:r>
              <a:rPr sz="2400" spc="-10" dirty="0">
                <a:latin typeface="Georgia"/>
                <a:cs typeface="Georgia"/>
              </a:rPr>
              <a:t>common</a:t>
            </a:r>
            <a:r>
              <a:rPr sz="2400" spc="20" dirty="0">
                <a:latin typeface="Georgia"/>
                <a:cs typeface="Georgia"/>
              </a:rPr>
              <a:t> </a:t>
            </a:r>
            <a:r>
              <a:rPr sz="2400" spc="-5" dirty="0">
                <a:latin typeface="Georgia"/>
                <a:cs typeface="Georgia"/>
              </a:rPr>
              <a:t>diagnoses.</a:t>
            </a:r>
            <a:endParaRPr sz="2400" dirty="0">
              <a:latin typeface="Georgia"/>
              <a:cs typeface="Georgia"/>
            </a:endParaRPr>
          </a:p>
          <a:p>
            <a:pPr marL="268605" marR="5080" indent="-256540" algn="just">
              <a:lnSpc>
                <a:spcPct val="100000"/>
              </a:lnSpc>
              <a:spcBef>
                <a:spcPts val="295"/>
              </a:spcBef>
            </a:pPr>
            <a:r>
              <a:rPr sz="2400" b="1" spc="-5" dirty="0">
                <a:latin typeface="Georgia"/>
                <a:cs typeface="Georgia"/>
              </a:rPr>
              <a:t>Analysis </a:t>
            </a:r>
            <a:r>
              <a:rPr sz="2400" b="1" dirty="0">
                <a:latin typeface="Georgia"/>
                <a:cs typeface="Georgia"/>
              </a:rPr>
              <a:t>and Insights: </a:t>
            </a:r>
            <a:r>
              <a:rPr sz="2400" spc="-5" dirty="0">
                <a:latin typeface="Georgia"/>
                <a:cs typeface="Georgia"/>
              </a:rPr>
              <a:t>Apply statistical </a:t>
            </a:r>
            <a:r>
              <a:rPr sz="2400" spc="35" dirty="0">
                <a:latin typeface="Georgia"/>
                <a:cs typeface="Georgia"/>
              </a:rPr>
              <a:t>techniques </a:t>
            </a:r>
            <a:r>
              <a:rPr sz="2400" spc="-5" dirty="0">
                <a:latin typeface="Georgia"/>
                <a:cs typeface="Georgia"/>
              </a:rPr>
              <a:t>and data </a:t>
            </a:r>
            <a:r>
              <a:rPr sz="2400" dirty="0">
                <a:latin typeface="Georgia"/>
                <a:cs typeface="Georgia"/>
              </a:rPr>
              <a:t> </a:t>
            </a:r>
            <a:r>
              <a:rPr sz="2400" spc="-5" dirty="0">
                <a:latin typeface="Georgia"/>
                <a:cs typeface="Georgia"/>
              </a:rPr>
              <a:t>mining algorithms </a:t>
            </a:r>
            <a:r>
              <a:rPr sz="2400" dirty="0">
                <a:latin typeface="Georgia"/>
                <a:cs typeface="Georgia"/>
              </a:rPr>
              <a:t>to </a:t>
            </a:r>
            <a:r>
              <a:rPr sz="2400" spc="-5" dirty="0">
                <a:latin typeface="Georgia"/>
                <a:cs typeface="Georgia"/>
              </a:rPr>
              <a:t>identify trends, patterns, and </a:t>
            </a:r>
            <a:r>
              <a:rPr sz="2400" spc="-10" dirty="0">
                <a:latin typeface="Georgia"/>
                <a:cs typeface="Georgia"/>
              </a:rPr>
              <a:t>correlations </a:t>
            </a:r>
            <a:r>
              <a:rPr sz="2400" spc="-5" dirty="0">
                <a:latin typeface="Georgia"/>
                <a:cs typeface="Georgia"/>
              </a:rPr>
              <a:t> </a:t>
            </a:r>
            <a:r>
              <a:rPr sz="2400" spc="30" dirty="0">
                <a:latin typeface="Georgia"/>
                <a:cs typeface="Georgia"/>
              </a:rPr>
              <a:t>in </a:t>
            </a:r>
            <a:r>
              <a:rPr sz="2400" spc="75" dirty="0">
                <a:latin typeface="Georgia"/>
                <a:cs typeface="Georgia"/>
              </a:rPr>
              <a:t>the </a:t>
            </a:r>
            <a:r>
              <a:rPr sz="2400" spc="95" dirty="0">
                <a:latin typeface="Georgia"/>
                <a:cs typeface="Georgia"/>
              </a:rPr>
              <a:t>data, </a:t>
            </a:r>
            <a:r>
              <a:rPr sz="2400" spc="125" dirty="0">
                <a:latin typeface="Georgia"/>
                <a:cs typeface="Georgia"/>
              </a:rPr>
              <a:t>providing </a:t>
            </a:r>
            <a:r>
              <a:rPr sz="2400" spc="120" dirty="0">
                <a:latin typeface="Georgia"/>
                <a:cs typeface="Georgia"/>
              </a:rPr>
              <a:t>actionable </a:t>
            </a:r>
            <a:r>
              <a:rPr sz="2400" spc="125" dirty="0">
                <a:latin typeface="Georgia"/>
                <a:cs typeface="Georgia"/>
              </a:rPr>
              <a:t>insights </a:t>
            </a:r>
            <a:r>
              <a:rPr sz="2400" spc="70" dirty="0">
                <a:latin typeface="Georgia"/>
                <a:cs typeface="Georgia"/>
              </a:rPr>
              <a:t>for </a:t>
            </a:r>
            <a:r>
              <a:rPr sz="2400" spc="120" dirty="0">
                <a:latin typeface="Georgia"/>
                <a:cs typeface="Georgia"/>
              </a:rPr>
              <a:t>improving </a:t>
            </a:r>
            <a:r>
              <a:rPr sz="2400" spc="125" dirty="0">
                <a:latin typeface="Georgia"/>
                <a:cs typeface="Georgia"/>
              </a:rPr>
              <a:t> </a:t>
            </a:r>
            <a:r>
              <a:rPr sz="2400" spc="-5" dirty="0">
                <a:latin typeface="Georgia"/>
                <a:cs typeface="Georgia"/>
              </a:rPr>
              <a:t>healthcare</a:t>
            </a:r>
            <a:r>
              <a:rPr sz="2400" spc="10" dirty="0">
                <a:latin typeface="Georgia"/>
                <a:cs typeface="Georgia"/>
              </a:rPr>
              <a:t> </a:t>
            </a:r>
            <a:r>
              <a:rPr sz="2400" spc="-5" dirty="0">
                <a:latin typeface="Georgia"/>
                <a:cs typeface="Georgia"/>
              </a:rPr>
              <a:t>delivery.</a:t>
            </a:r>
            <a:endParaRPr sz="2400" dirty="0">
              <a:latin typeface="Georgia"/>
              <a:cs typeface="Georgia"/>
            </a:endParaRPr>
          </a:p>
          <a:p>
            <a:pPr marL="268605" marR="15240" indent="-256540" algn="just">
              <a:lnSpc>
                <a:spcPct val="100000"/>
              </a:lnSpc>
              <a:spcBef>
                <a:spcPts val="290"/>
              </a:spcBef>
            </a:pPr>
            <a:r>
              <a:rPr sz="2400" b="1" spc="105" dirty="0">
                <a:latin typeface="Georgia"/>
                <a:cs typeface="Georgia"/>
              </a:rPr>
              <a:t>Visualization </a:t>
            </a:r>
            <a:r>
              <a:rPr sz="2400" b="1" spc="60" dirty="0">
                <a:latin typeface="Georgia"/>
                <a:cs typeface="Georgia"/>
              </a:rPr>
              <a:t>and </a:t>
            </a:r>
            <a:r>
              <a:rPr sz="2400" b="1" spc="105" dirty="0">
                <a:latin typeface="Georgia"/>
                <a:cs typeface="Georgia"/>
              </a:rPr>
              <a:t>Reporting: </a:t>
            </a:r>
            <a:r>
              <a:rPr sz="2400" spc="95" dirty="0">
                <a:latin typeface="Georgia"/>
                <a:cs typeface="Georgia"/>
              </a:rPr>
              <a:t>Present findings through </a:t>
            </a:r>
            <a:r>
              <a:rPr sz="2400" spc="100" dirty="0">
                <a:latin typeface="Georgia"/>
                <a:cs typeface="Georgia"/>
              </a:rPr>
              <a:t> </a:t>
            </a:r>
            <a:r>
              <a:rPr sz="2400" spc="40" dirty="0">
                <a:latin typeface="Georgia"/>
                <a:cs typeface="Georgia"/>
              </a:rPr>
              <a:t>informative </a:t>
            </a:r>
            <a:r>
              <a:rPr sz="2400" spc="50" dirty="0">
                <a:latin typeface="Georgia"/>
                <a:cs typeface="Georgia"/>
              </a:rPr>
              <a:t>visualizations </a:t>
            </a:r>
            <a:r>
              <a:rPr sz="2400" spc="-5" dirty="0">
                <a:latin typeface="Georgia"/>
                <a:cs typeface="Georgia"/>
              </a:rPr>
              <a:t>and </a:t>
            </a:r>
            <a:r>
              <a:rPr sz="2400" dirty="0">
                <a:latin typeface="Georgia"/>
                <a:cs typeface="Georgia"/>
              </a:rPr>
              <a:t>a </a:t>
            </a:r>
            <a:r>
              <a:rPr sz="2400" spc="40" dirty="0">
                <a:latin typeface="Georgia"/>
                <a:cs typeface="Georgia"/>
              </a:rPr>
              <a:t>concise </a:t>
            </a:r>
            <a:r>
              <a:rPr sz="2400" spc="35" dirty="0">
                <a:latin typeface="Georgia"/>
                <a:cs typeface="Georgia"/>
              </a:rPr>
              <a:t>report </a:t>
            </a:r>
            <a:r>
              <a:rPr sz="2400" spc="45" dirty="0">
                <a:latin typeface="Georgia"/>
                <a:cs typeface="Georgia"/>
              </a:rPr>
              <a:t>summarizing </a:t>
            </a:r>
            <a:r>
              <a:rPr sz="2400" spc="50" dirty="0">
                <a:latin typeface="Georgia"/>
                <a:cs typeface="Georgia"/>
              </a:rPr>
              <a:t> </a:t>
            </a:r>
            <a:r>
              <a:rPr sz="2400" dirty="0">
                <a:latin typeface="Georgia"/>
                <a:cs typeface="Georgia"/>
              </a:rPr>
              <a:t>the</a:t>
            </a:r>
            <a:r>
              <a:rPr sz="2400" spc="-20" dirty="0">
                <a:latin typeface="Georgia"/>
                <a:cs typeface="Georgia"/>
              </a:rPr>
              <a:t> </a:t>
            </a:r>
            <a:r>
              <a:rPr sz="2400" spc="-10" dirty="0">
                <a:latin typeface="Georgia"/>
                <a:cs typeface="Georgia"/>
              </a:rPr>
              <a:t>analysis</a:t>
            </a:r>
            <a:r>
              <a:rPr sz="2400" spc="-5" dirty="0">
                <a:latin typeface="Georgia"/>
                <a:cs typeface="Georgia"/>
              </a:rPr>
              <a:t> </a:t>
            </a:r>
            <a:r>
              <a:rPr sz="2400" dirty="0">
                <a:latin typeface="Georgia"/>
                <a:cs typeface="Georgia"/>
              </a:rPr>
              <a:t>results </a:t>
            </a:r>
            <a:r>
              <a:rPr sz="2400" spc="-5" dirty="0">
                <a:latin typeface="Georgia"/>
                <a:cs typeface="Georgia"/>
              </a:rPr>
              <a:t>and</a:t>
            </a:r>
            <a:r>
              <a:rPr sz="2400" spc="-15" dirty="0">
                <a:latin typeface="Georgia"/>
                <a:cs typeface="Georgia"/>
              </a:rPr>
              <a:t> </a:t>
            </a:r>
            <a:r>
              <a:rPr sz="2400" spc="-5" dirty="0">
                <a:latin typeface="Georgia"/>
                <a:cs typeface="Georgia"/>
              </a:rPr>
              <a:t>key takeaways.</a:t>
            </a:r>
            <a:endParaRPr sz="2400" dirty="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9904-B954-D0FA-ECEA-6AA20936080E}"/>
              </a:ext>
            </a:extLst>
          </p:cNvPr>
          <p:cNvSpPr>
            <a:spLocks noGrp="1"/>
          </p:cNvSpPr>
          <p:nvPr>
            <p:ph type="title"/>
          </p:nvPr>
        </p:nvSpPr>
        <p:spPr>
          <a:xfrm>
            <a:off x="838200" y="735564"/>
            <a:ext cx="6629401" cy="734199"/>
          </a:xfrm>
        </p:spPr>
        <p:txBody>
          <a:bodyPr/>
          <a:lstStyle/>
          <a:p>
            <a:r>
              <a:rPr lang="en-IN" sz="3600" spc="-5" dirty="0"/>
              <a:t>PROJECT</a:t>
            </a:r>
            <a:r>
              <a:rPr lang="en-IN" sz="3600" spc="-100" dirty="0"/>
              <a:t> </a:t>
            </a:r>
            <a:r>
              <a:rPr lang="en-IN" sz="3600" dirty="0"/>
              <a:t>OVER</a:t>
            </a:r>
            <a:r>
              <a:rPr lang="en-IN" sz="3600" spc="-45" dirty="0"/>
              <a:t> </a:t>
            </a:r>
            <a:r>
              <a:rPr lang="en-IN" sz="3600" spc="-5" dirty="0"/>
              <a:t>VIEW</a:t>
            </a:r>
            <a:endParaRPr lang="en-IN" dirty="0"/>
          </a:p>
        </p:txBody>
      </p:sp>
      <p:sp>
        <p:nvSpPr>
          <p:cNvPr id="3" name="Text Placeholder 2">
            <a:extLst>
              <a:ext uri="{FF2B5EF4-FFF2-40B4-BE49-F238E27FC236}">
                <a16:creationId xmlns:a16="http://schemas.microsoft.com/office/drawing/2014/main" id="{ADC35EFB-3F1A-B592-E163-DA0A818DE635}"/>
              </a:ext>
            </a:extLst>
          </p:cNvPr>
          <p:cNvSpPr>
            <a:spLocks noGrp="1"/>
          </p:cNvSpPr>
          <p:nvPr>
            <p:ph type="body" idx="1"/>
          </p:nvPr>
        </p:nvSpPr>
        <p:spPr>
          <a:xfrm>
            <a:off x="457200" y="1905001"/>
            <a:ext cx="4724400" cy="4308872"/>
          </a:xfrm>
        </p:spPr>
        <p:txBody>
          <a:bodyPr/>
          <a:lstStyle/>
          <a:p>
            <a:pPr algn="just"/>
            <a:r>
              <a:rPr lang="en-US" sz="2800" dirty="0"/>
              <a:t>This project analyzes doctor visit data using Python to gain insights into patient behavior, medical diagnosis, and treatment patterns. It aims to uncover trends and correlations, providing actionable insights for improving healthcare delivery and optimizing resource allocation.</a:t>
            </a:r>
            <a:endParaRPr lang="en-IN" sz="2800" dirty="0"/>
          </a:p>
        </p:txBody>
      </p:sp>
      <p:pic>
        <p:nvPicPr>
          <p:cNvPr id="5" name="Picture 4">
            <a:extLst>
              <a:ext uri="{FF2B5EF4-FFF2-40B4-BE49-F238E27FC236}">
                <a16:creationId xmlns:a16="http://schemas.microsoft.com/office/drawing/2014/main" id="{3E0A8627-95DA-8AD8-4A7C-401551CC841F}"/>
              </a:ext>
            </a:extLst>
          </p:cNvPr>
          <p:cNvPicPr>
            <a:picLocks noChangeAspect="1"/>
          </p:cNvPicPr>
          <p:nvPr/>
        </p:nvPicPr>
        <p:blipFill>
          <a:blip r:embed="rId2"/>
          <a:stretch>
            <a:fillRect/>
          </a:stretch>
        </p:blipFill>
        <p:spPr>
          <a:xfrm>
            <a:off x="5257800" y="1905000"/>
            <a:ext cx="3810000" cy="4190999"/>
          </a:xfrm>
          <a:prstGeom prst="rect">
            <a:avLst/>
          </a:prstGeom>
        </p:spPr>
      </p:pic>
    </p:spTree>
    <p:extLst>
      <p:ext uri="{BB962C8B-B14F-4D97-AF65-F5344CB8AC3E}">
        <p14:creationId xmlns:p14="http://schemas.microsoft.com/office/powerpoint/2010/main" val="421094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9" y="0"/>
            <a:ext cx="9145905" cy="6859905"/>
            <a:chOff x="-889" y="0"/>
            <a:chExt cx="9145905" cy="6859905"/>
          </a:xfrm>
        </p:grpSpPr>
        <p:pic>
          <p:nvPicPr>
            <p:cNvPr id="3" name="object 3"/>
            <p:cNvPicPr/>
            <p:nvPr/>
          </p:nvPicPr>
          <p:blipFill>
            <a:blip r:embed="rId2" cstate="print"/>
            <a:stretch>
              <a:fillRect/>
            </a:stretch>
          </p:blipFill>
          <p:spPr>
            <a:xfrm>
              <a:off x="4114800" y="2133600"/>
              <a:ext cx="4800600" cy="3357880"/>
            </a:xfrm>
            <a:prstGeom prst="rect">
              <a:avLst/>
            </a:prstGeom>
          </p:spPr>
        </p:pic>
        <p:sp>
          <p:nvSpPr>
            <p:cNvPr id="4" name="object 4"/>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83540" y="505790"/>
            <a:ext cx="5433695" cy="574675"/>
          </a:xfrm>
          <a:prstGeom prst="rect">
            <a:avLst/>
          </a:prstGeom>
        </p:spPr>
        <p:txBody>
          <a:bodyPr vert="horz" wrap="square" lIns="0" tIns="12700" rIns="0" bIns="0" rtlCol="0">
            <a:spAutoFit/>
          </a:bodyPr>
          <a:lstStyle/>
          <a:p>
            <a:pPr marL="12700">
              <a:lnSpc>
                <a:spcPct val="100000"/>
              </a:lnSpc>
              <a:spcBef>
                <a:spcPts val="100"/>
              </a:spcBef>
            </a:pPr>
            <a:r>
              <a:rPr spc="5" dirty="0"/>
              <a:t>WHO</a:t>
            </a:r>
            <a:r>
              <a:rPr spc="-245" dirty="0"/>
              <a:t> </a:t>
            </a:r>
            <a:r>
              <a:rPr spc="-5" dirty="0"/>
              <a:t>ARE</a:t>
            </a:r>
            <a:r>
              <a:rPr spc="-95" dirty="0"/>
              <a:t> </a:t>
            </a:r>
            <a:r>
              <a:rPr dirty="0"/>
              <a:t>THE</a:t>
            </a:r>
            <a:r>
              <a:rPr spc="-45" dirty="0"/>
              <a:t> </a:t>
            </a:r>
            <a:r>
              <a:rPr spc="-5" dirty="0"/>
              <a:t>END</a:t>
            </a:r>
            <a:r>
              <a:rPr spc="-35" dirty="0"/>
              <a:t> </a:t>
            </a:r>
            <a:r>
              <a:rPr dirty="0"/>
              <a:t>USERS</a:t>
            </a:r>
          </a:p>
        </p:txBody>
      </p:sp>
      <p:sp>
        <p:nvSpPr>
          <p:cNvPr id="6" name="object 6"/>
          <p:cNvSpPr txBox="1"/>
          <p:nvPr/>
        </p:nvSpPr>
        <p:spPr>
          <a:xfrm>
            <a:off x="78739" y="2149602"/>
            <a:ext cx="3960495" cy="3328035"/>
          </a:xfrm>
          <a:prstGeom prst="rect">
            <a:avLst/>
          </a:prstGeom>
        </p:spPr>
        <p:txBody>
          <a:bodyPr vert="horz" wrap="square" lIns="0" tIns="10795" rIns="0" bIns="0" rtlCol="0">
            <a:spAutoFit/>
          </a:bodyPr>
          <a:lstStyle/>
          <a:p>
            <a:pPr marL="12700" marR="5080" algn="just">
              <a:lnSpc>
                <a:spcPct val="100400"/>
              </a:lnSpc>
              <a:spcBef>
                <a:spcPts val="85"/>
              </a:spcBef>
            </a:pPr>
            <a:r>
              <a:rPr sz="2400" spc="60" dirty="0">
                <a:latin typeface="Georgia"/>
                <a:cs typeface="Georgia"/>
              </a:rPr>
              <a:t>The </a:t>
            </a:r>
            <a:r>
              <a:rPr sz="2400" spc="100" dirty="0">
                <a:latin typeface="Georgia"/>
                <a:cs typeface="Georgia"/>
              </a:rPr>
              <a:t>potential </a:t>
            </a:r>
            <a:r>
              <a:rPr sz="2400" spc="50" dirty="0">
                <a:latin typeface="Georgia"/>
                <a:cs typeface="Georgia"/>
              </a:rPr>
              <a:t>end </a:t>
            </a:r>
            <a:r>
              <a:rPr sz="2400" spc="75" dirty="0">
                <a:latin typeface="Georgia"/>
                <a:cs typeface="Georgia"/>
              </a:rPr>
              <a:t>users </a:t>
            </a:r>
            <a:r>
              <a:rPr sz="2400" spc="70" dirty="0">
                <a:latin typeface="Georgia"/>
                <a:cs typeface="Georgia"/>
              </a:rPr>
              <a:t>of </a:t>
            </a:r>
            <a:r>
              <a:rPr sz="2400" spc="75" dirty="0">
                <a:latin typeface="Georgia"/>
                <a:cs typeface="Georgia"/>
              </a:rPr>
              <a:t> </a:t>
            </a:r>
            <a:r>
              <a:rPr sz="2400" spc="110" dirty="0">
                <a:latin typeface="Georgia"/>
                <a:cs typeface="Georgia"/>
              </a:rPr>
              <a:t>the </a:t>
            </a:r>
            <a:r>
              <a:rPr sz="2400" spc="165" dirty="0">
                <a:latin typeface="Georgia"/>
                <a:cs typeface="Georgia"/>
              </a:rPr>
              <a:t>doctor </a:t>
            </a:r>
            <a:r>
              <a:rPr sz="2400" spc="145" dirty="0">
                <a:latin typeface="Georgia"/>
                <a:cs typeface="Georgia"/>
              </a:rPr>
              <a:t>visit </a:t>
            </a:r>
            <a:r>
              <a:rPr sz="2400" spc="180" dirty="0">
                <a:latin typeface="Georgia"/>
                <a:cs typeface="Georgia"/>
              </a:rPr>
              <a:t>analysis </a:t>
            </a:r>
            <a:r>
              <a:rPr sz="2400" spc="185" dirty="0">
                <a:latin typeface="Georgia"/>
                <a:cs typeface="Georgia"/>
              </a:rPr>
              <a:t> </a:t>
            </a:r>
            <a:r>
              <a:rPr sz="2400" spc="90" dirty="0">
                <a:latin typeface="Georgia"/>
                <a:cs typeface="Georgia"/>
              </a:rPr>
              <a:t>project include </a:t>
            </a:r>
            <a:r>
              <a:rPr sz="2400" spc="95" dirty="0">
                <a:latin typeface="Georgia"/>
                <a:cs typeface="Georgia"/>
              </a:rPr>
              <a:t>healthcare </a:t>
            </a:r>
            <a:r>
              <a:rPr sz="2400" spc="100" dirty="0">
                <a:latin typeface="Georgia"/>
                <a:cs typeface="Georgia"/>
              </a:rPr>
              <a:t> </a:t>
            </a:r>
            <a:r>
              <a:rPr sz="2400" spc="50" dirty="0">
                <a:latin typeface="Georgia"/>
                <a:cs typeface="Georgia"/>
              </a:rPr>
              <a:t>administrators </a:t>
            </a:r>
            <a:r>
              <a:rPr sz="2400" spc="25" dirty="0">
                <a:latin typeface="Georgia"/>
                <a:cs typeface="Georgia"/>
              </a:rPr>
              <a:t>and </a:t>
            </a:r>
            <a:r>
              <a:rPr sz="2400" spc="30" dirty="0">
                <a:latin typeface="Georgia"/>
                <a:cs typeface="Georgia"/>
              </a:rPr>
              <a:t>medical </a:t>
            </a:r>
            <a:r>
              <a:rPr sz="2400" spc="-565" dirty="0">
                <a:latin typeface="Georgia"/>
                <a:cs typeface="Georgia"/>
              </a:rPr>
              <a:t> </a:t>
            </a:r>
            <a:r>
              <a:rPr sz="2400" spc="-10" dirty="0">
                <a:latin typeface="Georgia"/>
                <a:cs typeface="Georgia"/>
              </a:rPr>
              <a:t>practitioners, </a:t>
            </a:r>
            <a:r>
              <a:rPr sz="2400" spc="-5" dirty="0">
                <a:latin typeface="Georgia"/>
                <a:cs typeface="Georgia"/>
              </a:rPr>
              <a:t>who </a:t>
            </a:r>
            <a:r>
              <a:rPr sz="2400" dirty="0">
                <a:latin typeface="Georgia"/>
                <a:cs typeface="Georgia"/>
              </a:rPr>
              <a:t>can </a:t>
            </a:r>
            <a:r>
              <a:rPr sz="2400" spc="-5" dirty="0">
                <a:latin typeface="Georgia"/>
                <a:cs typeface="Georgia"/>
              </a:rPr>
              <a:t>utilize </a:t>
            </a:r>
            <a:r>
              <a:rPr sz="2400" spc="-565" dirty="0">
                <a:latin typeface="Georgia"/>
                <a:cs typeface="Georgia"/>
              </a:rPr>
              <a:t> </a:t>
            </a:r>
            <a:r>
              <a:rPr sz="2400" spc="95" dirty="0">
                <a:latin typeface="Georgia"/>
                <a:cs typeface="Georgia"/>
              </a:rPr>
              <a:t>the </a:t>
            </a:r>
            <a:r>
              <a:rPr sz="2400" spc="155" dirty="0">
                <a:latin typeface="Georgia"/>
                <a:cs typeface="Georgia"/>
              </a:rPr>
              <a:t>insights </a:t>
            </a:r>
            <a:r>
              <a:rPr sz="2400" spc="50" dirty="0">
                <a:latin typeface="Georgia"/>
                <a:cs typeface="Georgia"/>
              </a:rPr>
              <a:t>to </a:t>
            </a:r>
            <a:r>
              <a:rPr sz="2400" spc="155" dirty="0">
                <a:latin typeface="Georgia"/>
                <a:cs typeface="Georgia"/>
              </a:rPr>
              <a:t>optimizer </a:t>
            </a:r>
            <a:r>
              <a:rPr sz="2400" spc="160" dirty="0">
                <a:latin typeface="Georgia"/>
                <a:cs typeface="Georgia"/>
              </a:rPr>
              <a:t> </a:t>
            </a:r>
            <a:r>
              <a:rPr sz="2400" spc="75" dirty="0">
                <a:latin typeface="Georgia"/>
                <a:cs typeface="Georgia"/>
              </a:rPr>
              <a:t>source </a:t>
            </a:r>
            <a:r>
              <a:rPr sz="2400" spc="85" dirty="0">
                <a:latin typeface="Georgia"/>
                <a:cs typeface="Georgia"/>
              </a:rPr>
              <a:t>allocation, improve </a:t>
            </a:r>
            <a:r>
              <a:rPr sz="2400" spc="90" dirty="0">
                <a:latin typeface="Georgia"/>
                <a:cs typeface="Georgia"/>
              </a:rPr>
              <a:t> </a:t>
            </a:r>
            <a:r>
              <a:rPr sz="2400" spc="185" dirty="0">
                <a:latin typeface="Georgia"/>
                <a:cs typeface="Georgia"/>
              </a:rPr>
              <a:t>healthcare delivery, </a:t>
            </a:r>
            <a:r>
              <a:rPr sz="2400" spc="105" dirty="0">
                <a:latin typeface="Georgia"/>
                <a:cs typeface="Georgia"/>
              </a:rPr>
              <a:t>and </a:t>
            </a:r>
            <a:r>
              <a:rPr sz="2400" spc="110" dirty="0">
                <a:latin typeface="Georgia"/>
                <a:cs typeface="Georgia"/>
              </a:rPr>
              <a:t> </a:t>
            </a:r>
            <a:r>
              <a:rPr sz="2400" spc="-5" dirty="0">
                <a:latin typeface="Georgia"/>
                <a:cs typeface="Georgia"/>
              </a:rPr>
              <a:t>enhance</a:t>
            </a:r>
            <a:r>
              <a:rPr sz="2400" spc="-15" dirty="0">
                <a:latin typeface="Georgia"/>
                <a:cs typeface="Georgia"/>
              </a:rPr>
              <a:t> </a:t>
            </a:r>
            <a:r>
              <a:rPr sz="2400" spc="-5" dirty="0">
                <a:latin typeface="Georgia"/>
                <a:cs typeface="Georgia"/>
              </a:rPr>
              <a:t>patient</a:t>
            </a:r>
            <a:r>
              <a:rPr sz="2400" dirty="0">
                <a:latin typeface="Georgia"/>
                <a:cs typeface="Georgia"/>
              </a:rPr>
              <a:t> </a:t>
            </a:r>
            <a:r>
              <a:rPr sz="2400" spc="-5" dirty="0">
                <a:latin typeface="Georgia"/>
                <a:cs typeface="Georgia"/>
              </a:rPr>
              <a:t>care.</a:t>
            </a:r>
            <a:endParaRPr sz="2400" dirty="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9" y="0"/>
            <a:ext cx="9145905" cy="6859905"/>
            <a:chOff x="-889" y="0"/>
            <a:chExt cx="9145905" cy="6859905"/>
          </a:xfrm>
        </p:grpSpPr>
        <p:pic>
          <p:nvPicPr>
            <p:cNvPr id="3" name="object 3"/>
            <p:cNvPicPr/>
            <p:nvPr/>
          </p:nvPicPr>
          <p:blipFill>
            <a:blip r:embed="rId2" cstate="print"/>
            <a:stretch>
              <a:fillRect/>
            </a:stretch>
          </p:blipFill>
          <p:spPr>
            <a:xfrm>
              <a:off x="3944620" y="1295399"/>
              <a:ext cx="4810125" cy="3352800"/>
            </a:xfrm>
            <a:prstGeom prst="rect">
              <a:avLst/>
            </a:prstGeom>
          </p:spPr>
        </p:pic>
        <p:sp>
          <p:nvSpPr>
            <p:cNvPr id="4" name="object 4"/>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536244" y="697814"/>
            <a:ext cx="1910080" cy="512445"/>
          </a:xfrm>
          <a:prstGeom prst="rect">
            <a:avLst/>
          </a:prstGeom>
        </p:spPr>
        <p:txBody>
          <a:bodyPr vert="horz" wrap="square" lIns="0" tIns="12065" rIns="0" bIns="0" rtlCol="0">
            <a:spAutoFit/>
          </a:bodyPr>
          <a:lstStyle/>
          <a:p>
            <a:pPr marL="12700">
              <a:lnSpc>
                <a:spcPct val="100000"/>
              </a:lnSpc>
              <a:spcBef>
                <a:spcPts val="95"/>
              </a:spcBef>
            </a:pPr>
            <a:r>
              <a:rPr sz="3200" spc="-5" dirty="0"/>
              <a:t>LIBRARIES</a:t>
            </a:r>
            <a:endParaRPr sz="3200"/>
          </a:p>
        </p:txBody>
      </p:sp>
      <p:sp>
        <p:nvSpPr>
          <p:cNvPr id="6" name="object 6"/>
          <p:cNvSpPr txBox="1"/>
          <p:nvPr/>
        </p:nvSpPr>
        <p:spPr>
          <a:xfrm>
            <a:off x="533196" y="1612468"/>
            <a:ext cx="1599565" cy="1525905"/>
          </a:xfrm>
          <a:prstGeom prst="rect">
            <a:avLst/>
          </a:prstGeom>
        </p:spPr>
        <p:txBody>
          <a:bodyPr vert="horz" wrap="square" lIns="0" tIns="12065" rIns="0" bIns="0" rtlCol="0">
            <a:spAutoFit/>
          </a:bodyPr>
          <a:lstStyle/>
          <a:p>
            <a:pPr marL="125095" indent="-113030">
              <a:lnSpc>
                <a:spcPts val="2965"/>
              </a:lnSpc>
              <a:spcBef>
                <a:spcPts val="95"/>
              </a:spcBef>
              <a:buSzPct val="92000"/>
              <a:buFont typeface="Arial MT"/>
              <a:buChar char="•"/>
              <a:tabLst>
                <a:tab pos="125730" algn="l"/>
              </a:tabLst>
            </a:pPr>
            <a:r>
              <a:rPr sz="2500" spc="-5" dirty="0">
                <a:latin typeface="Georgia"/>
                <a:cs typeface="Georgia"/>
              </a:rPr>
              <a:t>NumPy</a:t>
            </a:r>
            <a:endParaRPr sz="2500">
              <a:latin typeface="Georgia"/>
              <a:cs typeface="Georgia"/>
            </a:endParaRPr>
          </a:p>
          <a:p>
            <a:pPr marL="125095" indent="-113030">
              <a:lnSpc>
                <a:spcPts val="2940"/>
              </a:lnSpc>
              <a:buSzPct val="92000"/>
              <a:buFont typeface="Arial MT"/>
              <a:buChar char="•"/>
              <a:tabLst>
                <a:tab pos="125730" algn="l"/>
              </a:tabLst>
            </a:pPr>
            <a:r>
              <a:rPr sz="2500" spc="-10" dirty="0">
                <a:latin typeface="Georgia"/>
                <a:cs typeface="Georgia"/>
              </a:rPr>
              <a:t>Pandas</a:t>
            </a:r>
            <a:endParaRPr sz="2500">
              <a:latin typeface="Georgia"/>
              <a:cs typeface="Georgia"/>
            </a:endParaRPr>
          </a:p>
          <a:p>
            <a:pPr marL="125095" indent="-113030">
              <a:lnSpc>
                <a:spcPts val="2940"/>
              </a:lnSpc>
              <a:buSzPct val="92000"/>
              <a:buFont typeface="Arial MT"/>
              <a:buChar char="•"/>
              <a:tabLst>
                <a:tab pos="125730" algn="l"/>
              </a:tabLst>
            </a:pPr>
            <a:r>
              <a:rPr sz="2500" spc="-5" dirty="0">
                <a:latin typeface="Georgia"/>
                <a:cs typeface="Georgia"/>
              </a:rPr>
              <a:t>mat</a:t>
            </a:r>
            <a:r>
              <a:rPr sz="2500" spc="-20" dirty="0">
                <a:latin typeface="Georgia"/>
                <a:cs typeface="Georgia"/>
              </a:rPr>
              <a:t>p</a:t>
            </a:r>
            <a:r>
              <a:rPr sz="2500" spc="-10" dirty="0">
                <a:latin typeface="Georgia"/>
                <a:cs typeface="Georgia"/>
              </a:rPr>
              <a:t>lot</a:t>
            </a:r>
            <a:r>
              <a:rPr sz="2500" dirty="0">
                <a:latin typeface="Georgia"/>
                <a:cs typeface="Georgia"/>
              </a:rPr>
              <a:t>l</a:t>
            </a:r>
            <a:r>
              <a:rPr sz="2500" spc="-20" dirty="0">
                <a:latin typeface="Georgia"/>
                <a:cs typeface="Georgia"/>
              </a:rPr>
              <a:t>i</a:t>
            </a:r>
            <a:r>
              <a:rPr sz="2500" spc="-5" dirty="0">
                <a:latin typeface="Georgia"/>
                <a:cs typeface="Georgia"/>
              </a:rPr>
              <a:t>b</a:t>
            </a:r>
            <a:endParaRPr sz="2500">
              <a:latin typeface="Georgia"/>
              <a:cs typeface="Georgia"/>
            </a:endParaRPr>
          </a:p>
          <a:p>
            <a:pPr marL="125095" indent="-113030">
              <a:lnSpc>
                <a:spcPts val="2965"/>
              </a:lnSpc>
              <a:buSzPct val="92000"/>
              <a:buFont typeface="Arial MT"/>
              <a:buChar char="•"/>
              <a:tabLst>
                <a:tab pos="125730" algn="l"/>
              </a:tabLst>
            </a:pPr>
            <a:r>
              <a:rPr sz="2500" spc="-5" dirty="0">
                <a:latin typeface="Georgia"/>
                <a:cs typeface="Georgia"/>
              </a:rPr>
              <a:t>seaborn</a:t>
            </a:r>
            <a:endParaRPr sz="2500">
              <a:latin typeface="Georgia"/>
              <a:cs typeface="Georgia"/>
            </a:endParaRPr>
          </a:p>
        </p:txBody>
      </p:sp>
      <p:sp>
        <p:nvSpPr>
          <p:cNvPr id="7" name="object 7"/>
          <p:cNvSpPr txBox="1"/>
          <p:nvPr/>
        </p:nvSpPr>
        <p:spPr>
          <a:xfrm>
            <a:off x="2362580" y="2942335"/>
            <a:ext cx="876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Georgia"/>
                <a:cs typeface="Georgia"/>
              </a:rPr>
              <a:t>.</a:t>
            </a:r>
            <a:endParaRPr sz="18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804" y="624662"/>
            <a:ext cx="1936114" cy="512445"/>
          </a:xfrm>
          <a:prstGeom prst="rect">
            <a:avLst/>
          </a:prstGeom>
        </p:spPr>
        <p:txBody>
          <a:bodyPr vert="horz" wrap="square" lIns="0" tIns="12065" rIns="0" bIns="0" rtlCol="0">
            <a:spAutoFit/>
          </a:bodyPr>
          <a:lstStyle/>
          <a:p>
            <a:pPr marL="12700">
              <a:lnSpc>
                <a:spcPct val="100000"/>
              </a:lnSpc>
              <a:spcBef>
                <a:spcPts val="95"/>
              </a:spcBef>
            </a:pPr>
            <a:r>
              <a:rPr sz="3200" spc="-10" dirty="0"/>
              <a:t>S</a:t>
            </a:r>
            <a:r>
              <a:rPr sz="3200" dirty="0"/>
              <a:t>O</a:t>
            </a:r>
            <a:r>
              <a:rPr sz="3200" spc="-5" dirty="0"/>
              <a:t>LUTION</a:t>
            </a:r>
            <a:endParaRPr sz="3200"/>
          </a:p>
        </p:txBody>
      </p:sp>
      <p:sp>
        <p:nvSpPr>
          <p:cNvPr id="3" name="object 3"/>
          <p:cNvSpPr txBox="1"/>
          <p:nvPr/>
        </p:nvSpPr>
        <p:spPr>
          <a:xfrm>
            <a:off x="359156" y="1234262"/>
            <a:ext cx="8251190" cy="3445510"/>
          </a:xfrm>
          <a:prstGeom prst="rect">
            <a:avLst/>
          </a:prstGeom>
        </p:spPr>
        <p:txBody>
          <a:bodyPr vert="horz" wrap="square" lIns="0" tIns="12700" rIns="0" bIns="0" rtlCol="0">
            <a:spAutoFit/>
          </a:bodyPr>
          <a:lstStyle/>
          <a:p>
            <a:pPr marL="97790" marR="5080" indent="-85725" algn="just">
              <a:lnSpc>
                <a:spcPct val="100200"/>
              </a:lnSpc>
              <a:spcBef>
                <a:spcPts val="100"/>
              </a:spcBef>
            </a:pPr>
            <a:r>
              <a:rPr sz="2800" spc="65" dirty="0">
                <a:latin typeface="Georgia"/>
                <a:cs typeface="Georgia"/>
              </a:rPr>
              <a:t>The </a:t>
            </a:r>
            <a:r>
              <a:rPr sz="2800" spc="114" dirty="0">
                <a:latin typeface="Georgia"/>
                <a:cs typeface="Georgia"/>
              </a:rPr>
              <a:t>analysis </a:t>
            </a:r>
            <a:r>
              <a:rPr sz="2800" spc="35" dirty="0">
                <a:latin typeface="Georgia"/>
                <a:cs typeface="Georgia"/>
              </a:rPr>
              <a:t>of </a:t>
            </a:r>
            <a:r>
              <a:rPr sz="2800" spc="65" dirty="0">
                <a:latin typeface="Georgia"/>
                <a:cs typeface="Georgia"/>
              </a:rPr>
              <a:t>the </a:t>
            </a:r>
            <a:r>
              <a:rPr sz="2800" spc="110" dirty="0">
                <a:latin typeface="Georgia"/>
                <a:cs typeface="Georgia"/>
              </a:rPr>
              <a:t>doctor </a:t>
            </a:r>
            <a:r>
              <a:rPr sz="2800" spc="114" dirty="0">
                <a:latin typeface="Georgia"/>
                <a:cs typeface="Georgia"/>
              </a:rPr>
              <a:t>dataset </a:t>
            </a:r>
            <a:r>
              <a:rPr sz="2800" spc="85" dirty="0">
                <a:latin typeface="Georgia"/>
                <a:cs typeface="Georgia"/>
              </a:rPr>
              <a:t>aims </a:t>
            </a:r>
            <a:r>
              <a:rPr sz="2800" spc="40" dirty="0">
                <a:latin typeface="Georgia"/>
                <a:cs typeface="Georgia"/>
              </a:rPr>
              <a:t>to </a:t>
            </a:r>
            <a:r>
              <a:rPr sz="2800" spc="90" dirty="0">
                <a:latin typeface="Georgia"/>
                <a:cs typeface="Georgia"/>
              </a:rPr>
              <a:t>gain </a:t>
            </a:r>
            <a:r>
              <a:rPr sz="2800" spc="95" dirty="0">
                <a:latin typeface="Georgia"/>
                <a:cs typeface="Georgia"/>
              </a:rPr>
              <a:t> </a:t>
            </a:r>
            <a:r>
              <a:rPr sz="2800" spc="180" dirty="0">
                <a:latin typeface="Georgia"/>
                <a:cs typeface="Georgia"/>
              </a:rPr>
              <a:t>insights </a:t>
            </a:r>
            <a:r>
              <a:rPr sz="2800" spc="125" dirty="0">
                <a:latin typeface="Georgia"/>
                <a:cs typeface="Georgia"/>
              </a:rPr>
              <a:t>into </a:t>
            </a:r>
            <a:r>
              <a:rPr sz="2800" spc="175" dirty="0">
                <a:latin typeface="Georgia"/>
                <a:cs typeface="Georgia"/>
              </a:rPr>
              <a:t>various </a:t>
            </a:r>
            <a:r>
              <a:rPr sz="2800" spc="170" dirty="0">
                <a:latin typeface="Georgia"/>
                <a:cs typeface="Georgia"/>
              </a:rPr>
              <a:t>factors </a:t>
            </a:r>
            <a:r>
              <a:rPr sz="2800" spc="130" dirty="0">
                <a:latin typeface="Georgia"/>
                <a:cs typeface="Georgia"/>
              </a:rPr>
              <a:t>such </a:t>
            </a:r>
            <a:r>
              <a:rPr sz="2800" spc="45" dirty="0">
                <a:latin typeface="Georgia"/>
                <a:cs typeface="Georgia"/>
              </a:rPr>
              <a:t>as </a:t>
            </a:r>
            <a:r>
              <a:rPr sz="2800" spc="175" dirty="0">
                <a:latin typeface="Georgia"/>
                <a:cs typeface="Georgia"/>
              </a:rPr>
              <a:t>patient </a:t>
            </a:r>
            <a:r>
              <a:rPr sz="2800" spc="180" dirty="0">
                <a:latin typeface="Georgia"/>
                <a:cs typeface="Georgia"/>
              </a:rPr>
              <a:t> </a:t>
            </a:r>
            <a:r>
              <a:rPr sz="2800" spc="-5" dirty="0">
                <a:latin typeface="Georgia"/>
                <a:cs typeface="Georgia"/>
              </a:rPr>
              <a:t>demographics, medical conditions, treatments, and </a:t>
            </a:r>
            <a:r>
              <a:rPr sz="2800" dirty="0">
                <a:latin typeface="Georgia"/>
                <a:cs typeface="Georgia"/>
              </a:rPr>
              <a:t> </a:t>
            </a:r>
            <a:r>
              <a:rPr sz="2800" spc="-5" dirty="0">
                <a:latin typeface="Georgia"/>
                <a:cs typeface="Georgia"/>
              </a:rPr>
              <a:t>outcomes, </a:t>
            </a:r>
            <a:r>
              <a:rPr sz="2800" dirty="0">
                <a:latin typeface="Georgia"/>
                <a:cs typeface="Georgia"/>
              </a:rPr>
              <a:t>in order </a:t>
            </a:r>
            <a:r>
              <a:rPr sz="2800" spc="-5" dirty="0">
                <a:latin typeface="Georgia"/>
                <a:cs typeface="Georgia"/>
              </a:rPr>
              <a:t>to </a:t>
            </a:r>
            <a:r>
              <a:rPr sz="2800" dirty="0">
                <a:latin typeface="Georgia"/>
                <a:cs typeface="Georgia"/>
              </a:rPr>
              <a:t>identify </a:t>
            </a:r>
            <a:r>
              <a:rPr sz="2800" spc="-5" dirty="0">
                <a:latin typeface="Georgia"/>
                <a:cs typeface="Georgia"/>
              </a:rPr>
              <a:t>patterns, trends, </a:t>
            </a:r>
            <a:r>
              <a:rPr sz="2800" spc="5" dirty="0">
                <a:latin typeface="Georgia"/>
                <a:cs typeface="Georgia"/>
              </a:rPr>
              <a:t>and </a:t>
            </a:r>
            <a:r>
              <a:rPr sz="2800" spc="10" dirty="0">
                <a:latin typeface="Georgia"/>
                <a:cs typeface="Georgia"/>
              </a:rPr>
              <a:t> </a:t>
            </a:r>
            <a:r>
              <a:rPr sz="2800" spc="60" dirty="0">
                <a:latin typeface="Georgia"/>
                <a:cs typeface="Georgia"/>
              </a:rPr>
              <a:t>correlations. </a:t>
            </a:r>
            <a:r>
              <a:rPr sz="2800" spc="-5" dirty="0">
                <a:latin typeface="Georgia"/>
                <a:cs typeface="Georgia"/>
              </a:rPr>
              <a:t>By </a:t>
            </a:r>
            <a:r>
              <a:rPr sz="2800" spc="55" dirty="0">
                <a:latin typeface="Georgia"/>
                <a:cs typeface="Georgia"/>
              </a:rPr>
              <a:t>applying </a:t>
            </a:r>
            <a:r>
              <a:rPr sz="2800" spc="60" dirty="0">
                <a:latin typeface="Georgia"/>
                <a:cs typeface="Georgia"/>
              </a:rPr>
              <a:t>statistical </a:t>
            </a:r>
            <a:r>
              <a:rPr sz="2800" spc="35" dirty="0">
                <a:latin typeface="Georgia"/>
                <a:cs typeface="Georgia"/>
              </a:rPr>
              <a:t>and </a:t>
            </a:r>
            <a:r>
              <a:rPr sz="2800" spc="55" dirty="0">
                <a:latin typeface="Georgia"/>
                <a:cs typeface="Georgia"/>
              </a:rPr>
              <a:t>machine </a:t>
            </a:r>
            <a:r>
              <a:rPr sz="2800" spc="60" dirty="0">
                <a:latin typeface="Georgia"/>
                <a:cs typeface="Georgia"/>
              </a:rPr>
              <a:t> </a:t>
            </a:r>
            <a:r>
              <a:rPr sz="2800" dirty="0">
                <a:latin typeface="Georgia"/>
                <a:cs typeface="Georgia"/>
              </a:rPr>
              <a:t>learning </a:t>
            </a:r>
            <a:r>
              <a:rPr sz="2800" spc="-5" dirty="0">
                <a:latin typeface="Georgia"/>
                <a:cs typeface="Georgia"/>
              </a:rPr>
              <a:t>techniques, this analysis </a:t>
            </a:r>
            <a:r>
              <a:rPr sz="2800" spc="-10" dirty="0">
                <a:latin typeface="Georgia"/>
                <a:cs typeface="Georgia"/>
              </a:rPr>
              <a:t>seeks </a:t>
            </a:r>
            <a:r>
              <a:rPr sz="2800" spc="-5" dirty="0">
                <a:latin typeface="Georgia"/>
                <a:cs typeface="Georgia"/>
              </a:rPr>
              <a:t>to </a:t>
            </a:r>
            <a:r>
              <a:rPr sz="2800" dirty="0">
                <a:latin typeface="Georgia"/>
                <a:cs typeface="Georgia"/>
              </a:rPr>
              <a:t>optimize </a:t>
            </a:r>
            <a:r>
              <a:rPr sz="2800" spc="5" dirty="0">
                <a:latin typeface="Georgia"/>
                <a:cs typeface="Georgia"/>
              </a:rPr>
              <a:t> </a:t>
            </a:r>
            <a:r>
              <a:rPr sz="2800" spc="80" dirty="0">
                <a:latin typeface="Georgia"/>
                <a:cs typeface="Georgia"/>
              </a:rPr>
              <a:t>patient </a:t>
            </a:r>
            <a:r>
              <a:rPr sz="2800" spc="60" dirty="0">
                <a:latin typeface="Georgia"/>
                <a:cs typeface="Georgia"/>
              </a:rPr>
              <a:t>care, </a:t>
            </a:r>
            <a:r>
              <a:rPr sz="2800" spc="75" dirty="0">
                <a:latin typeface="Georgia"/>
                <a:cs typeface="Georgia"/>
              </a:rPr>
              <a:t>improve </a:t>
            </a:r>
            <a:r>
              <a:rPr sz="2800" spc="80" dirty="0">
                <a:latin typeface="Georgia"/>
                <a:cs typeface="Georgia"/>
              </a:rPr>
              <a:t>medical </a:t>
            </a:r>
            <a:r>
              <a:rPr sz="2800" spc="100" dirty="0">
                <a:latin typeface="Georgia"/>
                <a:cs typeface="Georgia"/>
              </a:rPr>
              <a:t>decision-making, </a:t>
            </a:r>
            <a:r>
              <a:rPr sz="2800" spc="105" dirty="0">
                <a:latin typeface="Georgia"/>
                <a:cs typeface="Georgia"/>
              </a:rPr>
              <a:t> </a:t>
            </a:r>
            <a:r>
              <a:rPr sz="2800" spc="5" dirty="0">
                <a:latin typeface="Georgia"/>
                <a:cs typeface="Georgia"/>
              </a:rPr>
              <a:t>and</a:t>
            </a:r>
            <a:r>
              <a:rPr sz="2800" spc="-15" dirty="0">
                <a:latin typeface="Georgia"/>
                <a:cs typeface="Georgia"/>
              </a:rPr>
              <a:t> </a:t>
            </a:r>
            <a:r>
              <a:rPr sz="2800" spc="-5" dirty="0">
                <a:latin typeface="Georgia"/>
                <a:cs typeface="Georgia"/>
              </a:rPr>
              <a:t>enhance</a:t>
            </a:r>
            <a:r>
              <a:rPr sz="2800" spc="5" dirty="0">
                <a:latin typeface="Georgia"/>
                <a:cs typeface="Georgia"/>
              </a:rPr>
              <a:t> </a:t>
            </a:r>
            <a:r>
              <a:rPr sz="2800" spc="-5" dirty="0">
                <a:latin typeface="Georgia"/>
                <a:cs typeface="Georgia"/>
              </a:rPr>
              <a:t>healthcare</a:t>
            </a:r>
            <a:r>
              <a:rPr sz="2800" spc="-20" dirty="0">
                <a:latin typeface="Georgia"/>
                <a:cs typeface="Georgia"/>
              </a:rPr>
              <a:t> </a:t>
            </a:r>
            <a:r>
              <a:rPr sz="2800" spc="-5" dirty="0">
                <a:latin typeface="Georgia"/>
                <a:cs typeface="Georgia"/>
              </a:rPr>
              <a:t>system </a:t>
            </a:r>
            <a:r>
              <a:rPr sz="2800" spc="-10" dirty="0">
                <a:latin typeface="Georgia"/>
                <a:cs typeface="Georgia"/>
              </a:rPr>
              <a:t>efficiency.</a:t>
            </a:r>
            <a:endParaRPr sz="2800">
              <a:latin typeface="Georgia"/>
              <a:cs typeface="Georgia"/>
            </a:endParaRPr>
          </a:p>
        </p:txBody>
      </p:sp>
      <p:grpSp>
        <p:nvGrpSpPr>
          <p:cNvPr id="4" name="object 4"/>
          <p:cNvGrpSpPr/>
          <p:nvPr/>
        </p:nvGrpSpPr>
        <p:grpSpPr>
          <a:xfrm>
            <a:off x="-889" y="0"/>
            <a:ext cx="9145905" cy="6859905"/>
            <a:chOff x="-889" y="0"/>
            <a:chExt cx="9145905" cy="6859905"/>
          </a:xfrm>
        </p:grpSpPr>
        <p:pic>
          <p:nvPicPr>
            <p:cNvPr id="5" name="object 5"/>
            <p:cNvPicPr/>
            <p:nvPr/>
          </p:nvPicPr>
          <p:blipFill>
            <a:blip r:embed="rId2" cstate="print"/>
            <a:stretch>
              <a:fillRect/>
            </a:stretch>
          </p:blipFill>
          <p:spPr>
            <a:xfrm>
              <a:off x="2438400" y="4343397"/>
              <a:ext cx="3581400" cy="2514600"/>
            </a:xfrm>
            <a:prstGeom prst="rect">
              <a:avLst/>
            </a:prstGeom>
          </p:spPr>
        </p:pic>
        <p:sp>
          <p:nvSpPr>
            <p:cNvPr id="6" name="object 6"/>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9" y="0"/>
            <a:ext cx="9145905" cy="6859905"/>
            <a:chOff x="-889" y="0"/>
            <a:chExt cx="9145905" cy="6859905"/>
          </a:xfrm>
        </p:grpSpPr>
        <p:pic>
          <p:nvPicPr>
            <p:cNvPr id="3" name="object 3"/>
            <p:cNvPicPr/>
            <p:nvPr/>
          </p:nvPicPr>
          <p:blipFill>
            <a:blip r:embed="rId2" cstate="print"/>
            <a:stretch>
              <a:fillRect/>
            </a:stretch>
          </p:blipFill>
          <p:spPr>
            <a:xfrm>
              <a:off x="5083809" y="3878580"/>
              <a:ext cx="3474720" cy="2674620"/>
            </a:xfrm>
            <a:prstGeom prst="rect">
              <a:avLst/>
            </a:prstGeom>
          </p:spPr>
        </p:pic>
        <p:sp>
          <p:nvSpPr>
            <p:cNvPr id="4" name="object 4"/>
            <p:cNvSpPr/>
            <p:nvPr/>
          </p:nvSpPr>
          <p:spPr>
            <a:xfrm>
              <a:off x="634" y="634"/>
              <a:ext cx="9142730" cy="6856730"/>
            </a:xfrm>
            <a:custGeom>
              <a:avLst/>
              <a:gdLst/>
              <a:ahLst/>
              <a:cxnLst/>
              <a:rect l="l" t="t" r="r" b="b"/>
              <a:pathLst>
                <a:path w="9142730" h="6856730">
                  <a:moveTo>
                    <a:pt x="0" y="6856730"/>
                  </a:moveTo>
                  <a:lnTo>
                    <a:pt x="9142730" y="6856730"/>
                  </a:lnTo>
                  <a:lnTo>
                    <a:pt x="9142730" y="0"/>
                  </a:lnTo>
                  <a:lnTo>
                    <a:pt x="0" y="0"/>
                  </a:lnTo>
                  <a:lnTo>
                    <a:pt x="0" y="6856730"/>
                  </a:lnTo>
                  <a:close/>
                </a:path>
              </a:pathLst>
            </a:custGeom>
            <a:ln w="3175">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536244" y="508457"/>
            <a:ext cx="2177415" cy="512445"/>
          </a:xfrm>
          <a:prstGeom prst="rect">
            <a:avLst/>
          </a:prstGeom>
        </p:spPr>
        <p:txBody>
          <a:bodyPr vert="horz" wrap="square" lIns="0" tIns="12065" rIns="0" bIns="0" rtlCol="0">
            <a:spAutoFit/>
          </a:bodyPr>
          <a:lstStyle/>
          <a:p>
            <a:pPr marL="12700">
              <a:lnSpc>
                <a:spcPct val="100000"/>
              </a:lnSpc>
              <a:spcBef>
                <a:spcPts val="95"/>
              </a:spcBef>
            </a:pPr>
            <a:r>
              <a:rPr sz="3200" spc="-10" dirty="0"/>
              <a:t>A</a:t>
            </a:r>
            <a:r>
              <a:rPr sz="3200" spc="-20" dirty="0"/>
              <a:t>d</a:t>
            </a:r>
            <a:r>
              <a:rPr sz="3200" spc="-10" dirty="0"/>
              <a:t>van</a:t>
            </a:r>
            <a:r>
              <a:rPr sz="3200" spc="5" dirty="0"/>
              <a:t>t</a:t>
            </a:r>
            <a:r>
              <a:rPr sz="3200" spc="-5" dirty="0"/>
              <a:t>ag</a:t>
            </a:r>
            <a:r>
              <a:rPr sz="3200" spc="5" dirty="0"/>
              <a:t>e</a:t>
            </a:r>
            <a:r>
              <a:rPr sz="3200" spc="-5" dirty="0"/>
              <a:t>s</a:t>
            </a:r>
            <a:endParaRPr sz="3200"/>
          </a:p>
        </p:txBody>
      </p:sp>
      <p:sp>
        <p:nvSpPr>
          <p:cNvPr id="6" name="object 6"/>
          <p:cNvSpPr txBox="1"/>
          <p:nvPr/>
        </p:nvSpPr>
        <p:spPr>
          <a:xfrm>
            <a:off x="493572" y="1427743"/>
            <a:ext cx="3696970" cy="2346325"/>
          </a:xfrm>
          <a:prstGeom prst="rect">
            <a:avLst/>
          </a:prstGeom>
        </p:spPr>
        <p:txBody>
          <a:bodyPr vert="horz" wrap="square" lIns="0" tIns="48895" rIns="0" bIns="0" rtlCol="0">
            <a:spAutoFit/>
          </a:bodyPr>
          <a:lstStyle/>
          <a:p>
            <a:pPr marL="268605" indent="-256540">
              <a:lnSpc>
                <a:spcPct val="100000"/>
              </a:lnSpc>
              <a:spcBef>
                <a:spcPts val="385"/>
              </a:spcBef>
              <a:buClr>
                <a:srgbClr val="9F4DA1"/>
              </a:buClr>
              <a:buChar char="•"/>
              <a:tabLst>
                <a:tab pos="269240" algn="l"/>
              </a:tabLst>
            </a:pPr>
            <a:r>
              <a:rPr sz="2800" spc="-5" dirty="0">
                <a:latin typeface="Georgia"/>
                <a:cs typeface="Georgia"/>
              </a:rPr>
              <a:t>Flexibulity</a:t>
            </a:r>
            <a:endParaRPr sz="2800">
              <a:latin typeface="Georgia"/>
              <a:cs typeface="Georgia"/>
            </a:endParaRPr>
          </a:p>
          <a:p>
            <a:pPr marL="268605" indent="-256540">
              <a:lnSpc>
                <a:spcPct val="100000"/>
              </a:lnSpc>
              <a:spcBef>
                <a:spcPts val="295"/>
              </a:spcBef>
              <a:buClr>
                <a:srgbClr val="9F4DA1"/>
              </a:buClr>
              <a:buChar char="•"/>
              <a:tabLst>
                <a:tab pos="269240" algn="l"/>
              </a:tabLst>
            </a:pPr>
            <a:r>
              <a:rPr sz="2800" dirty="0">
                <a:latin typeface="Georgia"/>
                <a:cs typeface="Georgia"/>
              </a:rPr>
              <a:t>Cost</a:t>
            </a:r>
            <a:r>
              <a:rPr sz="2800" spc="-50" dirty="0">
                <a:latin typeface="Georgia"/>
                <a:cs typeface="Georgia"/>
              </a:rPr>
              <a:t> </a:t>
            </a:r>
            <a:r>
              <a:rPr sz="2800" spc="5" dirty="0">
                <a:latin typeface="Georgia"/>
                <a:cs typeface="Georgia"/>
              </a:rPr>
              <a:t>and</a:t>
            </a:r>
            <a:r>
              <a:rPr sz="2800" spc="-30" dirty="0">
                <a:latin typeface="Georgia"/>
                <a:cs typeface="Georgia"/>
              </a:rPr>
              <a:t> </a:t>
            </a:r>
            <a:r>
              <a:rPr sz="2800" spc="-5" dirty="0">
                <a:latin typeface="Georgia"/>
                <a:cs typeface="Georgia"/>
              </a:rPr>
              <a:t>time</a:t>
            </a:r>
            <a:r>
              <a:rPr sz="2800" spc="-35" dirty="0">
                <a:latin typeface="Georgia"/>
                <a:cs typeface="Georgia"/>
              </a:rPr>
              <a:t> </a:t>
            </a:r>
            <a:r>
              <a:rPr sz="2800" spc="-5" dirty="0">
                <a:latin typeface="Georgia"/>
                <a:cs typeface="Georgia"/>
              </a:rPr>
              <a:t>savings</a:t>
            </a:r>
            <a:endParaRPr sz="2800">
              <a:latin typeface="Georgia"/>
              <a:cs typeface="Georgia"/>
            </a:endParaRPr>
          </a:p>
          <a:p>
            <a:pPr marL="268605" indent="-256540">
              <a:lnSpc>
                <a:spcPct val="100000"/>
              </a:lnSpc>
              <a:spcBef>
                <a:spcPts val="310"/>
              </a:spcBef>
              <a:buClr>
                <a:srgbClr val="9F4DA1"/>
              </a:buClr>
              <a:buChar char="•"/>
              <a:tabLst>
                <a:tab pos="269240" algn="l"/>
              </a:tabLst>
            </a:pPr>
            <a:r>
              <a:rPr sz="2800" spc="-5" dirty="0">
                <a:latin typeface="Georgia"/>
                <a:cs typeface="Georgia"/>
              </a:rPr>
              <a:t>Scalability</a:t>
            </a:r>
            <a:endParaRPr sz="2800">
              <a:latin typeface="Georgia"/>
              <a:cs typeface="Georgia"/>
            </a:endParaRPr>
          </a:p>
          <a:p>
            <a:pPr marL="268605" indent="-256540">
              <a:lnSpc>
                <a:spcPct val="100000"/>
              </a:lnSpc>
              <a:spcBef>
                <a:spcPts val="290"/>
              </a:spcBef>
              <a:buClr>
                <a:srgbClr val="9F4DA1"/>
              </a:buClr>
              <a:buChar char="•"/>
              <a:tabLst>
                <a:tab pos="269240" algn="l"/>
              </a:tabLst>
            </a:pPr>
            <a:r>
              <a:rPr sz="2800" dirty="0">
                <a:latin typeface="Georgia"/>
                <a:cs typeface="Georgia"/>
              </a:rPr>
              <a:t>Data</a:t>
            </a:r>
            <a:r>
              <a:rPr sz="2800" spc="-55" dirty="0">
                <a:latin typeface="Georgia"/>
                <a:cs typeface="Georgia"/>
              </a:rPr>
              <a:t> </a:t>
            </a:r>
            <a:r>
              <a:rPr sz="2800" spc="5" dirty="0">
                <a:latin typeface="Georgia"/>
                <a:cs typeface="Georgia"/>
              </a:rPr>
              <a:t>and</a:t>
            </a:r>
            <a:r>
              <a:rPr sz="2800" spc="-35" dirty="0">
                <a:latin typeface="Georgia"/>
                <a:cs typeface="Georgia"/>
              </a:rPr>
              <a:t> </a:t>
            </a:r>
            <a:r>
              <a:rPr sz="2800" spc="-5" dirty="0">
                <a:latin typeface="Georgia"/>
                <a:cs typeface="Georgia"/>
              </a:rPr>
              <a:t>analytics</a:t>
            </a:r>
            <a:endParaRPr sz="2800">
              <a:latin typeface="Georgia"/>
              <a:cs typeface="Georgia"/>
            </a:endParaRPr>
          </a:p>
          <a:p>
            <a:pPr marL="268605" indent="-256540">
              <a:lnSpc>
                <a:spcPct val="100000"/>
              </a:lnSpc>
              <a:spcBef>
                <a:spcPts val="290"/>
              </a:spcBef>
              <a:buClr>
                <a:srgbClr val="9F4DA1"/>
              </a:buClr>
              <a:buChar char="•"/>
              <a:tabLst>
                <a:tab pos="269240" algn="l"/>
              </a:tabLst>
            </a:pPr>
            <a:r>
              <a:rPr sz="2800" spc="5" dirty="0">
                <a:latin typeface="Georgia"/>
                <a:cs typeface="Georgia"/>
              </a:rPr>
              <a:t>Real</a:t>
            </a:r>
            <a:r>
              <a:rPr sz="2800" spc="-50" dirty="0">
                <a:latin typeface="Georgia"/>
                <a:cs typeface="Georgia"/>
              </a:rPr>
              <a:t> </a:t>
            </a:r>
            <a:r>
              <a:rPr sz="2800" spc="-5" dirty="0">
                <a:latin typeface="Georgia"/>
                <a:cs typeface="Georgia"/>
              </a:rPr>
              <a:t>time</a:t>
            </a:r>
            <a:r>
              <a:rPr sz="2800" spc="-35" dirty="0">
                <a:latin typeface="Georgia"/>
                <a:cs typeface="Georgia"/>
              </a:rPr>
              <a:t> </a:t>
            </a:r>
            <a:r>
              <a:rPr sz="2800" spc="-5" dirty="0">
                <a:latin typeface="Georgia"/>
                <a:cs typeface="Georgia"/>
              </a:rPr>
              <a:t>monitoring</a:t>
            </a:r>
            <a:endParaRPr sz="2800">
              <a:latin typeface="Georgia"/>
              <a:cs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465</Words>
  <Application>Microsoft Office PowerPoint</Application>
  <PresentationFormat>On-screen Show (4:3)</PresentationFormat>
  <Paragraphs>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MT</vt:lpstr>
      <vt:lpstr>Calibri</vt:lpstr>
      <vt:lpstr>Georgia</vt:lpstr>
      <vt:lpstr>Trebuchet MS</vt:lpstr>
      <vt:lpstr>Office Theme</vt:lpstr>
      <vt:lpstr>PowerPoint Presentation</vt:lpstr>
      <vt:lpstr>DOCTOR VISIT ANALYSIS USING PYTHON</vt:lpstr>
      <vt:lpstr>PROJECT TOPIC</vt:lpstr>
      <vt:lpstr>AGENDA</vt:lpstr>
      <vt:lpstr>PROJECT OVER VIEW</vt:lpstr>
      <vt:lpstr>WHO ARE THE END USERS</vt:lpstr>
      <vt:lpstr>LIBRARIES</vt:lpstr>
      <vt:lpstr>SOLUTION</vt:lpstr>
      <vt:lpstr>Advantages</vt:lpstr>
      <vt:lpstr>Links</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Mahasen</dc:creator>
  <cp:lastModifiedBy>Mahasen M</cp:lastModifiedBy>
  <cp:revision>2</cp:revision>
  <dcterms:created xsi:type="dcterms:W3CDTF">2023-07-23T03:55:11Z</dcterms:created>
  <dcterms:modified xsi:type="dcterms:W3CDTF">2023-08-05T10:29:43Z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2023-07-20T00:00:00Z</vt:filetime>
  </property>
  <property fmtid="{D5CDD505-2E9C-101B-9397-08002B2CF9AE}" pid="3" name="Creator">
    <vt:lpwstr>Microsoft® Word 2016</vt:lpwstr>
  </property>
  <property fmtid="{D5CDD505-2E9C-101B-9397-08002B2CF9AE}" pid="4" name="LastSaved">
    <vt:filetime>2023-07-23T00:00:00Z</vt:filetime>
  </property>
</Properties>
</file>