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5149850"/>
  <p:notesSz cx="9144000" cy="5149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rgbClr val="C78B3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rgbClr val="C78B3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rgbClr val="C78B3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7031"/>
            <a:ext cx="4733925" cy="4032885"/>
          </a:xfrm>
          <a:custGeom>
            <a:avLst/>
            <a:gdLst/>
            <a:ahLst/>
            <a:cxnLst/>
            <a:rect l="l" t="t" r="r" b="b"/>
            <a:pathLst>
              <a:path w="4733925" h="4032885">
                <a:moveTo>
                  <a:pt x="4733544" y="0"/>
                </a:moveTo>
                <a:lnTo>
                  <a:pt x="0" y="0"/>
                </a:lnTo>
                <a:lnTo>
                  <a:pt x="0" y="4032504"/>
                </a:lnTo>
                <a:lnTo>
                  <a:pt x="4733544" y="4032504"/>
                </a:lnTo>
                <a:lnTo>
                  <a:pt x="4733544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819911"/>
            <a:ext cx="143510" cy="323215"/>
          </a:xfrm>
          <a:custGeom>
            <a:avLst/>
            <a:gdLst/>
            <a:ahLst/>
            <a:cxnLst/>
            <a:rect l="l" t="t" r="r" b="b"/>
            <a:pathLst>
              <a:path w="143510" h="323215">
                <a:moveTo>
                  <a:pt x="143256" y="0"/>
                </a:moveTo>
                <a:lnTo>
                  <a:pt x="0" y="0"/>
                </a:lnTo>
                <a:lnTo>
                  <a:pt x="0" y="323088"/>
                </a:lnTo>
                <a:lnTo>
                  <a:pt x="143256" y="323088"/>
                </a:lnTo>
                <a:lnTo>
                  <a:pt x="143256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781" y="1993772"/>
            <a:ext cx="4266437" cy="45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1">
                <a:solidFill>
                  <a:srgbClr val="C78B3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4465"/>
            <a:ext cx="822960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7"/>
            <a:ext cx="9144000" cy="5135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5947" y="3259835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 h="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7432">
            <a:solidFill>
              <a:srgbClr val="2136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2666187"/>
            <a:ext cx="36969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 i="0">
                <a:solidFill>
                  <a:srgbClr val="213669"/>
                </a:solidFill>
                <a:latin typeface="Times New Roman"/>
                <a:cs typeface="Times New Roman"/>
              </a:rPr>
              <a:t>“</a:t>
            </a:r>
            <a:r>
              <a:rPr dirty="0" sz="2400" spc="5" i="0">
                <a:solidFill>
                  <a:srgbClr val="213669"/>
                </a:solidFill>
                <a:latin typeface="Trebuchet MS"/>
                <a:cs typeface="Trebuchet MS"/>
              </a:rPr>
              <a:t>JOB </a:t>
            </a:r>
            <a:r>
              <a:rPr dirty="0" sz="2400" spc="245" i="0">
                <a:solidFill>
                  <a:srgbClr val="213669"/>
                </a:solidFill>
                <a:latin typeface="Trebuchet MS"/>
                <a:cs typeface="Trebuchet MS"/>
              </a:rPr>
              <a:t>SEARCH</a:t>
            </a:r>
            <a:r>
              <a:rPr dirty="0" sz="2400" spc="-484" i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dirty="0" sz="2400" spc="150" i="0">
                <a:solidFill>
                  <a:srgbClr val="213669"/>
                </a:solidFill>
                <a:latin typeface="Trebuchet MS"/>
                <a:cs typeface="Trebuchet MS"/>
              </a:rPr>
              <a:t>WEBSITE</a:t>
            </a:r>
            <a:r>
              <a:rPr dirty="0" sz="2400" spc="150" i="0">
                <a:solidFill>
                  <a:srgbClr val="213669"/>
                </a:solidFill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811" y="3398646"/>
            <a:ext cx="11309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25" b="1">
                <a:solidFill>
                  <a:srgbClr val="213669"/>
                </a:solidFill>
                <a:latin typeface="Trebuchet MS"/>
                <a:cs typeface="Trebuchet MS"/>
              </a:rPr>
              <a:t>TASK</a:t>
            </a:r>
            <a:r>
              <a:rPr dirty="0" sz="2400" spc="-310" b="1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dirty="0" sz="2400" spc="185" b="1">
                <a:solidFill>
                  <a:srgbClr val="213669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7031"/>
            <a:ext cx="4733925" cy="4032885"/>
            <a:chOff x="0" y="637031"/>
            <a:chExt cx="4733925" cy="4032885"/>
          </a:xfrm>
        </p:grpSpPr>
        <p:sp>
          <p:nvSpPr>
            <p:cNvPr id="4" name="object 4"/>
            <p:cNvSpPr/>
            <p:nvPr/>
          </p:nvSpPr>
          <p:spPr>
            <a:xfrm>
              <a:off x="0" y="637031"/>
              <a:ext cx="4733925" cy="4032885"/>
            </a:xfrm>
            <a:custGeom>
              <a:avLst/>
              <a:gdLst/>
              <a:ahLst/>
              <a:cxnLst/>
              <a:rect l="l" t="t" r="r" b="b"/>
              <a:pathLst>
                <a:path w="4733925" h="4032885">
                  <a:moveTo>
                    <a:pt x="4733544" y="0"/>
                  </a:moveTo>
                  <a:lnTo>
                    <a:pt x="0" y="0"/>
                  </a:lnTo>
                  <a:lnTo>
                    <a:pt x="0" y="4032504"/>
                  </a:lnTo>
                  <a:lnTo>
                    <a:pt x="4733544" y="4032504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3510" cy="323215"/>
            </a:xfrm>
            <a:custGeom>
              <a:avLst/>
              <a:gdLst/>
              <a:ahLst/>
              <a:cxnLst/>
              <a:rect l="l" t="t" r="r" b="b"/>
              <a:pathLst>
                <a:path w="143510" h="323215">
                  <a:moveTo>
                    <a:pt x="143256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3256" y="323088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21995" y="815797"/>
            <a:ext cx="249872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-235" b="1">
                <a:solidFill>
                  <a:srgbClr val="C78B31"/>
                </a:solidFill>
                <a:latin typeface="Verdana"/>
                <a:cs typeface="Verdana"/>
              </a:rPr>
              <a:t>JOB </a:t>
            </a:r>
            <a:r>
              <a:rPr dirty="0" sz="1800" spc="-120" b="1">
                <a:solidFill>
                  <a:srgbClr val="C78B31"/>
                </a:solidFill>
                <a:latin typeface="Verdana"/>
                <a:cs typeface="Verdana"/>
              </a:rPr>
              <a:t>SEARCH</a:t>
            </a:r>
            <a:r>
              <a:rPr dirty="0" sz="1800" spc="-195" b="1">
                <a:solidFill>
                  <a:srgbClr val="C78B31"/>
                </a:solidFill>
                <a:latin typeface="Verdana"/>
                <a:cs typeface="Verdana"/>
              </a:rPr>
              <a:t> </a:t>
            </a:r>
            <a:r>
              <a:rPr dirty="0" sz="1800" spc="-200" b="1">
                <a:solidFill>
                  <a:srgbClr val="C78B31"/>
                </a:solidFill>
                <a:latin typeface="Verdana"/>
                <a:cs typeface="Verdana"/>
              </a:rPr>
              <a:t>WEBSITE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52544" y="240791"/>
            <a:ext cx="4791456" cy="49042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6062" y="2020061"/>
          <a:ext cx="4590415" cy="2603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0730"/>
                <a:gridCol w="1725930"/>
                <a:gridCol w="814705"/>
              </a:tblGrid>
              <a:tr h="396239"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400" spc="-10" b="1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LMS Username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400" spc="-5" b="1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400" spc="-10" b="1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2108a33265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57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ANDREA</a:t>
                      </a:r>
                      <a:r>
                        <a:rPr dirty="0" sz="1400" spc="4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JEBA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40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SELVI</a:t>
                      </a:r>
                      <a:r>
                        <a:rPr dirty="0" sz="1400" spc="4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57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400" spc="-1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A33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57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2108a33283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63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1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MAHALAKSHMI</a:t>
                      </a:r>
                      <a:r>
                        <a:rPr dirty="0" sz="1400" spc="9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63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1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A33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63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3961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2108a33284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63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1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MITHRA</a:t>
                      </a:r>
                      <a:r>
                        <a:rPr dirty="0" sz="1400" spc="5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63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1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A33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63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3962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30" y="853185"/>
            <a:ext cx="4192270" cy="358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JOB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SEARCH WEBSITE</a:t>
            </a:r>
            <a:endParaRPr sz="1800">
              <a:latin typeface="Times New Roman"/>
              <a:cs typeface="Times New Roman"/>
            </a:endParaRPr>
          </a:p>
          <a:p>
            <a:pPr algn="just" marL="299085" marR="5080" indent="-287020">
              <a:lnSpc>
                <a:spcPct val="114999"/>
              </a:lnSpc>
              <a:spcBef>
                <a:spcPts val="994"/>
              </a:spcBef>
              <a:buClr>
                <a:srgbClr val="FFFFFF"/>
              </a:buClr>
              <a:buFont typeface="Wingdings"/>
              <a:buChar char=""/>
              <a:tabLst>
                <a:tab pos="357505" algn="l"/>
              </a:tabLst>
            </a:pPr>
            <a:r>
              <a:rPr dirty="0"/>
              <a:t>	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Job search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websites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are online  platforms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connect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job seekers </a:t>
            </a:r>
            <a:r>
              <a:rPr dirty="0" sz="1800" spc="10" b="1">
                <a:solidFill>
                  <a:srgbClr val="FFFFFF"/>
                </a:solidFill>
                <a:latin typeface="Times New Roman"/>
                <a:cs typeface="Times New Roman"/>
              </a:rPr>
              <a:t>with 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potential employers. These websites  allow job seekers to search for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job 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openings based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various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criteria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such  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location, job, title, salary </a:t>
            </a:r>
            <a:r>
              <a:rPr dirty="0" sz="1800" spc="-15" b="1">
                <a:solidFill>
                  <a:srgbClr val="FFFFFF"/>
                </a:solidFill>
                <a:latin typeface="Times New Roman"/>
                <a:cs typeface="Times New Roman"/>
              </a:rPr>
              <a:t>and 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industry. 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They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also provide tools for  creating resumes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cover letters, </a:t>
            </a:r>
            <a:r>
              <a:rPr dirty="0" sz="1800" spc="-20" b="1">
                <a:solidFill>
                  <a:srgbClr val="FFFFFF"/>
                </a:solidFill>
                <a:latin typeface="Times New Roman"/>
                <a:cs typeface="Times New Roman"/>
              </a:rPr>
              <a:t>as 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well 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resources for career advice and  networking.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520" y="830707"/>
            <a:ext cx="4189095" cy="3709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endParaRPr sz="1800">
              <a:latin typeface="Times New Roman"/>
              <a:cs typeface="Times New Roman"/>
            </a:endParaRPr>
          </a:p>
          <a:p>
            <a:pPr algn="just" marL="299085" marR="5080" indent="-287020">
              <a:lnSpc>
                <a:spcPct val="115100"/>
              </a:lnSpc>
              <a:spcBef>
                <a:spcPts val="994"/>
              </a:spcBef>
              <a:buFont typeface="Wingdings"/>
              <a:buChar char=""/>
              <a:tabLst>
                <a:tab pos="299720" algn="l"/>
              </a:tabLst>
            </a:pP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Job search websites typically 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require 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job seekers to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create a profile </a:t>
            </a:r>
            <a:r>
              <a:rPr dirty="0" sz="1800" spc="10" b="1">
                <a:solidFill>
                  <a:srgbClr val="FFFFFF"/>
                </a:solidFill>
                <a:latin typeface="Times New Roman"/>
                <a:cs typeface="Times New Roman"/>
              </a:rPr>
              <a:t>with 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their 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personal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and professional  information, </a:t>
            </a:r>
            <a:r>
              <a:rPr dirty="0" sz="1800" spc="5" b="1">
                <a:solidFill>
                  <a:srgbClr val="FFFFFF"/>
                </a:solidFill>
                <a:latin typeface="Times New Roman"/>
                <a:cs typeface="Times New Roman"/>
              </a:rPr>
              <a:t>which 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can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then 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be used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to  apply for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job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openings 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receive  notifications about new 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job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openings  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dirty="0" sz="1800" spc="-20" b="1">
                <a:solidFill>
                  <a:srgbClr val="FFFFFF"/>
                </a:solidFill>
                <a:latin typeface="Times New Roman"/>
                <a:cs typeface="Times New Roman"/>
              </a:rPr>
              <a:t>match 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their</a:t>
            </a:r>
            <a:r>
              <a:rPr dirty="0" sz="1800" spc="16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interests</a:t>
            </a:r>
            <a:endParaRPr sz="1800">
              <a:latin typeface="Times New Roman"/>
              <a:cs typeface="Times New Roman"/>
            </a:endParaRPr>
          </a:p>
          <a:p>
            <a:pPr algn="just" marL="299085" marR="7620" indent="-287020">
              <a:lnSpc>
                <a:spcPct val="115100"/>
              </a:lnSpc>
              <a:spcBef>
                <a:spcPts val="994"/>
              </a:spcBef>
              <a:buFont typeface="Wingdings"/>
              <a:buChar char=""/>
              <a:tabLst>
                <a:tab pos="299720" algn="l"/>
              </a:tabLst>
            </a:pP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Employers </a:t>
            </a:r>
            <a:r>
              <a:rPr dirty="0" sz="1800" spc="5" b="1">
                <a:solidFill>
                  <a:srgbClr val="FFFFFF"/>
                </a:solidFill>
                <a:latin typeface="Times New Roman"/>
                <a:cs typeface="Times New Roman"/>
              </a:rPr>
              <a:t>can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also 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use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job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search 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websites to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post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job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openings and  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search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potential</a:t>
            </a:r>
            <a:r>
              <a:rPr dirty="0" sz="1800" spc="10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candidates.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7031"/>
            <a:ext cx="4733925" cy="4032885"/>
            <a:chOff x="0" y="637031"/>
            <a:chExt cx="4733925" cy="4032885"/>
          </a:xfrm>
        </p:grpSpPr>
        <p:sp>
          <p:nvSpPr>
            <p:cNvPr id="4" name="object 4"/>
            <p:cNvSpPr/>
            <p:nvPr/>
          </p:nvSpPr>
          <p:spPr>
            <a:xfrm>
              <a:off x="0" y="637031"/>
              <a:ext cx="4733925" cy="4032885"/>
            </a:xfrm>
            <a:custGeom>
              <a:avLst/>
              <a:gdLst/>
              <a:ahLst/>
              <a:cxnLst/>
              <a:rect l="l" t="t" r="r" b="b"/>
              <a:pathLst>
                <a:path w="4733925" h="4032885">
                  <a:moveTo>
                    <a:pt x="4733544" y="0"/>
                  </a:moveTo>
                  <a:lnTo>
                    <a:pt x="0" y="0"/>
                  </a:lnTo>
                  <a:lnTo>
                    <a:pt x="0" y="4032504"/>
                  </a:lnTo>
                  <a:lnTo>
                    <a:pt x="4733544" y="4032504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3510" cy="323215"/>
            </a:xfrm>
            <a:custGeom>
              <a:avLst/>
              <a:gdLst/>
              <a:ahLst/>
              <a:cxnLst/>
              <a:rect l="l" t="t" r="r" b="b"/>
              <a:pathLst>
                <a:path w="143510" h="323215">
                  <a:moveTo>
                    <a:pt x="143256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3256" y="323088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20" y="614883"/>
            <a:ext cx="3022600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0">
                <a:solidFill>
                  <a:srgbClr val="FFFFFF"/>
                </a:solidFill>
                <a:latin typeface="Times New Roman"/>
                <a:cs typeface="Times New Roman"/>
              </a:rPr>
              <a:t>STEPS </a:t>
            </a:r>
            <a:r>
              <a:rPr dirty="0" sz="1800" spc="-10" i="0">
                <a:solidFill>
                  <a:srgbClr val="FFFFFF"/>
                </a:solidFill>
                <a:latin typeface="Times New Roman"/>
                <a:cs typeface="Times New Roman"/>
              </a:rPr>
              <a:t>WISE</a:t>
            </a:r>
            <a:r>
              <a:rPr dirty="0" sz="1800" spc="-35" i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 i="0">
                <a:solidFill>
                  <a:srgbClr val="FFFFFF"/>
                </a:solidFill>
                <a:latin typeface="Times New Roman"/>
                <a:cs typeface="Times New Roman"/>
              </a:rPr>
              <a:t>DESCRIPTION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0" y="993723"/>
            <a:ext cx="4405630" cy="903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99085" marR="5080" indent="-287020">
              <a:lnSpc>
                <a:spcPct val="106700"/>
              </a:lnSpc>
              <a:spcBef>
                <a:spcPts val="95"/>
              </a:spcBef>
              <a:buFont typeface="Arial"/>
              <a:buChar char="•"/>
              <a:tabLst>
                <a:tab pos="299720" algn="l"/>
              </a:tabLst>
            </a:pP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Plan 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website 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structure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and design- 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Before starting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to code, 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you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should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plan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website's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structure and design. You</a:t>
            </a:r>
            <a:r>
              <a:rPr dirty="0" sz="18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can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8137" y="1893188"/>
            <a:ext cx="4115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2775" algn="l"/>
                <a:tab pos="1109980" algn="l"/>
                <a:tab pos="1887220" algn="l"/>
                <a:tab pos="2232025" algn="l"/>
                <a:tab pos="2966720" algn="l"/>
                <a:tab pos="3302000" algn="l"/>
                <a:tab pos="4000500" algn="l"/>
              </a:tabLst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800" spc="10">
                <a:solidFill>
                  <a:srgbClr val="FFFFFF"/>
                </a:solidFill>
                <a:latin typeface="Times New Roman"/>
                <a:cs typeface="Times New Roman"/>
              </a:rPr>
              <a:t>oo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ls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	l</a:t>
            </a:r>
            <a:r>
              <a:rPr dirty="0" sz="1800" spc="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e	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tch	</a:t>
            </a:r>
            <a:r>
              <a:rPr dirty="0" sz="1800" spc="1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r	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1800" spc="-3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	to	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ea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te	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0" y="2063089"/>
            <a:ext cx="4398010" cy="819150"/>
          </a:xfrm>
          <a:prstGeom prst="rect">
            <a:avLst/>
          </a:prstGeom>
        </p:spPr>
        <p:txBody>
          <a:bodyPr wrap="square" lIns="0" tIns="135255" rIns="0" bIns="0" rtlCol="0" vert="horz">
            <a:spAutoFit/>
          </a:bodyPr>
          <a:lstStyle/>
          <a:p>
            <a:pPr marL="299085">
              <a:lnSpc>
                <a:spcPct val="100000"/>
              </a:lnSpc>
              <a:spcBef>
                <a:spcPts val="1065"/>
              </a:spcBef>
            </a:pP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wireframe </a:t>
            </a:r>
            <a:r>
              <a:rPr dirty="0" sz="1800" spc="5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prototype </a:t>
            </a:r>
            <a:r>
              <a:rPr dirty="0" sz="1800" spc="5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8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website.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299085" algn="l"/>
                <a:tab pos="299720" algn="l"/>
                <a:tab pos="1024255" algn="l"/>
                <a:tab pos="1652905" algn="l"/>
                <a:tab pos="3064510" algn="l"/>
              </a:tabLst>
            </a:pP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Setup	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your	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development	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environment-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8137" y="2874721"/>
            <a:ext cx="4119245" cy="681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Install Node.js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code editor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like </a:t>
            </a:r>
            <a:r>
              <a:rPr dirty="0" sz="1800" spc="15">
                <a:solidFill>
                  <a:srgbClr val="FFFFFF"/>
                </a:solidFill>
                <a:latin typeface="Times New Roman"/>
                <a:cs typeface="Times New Roman"/>
              </a:rPr>
              <a:t>VS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520" y="1299542"/>
            <a:ext cx="4187190" cy="228790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just" marL="299085" indent="-28702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299720" algn="l"/>
              </a:tabLst>
            </a:pP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Create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1800" spc="-15" b="1">
                <a:solidFill>
                  <a:srgbClr val="FFFFFF"/>
                </a:solidFill>
                <a:latin typeface="Times New Roman"/>
                <a:cs typeface="Times New Roman"/>
              </a:rPr>
              <a:t>new 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React app-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dirty="0" sz="18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create-</a:t>
            </a:r>
            <a:endParaRPr sz="1800">
              <a:latin typeface="Times New Roman"/>
              <a:cs typeface="Times New Roman"/>
            </a:endParaRPr>
          </a:p>
          <a:p>
            <a:pPr algn="just" marL="299085">
              <a:lnSpc>
                <a:spcPct val="100000"/>
              </a:lnSpc>
              <a:spcBef>
                <a:spcPts val="165"/>
              </a:spcBef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react-app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create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new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React</a:t>
            </a:r>
            <a:r>
              <a:rPr dirty="0" sz="18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app.</a:t>
            </a:r>
            <a:endParaRPr sz="1800">
              <a:latin typeface="Times New Roman"/>
              <a:cs typeface="Times New Roman"/>
            </a:endParaRPr>
          </a:p>
          <a:p>
            <a:pPr algn="just" marL="299085" marR="5080" indent="-287020">
              <a:lnSpc>
                <a:spcPct val="107100"/>
              </a:lnSpc>
              <a:spcBef>
                <a:spcPts val="785"/>
              </a:spcBef>
              <a:buFont typeface="Arial"/>
              <a:buChar char="•"/>
              <a:tabLst>
                <a:tab pos="299720" algn="l"/>
              </a:tabLst>
            </a:pP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Install required packages-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Install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required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packages like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react-router-dom, 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axios, and any other dependencies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you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need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for your</a:t>
            </a:r>
            <a:r>
              <a:rPr dirty="0" sz="18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website.</a:t>
            </a:r>
            <a:endParaRPr sz="1800">
              <a:latin typeface="Times New Roman"/>
              <a:cs typeface="Times New Roman"/>
            </a:endParaRPr>
          </a:p>
          <a:p>
            <a:pPr algn="just" marL="299085" indent="-287020">
              <a:lnSpc>
                <a:spcPct val="100000"/>
              </a:lnSpc>
              <a:spcBef>
                <a:spcPts val="965"/>
              </a:spcBef>
              <a:buFont typeface="Wingdings"/>
              <a:buChar char=""/>
              <a:tabLst>
                <a:tab pos="299720" algn="l"/>
              </a:tabLst>
            </a:pP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Setup your</a:t>
            </a:r>
            <a:r>
              <a:rPr dirty="0" sz="1800" spc="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5" b="1">
                <a:solidFill>
                  <a:srgbClr val="FFFFFF"/>
                </a:solidFill>
                <a:latin typeface="Times New Roman"/>
                <a:cs typeface="Times New Roman"/>
              </a:rPr>
              <a:t>components.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142999"/>
            <a:ext cx="4733925" cy="3526790"/>
          </a:xfrm>
          <a:prstGeom prst="rect">
            <a:avLst/>
          </a:prstGeom>
          <a:solidFill>
            <a:srgbClr val="213669"/>
          </a:solidFill>
        </p:spPr>
        <p:txBody>
          <a:bodyPr wrap="square" lIns="0" tIns="189865" rIns="0" bIns="0" rtlCol="0" vert="horz">
            <a:spAutoFit/>
          </a:bodyPr>
          <a:lstStyle/>
          <a:p>
            <a:pPr marL="522605" indent="-287020">
              <a:lnSpc>
                <a:spcPct val="100000"/>
              </a:lnSpc>
              <a:spcBef>
                <a:spcPts val="1495"/>
              </a:spcBef>
              <a:buFont typeface="Arial"/>
              <a:buChar char="•"/>
              <a:tabLst>
                <a:tab pos="522605" algn="l"/>
                <a:tab pos="523240" algn="l"/>
              </a:tabLst>
            </a:pP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Design 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800" spc="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UI.</a:t>
            </a:r>
            <a:endParaRPr sz="1800">
              <a:latin typeface="Times New Roman"/>
              <a:cs typeface="Times New Roman"/>
            </a:endParaRPr>
          </a:p>
          <a:p>
            <a:pPr marL="522605" indent="-28702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522605" algn="l"/>
                <a:tab pos="523240" algn="l"/>
              </a:tabLst>
            </a:pPr>
            <a:r>
              <a:rPr dirty="0" sz="1800" spc="-15" b="1">
                <a:solidFill>
                  <a:srgbClr val="FFFFFF"/>
                </a:solidFill>
                <a:latin typeface="Times New Roman"/>
                <a:cs typeface="Times New Roman"/>
              </a:rPr>
              <a:t>Implement</a:t>
            </a:r>
            <a:r>
              <a:rPr dirty="0" sz="1800" spc="1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routing.</a:t>
            </a:r>
            <a:endParaRPr sz="1800">
              <a:latin typeface="Times New Roman"/>
              <a:cs typeface="Times New Roman"/>
            </a:endParaRPr>
          </a:p>
          <a:p>
            <a:pPr marL="522605" indent="-287020">
              <a:lnSpc>
                <a:spcPct val="100000"/>
              </a:lnSpc>
              <a:spcBef>
                <a:spcPts val="935"/>
              </a:spcBef>
              <a:buFont typeface="Arial"/>
              <a:buChar char="•"/>
              <a:tabLst>
                <a:tab pos="522605" algn="l"/>
                <a:tab pos="523240" algn="l"/>
              </a:tabLst>
            </a:pP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Connect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dirty="0" sz="1800" spc="7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API.</a:t>
            </a:r>
            <a:endParaRPr sz="1800">
              <a:latin typeface="Times New Roman"/>
              <a:cs typeface="Times New Roman"/>
            </a:endParaRPr>
          </a:p>
          <a:p>
            <a:pPr marL="522605" indent="-28702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522605" algn="l"/>
                <a:tab pos="523240" algn="l"/>
              </a:tabLst>
            </a:pP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Display job</a:t>
            </a:r>
            <a:r>
              <a:rPr dirty="0" sz="1800" spc="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  <a:p>
            <a:pPr marL="522605" indent="-28702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522605" algn="l"/>
                <a:tab pos="523240" algn="l"/>
              </a:tabLst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Test 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dirty="0" sz="1800" spc="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website.</a:t>
            </a:r>
            <a:endParaRPr sz="1800">
              <a:latin typeface="Times New Roman"/>
              <a:cs typeface="Times New Roman"/>
            </a:endParaRPr>
          </a:p>
          <a:p>
            <a:pPr marL="522605" indent="-287020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522605" algn="l"/>
                <a:tab pos="523240" algn="l"/>
              </a:tabLst>
            </a:pP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Deploy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dirty="0" sz="1800" spc="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website.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42688" y="0"/>
            <a:ext cx="4401312" cy="514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5405"/>
            <a:chOff x="0" y="0"/>
            <a:chExt cx="9144000" cy="514540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51450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01167"/>
              <a:ext cx="137160" cy="344805"/>
            </a:xfrm>
            <a:custGeom>
              <a:avLst/>
              <a:gdLst/>
              <a:ahLst/>
              <a:cxnLst/>
              <a:rect l="l" t="t" r="r" b="b"/>
              <a:pathLst>
                <a:path w="137160" h="344805">
                  <a:moveTo>
                    <a:pt x="137160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137160" y="344424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2136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14680" y="659333"/>
            <a:ext cx="4211320" cy="3329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SzPct val="77777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800" b="1" i="1">
                <a:latin typeface="Times New Roman"/>
                <a:cs typeface="Times New Roman"/>
              </a:rPr>
              <a:t>SUMMARY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195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SzPct val="77777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800" b="1">
                <a:latin typeface="Times New Roman"/>
                <a:cs typeface="Times New Roman"/>
              </a:rPr>
              <a:t>In </a:t>
            </a:r>
            <a:r>
              <a:rPr dirty="0" sz="1800" spc="-10" b="1">
                <a:latin typeface="Times New Roman"/>
                <a:cs typeface="Times New Roman"/>
              </a:rPr>
              <a:t>short </a:t>
            </a:r>
            <a:r>
              <a:rPr dirty="0" sz="1800" spc="-5" b="1">
                <a:latin typeface="Times New Roman"/>
                <a:cs typeface="Times New Roman"/>
              </a:rPr>
              <a:t>this </a:t>
            </a:r>
            <a:r>
              <a:rPr dirty="0" sz="1800" spc="-20" b="1">
                <a:latin typeface="Times New Roman"/>
                <a:cs typeface="Times New Roman"/>
              </a:rPr>
              <a:t>document </a:t>
            </a:r>
            <a:r>
              <a:rPr dirty="0" sz="1800" b="1">
                <a:latin typeface="Times New Roman"/>
                <a:cs typeface="Times New Roman"/>
              </a:rPr>
              <a:t>is to </a:t>
            </a:r>
            <a:r>
              <a:rPr dirty="0" sz="1800" spc="-10" b="1">
                <a:latin typeface="Times New Roman"/>
                <a:cs typeface="Times New Roman"/>
              </a:rPr>
              <a:t>provide the  detail overview of </a:t>
            </a:r>
            <a:r>
              <a:rPr dirty="0" sz="1800" spc="-15" b="1">
                <a:latin typeface="Times New Roman"/>
                <a:cs typeface="Times New Roman"/>
              </a:rPr>
              <a:t>our </a:t>
            </a:r>
            <a:r>
              <a:rPr dirty="0" sz="1800" spc="-5" b="1">
                <a:latin typeface="Times New Roman"/>
                <a:cs typeface="Times New Roman"/>
              </a:rPr>
              <a:t>software </a:t>
            </a:r>
            <a:r>
              <a:rPr dirty="0" sz="1800" spc="-15" b="1">
                <a:latin typeface="Times New Roman"/>
                <a:cs typeface="Times New Roman"/>
              </a:rPr>
              <a:t>product,  </a:t>
            </a:r>
            <a:r>
              <a:rPr dirty="0" sz="1800" b="1">
                <a:latin typeface="Times New Roman"/>
                <a:cs typeface="Times New Roman"/>
              </a:rPr>
              <a:t>its </a:t>
            </a:r>
            <a:r>
              <a:rPr dirty="0" sz="1800" spc="-15" b="1">
                <a:latin typeface="Times New Roman"/>
                <a:cs typeface="Times New Roman"/>
              </a:rPr>
              <a:t>parameters and </a:t>
            </a:r>
            <a:r>
              <a:rPr dirty="0" sz="1800" spc="-5" b="1">
                <a:latin typeface="Times New Roman"/>
                <a:cs typeface="Times New Roman"/>
              </a:rPr>
              <a:t>goals. This </a:t>
            </a:r>
            <a:r>
              <a:rPr dirty="0" sz="1800" spc="-10" b="1">
                <a:latin typeface="Times New Roman"/>
                <a:cs typeface="Times New Roman"/>
              </a:rPr>
              <a:t>describes  </a:t>
            </a:r>
            <a:r>
              <a:rPr dirty="0" sz="1800" spc="-15" b="1">
                <a:latin typeface="Times New Roman"/>
                <a:cs typeface="Times New Roman"/>
              </a:rPr>
              <a:t>about </a:t>
            </a:r>
            <a:r>
              <a:rPr dirty="0" sz="1800" spc="-10" b="1">
                <a:latin typeface="Times New Roman"/>
                <a:cs typeface="Times New Roman"/>
              </a:rPr>
              <a:t>the </a:t>
            </a:r>
            <a:r>
              <a:rPr dirty="0" sz="1800" b="1">
                <a:latin typeface="Times New Roman"/>
                <a:cs typeface="Times New Roman"/>
              </a:rPr>
              <a:t>website which </a:t>
            </a:r>
            <a:r>
              <a:rPr dirty="0" sz="1800" spc="-5" b="1">
                <a:latin typeface="Times New Roman"/>
                <a:cs typeface="Times New Roman"/>
              </a:rPr>
              <a:t>is </a:t>
            </a:r>
            <a:r>
              <a:rPr dirty="0" sz="1800" spc="-10" b="1">
                <a:latin typeface="Times New Roman"/>
                <a:cs typeface="Times New Roman"/>
              </a:rPr>
              <a:t>used </a:t>
            </a:r>
            <a:r>
              <a:rPr dirty="0" sz="1800" b="1">
                <a:latin typeface="Times New Roman"/>
                <a:cs typeface="Times New Roman"/>
              </a:rPr>
              <a:t>to  </a:t>
            </a:r>
            <a:r>
              <a:rPr dirty="0" sz="1800" spc="-10" b="1">
                <a:latin typeface="Times New Roman"/>
                <a:cs typeface="Times New Roman"/>
              </a:rPr>
              <a:t>provide </a:t>
            </a:r>
            <a:r>
              <a:rPr dirty="0" sz="1800" spc="-15" b="1">
                <a:latin typeface="Times New Roman"/>
                <a:cs typeface="Times New Roman"/>
              </a:rPr>
              <a:t>complete </a:t>
            </a:r>
            <a:r>
              <a:rPr dirty="0" sz="1800" spc="-10" b="1">
                <a:latin typeface="Times New Roman"/>
                <a:cs typeface="Times New Roman"/>
              </a:rPr>
              <a:t>solution </a:t>
            </a:r>
            <a:r>
              <a:rPr dirty="0" sz="1800" spc="-5" b="1">
                <a:latin typeface="Times New Roman"/>
                <a:cs typeface="Times New Roman"/>
              </a:rPr>
              <a:t>for  </a:t>
            </a:r>
            <a:r>
              <a:rPr dirty="0" sz="1800" spc="-15" b="1">
                <a:latin typeface="Times New Roman"/>
                <a:cs typeface="Times New Roman"/>
              </a:rPr>
              <a:t>unemployment. </a:t>
            </a:r>
            <a:r>
              <a:rPr dirty="0" sz="1800" spc="-5" b="1">
                <a:latin typeface="Times New Roman"/>
                <a:cs typeface="Times New Roman"/>
              </a:rPr>
              <a:t>It </a:t>
            </a:r>
            <a:r>
              <a:rPr dirty="0" sz="1800" spc="-10" b="1">
                <a:latin typeface="Times New Roman"/>
                <a:cs typeface="Times New Roman"/>
              </a:rPr>
              <a:t>enables the jobless  people </a:t>
            </a:r>
            <a:r>
              <a:rPr dirty="0" sz="1800" b="1">
                <a:latin typeface="Times New Roman"/>
                <a:cs typeface="Times New Roman"/>
              </a:rPr>
              <a:t>to browse </a:t>
            </a:r>
            <a:r>
              <a:rPr dirty="0" sz="1800" spc="-5" b="1">
                <a:latin typeface="Times New Roman"/>
                <a:cs typeface="Times New Roman"/>
              </a:rPr>
              <a:t>their </a:t>
            </a:r>
            <a:r>
              <a:rPr dirty="0" sz="1800" spc="-15" b="1">
                <a:latin typeface="Times New Roman"/>
                <a:cs typeface="Times New Roman"/>
              </a:rPr>
              <a:t>employment  </a:t>
            </a:r>
            <a:r>
              <a:rPr dirty="0" sz="1800" spc="-10" b="1">
                <a:latin typeface="Times New Roman"/>
                <a:cs typeface="Times New Roman"/>
              </a:rPr>
              <a:t>opportunities </a:t>
            </a:r>
            <a:r>
              <a:rPr dirty="0" sz="1800" spc="-15" b="1">
                <a:latin typeface="Times New Roman"/>
                <a:cs typeface="Times New Roman"/>
              </a:rPr>
              <a:t>and provide </a:t>
            </a:r>
            <a:r>
              <a:rPr dirty="0" sz="1800" spc="-10" b="1">
                <a:latin typeface="Times New Roman"/>
                <a:cs typeface="Times New Roman"/>
              </a:rPr>
              <a:t>them </a:t>
            </a:r>
            <a:r>
              <a:rPr dirty="0" sz="1800" spc="5" b="1">
                <a:latin typeface="Times New Roman"/>
                <a:cs typeface="Times New Roman"/>
              </a:rPr>
              <a:t>with  </a:t>
            </a:r>
            <a:r>
              <a:rPr dirty="0" sz="1800" spc="-10" b="1">
                <a:latin typeface="Times New Roman"/>
                <a:cs typeface="Times New Roman"/>
              </a:rPr>
              <a:t>resources they need </a:t>
            </a:r>
            <a:r>
              <a:rPr dirty="0" sz="1800" b="1">
                <a:latin typeface="Times New Roman"/>
                <a:cs typeface="Times New Roman"/>
              </a:rPr>
              <a:t>to </a:t>
            </a:r>
            <a:r>
              <a:rPr dirty="0" sz="1800" spc="-10" b="1">
                <a:latin typeface="Times New Roman"/>
                <a:cs typeface="Times New Roman"/>
              </a:rPr>
              <a:t>successfully  navigate the job search</a:t>
            </a:r>
            <a:r>
              <a:rPr dirty="0" sz="1800" spc="10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process.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4680" y="226568"/>
            <a:ext cx="2667635" cy="2851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5" i="0">
                <a:solidFill>
                  <a:srgbClr val="21366A"/>
                </a:solidFill>
                <a:latin typeface="Times New Roman"/>
                <a:cs typeface="Times New Roman"/>
              </a:rPr>
              <a:t>“JOB </a:t>
            </a:r>
            <a:r>
              <a:rPr dirty="0" sz="1700" spc="-10" i="0">
                <a:solidFill>
                  <a:srgbClr val="21366A"/>
                </a:solidFill>
                <a:latin typeface="Times New Roman"/>
                <a:cs typeface="Times New Roman"/>
              </a:rPr>
              <a:t>SEARCH</a:t>
            </a:r>
            <a:r>
              <a:rPr dirty="0" sz="1700" spc="-75" i="0">
                <a:solidFill>
                  <a:srgbClr val="21366A"/>
                </a:solidFill>
                <a:latin typeface="Times New Roman"/>
                <a:cs typeface="Times New Roman"/>
              </a:rPr>
              <a:t> </a:t>
            </a:r>
            <a:r>
              <a:rPr dirty="0" sz="1700" i="0">
                <a:solidFill>
                  <a:srgbClr val="21366A"/>
                </a:solidFill>
                <a:latin typeface="Times New Roman"/>
                <a:cs typeface="Times New Roman"/>
              </a:rPr>
              <a:t>WEBSITE”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40279" y="1408175"/>
            <a:ext cx="4813300" cy="76200"/>
          </a:xfrm>
          <a:custGeom>
            <a:avLst/>
            <a:gdLst/>
            <a:ahLst/>
            <a:cxnLst/>
            <a:rect l="l" t="t" r="r" b="b"/>
            <a:pathLst>
              <a:path w="4813300" h="76200">
                <a:moveTo>
                  <a:pt x="4812792" y="0"/>
                </a:moveTo>
                <a:lnTo>
                  <a:pt x="0" y="0"/>
                </a:lnTo>
                <a:lnTo>
                  <a:pt x="0" y="76200"/>
                </a:lnTo>
                <a:lnTo>
                  <a:pt x="4812792" y="76200"/>
                </a:lnTo>
                <a:lnTo>
                  <a:pt x="4812792" y="0"/>
                </a:lnTo>
                <a:close/>
              </a:path>
            </a:pathLst>
          </a:custGeom>
          <a:solidFill>
            <a:srgbClr val="EECA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91383" y="1786127"/>
            <a:ext cx="1182623" cy="1179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34183" y="612647"/>
            <a:ext cx="4819015" cy="795655"/>
          </a:xfrm>
          <a:custGeom>
            <a:avLst/>
            <a:gdLst/>
            <a:ahLst/>
            <a:cxnLst/>
            <a:rect l="l" t="t" r="r" b="b"/>
            <a:pathLst>
              <a:path w="4819015" h="795655">
                <a:moveTo>
                  <a:pt x="4818888" y="0"/>
                </a:moveTo>
                <a:lnTo>
                  <a:pt x="0" y="0"/>
                </a:lnTo>
                <a:lnTo>
                  <a:pt x="0" y="795527"/>
                </a:lnTo>
                <a:lnTo>
                  <a:pt x="4818888" y="795527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234183" y="868121"/>
            <a:ext cx="48190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69035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FFFFFF"/>
                </a:solidFill>
                <a:latin typeface="Times New Roman"/>
                <a:cs typeface="Times New Roman"/>
              </a:rPr>
              <a:t>JOB </a:t>
            </a:r>
            <a:r>
              <a:rPr dirty="0" sz="1800" spc="-5" b="1" i="1">
                <a:solidFill>
                  <a:srgbClr val="FFFFFF"/>
                </a:solidFill>
                <a:latin typeface="Times New Roman"/>
                <a:cs typeface="Times New Roman"/>
              </a:rPr>
              <a:t>SEARCH</a:t>
            </a:r>
            <a:r>
              <a:rPr dirty="0" sz="1800" spc="-45" b="1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 i="1">
                <a:solidFill>
                  <a:srgbClr val="FFFFFF"/>
                </a:solidFill>
                <a:latin typeface="Times New Roman"/>
                <a:cs typeface="Times New Roman"/>
              </a:rPr>
              <a:t>WEBSITE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78553" y="1993772"/>
            <a:ext cx="2526665" cy="451484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11150" marR="5080" indent="-299085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h</a:t>
            </a:r>
            <a:r>
              <a:rPr dirty="0" spc="-15"/>
              <a:t>t</a:t>
            </a:r>
            <a:r>
              <a:rPr dirty="0" spc="-40"/>
              <a:t>t</a:t>
            </a:r>
            <a:r>
              <a:rPr dirty="0" spc="-5"/>
              <a:t>p</a:t>
            </a:r>
            <a:r>
              <a:rPr dirty="0" spc="-35"/>
              <a:t>s</a:t>
            </a:r>
            <a:r>
              <a:rPr dirty="0" spc="-25"/>
              <a:t>:</a:t>
            </a:r>
            <a:r>
              <a:rPr dirty="0" spc="10"/>
              <a:t>//</a:t>
            </a:r>
            <a:r>
              <a:rPr dirty="0" spc="25"/>
              <a:t>g</a:t>
            </a:r>
            <a:r>
              <a:rPr dirty="0" spc="-80"/>
              <a:t>i</a:t>
            </a:r>
            <a:r>
              <a:rPr dirty="0" spc="-40"/>
              <a:t>t</a:t>
            </a:r>
            <a:r>
              <a:rPr dirty="0" spc="20"/>
              <a:t>hu</a:t>
            </a:r>
            <a:r>
              <a:rPr dirty="0" spc="25"/>
              <a:t>b</a:t>
            </a:r>
            <a:r>
              <a:rPr dirty="0" spc="-140"/>
              <a:t>.</a:t>
            </a:r>
            <a:r>
              <a:rPr dirty="0" spc="45"/>
              <a:t>c</a:t>
            </a:r>
            <a:r>
              <a:rPr dirty="0" spc="-35"/>
              <a:t>o</a:t>
            </a:r>
            <a:r>
              <a:rPr dirty="0" spc="55"/>
              <a:t>m/</a:t>
            </a:r>
            <a:r>
              <a:rPr dirty="0" spc="60"/>
              <a:t>M</a:t>
            </a:r>
            <a:r>
              <a:rPr dirty="0" spc="-20"/>
              <a:t>aha</a:t>
            </a:r>
            <a:r>
              <a:rPr dirty="0" spc="20"/>
              <a:t>shan </a:t>
            </a:r>
            <a:r>
              <a:rPr dirty="0" spc="10" i="1"/>
              <a:t> </a:t>
            </a:r>
            <a:r>
              <a:rPr dirty="0" spc="-15" i="1"/>
              <a:t>02/Job_Application.git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2023-04-07T16:53:12Z</dcterms:created>
  <dcterms:modified xsi:type="dcterms:W3CDTF">2023-04-07T16:53:12Z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2023-04-07T00:00:00Z</vt:filetime>
  </property>
</Properties>
</file>