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4" r:id="rId5"/>
    <p:sldId id="265" r:id="rId6"/>
    <p:sldId id="268" r:id="rId7"/>
    <p:sldId id="269" r:id="rId8"/>
    <p:sldId id="270" r:id="rId9"/>
    <p:sldId id="266" r:id="rId10"/>
    <p:sldId id="271" r:id="rId11"/>
    <p:sldId id="272" r:id="rId12"/>
    <p:sldId id="273" r:id="rId13"/>
    <p:sldId id="267" r:id="rId14"/>
    <p:sldId id="275" r:id="rId15"/>
    <p:sldId id="274" r:id="rId16"/>
    <p:sldId id="279" r:id="rId17"/>
    <p:sldId id="276" r:id="rId18"/>
    <p:sldId id="277" r:id="rId19"/>
    <p:sldId id="278" r:id="rId20"/>
    <p:sldId id="280" r:id="rId21"/>
    <p:sldId id="281" r:id="rId22"/>
    <p:sldId id="258" r:id="rId23"/>
    <p:sldId id="259" r:id="rId24"/>
    <p:sldId id="261"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635" y="-635"/>
            <a:ext cx="12191365" cy="6858635"/>
          </a:xfrm>
          <a:prstGeom prst="rect">
            <a:avLst/>
          </a:prstGeom>
        </p:spPr>
      </p:pic>
      <p:pic>
        <p:nvPicPr>
          <p:cNvPr id="2" name="Picture 1"/>
          <p:cNvPicPr/>
          <p:nvPr/>
        </p:nvPicPr>
        <p:blipFill>
          <a:blip r:embed="rId2"/>
          <a:stretch>
            <a:fillRect/>
          </a:stretch>
        </p:blipFill>
        <p:spPr>
          <a:xfrm>
            <a:off x="3402965" y="585470"/>
            <a:ext cx="5578475" cy="2226945"/>
          </a:xfrm>
          <a:prstGeom prst="rect">
            <a:avLst/>
          </a:prstGeom>
        </p:spPr>
      </p:pic>
      <p:sp>
        <p:nvSpPr>
          <p:cNvPr id="3" name="Text Box 2"/>
          <p:cNvSpPr txBox="1"/>
          <p:nvPr/>
        </p:nvSpPr>
        <p:spPr>
          <a:xfrm>
            <a:off x="1004570" y="3907155"/>
            <a:ext cx="9914255" cy="1568450"/>
          </a:xfrm>
          <a:prstGeom prst="rect">
            <a:avLst/>
          </a:prstGeom>
          <a:noFill/>
        </p:spPr>
        <p:txBody>
          <a:bodyPr wrap="square" rtlCol="0">
            <a:spAutoFit/>
          </a:bodyPr>
          <a:p>
            <a:pPr algn="ctr"/>
            <a:r>
              <a:rPr lang="en-US" altLang="en-US" sz="4800" b="1">
                <a:solidFill>
                  <a:schemeClr val="tx1"/>
                </a:solidFill>
              </a:rPr>
              <a:t>Comprehensive Sales Analysis and Business Insights for Flipkart</a:t>
            </a:r>
            <a:r>
              <a:rPr lang="en-US" altLang="en-US">
                <a:solidFill>
                  <a:schemeClr val="tx1"/>
                </a:solidFill>
              </a:rPr>
              <a:t> </a:t>
            </a:r>
            <a:endParaRPr lang="en-US" altLang="en-US">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75260" y="200025"/>
            <a:ext cx="11831320" cy="2653030"/>
          </a:xfrm>
          <a:prstGeom prst="rect">
            <a:avLst/>
          </a:prstGeom>
        </p:spPr>
      </p:pic>
      <p:pic>
        <p:nvPicPr>
          <p:cNvPr id="3" name="Picture 2"/>
          <p:cNvPicPr/>
          <p:nvPr/>
        </p:nvPicPr>
        <p:blipFill>
          <a:blip r:embed="rId2"/>
          <a:stretch>
            <a:fillRect/>
          </a:stretch>
        </p:blipFill>
        <p:spPr>
          <a:xfrm>
            <a:off x="175260" y="2853055"/>
            <a:ext cx="11831955" cy="3844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243205" y="196850"/>
            <a:ext cx="5764530" cy="6380480"/>
          </a:xfrm>
          <a:prstGeom prst="rect">
            <a:avLst/>
          </a:prstGeom>
        </p:spPr>
      </p:pic>
      <p:pic>
        <p:nvPicPr>
          <p:cNvPr id="3" name="Picture 2"/>
          <p:cNvPicPr/>
          <p:nvPr/>
        </p:nvPicPr>
        <p:blipFill>
          <a:blip r:embed="rId2"/>
          <a:stretch>
            <a:fillRect/>
          </a:stretch>
        </p:blipFill>
        <p:spPr>
          <a:xfrm>
            <a:off x="6007735" y="196850"/>
            <a:ext cx="5965190" cy="63798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718185" y="819150"/>
            <a:ext cx="10372090" cy="5411470"/>
          </a:xfrm>
          <a:prstGeom prst="rect">
            <a:avLst/>
          </a:prstGeom>
          <a:noFill/>
        </p:spPr>
        <p:txBody>
          <a:bodyPr wrap="square" rtlCol="0">
            <a:noAutofit/>
          </a:bodyPr>
          <a:p>
            <a:r>
              <a:rPr lang="en-US" altLang="en-US" sz="4000" b="1" u="sng"/>
              <a:t>Exploratory Data Analysis (EDA)</a:t>
            </a:r>
            <a:r>
              <a:rPr lang="en-US" sz="4000" b="1" u="sng"/>
              <a:t>:</a:t>
            </a:r>
            <a:endParaRPr lang="en-US" sz="4000" b="1" u="sng"/>
          </a:p>
          <a:p>
            <a:pPr algn="just"/>
            <a:r>
              <a:rPr lang="en-US" altLang="en-US" sz="2400"/>
              <a:t>EDA is conducted to understand dataset structure, detect missing values, and explore relationships between features. Key steps include:</a:t>
            </a:r>
            <a:endParaRPr lang="en-US" altLang="en-US" sz="2400"/>
          </a:p>
          <a:p>
            <a:pPr algn="just"/>
            <a:r>
              <a:rPr lang="en-US" altLang="en-US" sz="2400"/>
              <a:t>- Data Summary: Checking column types, missing values, and unique category distributions.</a:t>
            </a:r>
            <a:endParaRPr lang="en-US" altLang="en-US" sz="2400"/>
          </a:p>
          <a:p>
            <a:pPr algn="just"/>
            <a:r>
              <a:rPr lang="en-US" altLang="en-US" sz="2400"/>
              <a:t>- Statistical Analysis: Examining price and rating variations using descriptive statistics.</a:t>
            </a:r>
            <a:endParaRPr lang="en-US" altLang="en-US" sz="2400"/>
          </a:p>
          <a:p>
            <a:pPr algn="just"/>
            <a:r>
              <a:rPr lang="en-US" altLang="en-US" sz="2400"/>
              <a:t>- Categorical Feature Insights: Identifying dominant product categories and platform preferences.</a:t>
            </a:r>
            <a:endParaRPr lang="en-US" altLang="en-US" sz="2400"/>
          </a:p>
          <a:p>
            <a:pPr algn="just"/>
            <a:r>
              <a:rPr lang="en-US" altLang="en-US" sz="2400"/>
              <a:t>- Correlation Analysis: Determining how price, ratings, and reviews influence customer purchasing behavior.</a:t>
            </a:r>
            <a:endParaRPr lang="en-US" altLang="en-US" sz="2400"/>
          </a:p>
          <a:p>
            <a:pPr algn="just"/>
            <a:r>
              <a:rPr lang="en-US" altLang="en-US" sz="2400"/>
              <a:t>This preprocessing stage ensures data quality and enhances model accuracy by selecting relevant predictors.</a:t>
            </a:r>
            <a:endParaRPr lang="en-US" altLang="en-US" sz="2400"/>
          </a:p>
          <a:p>
            <a:pPr algn="just"/>
            <a:endParaRPr lang="en-US" altLang="en-US" sz="2800"/>
          </a:p>
          <a:p>
            <a:pPr algn="just"/>
            <a:endParaRPr lang="en-US"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20650" y="139065"/>
            <a:ext cx="11891010" cy="6493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43510" y="167005"/>
            <a:ext cx="11863070" cy="65341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718185" y="681355"/>
            <a:ext cx="10372090" cy="5549265"/>
          </a:xfrm>
          <a:prstGeom prst="rect">
            <a:avLst/>
          </a:prstGeom>
          <a:noFill/>
        </p:spPr>
        <p:txBody>
          <a:bodyPr wrap="square" rtlCol="0">
            <a:noAutofit/>
          </a:bodyPr>
          <a:p>
            <a:r>
              <a:rPr lang="en-US" sz="4000" b="1" u="sng"/>
              <a:t>MySQL Queries:</a:t>
            </a:r>
            <a:endParaRPr lang="en-US" sz="4000" b="1" u="sng"/>
          </a:p>
          <a:p>
            <a:pPr algn="just"/>
            <a:r>
              <a:rPr lang="en-US" altLang="en-US" sz="2800"/>
              <a:t>SQL queries streamline data preprocessing by summarizing dataset structure, identifying missing values, and extracting key insights. GROUP BY, COUNT, and DISTINCT aid in categorical analysis, while aggregate functions like AVG, MIN, and MAX assess numerical trends. Conditional queries reveal dominant product categories and customer preferences, while correlation analysis using JOIN and subqueries establishes relationships between price, ratings, and purchasing behavior. Efficient SQL operations enhance data integrity and model accuracy.</a:t>
            </a:r>
            <a:endParaRPr lang="en-US" altLang="en-US" sz="2800"/>
          </a:p>
          <a:p>
            <a:pPr algn="just"/>
            <a:endParaRPr lang="en-US" altLang="en-US" sz="2800"/>
          </a:p>
          <a:p>
            <a:pPr algn="just"/>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32080" y="123825"/>
            <a:ext cx="11855450" cy="65887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3" name="Picture 2"/>
          <p:cNvPicPr/>
          <p:nvPr/>
        </p:nvPicPr>
        <p:blipFill>
          <a:blip r:embed="rId1"/>
          <a:stretch>
            <a:fillRect/>
          </a:stretch>
        </p:blipFill>
        <p:spPr>
          <a:xfrm>
            <a:off x="155575" y="123825"/>
            <a:ext cx="11843385" cy="65893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39065" y="115570"/>
            <a:ext cx="11849735" cy="66274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63195" y="170815"/>
            <a:ext cx="11843385" cy="6525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951865" y="957580"/>
            <a:ext cx="10372090" cy="5411470"/>
          </a:xfrm>
          <a:prstGeom prst="rect">
            <a:avLst/>
          </a:prstGeom>
          <a:noFill/>
        </p:spPr>
        <p:txBody>
          <a:bodyPr wrap="square" rtlCol="0">
            <a:noAutofit/>
          </a:bodyPr>
          <a:p>
            <a:r>
              <a:rPr lang="en-US" sz="4400" b="1" u="sng"/>
              <a:t>Problem Statement :</a:t>
            </a:r>
            <a:endParaRPr lang="en-US" sz="4400" b="1" u="sng"/>
          </a:p>
          <a:p>
            <a:pPr algn="just"/>
            <a:r>
              <a:rPr lang="en-US" altLang="en-US" sz="2800"/>
              <a:t>E-commerce platforms like Flipkart generate vast amounts of transactional data, including customer preferences, sales trends, and pricing dynamics. Businesses require systematic data-driven analysis to optimize decision-making and enhance profitability. This project focuses on collecting, cleaning, and analyzing Flipkart’s sales data using Python (Pandas), SQL queries for deeper analytics, and Power BI for dashboard visualization.</a:t>
            </a:r>
            <a:endParaRPr lang="en-US" altLang="en-US" sz="2800"/>
          </a:p>
          <a:p>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65100" y="142875"/>
            <a:ext cx="11861800" cy="65722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9625330" cy="6858000"/>
          </a:xfrm>
          <a:prstGeom prst="rect">
            <a:avLst/>
          </a:prstGeom>
        </p:spPr>
      </p:pic>
      <p:pic>
        <p:nvPicPr>
          <p:cNvPr id="4" name="Picture 3" descr="images"/>
          <p:cNvPicPr>
            <a:picLocks noChangeAspect="1"/>
          </p:cNvPicPr>
          <p:nvPr/>
        </p:nvPicPr>
        <p:blipFill>
          <a:blip r:embed="rId2"/>
          <a:stretch>
            <a:fillRect/>
          </a:stretch>
        </p:blipFill>
        <p:spPr>
          <a:xfrm>
            <a:off x="9625330" y="1584960"/>
            <a:ext cx="2566670" cy="25298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635"/>
            <a:ext cx="12259945" cy="6858635"/>
          </a:xfrm>
          <a:prstGeom prst="rect">
            <a:avLst/>
          </a:prstGeom>
        </p:spPr>
      </p:pic>
      <p:sp>
        <p:nvSpPr>
          <p:cNvPr id="3" name="Text Box 2"/>
          <p:cNvSpPr txBox="1"/>
          <p:nvPr/>
        </p:nvSpPr>
        <p:spPr>
          <a:xfrm>
            <a:off x="2877820" y="149225"/>
            <a:ext cx="8672195" cy="7446645"/>
          </a:xfrm>
          <a:prstGeom prst="rect">
            <a:avLst/>
          </a:prstGeom>
          <a:noFill/>
        </p:spPr>
        <p:txBody>
          <a:bodyPr wrap="square" rtlCol="0">
            <a:noAutofit/>
          </a:bodyPr>
          <a:p>
            <a:r>
              <a:rPr lang="en-US" altLang="en-US" sz="4400" b="1" u="sng"/>
              <a:t>Conclusion:</a:t>
            </a:r>
            <a:endParaRPr lang="en-US" altLang="en-US" sz="4400" b="1" u="sng"/>
          </a:p>
          <a:p>
            <a:pPr algn="just"/>
            <a:r>
              <a:rPr lang="en-US" altLang="en-US" sz="3200"/>
              <a:t>By integrating Python for analysis, SQL for structured processing, and Power BI for visualization, this project delivers actionable business intelligence that enhances decision-making in Flipkart’s e-commerce strategy. The findings provide valuable insights into pricing optimization, sales forecasting, and customer engagement, helping businesses refine their models for revenue growth and market competitiveness.</a:t>
            </a:r>
            <a:endParaRPr lang="en-US" altLang="en-US" sz="3200"/>
          </a:p>
          <a:p>
            <a:endParaRPr lang="en-US" altLang="en-US" sz="4400" b="1" u="sng"/>
          </a:p>
          <a:p>
            <a:endParaRPr lang="en-US" altLang="en-US" sz="3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0" y="-635"/>
            <a:ext cx="12101830" cy="6859270"/>
          </a:xfrm>
          <a:prstGeom prst="rect">
            <a:avLst/>
          </a:prstGeom>
        </p:spPr>
      </p:pic>
      <p:sp>
        <p:nvSpPr>
          <p:cNvPr id="2" name="Text Box 1"/>
          <p:cNvSpPr txBox="1"/>
          <p:nvPr/>
        </p:nvSpPr>
        <p:spPr>
          <a:xfrm>
            <a:off x="4055745" y="149225"/>
            <a:ext cx="7560945" cy="6709410"/>
          </a:xfrm>
          <a:prstGeom prst="rect">
            <a:avLst/>
          </a:prstGeom>
          <a:noFill/>
        </p:spPr>
        <p:txBody>
          <a:bodyPr wrap="square" rtlCol="0">
            <a:noAutofit/>
          </a:bodyPr>
          <a:p>
            <a:r>
              <a:rPr lang="en-US" altLang="en-US" sz="4400" b="1" u="sng"/>
              <a:t>Insights &amp; Key Findings:</a:t>
            </a:r>
            <a:endParaRPr lang="en-US" altLang="en-US" sz="4400" b="1" u="sng"/>
          </a:p>
          <a:p>
            <a:pPr algn="just"/>
            <a:r>
              <a:rPr lang="en-US" altLang="en-US" sz="2800"/>
              <a:t>✔️ Platform-specific sales trends reveal significant variations in pricing and customer engagement.</a:t>
            </a:r>
            <a:endParaRPr lang="en-US" altLang="en-US" sz="2800"/>
          </a:p>
          <a:p>
            <a:pPr algn="just"/>
            <a:r>
              <a:rPr lang="en-US" altLang="en-US" sz="2800"/>
              <a:t>✔️ Customer reviews and ratings play a crucial role in influencing purchase behavior.</a:t>
            </a:r>
            <a:endParaRPr lang="en-US" altLang="en-US" sz="2800"/>
          </a:p>
          <a:p>
            <a:pPr algn="just"/>
            <a:r>
              <a:rPr lang="en-US" altLang="en-US" sz="2800"/>
              <a:t>✔️ Discount offers impact conversion rates, but not all discounted products perform equally well.</a:t>
            </a:r>
            <a:endParaRPr lang="en-US" altLang="en-US" sz="2800"/>
          </a:p>
          <a:p>
            <a:pPr algn="just"/>
            <a:r>
              <a:rPr lang="en-US" altLang="en-US" sz="2800"/>
              <a:t>✔️ Predictive analytics based on structured data helps optimize inventory management and pricing strategies.</a:t>
            </a:r>
            <a:endParaRPr lang="en-US" altLang="en-US" sz="2800"/>
          </a:p>
          <a:p>
            <a:pPr algn="just"/>
            <a:r>
              <a:rPr lang="en-US" altLang="en-US" sz="2800"/>
              <a:t>✔️ Power BI dashboards enable real-time analysis and dynamic business intelligence for informed decision-making.</a:t>
            </a:r>
            <a:endParaRPr lang="en-US" altLang="en-US" sz="2800"/>
          </a:p>
          <a:p>
            <a:endParaRPr lang="en-US" alt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12192635" cy="6858000"/>
          </a:xfrm>
          <a:prstGeom prst="rect">
            <a:avLst/>
          </a:prstGeom>
        </p:spPr>
      </p:pic>
      <p:sp>
        <p:nvSpPr>
          <p:cNvPr id="3" name="Text Box 2"/>
          <p:cNvSpPr txBox="1"/>
          <p:nvPr/>
        </p:nvSpPr>
        <p:spPr>
          <a:xfrm>
            <a:off x="3699510" y="2448560"/>
            <a:ext cx="4845685" cy="1445260"/>
          </a:xfrm>
          <a:prstGeom prst="rect">
            <a:avLst/>
          </a:prstGeom>
          <a:noFill/>
        </p:spPr>
        <p:txBody>
          <a:bodyPr wrap="square" rtlCol="0">
            <a:spAutoFit/>
          </a:bodyPr>
          <a:p>
            <a:r>
              <a:rPr lang="en-US" sz="8800" b="1"/>
              <a:t>THANKS</a:t>
            </a:r>
            <a:endParaRPr lang="en-US" sz="8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909955" y="723900"/>
            <a:ext cx="10372090" cy="5411470"/>
          </a:xfrm>
          <a:prstGeom prst="rect">
            <a:avLst/>
          </a:prstGeom>
          <a:noFill/>
        </p:spPr>
        <p:txBody>
          <a:bodyPr wrap="square" rtlCol="0">
            <a:noAutofit/>
          </a:bodyPr>
          <a:p>
            <a:r>
              <a:rPr lang="en-US" sz="4400" b="1" u="sng"/>
              <a:t>Introduction :</a:t>
            </a:r>
            <a:endParaRPr lang="en-US" sz="4400" b="1" u="sng"/>
          </a:p>
          <a:p>
            <a:pPr algn="just"/>
            <a:r>
              <a:rPr lang="en-US" altLang="en-US" sz="2800"/>
              <a:t>Data-driven strategies are essential for enhancing business performance, particularly in competitive e-commerce environments. By leveraging data analytics, businesses can uncover trends, improve product recommendations, and optimize inventory management. This project follows a systematic approach—starting with data collection, cleaning, exploratory analysis using Python (Pandas), structured processing with SQL, and dynamic visualization through Power BI dashboards. The goal is to provide actionable insights into sales trends, customer preferences, pricing impact, and product performance.</a:t>
            </a:r>
            <a:endParaRPr lang="en-US" altLang="en-US" sz="2800"/>
          </a:p>
          <a:p>
            <a:pPr algn="just"/>
            <a:endParaRPr lang="en-US"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909955" y="723900"/>
            <a:ext cx="10372090" cy="5411470"/>
          </a:xfrm>
          <a:prstGeom prst="rect">
            <a:avLst/>
          </a:prstGeom>
          <a:noFill/>
        </p:spPr>
        <p:txBody>
          <a:bodyPr wrap="square" rtlCol="0">
            <a:noAutofit/>
          </a:bodyPr>
          <a:p>
            <a:r>
              <a:rPr lang="en-US" sz="4400" b="1" u="sng"/>
              <a:t>The Dataset :</a:t>
            </a:r>
            <a:endParaRPr lang="en-US" sz="4400" b="1" u="sng"/>
          </a:p>
          <a:p>
            <a:pPr algn="just"/>
            <a:r>
              <a:rPr lang="en-US" altLang="en-US" sz="2800"/>
              <a:t>The dataset consists of historical sales data, including product details, pricing, customer ratings, reviews, platform information, and discount offers. It contains 16 key attributes, categorized into numerical (e.g., price1, Rating, noreviews1) and categorical (e.g., maincateg, platform). Missing values are handled using mean imputation for numerical features and mode imputation for categorical variables, ensuring data integrity for model training. The structured dataset enables a comprehensive analysis of product performance, customer preferences, and sales distribution.</a:t>
            </a:r>
            <a:endParaRPr lang="en-US" altLang="en-US" sz="2800"/>
          </a:p>
          <a:p>
            <a:pPr algn="just"/>
            <a:endParaRPr lang="en-US" altLang="en-US" sz="2800"/>
          </a:p>
          <a:p>
            <a:pPr algn="just"/>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08585" y="105410"/>
            <a:ext cx="11892280" cy="3058795"/>
          </a:xfrm>
          <a:prstGeom prst="rect">
            <a:avLst/>
          </a:prstGeom>
        </p:spPr>
      </p:pic>
      <p:pic>
        <p:nvPicPr>
          <p:cNvPr id="3" name="Picture 2"/>
          <p:cNvPicPr/>
          <p:nvPr/>
        </p:nvPicPr>
        <p:blipFill>
          <a:blip r:embed="rId2"/>
          <a:stretch>
            <a:fillRect/>
          </a:stretch>
        </p:blipFill>
        <p:spPr>
          <a:xfrm>
            <a:off x="108585" y="3164205"/>
            <a:ext cx="11892915" cy="35775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37795" y="106045"/>
            <a:ext cx="11861800" cy="3177540"/>
          </a:xfrm>
          <a:prstGeom prst="rect">
            <a:avLst/>
          </a:prstGeom>
        </p:spPr>
      </p:pic>
      <p:pic>
        <p:nvPicPr>
          <p:cNvPr id="3" name="Picture 2"/>
          <p:cNvPicPr/>
          <p:nvPr/>
        </p:nvPicPr>
        <p:blipFill>
          <a:blip r:embed="rId2"/>
          <a:stretch>
            <a:fillRect/>
          </a:stretch>
        </p:blipFill>
        <p:spPr>
          <a:xfrm>
            <a:off x="137795" y="3252470"/>
            <a:ext cx="11861800" cy="34994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158750" y="137795"/>
            <a:ext cx="11863705" cy="3065145"/>
          </a:xfrm>
          <a:prstGeom prst="rect">
            <a:avLst/>
          </a:prstGeom>
        </p:spPr>
      </p:pic>
      <p:pic>
        <p:nvPicPr>
          <p:cNvPr id="3" name="Picture 2"/>
          <p:cNvPicPr/>
          <p:nvPr/>
        </p:nvPicPr>
        <p:blipFill>
          <a:blip r:embed="rId2"/>
          <a:stretch>
            <a:fillRect/>
          </a:stretch>
        </p:blipFill>
        <p:spPr>
          <a:xfrm>
            <a:off x="159385" y="3202940"/>
            <a:ext cx="11863070" cy="3506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35" y="0"/>
            <a:ext cx="12191365" cy="6858635"/>
          </a:xfrm>
          <a:prstGeom prst="rect">
            <a:avLst/>
          </a:prstGeom>
        </p:spPr>
      </p:pic>
      <p:sp>
        <p:nvSpPr>
          <p:cNvPr id="3" name="Text Box 2"/>
          <p:cNvSpPr txBox="1"/>
          <p:nvPr/>
        </p:nvSpPr>
        <p:spPr>
          <a:xfrm>
            <a:off x="909955" y="723900"/>
            <a:ext cx="10372090" cy="5411470"/>
          </a:xfrm>
          <a:prstGeom prst="rect">
            <a:avLst/>
          </a:prstGeom>
          <a:noFill/>
        </p:spPr>
        <p:txBody>
          <a:bodyPr wrap="square" rtlCol="0">
            <a:noAutofit/>
          </a:bodyPr>
          <a:p>
            <a:r>
              <a:rPr lang="en-US" sz="4400" b="1" u="sng"/>
              <a:t>Data Visualization :</a:t>
            </a:r>
            <a:endParaRPr lang="en-US" sz="4400" b="1" u="sng"/>
          </a:p>
          <a:p>
            <a:pPr algn="just"/>
            <a:r>
              <a:rPr lang="en-US" altLang="en-US" sz="2400"/>
              <a:t>To enhance data understanding, various visualization techniques are applied:</a:t>
            </a:r>
            <a:endParaRPr lang="en-US" altLang="en-US" sz="2400"/>
          </a:p>
          <a:p>
            <a:pPr algn="just"/>
            <a:r>
              <a:rPr lang="en-US" altLang="en-US" sz="2400"/>
              <a:t>- Sales Performance by Platform: A bar chart compares average sales prices across platforms to identify revenue trends.</a:t>
            </a:r>
            <a:endParaRPr lang="en-US" altLang="en-US" sz="2400"/>
          </a:p>
          <a:p>
            <a:pPr algn="just"/>
            <a:r>
              <a:rPr lang="en-US" altLang="en-US" sz="2400"/>
              <a:t>- Ratings Distribution: A histogram displays customer ratings, revealing product satisfaction levels.</a:t>
            </a:r>
            <a:endParaRPr lang="en-US" altLang="en-US" sz="2400"/>
          </a:p>
          <a:p>
            <a:pPr algn="just"/>
            <a:r>
              <a:rPr lang="en-US" altLang="en-US" sz="2400"/>
              <a:t>- Discount vs. Actual Price: A scatter plot analyzes how discounts impact product pricing.</a:t>
            </a:r>
            <a:endParaRPr lang="en-US" altLang="en-US" sz="2400"/>
          </a:p>
          <a:p>
            <a:pPr algn="just"/>
            <a:r>
              <a:rPr lang="en-US" altLang="en-US" sz="2400"/>
              <a:t>- Review Counts vs. Star Ratings: A correlation heatmap examines whether higher reviews translate into better ratings.</a:t>
            </a:r>
            <a:endParaRPr lang="en-US" altLang="en-US" sz="2400"/>
          </a:p>
          <a:p>
            <a:pPr algn="just"/>
            <a:r>
              <a:rPr lang="en-US" altLang="en-US" sz="2400"/>
              <a:t>These visualizations support pattern recognition and optimize sales strategies through graphical analysis.</a:t>
            </a:r>
            <a:endParaRPr lang="en-US" altLang="en-US" sz="2400"/>
          </a:p>
          <a:p>
            <a:pPr algn="just"/>
            <a:endParaRPr lang="en-US" altLang="en-US" sz="2800"/>
          </a:p>
          <a:p>
            <a:pPr algn="just"/>
            <a:endParaRPr lang="en-US" alt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p:pic>
        <p:nvPicPr>
          <p:cNvPr id="2" name="Picture 1"/>
          <p:cNvPicPr/>
          <p:nvPr/>
        </p:nvPicPr>
        <p:blipFill>
          <a:blip r:embed="rId1"/>
          <a:stretch>
            <a:fillRect/>
          </a:stretch>
        </p:blipFill>
        <p:spPr>
          <a:xfrm>
            <a:off x="220980" y="150495"/>
            <a:ext cx="11750040" cy="3513455"/>
          </a:xfrm>
          <a:prstGeom prst="rect">
            <a:avLst/>
          </a:prstGeom>
        </p:spPr>
      </p:pic>
      <p:pic>
        <p:nvPicPr>
          <p:cNvPr id="3" name="Picture 2"/>
          <p:cNvPicPr/>
          <p:nvPr/>
        </p:nvPicPr>
        <p:blipFill>
          <a:blip r:embed="rId2"/>
          <a:stretch>
            <a:fillRect/>
          </a:stretch>
        </p:blipFill>
        <p:spPr>
          <a:xfrm>
            <a:off x="220980" y="3663950"/>
            <a:ext cx="11750675" cy="3021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4517</Words>
  <Application>WPS Presentation</Application>
  <PresentationFormat>Widescreen</PresentationFormat>
  <Paragraphs>55</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KIIT0001</dc:creator>
  <cp:lastModifiedBy>KIIT0001</cp:lastModifiedBy>
  <cp:revision>5</cp:revision>
  <dcterms:created xsi:type="dcterms:W3CDTF">2025-05-31T17:11:00Z</dcterms:created>
  <dcterms:modified xsi:type="dcterms:W3CDTF">2025-06-11T13:35:14Z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F3B86A5BE52148A09A85CA1514517A0F_11</vt:lpwstr>
  </property>
  <property fmtid="{D5CDD505-2E9C-101B-9397-08002B2CF9AE}" pid="3" name="KSOProductBuildVer">
    <vt:lpwstr>1033-12.2.0.21179</vt:lpwstr>
  </property>
</Properties>
</file>