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77" r:id="rId3"/>
    <p:sldId id="256" r:id="rId4"/>
    <p:sldId id="275" r:id="rId5"/>
    <p:sldId id="276" r:id="rId6"/>
    <p:sldId id="279" r:id="rId7"/>
    <p:sldId id="273" r:id="rId8"/>
    <p:sldId id="282" r:id="rId9"/>
    <p:sldId id="281" r:id="rId10"/>
    <p:sldId id="284" r:id="rId11"/>
    <p:sldId id="283" r:id="rId12"/>
    <p:sldId id="266" r:id="rId13"/>
    <p:sldId id="259" r:id="rId14"/>
    <p:sldId id="28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713"/>
    <a:srgbClr val="669C10"/>
    <a:srgbClr val="8FC878"/>
    <a:srgbClr val="F1F1F1"/>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2" d="100"/>
          <a:sy n="82" d="100"/>
        </p:scale>
        <p:origin x="42" y="684"/>
      </p:cViewPr>
      <p:guideLst>
        <p:guide orient="horz" pos="2160"/>
        <p:guide pos="37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mn-cs"/>
      </a:defRPr>
    </a:lvl1pPr>
    <a:lvl2pPr marL="457200" algn="l" defTabSz="914400" rtl="0" eaLnBrk="1" latinLnBrk="0" hangingPunct="1">
      <a:defRPr sz="1200" kern="1200">
        <a:solidFill>
          <a:schemeClr val="tx1"/>
        </a:solidFill>
        <a:latin typeface="+mn-lt"/>
        <a:ea typeface="Calibri" panose="020F0502020204030204" pitchFamily="34" charset="0"/>
        <a:cs typeface="+mn-cs"/>
      </a:defRPr>
    </a:lvl2pPr>
    <a:lvl3pPr marL="914400" algn="l" defTabSz="914400" rtl="0" eaLnBrk="1" latinLnBrk="0" hangingPunct="1">
      <a:defRPr sz="1200" kern="1200">
        <a:solidFill>
          <a:schemeClr val="tx1"/>
        </a:solidFill>
        <a:latin typeface="+mn-lt"/>
        <a:ea typeface="Calibri" panose="020F0502020204030204" pitchFamily="34" charset="0"/>
        <a:cs typeface="+mn-cs"/>
      </a:defRPr>
    </a:lvl3pPr>
    <a:lvl4pPr marL="1371600" algn="l" defTabSz="914400" rtl="0" eaLnBrk="1" latinLnBrk="0" hangingPunct="1">
      <a:defRPr sz="1200" kern="1200">
        <a:solidFill>
          <a:schemeClr val="tx1"/>
        </a:solidFill>
        <a:latin typeface="+mn-lt"/>
        <a:ea typeface="Calibri" panose="020F0502020204030204" pitchFamily="34" charset="0"/>
        <a:cs typeface="+mn-cs"/>
      </a:defRPr>
    </a:lvl4pPr>
    <a:lvl5pPr marL="1828800" algn="l" defTabSz="914400" rtl="0" eaLnBrk="1" latinLnBrk="0" hangingPunct="1">
      <a:defRPr sz="1200" kern="1200">
        <a:solidFill>
          <a:schemeClr val="tx1"/>
        </a:solidFill>
        <a:latin typeface="+mn-lt"/>
        <a:ea typeface="Calibri" panose="020F050202020403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4A0E309-B239-436A-B1DF-18E2BB0E15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37211B-A8DC-47B3-A01B-EBC948EBFB2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A0E309-B239-436A-B1DF-18E2BB0E15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37211B-A8DC-47B3-A01B-EBC948EBFB2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A0E309-B239-436A-B1DF-18E2BB0E15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37211B-A8DC-47B3-A01B-EBC948EBFB2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A0E309-B239-436A-B1DF-18E2BB0E15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37211B-A8DC-47B3-A01B-EBC948EBFB2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4A0E309-B239-436A-B1DF-18E2BB0E15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37211B-A8DC-47B3-A01B-EBC948EBFB2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A0E309-B239-436A-B1DF-18E2BB0E15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37211B-A8DC-47B3-A01B-EBC948EBFB2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4A0E309-B239-436A-B1DF-18E2BB0E15A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37211B-A8DC-47B3-A01B-EBC948EBFB2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4A0E309-B239-436A-B1DF-18E2BB0E15A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37211B-A8DC-47B3-A01B-EBC948EBFB2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A0E309-B239-436A-B1DF-18E2BB0E15A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37211B-A8DC-47B3-A01B-EBC948EBFB2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4A0E309-B239-436A-B1DF-18E2BB0E15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37211B-A8DC-47B3-A01B-EBC948EBFB2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4A0E309-B239-436A-B1DF-18E2BB0E15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37211B-A8DC-47B3-A01B-EBC948EBFB2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defRPr>
            </a:lvl1pPr>
          </a:lstStyle>
          <a:p>
            <a:fld id="{A4A0E309-B239-436A-B1DF-18E2BB0E15A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defRPr>
            </a:lvl1pPr>
          </a:lstStyle>
          <a:p>
            <a:fld id="{5437211B-A8DC-47B3-A01B-EBC948EBFB2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Calibri" panose="020F050202020403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flipH="1">
            <a:off x="7060087" y="0"/>
            <a:ext cx="5131912" cy="6858001"/>
            <a:chOff x="6840637" y="0"/>
            <a:chExt cx="6395085" cy="6858001"/>
          </a:xfrm>
          <a:solidFill>
            <a:srgbClr val="8FC878"/>
          </a:solidFill>
        </p:grpSpPr>
        <p:sp>
          <p:nvSpPr>
            <p:cNvPr id="24" name="任意多边形 23"/>
            <p:cNvSpPr/>
            <p:nvPr/>
          </p:nvSpPr>
          <p:spPr bwMode="auto">
            <a:xfrm>
              <a:off x="8994815" y="2939970"/>
              <a:ext cx="4240907" cy="3918031"/>
            </a:xfrm>
            <a:custGeom>
              <a:avLst/>
              <a:gdLst>
                <a:gd name="connsiteX0" fmla="*/ 1781205 w 3562410"/>
                <a:gd name="connsiteY0" fmla="*/ 0 h 3291191"/>
                <a:gd name="connsiteX1" fmla="*/ 3562410 w 3562410"/>
                <a:gd name="connsiteY1" fmla="*/ 3291191 h 3291191"/>
                <a:gd name="connsiteX2" fmla="*/ 0 w 3562410"/>
                <a:gd name="connsiteY2" fmla="*/ 3291191 h 3291191"/>
              </a:gdLst>
              <a:ahLst/>
              <a:cxnLst>
                <a:cxn ang="0">
                  <a:pos x="connsiteX0" y="connsiteY0"/>
                </a:cxn>
                <a:cxn ang="0">
                  <a:pos x="connsiteX1" y="connsiteY1"/>
                </a:cxn>
                <a:cxn ang="0">
                  <a:pos x="connsiteX2" y="connsiteY2"/>
                </a:cxn>
              </a:cxnLst>
              <a:rect l="l" t="t" r="r" b="b"/>
              <a:pathLst>
                <a:path w="3562410" h="3291191">
                  <a:moveTo>
                    <a:pt x="1781205" y="0"/>
                  </a:moveTo>
                  <a:lnTo>
                    <a:pt x="3562410" y="3291191"/>
                  </a:lnTo>
                  <a:lnTo>
                    <a:pt x="0" y="3291191"/>
                  </a:lnTo>
                  <a:close/>
                </a:path>
              </a:pathLst>
            </a:custGeom>
            <a:solidFill>
              <a:schemeClr val="accent6">
                <a:lumMod val="20000"/>
                <a:lumOff val="80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23" name="Freeform 15"/>
            <p:cNvSpPr/>
            <p:nvPr/>
          </p:nvSpPr>
          <p:spPr bwMode="auto">
            <a:xfrm flipV="1">
              <a:off x="6840637" y="0"/>
              <a:ext cx="5716588" cy="6858000"/>
            </a:xfrm>
            <a:custGeom>
              <a:avLst/>
              <a:gdLst>
                <a:gd name="T0" fmla="*/ 0 w 3601"/>
                <a:gd name="T1" fmla="*/ 0 h 4320"/>
                <a:gd name="T2" fmla="*/ 1263 w 3601"/>
                <a:gd name="T3" fmla="*/ 0 h 4320"/>
                <a:gd name="T4" fmla="*/ 3601 w 3601"/>
                <a:gd name="T5" fmla="*/ 4320 h 4320"/>
                <a:gd name="T6" fmla="*/ 0 w 3601"/>
                <a:gd name="T7" fmla="*/ 4320 h 4320"/>
                <a:gd name="T8" fmla="*/ 0 w 3601"/>
                <a:gd name="T9" fmla="*/ 0 h 4320"/>
              </a:gdLst>
              <a:ahLst/>
              <a:cxnLst>
                <a:cxn ang="0">
                  <a:pos x="T0" y="T1"/>
                </a:cxn>
                <a:cxn ang="0">
                  <a:pos x="T2" y="T3"/>
                </a:cxn>
                <a:cxn ang="0">
                  <a:pos x="T4" y="T5"/>
                </a:cxn>
                <a:cxn ang="0">
                  <a:pos x="T6" y="T7"/>
                </a:cxn>
                <a:cxn ang="0">
                  <a:pos x="T8" y="T9"/>
                </a:cxn>
              </a:cxnLst>
              <a:rect l="0" t="0" r="r" b="b"/>
              <a:pathLst>
                <a:path w="3601" h="4320">
                  <a:moveTo>
                    <a:pt x="0" y="0"/>
                  </a:moveTo>
                  <a:lnTo>
                    <a:pt x="1263" y="0"/>
                  </a:lnTo>
                  <a:lnTo>
                    <a:pt x="3601" y="4320"/>
                  </a:lnTo>
                  <a:lnTo>
                    <a:pt x="0" y="4320"/>
                  </a:lnTo>
                  <a:lnTo>
                    <a:pt x="0" y="0"/>
                  </a:ln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25" name="TextBox 76"/>
          <p:cNvSpPr txBox="1"/>
          <p:nvPr/>
        </p:nvSpPr>
        <p:spPr>
          <a:xfrm>
            <a:off x="781685" y="3542030"/>
            <a:ext cx="12035155" cy="1470660"/>
          </a:xfrm>
          <a:prstGeom prst="rect">
            <a:avLst/>
          </a:prstGeom>
          <a:noFill/>
        </p:spPr>
        <p:txBody>
          <a:bodyPr wrap="none" rtlCol="0">
            <a:noAutofit/>
          </a:bodyPr>
          <a:lstStyle/>
          <a:p>
            <a:pPr algn="l"/>
            <a:r>
              <a:rPr lang="en-US" altLang="en-US" sz="3200" b="1" i="1" u="sng" dirty="0">
                <a:solidFill>
                  <a:schemeClr val="accent6">
                    <a:lumMod val="50000"/>
                  </a:schemeClr>
                </a:solidFill>
                <a:latin typeface="Arial Black" panose="020B0A04020102020204" charset="0"/>
                <a:ea typeface="Calibri" panose="020F0502020204030204" pitchFamily="34" charset="0"/>
                <a:cs typeface="Arial Black" panose="020B0A04020102020204" charset="0"/>
              </a:rPr>
              <a:t>Silent Signals: </a:t>
            </a:r>
            <a:endParaRPr lang="en-US" altLang="en-US" sz="3200" b="1" i="1" u="sng" dirty="0">
              <a:solidFill>
                <a:schemeClr val="accent6">
                  <a:lumMod val="50000"/>
                </a:schemeClr>
              </a:solidFill>
              <a:latin typeface="Arial Black" panose="020B0A04020102020204" charset="0"/>
              <a:ea typeface="Calibri" panose="020F0502020204030204" pitchFamily="34" charset="0"/>
              <a:cs typeface="Arial Black" panose="020B0A04020102020204" charset="0"/>
            </a:endParaRPr>
          </a:p>
          <a:p>
            <a:pPr algn="l"/>
            <a:r>
              <a:rPr lang="en-US" altLang="en-US" sz="3200" b="1" i="1" u="sng" dirty="0">
                <a:solidFill>
                  <a:schemeClr val="accent6">
                    <a:lumMod val="50000"/>
                  </a:schemeClr>
                </a:solidFill>
                <a:latin typeface="Arial Black" panose="020B0A04020102020204" charset="0"/>
                <a:ea typeface="Calibri" panose="020F0502020204030204" pitchFamily="34" charset="0"/>
                <a:cs typeface="Arial Black" panose="020B0A04020102020204" charset="0"/>
              </a:rPr>
              <a:t>Tracking Student Mental Health Trends</a:t>
            </a:r>
            <a:endParaRPr lang="en-US" altLang="en-US" sz="3200" b="1" i="1" u="sng" dirty="0">
              <a:solidFill>
                <a:schemeClr val="accent6">
                  <a:lumMod val="50000"/>
                </a:schemeClr>
              </a:solidFill>
              <a:latin typeface="Arial Black" panose="020B0A04020102020204" charset="0"/>
              <a:ea typeface="Calibri" panose="020F0502020204030204" pitchFamily="34" charset="0"/>
              <a:cs typeface="Arial Black" panose="020B0A04020102020204" charset="0"/>
            </a:endParaRPr>
          </a:p>
        </p:txBody>
      </p:sp>
      <p:sp>
        <p:nvSpPr>
          <p:cNvPr id="26" name="文本框 21"/>
          <p:cNvSpPr txBox="1"/>
          <p:nvPr/>
        </p:nvSpPr>
        <p:spPr>
          <a:xfrm>
            <a:off x="781685" y="5012690"/>
            <a:ext cx="7749540" cy="6508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en-US" sz="2800" b="1" dirty="0">
                <a:solidFill>
                  <a:srgbClr val="F2B713"/>
                </a:solidFill>
                <a:latin typeface="Arial Black" panose="020B0A04020102020204" charset="0"/>
                <a:ea typeface="Calibri" panose="020F0502020204030204" pitchFamily="34" charset="0"/>
                <a:cs typeface="Arial Black" panose="020B0A04020102020204" charset="0"/>
              </a:rPr>
              <a:t>Data listens when voices go unheard</a:t>
            </a:r>
            <a:endParaRPr lang="en-US" altLang="en-US" sz="2800" b="1" dirty="0">
              <a:solidFill>
                <a:srgbClr val="F2B713"/>
              </a:solidFill>
              <a:latin typeface="Arial Black" panose="020B0A04020102020204" charset="0"/>
              <a:ea typeface="Calibri" panose="020F0502020204030204" pitchFamily="34" charset="0"/>
              <a:cs typeface="Arial Black" panose="020B0A04020102020204" charset="0"/>
            </a:endParaRPr>
          </a:p>
        </p:txBody>
      </p:sp>
      <p:pic>
        <p:nvPicPr>
          <p:cNvPr id="4" name="Picture 3"/>
          <p:cNvPicPr/>
          <p:nvPr/>
        </p:nvPicPr>
        <p:blipFill>
          <a:blip r:embed="rId1"/>
          <a:stretch>
            <a:fillRect/>
          </a:stretch>
        </p:blipFill>
        <p:spPr>
          <a:xfrm>
            <a:off x="3029585" y="289560"/>
            <a:ext cx="3845560" cy="325247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0" y="755650"/>
            <a:ext cx="12192000" cy="6102350"/>
          </a:xfrm>
          <a:prstGeom prst="rect">
            <a:avLst/>
          </a:prstGeom>
        </p:spPr>
      </p:pic>
      <p:sp>
        <p:nvSpPr>
          <p:cNvPr id="3" name="Text Box 2"/>
          <p:cNvSpPr txBox="1"/>
          <p:nvPr/>
        </p:nvSpPr>
        <p:spPr>
          <a:xfrm>
            <a:off x="4252595" y="41910"/>
            <a:ext cx="4952365" cy="521970"/>
          </a:xfrm>
          <a:prstGeom prst="rect">
            <a:avLst/>
          </a:prstGeom>
          <a:noFill/>
        </p:spPr>
        <p:txBody>
          <a:bodyPr wrap="square" rtlCol="0">
            <a:spAutoFit/>
          </a:bodyPr>
          <a:p>
            <a:r>
              <a:rPr lang="en-US" sz="2800">
                <a:solidFill>
                  <a:schemeClr val="accent6">
                    <a:lumMod val="50000"/>
                  </a:schemeClr>
                </a:solidFill>
                <a:latin typeface="Arial Black" panose="020B0A04020102020204" charset="0"/>
                <a:cs typeface="Arial Black" panose="020B0A04020102020204" charset="0"/>
              </a:rPr>
              <a:t>Power BI Dashboard</a:t>
            </a:r>
            <a:endParaRPr lang="en-US" sz="2800">
              <a:solidFill>
                <a:schemeClr val="accent6">
                  <a:lumMod val="50000"/>
                </a:schemeClr>
              </a:solidFill>
              <a:latin typeface="Arial Black" panose="020B0A04020102020204" charset="0"/>
              <a:cs typeface="Arial Black" panose="020B0A040201020202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TextBox 76"/>
          <p:cNvSpPr txBox="1"/>
          <p:nvPr/>
        </p:nvSpPr>
        <p:spPr>
          <a:xfrm>
            <a:off x="415290" y="223520"/>
            <a:ext cx="5015865" cy="891540"/>
          </a:xfrm>
          <a:prstGeom prst="rect">
            <a:avLst/>
          </a:prstGeom>
          <a:noFill/>
        </p:spPr>
        <p:txBody>
          <a:bodyPr wrap="square" rtlCol="0">
            <a:spAutoFit/>
          </a:bodyPr>
          <a:lstStyle/>
          <a:p>
            <a:pPr algn="l"/>
            <a:r>
              <a:rPr lang="en-US" altLang="zh-CN" sz="3200" dirty="0" smtClean="0">
                <a:solidFill>
                  <a:srgbClr val="669C10"/>
                </a:solidFill>
                <a:latin typeface="Arial Black" panose="020B0A04020102020204" charset="0"/>
                <a:ea typeface="Calibri" panose="020F0502020204030204" pitchFamily="34" charset="0"/>
                <a:cs typeface="Arial Black" panose="020B0A04020102020204" charset="0"/>
                <a:sym typeface="+mn-ea"/>
              </a:rPr>
              <a:t>Results &amp; Insights</a:t>
            </a:r>
            <a:r>
              <a:rPr lang="zh-CN" altLang="en-US" sz="2000" b="1" dirty="0">
                <a:solidFill>
                  <a:srgbClr val="669C10"/>
                </a:solidFill>
                <a:latin typeface="Calibri" panose="020F0502020204030204" pitchFamily="34" charset="0"/>
                <a:ea typeface="Calibri" panose="020F0502020204030204" pitchFamily="34" charset="0"/>
              </a:rPr>
              <a:t>
</a:t>
            </a:r>
            <a:endParaRPr lang="zh-CN" altLang="en-US" sz="2000" b="1" dirty="0">
              <a:solidFill>
                <a:srgbClr val="669C10"/>
              </a:solidFill>
              <a:latin typeface="Calibri" panose="020F0502020204030204" pitchFamily="34" charset="0"/>
              <a:ea typeface="Calibri" panose="020F0502020204030204" pitchFamily="34" charset="0"/>
            </a:endParaRPr>
          </a:p>
        </p:txBody>
      </p:sp>
      <p:sp>
        <p:nvSpPr>
          <p:cNvPr id="2" name="矩形 1"/>
          <p:cNvSpPr/>
          <p:nvPr/>
        </p:nvSpPr>
        <p:spPr>
          <a:xfrm>
            <a:off x="0" y="220234"/>
            <a:ext cx="324091" cy="613458"/>
          </a:xfrm>
          <a:prstGeom prst="rect">
            <a:avLst/>
          </a:prstGeom>
          <a:solidFill>
            <a:srgbClr val="669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2"/>
          <p:cNvPicPr/>
          <p:nvPr/>
        </p:nvPicPr>
        <p:blipFill>
          <a:blip r:embed="rId1">
            <a:clrChange>
              <a:clrFrom>
                <a:srgbClr val="F0F0F0">
                  <a:alpha val="100000"/>
                </a:srgbClr>
              </a:clrFrom>
              <a:clrTo>
                <a:srgbClr val="F0F0F0">
                  <a:alpha val="100000"/>
                  <a:alpha val="0"/>
                </a:srgbClr>
              </a:clrTo>
            </a:clrChange>
          </a:blip>
          <a:stretch>
            <a:fillRect/>
          </a:stretch>
        </p:blipFill>
        <p:spPr>
          <a:xfrm>
            <a:off x="6851015" y="1048385"/>
            <a:ext cx="5125085" cy="4953000"/>
          </a:xfrm>
          <a:prstGeom prst="rect">
            <a:avLst/>
          </a:prstGeom>
        </p:spPr>
      </p:pic>
      <p:sp>
        <p:nvSpPr>
          <p:cNvPr id="5" name="Text Box 4"/>
          <p:cNvSpPr txBox="1"/>
          <p:nvPr/>
        </p:nvSpPr>
        <p:spPr>
          <a:xfrm>
            <a:off x="547370" y="1181735"/>
            <a:ext cx="6453505" cy="5357495"/>
          </a:xfrm>
          <a:prstGeom prst="rect">
            <a:avLst/>
          </a:prstGeom>
          <a:noFill/>
        </p:spPr>
        <p:txBody>
          <a:bodyPr wrap="square" rtlCol="0">
            <a:noAutofit/>
          </a:bodyPr>
          <a:p>
            <a:pPr marL="285750" indent="-285750">
              <a:buFont typeface="Wingdings" panose="05000000000000000000" charset="0"/>
              <a:buChar char="q"/>
            </a:pPr>
            <a:r>
              <a:rPr lang="en-US" altLang="en-US" sz="2400" b="1">
                <a:solidFill>
                  <a:srgbClr val="F2B713"/>
                </a:solidFill>
              </a:rPr>
              <a:t> Identified significant correlations between sleep deprivation and depression symptoms.</a:t>
            </a:r>
            <a:endParaRPr lang="en-US" altLang="en-US" sz="2400" b="1">
              <a:solidFill>
                <a:srgbClr val="F2B713"/>
              </a:solidFill>
            </a:endParaRPr>
          </a:p>
          <a:p>
            <a:pPr indent="0">
              <a:buFont typeface="Wingdings" panose="05000000000000000000" charset="0"/>
              <a:buNone/>
            </a:pPr>
            <a:endParaRPr lang="en-US" altLang="en-US" sz="2400" b="1">
              <a:solidFill>
                <a:srgbClr val="F2B713"/>
              </a:solidFill>
            </a:endParaRPr>
          </a:p>
          <a:p>
            <a:pPr marL="285750" indent="-285750">
              <a:buFont typeface="Wingdings" panose="05000000000000000000" charset="0"/>
              <a:buChar char="q"/>
            </a:pPr>
            <a:r>
              <a:rPr lang="en-US" altLang="en-US" sz="2400" b="1">
                <a:solidFill>
                  <a:srgbClr val="F2B713"/>
                </a:solidFill>
              </a:rPr>
              <a:t> Observed how high academic pressure leads to increased stress and emotional instability.</a:t>
            </a:r>
            <a:endParaRPr lang="en-US" altLang="en-US" sz="2400" b="1">
              <a:solidFill>
                <a:srgbClr val="F2B713"/>
              </a:solidFill>
            </a:endParaRPr>
          </a:p>
          <a:p>
            <a:pPr indent="0">
              <a:buFont typeface="Wingdings" panose="05000000000000000000" charset="0"/>
              <a:buNone/>
            </a:pPr>
            <a:endParaRPr lang="en-US" altLang="en-US" sz="2400" b="1">
              <a:solidFill>
                <a:srgbClr val="F2B713"/>
              </a:solidFill>
            </a:endParaRPr>
          </a:p>
          <a:p>
            <a:pPr marL="285750" indent="-285750">
              <a:buFont typeface="Wingdings" panose="05000000000000000000" charset="0"/>
              <a:buChar char="q"/>
            </a:pPr>
            <a:r>
              <a:rPr lang="en-US" altLang="en-US" sz="2400" b="1">
                <a:solidFill>
                  <a:srgbClr val="F2B713"/>
                </a:solidFill>
              </a:rPr>
              <a:t>Found that students facing financial stress reported higher levels of anxiety.</a:t>
            </a:r>
            <a:endParaRPr lang="en-US" altLang="en-US" sz="2400" b="1">
              <a:solidFill>
                <a:srgbClr val="F2B713"/>
              </a:solidFill>
            </a:endParaRPr>
          </a:p>
          <a:p>
            <a:pPr indent="0">
              <a:buFont typeface="Wingdings" panose="05000000000000000000" charset="0"/>
              <a:buNone/>
            </a:pPr>
            <a:endParaRPr lang="en-US" altLang="en-US" sz="2400" b="1">
              <a:solidFill>
                <a:srgbClr val="F2B713"/>
              </a:solidFill>
            </a:endParaRPr>
          </a:p>
          <a:p>
            <a:pPr marL="285750" indent="-285750">
              <a:buFont typeface="Wingdings" panose="05000000000000000000" charset="0"/>
              <a:buChar char="q"/>
            </a:pPr>
            <a:r>
              <a:rPr lang="en-US" altLang="en-US" sz="2400" b="1">
                <a:solidFill>
                  <a:srgbClr val="F2B713"/>
                </a:solidFill>
              </a:rPr>
              <a:t> Discovered that physical activity and diet play a role in maintaining mental well-being.</a:t>
            </a:r>
            <a:endParaRPr lang="en-US" altLang="en-US" sz="2400" b="1">
              <a:solidFill>
                <a:srgbClr val="F2B713"/>
              </a:solidFill>
            </a:endParaRPr>
          </a:p>
          <a:p>
            <a:pPr indent="0">
              <a:buFont typeface="Wingdings" panose="05000000000000000000" charset="0"/>
              <a:buNone/>
            </a:pPr>
            <a:endParaRPr lang="en-US" altLang="en-US" sz="2400" b="1">
              <a:solidFill>
                <a:srgbClr val="F2B713"/>
              </a:solidFill>
            </a:endParaRPr>
          </a:p>
          <a:p>
            <a:pPr marL="285750" indent="-285750">
              <a:buFont typeface="Wingdings" panose="05000000000000000000" charset="0"/>
              <a:buChar char="q"/>
            </a:pPr>
            <a:r>
              <a:rPr lang="en-US" altLang="en-US" sz="2400" b="1">
                <a:solidFill>
                  <a:srgbClr val="F2B713"/>
                </a:solidFill>
              </a:rPr>
              <a:t>Established early warning signs of depression based on sentiment trends in survey responses.</a:t>
            </a:r>
            <a:endParaRPr lang="en-US" altLang="en-US" sz="2400" b="1">
              <a:solidFill>
                <a:srgbClr val="F2B713"/>
              </a:solidFill>
            </a:endParaRPr>
          </a:p>
          <a:p>
            <a:endParaRPr lang="en-US" altLang="en-US" sz="2400" b="1">
              <a:solidFill>
                <a:srgbClr val="F2B713"/>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TextBox 76"/>
          <p:cNvSpPr txBox="1"/>
          <p:nvPr/>
        </p:nvSpPr>
        <p:spPr>
          <a:xfrm>
            <a:off x="415290" y="223520"/>
            <a:ext cx="3643630" cy="829945"/>
          </a:xfrm>
          <a:prstGeom prst="rect">
            <a:avLst/>
          </a:prstGeom>
          <a:noFill/>
        </p:spPr>
        <p:txBody>
          <a:bodyPr wrap="square" rtlCol="0">
            <a:spAutoFit/>
          </a:bodyPr>
          <a:lstStyle/>
          <a:p>
            <a:r>
              <a:rPr lang="en-US" altLang="zh-CN" sz="2800" b="1" dirty="0">
                <a:solidFill>
                  <a:srgbClr val="669C10"/>
                </a:solidFill>
                <a:latin typeface="Arial Black" panose="020B0A04020102020204" charset="0"/>
                <a:ea typeface="Calibri" panose="020F0502020204030204" pitchFamily="34" charset="0"/>
                <a:cs typeface="Arial Black" panose="020B0A04020102020204" charset="0"/>
              </a:rPr>
              <a:t>Conclusion</a:t>
            </a:r>
            <a:r>
              <a:rPr lang="zh-CN" altLang="en-US" sz="2000" b="1" dirty="0">
                <a:solidFill>
                  <a:srgbClr val="669C10"/>
                </a:solidFill>
                <a:latin typeface="Calibri" panose="020F0502020204030204" pitchFamily="34" charset="0"/>
                <a:ea typeface="Calibri" panose="020F0502020204030204" pitchFamily="34" charset="0"/>
              </a:rPr>
              <a:t>
</a:t>
            </a:r>
            <a:endParaRPr lang="zh-CN" altLang="en-US" sz="2000" b="1" dirty="0">
              <a:solidFill>
                <a:srgbClr val="669C10"/>
              </a:solidFill>
              <a:latin typeface="Calibri" panose="020F0502020204030204" pitchFamily="34" charset="0"/>
              <a:ea typeface="Calibri" panose="020F0502020204030204" pitchFamily="34" charset="0"/>
            </a:endParaRPr>
          </a:p>
        </p:txBody>
      </p:sp>
      <p:sp>
        <p:nvSpPr>
          <p:cNvPr id="2" name="矩形 1"/>
          <p:cNvSpPr/>
          <p:nvPr/>
        </p:nvSpPr>
        <p:spPr>
          <a:xfrm>
            <a:off x="0" y="220234"/>
            <a:ext cx="324091" cy="613458"/>
          </a:xfrm>
          <a:prstGeom prst="rect">
            <a:avLst/>
          </a:prstGeom>
          <a:solidFill>
            <a:srgbClr val="669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 Box 3"/>
          <p:cNvSpPr txBox="1"/>
          <p:nvPr/>
        </p:nvSpPr>
        <p:spPr>
          <a:xfrm>
            <a:off x="5499100" y="1162050"/>
            <a:ext cx="6271895" cy="5323205"/>
          </a:xfrm>
          <a:prstGeom prst="rect">
            <a:avLst/>
          </a:prstGeom>
          <a:noFill/>
        </p:spPr>
        <p:txBody>
          <a:bodyPr wrap="square" rtlCol="0">
            <a:spAutoFit/>
          </a:bodyPr>
          <a:p>
            <a:pPr algn="just"/>
            <a:r>
              <a:rPr lang="en-US" altLang="en-US" sz="2000" b="1">
                <a:solidFill>
                  <a:schemeClr val="accent6">
                    <a:lumMod val="50000"/>
                  </a:schemeClr>
                </a:solidFill>
              </a:rPr>
              <a:t>This study provides data-driven insights into student mental health, focusing on factors such as academic pressure, financial stress, sleep duration, and lifestyle habits. By identifying emotional distress patterns, it highlights early intervention strategies for improving student well-being. The findings show that excessive study hours, financial struggles, and lack of physical activity contribute to stress, making mental health a critical aspect of academic success.</a:t>
            </a:r>
            <a:endParaRPr lang="en-US" altLang="en-US" sz="2000" b="1">
              <a:solidFill>
                <a:schemeClr val="accent6">
                  <a:lumMod val="50000"/>
                </a:schemeClr>
              </a:solidFill>
            </a:endParaRPr>
          </a:p>
          <a:p>
            <a:pPr algn="just"/>
            <a:r>
              <a:rPr lang="en-US" altLang="en-US" sz="2000" b="1">
                <a:solidFill>
                  <a:schemeClr val="accent6">
                    <a:lumMod val="50000"/>
                  </a:schemeClr>
                </a:solidFill>
              </a:rPr>
              <a:t>To enhance mental stability, institutions should implement counseling programs, stress management initiatives, and peer support networks. Encouraging healthy routines, open communication, and balanced workloads can help students manage their mental health, fostering a supportive educational environment for academic and personal growth.</a:t>
            </a:r>
            <a:endParaRPr lang="en-US" altLang="en-US" sz="2000" b="1">
              <a:solidFill>
                <a:schemeClr val="accent6">
                  <a:lumMod val="50000"/>
                </a:schemeClr>
              </a:solidFill>
            </a:endParaRPr>
          </a:p>
          <a:p>
            <a:pPr algn="just"/>
            <a:endParaRPr lang="en-US" altLang="en-US" sz="2000" b="1">
              <a:solidFill>
                <a:schemeClr val="accent6">
                  <a:lumMod val="50000"/>
                </a:schemeClr>
              </a:solidFill>
            </a:endParaRPr>
          </a:p>
        </p:txBody>
      </p:sp>
      <p:pic>
        <p:nvPicPr>
          <p:cNvPr id="5" name="Picture 4"/>
          <p:cNvPicPr/>
          <p:nvPr/>
        </p:nvPicPr>
        <p:blipFill>
          <a:blip r:embed="rId1"/>
          <a:stretch>
            <a:fillRect/>
          </a:stretch>
        </p:blipFill>
        <p:spPr>
          <a:xfrm>
            <a:off x="323850" y="1052830"/>
            <a:ext cx="4996180" cy="5267325"/>
          </a:xfrm>
          <a:prstGeom prst="rect">
            <a:avLst/>
          </a:prstGeom>
          <a:ln w="38100">
            <a:solidFill>
              <a:schemeClr val="accent6">
                <a:lumMod val="20000"/>
                <a:lumOff val="80000"/>
              </a:schemeClr>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4" name="任意多边形 23"/>
          <p:cNvSpPr/>
          <p:nvPr/>
        </p:nvSpPr>
        <p:spPr bwMode="auto">
          <a:xfrm>
            <a:off x="2154178" y="3566810"/>
            <a:ext cx="3562410" cy="3291191"/>
          </a:xfrm>
          <a:custGeom>
            <a:avLst/>
            <a:gdLst>
              <a:gd name="connsiteX0" fmla="*/ 1781205 w 3562410"/>
              <a:gd name="connsiteY0" fmla="*/ 0 h 3291191"/>
              <a:gd name="connsiteX1" fmla="*/ 3562410 w 3562410"/>
              <a:gd name="connsiteY1" fmla="*/ 3291191 h 3291191"/>
              <a:gd name="connsiteX2" fmla="*/ 0 w 3562410"/>
              <a:gd name="connsiteY2" fmla="*/ 3291191 h 3291191"/>
            </a:gdLst>
            <a:ahLst/>
            <a:cxnLst>
              <a:cxn ang="0">
                <a:pos x="connsiteX0" y="connsiteY0"/>
              </a:cxn>
              <a:cxn ang="0">
                <a:pos x="connsiteX1" y="connsiteY1"/>
              </a:cxn>
              <a:cxn ang="0">
                <a:pos x="connsiteX2" y="connsiteY2"/>
              </a:cxn>
            </a:cxnLst>
            <a:rect l="l" t="t" r="r" b="b"/>
            <a:pathLst>
              <a:path w="3562410" h="3291191">
                <a:moveTo>
                  <a:pt x="1781205" y="0"/>
                </a:moveTo>
                <a:lnTo>
                  <a:pt x="3562410" y="3291191"/>
                </a:lnTo>
                <a:lnTo>
                  <a:pt x="0" y="3291191"/>
                </a:lnTo>
                <a:close/>
              </a:path>
            </a:pathLst>
          </a:custGeom>
          <a:solidFill>
            <a:schemeClr val="accent4">
              <a:lumMod val="40000"/>
              <a:lumOff val="60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23" name="Freeform 15"/>
          <p:cNvSpPr/>
          <p:nvPr/>
        </p:nvSpPr>
        <p:spPr bwMode="auto">
          <a:xfrm flipV="1">
            <a:off x="0" y="0"/>
            <a:ext cx="5716588" cy="6858000"/>
          </a:xfrm>
          <a:custGeom>
            <a:avLst/>
            <a:gdLst>
              <a:gd name="T0" fmla="*/ 0 w 3601"/>
              <a:gd name="T1" fmla="*/ 0 h 4320"/>
              <a:gd name="T2" fmla="*/ 1263 w 3601"/>
              <a:gd name="T3" fmla="*/ 0 h 4320"/>
              <a:gd name="T4" fmla="*/ 3601 w 3601"/>
              <a:gd name="T5" fmla="*/ 4320 h 4320"/>
              <a:gd name="T6" fmla="*/ 0 w 3601"/>
              <a:gd name="T7" fmla="*/ 4320 h 4320"/>
              <a:gd name="T8" fmla="*/ 0 w 3601"/>
              <a:gd name="T9" fmla="*/ 0 h 4320"/>
            </a:gdLst>
            <a:ahLst/>
            <a:cxnLst>
              <a:cxn ang="0">
                <a:pos x="T0" y="T1"/>
              </a:cxn>
              <a:cxn ang="0">
                <a:pos x="T2" y="T3"/>
              </a:cxn>
              <a:cxn ang="0">
                <a:pos x="T4" y="T5"/>
              </a:cxn>
              <a:cxn ang="0">
                <a:pos x="T6" y="T7"/>
              </a:cxn>
              <a:cxn ang="0">
                <a:pos x="T8" y="T9"/>
              </a:cxn>
            </a:cxnLst>
            <a:rect l="0" t="0" r="r" b="b"/>
            <a:pathLst>
              <a:path w="3601" h="4320">
                <a:moveTo>
                  <a:pt x="0" y="0"/>
                </a:moveTo>
                <a:lnTo>
                  <a:pt x="1263" y="0"/>
                </a:lnTo>
                <a:lnTo>
                  <a:pt x="3601" y="4320"/>
                </a:lnTo>
                <a:lnTo>
                  <a:pt x="0" y="4320"/>
                </a:lnTo>
                <a:lnTo>
                  <a:pt x="0" y="0"/>
                </a:lnTo>
                <a:close/>
              </a:path>
            </a:pathLst>
          </a:custGeom>
          <a:solidFill>
            <a:schemeClr val="accent6">
              <a:lumMod val="5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TextBox 76"/>
          <p:cNvSpPr txBox="1"/>
          <p:nvPr/>
        </p:nvSpPr>
        <p:spPr>
          <a:xfrm>
            <a:off x="3748559" y="2738929"/>
            <a:ext cx="5500619" cy="1106805"/>
          </a:xfrm>
          <a:prstGeom prst="rect">
            <a:avLst/>
          </a:prstGeom>
          <a:noFill/>
        </p:spPr>
        <p:txBody>
          <a:bodyPr wrap="square" rtlCol="0">
            <a:spAutoFit/>
          </a:bodyPr>
          <a:lstStyle/>
          <a:p>
            <a:pPr algn="r"/>
            <a:r>
              <a:rPr lang="en-US" altLang="zh-CN" sz="6600" b="1" dirty="0" smtClean="0">
                <a:solidFill>
                  <a:schemeClr val="accent6">
                    <a:lumMod val="50000"/>
                  </a:schemeClr>
                </a:solidFill>
                <a:latin typeface="Calibri" panose="020F0502020204030204" pitchFamily="34" charset="0"/>
                <a:ea typeface="Calibri" panose="020F0502020204030204" pitchFamily="34" charset="0"/>
              </a:rPr>
              <a:t>THANKS</a:t>
            </a:r>
            <a:endParaRPr lang="en-US" altLang="zh-CN" sz="6600" b="1" dirty="0" smtClean="0">
              <a:solidFill>
                <a:schemeClr val="accent6">
                  <a:lumMod val="50000"/>
                </a:schemeClr>
              </a:solidFill>
              <a:latin typeface="Calibri" panose="020F0502020204030204" pitchFamily="34" charset="0"/>
              <a:ea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4" name="任意多边形 23"/>
          <p:cNvSpPr/>
          <p:nvPr/>
        </p:nvSpPr>
        <p:spPr bwMode="auto">
          <a:xfrm>
            <a:off x="2154178" y="3566810"/>
            <a:ext cx="3562410" cy="3291191"/>
          </a:xfrm>
          <a:custGeom>
            <a:avLst/>
            <a:gdLst>
              <a:gd name="connsiteX0" fmla="*/ 1781205 w 3562410"/>
              <a:gd name="connsiteY0" fmla="*/ 0 h 3291191"/>
              <a:gd name="connsiteX1" fmla="*/ 3562410 w 3562410"/>
              <a:gd name="connsiteY1" fmla="*/ 3291191 h 3291191"/>
              <a:gd name="connsiteX2" fmla="*/ 0 w 3562410"/>
              <a:gd name="connsiteY2" fmla="*/ 3291191 h 3291191"/>
            </a:gdLst>
            <a:ahLst/>
            <a:cxnLst>
              <a:cxn ang="0">
                <a:pos x="connsiteX0" y="connsiteY0"/>
              </a:cxn>
              <a:cxn ang="0">
                <a:pos x="connsiteX1" y="connsiteY1"/>
              </a:cxn>
              <a:cxn ang="0">
                <a:pos x="connsiteX2" y="connsiteY2"/>
              </a:cxn>
            </a:cxnLst>
            <a:rect l="l" t="t" r="r" b="b"/>
            <a:pathLst>
              <a:path w="3562410" h="3291191">
                <a:moveTo>
                  <a:pt x="1781205" y="0"/>
                </a:moveTo>
                <a:lnTo>
                  <a:pt x="3562410" y="3291191"/>
                </a:lnTo>
                <a:lnTo>
                  <a:pt x="0" y="3291191"/>
                </a:lnTo>
                <a:close/>
              </a:path>
            </a:pathLst>
          </a:custGeom>
          <a:solidFill>
            <a:srgbClr val="669C10"/>
          </a:solidFill>
          <a:ln>
            <a:noFill/>
          </a:ln>
        </p:spPr>
        <p:txBody>
          <a:bodyPr vert="horz" wrap="square" lIns="91440" tIns="45720" rIns="91440" bIns="45720" numCol="1" anchor="t" anchorCtr="0" compatLnSpc="1">
            <a:noAutofit/>
          </a:bodyPr>
          <a:lstStyle/>
          <a:p>
            <a:endParaRPr lang="zh-CN" altLang="en-US"/>
          </a:p>
        </p:txBody>
      </p:sp>
      <p:sp>
        <p:nvSpPr>
          <p:cNvPr id="23" name="Freeform 15"/>
          <p:cNvSpPr/>
          <p:nvPr/>
        </p:nvSpPr>
        <p:spPr bwMode="auto">
          <a:xfrm flipV="1">
            <a:off x="0" y="0"/>
            <a:ext cx="5716588" cy="6858000"/>
          </a:xfrm>
          <a:custGeom>
            <a:avLst/>
            <a:gdLst>
              <a:gd name="T0" fmla="*/ 0 w 3601"/>
              <a:gd name="T1" fmla="*/ 0 h 4320"/>
              <a:gd name="T2" fmla="*/ 1263 w 3601"/>
              <a:gd name="T3" fmla="*/ 0 h 4320"/>
              <a:gd name="T4" fmla="*/ 3601 w 3601"/>
              <a:gd name="T5" fmla="*/ 4320 h 4320"/>
              <a:gd name="T6" fmla="*/ 0 w 3601"/>
              <a:gd name="T7" fmla="*/ 4320 h 4320"/>
              <a:gd name="T8" fmla="*/ 0 w 3601"/>
              <a:gd name="T9" fmla="*/ 0 h 4320"/>
            </a:gdLst>
            <a:ahLst/>
            <a:cxnLst>
              <a:cxn ang="0">
                <a:pos x="T0" y="T1"/>
              </a:cxn>
              <a:cxn ang="0">
                <a:pos x="T2" y="T3"/>
              </a:cxn>
              <a:cxn ang="0">
                <a:pos x="T4" y="T5"/>
              </a:cxn>
              <a:cxn ang="0">
                <a:pos x="T6" y="T7"/>
              </a:cxn>
              <a:cxn ang="0">
                <a:pos x="T8" y="T9"/>
              </a:cxn>
            </a:cxnLst>
            <a:rect l="0" t="0" r="r" b="b"/>
            <a:pathLst>
              <a:path w="3601" h="4320">
                <a:moveTo>
                  <a:pt x="0" y="0"/>
                </a:moveTo>
                <a:lnTo>
                  <a:pt x="1263" y="0"/>
                </a:lnTo>
                <a:lnTo>
                  <a:pt x="3601" y="4320"/>
                </a:lnTo>
                <a:lnTo>
                  <a:pt x="0" y="4320"/>
                </a:lnTo>
                <a:lnTo>
                  <a:pt x="0" y="0"/>
                </a:lnTo>
                <a:close/>
              </a:path>
            </a:pathLst>
          </a:custGeom>
          <a:solidFill>
            <a:srgbClr val="92D050"/>
          </a:solidFill>
          <a:ln>
            <a:noFill/>
          </a:ln>
        </p:spPr>
        <p:txBody>
          <a:bodyPr vert="horz" wrap="square" lIns="91440" tIns="45720" rIns="91440" bIns="45720" numCol="1" anchor="t" anchorCtr="0" compatLnSpc="1"/>
          <a:lstStyle/>
          <a:p>
            <a:endParaRPr lang="zh-CN" altLang="en-US"/>
          </a:p>
        </p:txBody>
      </p:sp>
      <p:sp>
        <p:nvSpPr>
          <p:cNvPr id="26" name="文本框 25"/>
          <p:cNvSpPr txBox="1"/>
          <p:nvPr/>
        </p:nvSpPr>
        <p:spPr>
          <a:xfrm>
            <a:off x="4274481" y="1424892"/>
            <a:ext cx="5433646" cy="768350"/>
          </a:xfrm>
          <a:prstGeom prst="rect">
            <a:avLst/>
          </a:prstGeom>
          <a:noFill/>
        </p:spPr>
        <p:txBody>
          <a:bodyPr wrap="square" rtlCol="0">
            <a:spAutoFit/>
          </a:bodyPr>
          <a:lstStyle/>
          <a:p>
            <a:pPr algn="r"/>
            <a:r>
              <a:rPr lang="en-US" altLang="zh-CN" sz="4400" b="1" i="1" dirty="0" smtClean="0">
                <a:solidFill>
                  <a:srgbClr val="F2B713"/>
                </a:solidFill>
                <a:latin typeface="Calibri" panose="020F0502020204030204" pitchFamily="34" charset="0"/>
                <a:ea typeface="Calibri" panose="020F0502020204030204" pitchFamily="34" charset="0"/>
              </a:rPr>
              <a:t>Problem Statement</a:t>
            </a:r>
            <a:endParaRPr lang="en-US" altLang="zh-CN" sz="4400" b="1" i="1" dirty="0" smtClean="0">
              <a:solidFill>
                <a:srgbClr val="F2B713"/>
              </a:solidFill>
              <a:latin typeface="Calibri" panose="020F0502020204030204" pitchFamily="34" charset="0"/>
              <a:ea typeface="Calibri" panose="020F0502020204030204" pitchFamily="34" charset="0"/>
            </a:endParaRPr>
          </a:p>
        </p:txBody>
      </p:sp>
      <p:sp>
        <p:nvSpPr>
          <p:cNvPr id="2" name="Text Box 1"/>
          <p:cNvSpPr txBox="1"/>
          <p:nvPr/>
        </p:nvSpPr>
        <p:spPr>
          <a:xfrm>
            <a:off x="5051425" y="2395220"/>
            <a:ext cx="6612890" cy="1938020"/>
          </a:xfrm>
          <a:prstGeom prst="rect">
            <a:avLst/>
          </a:prstGeom>
          <a:noFill/>
        </p:spPr>
        <p:txBody>
          <a:bodyPr wrap="square" rtlCol="0">
            <a:spAutoFit/>
          </a:bodyPr>
          <a:p>
            <a:pPr algn="just"/>
            <a:r>
              <a:rPr lang="en-US" altLang="en-US" sz="2000" b="1"/>
              <a:t>Student depression is an increasingly pressing issue shaped by factors like academic pressure, financial instability, and lifestyle choices. This project seeks to examine the core influences on student mental health through structured data analysis, identifying trends that can support early intervention and improve well-being strategies.</a:t>
            </a:r>
            <a:endParaRPr lang="en-US" altLang="en-US" sz="20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4" name="任意多边形 23"/>
          <p:cNvSpPr/>
          <p:nvPr/>
        </p:nvSpPr>
        <p:spPr bwMode="auto">
          <a:xfrm>
            <a:off x="-137610" y="4572000"/>
            <a:ext cx="2474385" cy="2286001"/>
          </a:xfrm>
          <a:custGeom>
            <a:avLst/>
            <a:gdLst>
              <a:gd name="connsiteX0" fmla="*/ 1781205 w 3562410"/>
              <a:gd name="connsiteY0" fmla="*/ 0 h 3291191"/>
              <a:gd name="connsiteX1" fmla="*/ 3562410 w 3562410"/>
              <a:gd name="connsiteY1" fmla="*/ 3291191 h 3291191"/>
              <a:gd name="connsiteX2" fmla="*/ 0 w 3562410"/>
              <a:gd name="connsiteY2" fmla="*/ 3291191 h 3291191"/>
            </a:gdLst>
            <a:ahLst/>
            <a:cxnLst>
              <a:cxn ang="0">
                <a:pos x="connsiteX0" y="connsiteY0"/>
              </a:cxn>
              <a:cxn ang="0">
                <a:pos x="connsiteX1" y="connsiteY1"/>
              </a:cxn>
              <a:cxn ang="0">
                <a:pos x="connsiteX2" y="connsiteY2"/>
              </a:cxn>
            </a:cxnLst>
            <a:rect l="l" t="t" r="r" b="b"/>
            <a:pathLst>
              <a:path w="3562410" h="3291191">
                <a:moveTo>
                  <a:pt x="1781205" y="0"/>
                </a:moveTo>
                <a:lnTo>
                  <a:pt x="3562410" y="3291191"/>
                </a:lnTo>
                <a:lnTo>
                  <a:pt x="0" y="3291191"/>
                </a:lnTo>
                <a:close/>
              </a:path>
            </a:pathLst>
          </a:custGeom>
          <a:solidFill>
            <a:srgbClr val="F2B713"/>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23" name="Freeform 15"/>
          <p:cNvSpPr/>
          <p:nvPr/>
        </p:nvSpPr>
        <p:spPr bwMode="auto">
          <a:xfrm flipV="1">
            <a:off x="-2291788" y="0"/>
            <a:ext cx="5716588" cy="6858000"/>
          </a:xfrm>
          <a:custGeom>
            <a:avLst/>
            <a:gdLst>
              <a:gd name="T0" fmla="*/ 0 w 3601"/>
              <a:gd name="T1" fmla="*/ 0 h 4320"/>
              <a:gd name="T2" fmla="*/ 1263 w 3601"/>
              <a:gd name="T3" fmla="*/ 0 h 4320"/>
              <a:gd name="T4" fmla="*/ 3601 w 3601"/>
              <a:gd name="T5" fmla="*/ 4320 h 4320"/>
              <a:gd name="T6" fmla="*/ 0 w 3601"/>
              <a:gd name="T7" fmla="*/ 4320 h 4320"/>
              <a:gd name="T8" fmla="*/ 0 w 3601"/>
              <a:gd name="T9" fmla="*/ 0 h 4320"/>
            </a:gdLst>
            <a:ahLst/>
            <a:cxnLst>
              <a:cxn ang="0">
                <a:pos x="T0" y="T1"/>
              </a:cxn>
              <a:cxn ang="0">
                <a:pos x="T2" y="T3"/>
              </a:cxn>
              <a:cxn ang="0">
                <a:pos x="T4" y="T5"/>
              </a:cxn>
              <a:cxn ang="0">
                <a:pos x="T6" y="T7"/>
              </a:cxn>
              <a:cxn ang="0">
                <a:pos x="T8" y="T9"/>
              </a:cxn>
            </a:cxnLst>
            <a:rect l="0" t="0" r="r" b="b"/>
            <a:pathLst>
              <a:path w="3601" h="4320">
                <a:moveTo>
                  <a:pt x="0" y="0"/>
                </a:moveTo>
                <a:lnTo>
                  <a:pt x="1263" y="0"/>
                </a:lnTo>
                <a:lnTo>
                  <a:pt x="3601" y="4320"/>
                </a:lnTo>
                <a:lnTo>
                  <a:pt x="0" y="4320"/>
                </a:lnTo>
                <a:lnTo>
                  <a:pt x="0" y="0"/>
                </a:lnTo>
                <a:close/>
              </a:path>
            </a:pathLst>
          </a:custGeom>
          <a:solidFill>
            <a:srgbClr val="669C10"/>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9" name="文本框 342"/>
          <p:cNvSpPr txBox="1"/>
          <p:nvPr/>
        </p:nvSpPr>
        <p:spPr>
          <a:xfrm>
            <a:off x="-533400" y="939800"/>
            <a:ext cx="3133090" cy="645160"/>
          </a:xfrm>
          <a:prstGeom prst="rect">
            <a:avLst/>
          </a:prstGeom>
          <a:noFill/>
        </p:spPr>
        <p:txBody>
          <a:bodyPr wrap="square" rtlCol="0">
            <a:spAutoFit/>
          </a:bodyPr>
          <a:lstStyle/>
          <a:p>
            <a:pPr algn="ctr"/>
            <a:r>
              <a:rPr lang="en-US" sz="3600" b="1" dirty="0" smtClean="0">
                <a:solidFill>
                  <a:schemeClr val="bg1"/>
                </a:solidFill>
                <a:latin typeface="Calibri" panose="020F0502020204030204" pitchFamily="34" charset="0"/>
                <a:ea typeface="Calibri" panose="020F0502020204030204" pitchFamily="34" charset="0"/>
              </a:rPr>
              <a:t>CONTENTS</a:t>
            </a:r>
            <a:endParaRPr lang="en-US" sz="1800" b="1" dirty="0">
              <a:solidFill>
                <a:schemeClr val="bg1"/>
              </a:solidFill>
              <a:latin typeface="Calibri" panose="020F0502020204030204" pitchFamily="34" charset="0"/>
              <a:ea typeface="Calibri" panose="020F0502020204030204" pitchFamily="34" charset="0"/>
            </a:endParaRPr>
          </a:p>
        </p:txBody>
      </p:sp>
      <p:sp>
        <p:nvSpPr>
          <p:cNvPr id="10" name="椭圆 1"/>
          <p:cNvSpPr>
            <a:spLocks noChangeArrowheads="1"/>
          </p:cNvSpPr>
          <p:nvPr/>
        </p:nvSpPr>
        <p:spPr bwMode="auto">
          <a:xfrm rot="2700000">
            <a:off x="3221990" y="412115"/>
            <a:ext cx="735330" cy="748665"/>
          </a:xfrm>
          <a:prstGeom prst="roundRect">
            <a:avLst/>
          </a:prstGeom>
          <a:noFill/>
          <a:ln w="28575">
            <a:solidFill>
              <a:srgbClr val="669C10"/>
            </a:solidFill>
          </a:ln>
        </p:spPr>
        <p:txBody>
          <a:bodyPr anchor="ct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eaLnBrk="1" hangingPunct="1"/>
            <a:endParaRPr lang="zh-CN" altLang="en-US" sz="2000">
              <a:solidFill>
                <a:schemeClr val="accent6">
                  <a:lumMod val="50000"/>
                </a:schemeClr>
              </a:solidFill>
              <a:ea typeface="Calibri" panose="020F0502020204030204" pitchFamily="34" charset="0"/>
            </a:endParaRPr>
          </a:p>
        </p:txBody>
      </p:sp>
      <p:sp>
        <p:nvSpPr>
          <p:cNvPr id="11" name="TextBox 32"/>
          <p:cNvSpPr txBox="1">
            <a:spLocks noChangeArrowheads="1"/>
          </p:cNvSpPr>
          <p:nvPr/>
        </p:nvSpPr>
        <p:spPr bwMode="auto">
          <a:xfrm>
            <a:off x="3295285" y="493756"/>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eaLnBrk="1" hangingPunct="1"/>
            <a:r>
              <a:rPr lang="en-US" altLang="zh-CN" sz="3200" dirty="0" smtClean="0">
                <a:solidFill>
                  <a:srgbClr val="669C10"/>
                </a:solidFill>
                <a:ea typeface="Calibri" panose="020F0502020204030204" pitchFamily="34" charset="0"/>
              </a:rPr>
              <a:t>01</a:t>
            </a:r>
            <a:endParaRPr lang="zh-CN" altLang="en-US" sz="3200" dirty="0">
              <a:solidFill>
                <a:srgbClr val="669C10"/>
              </a:solidFill>
              <a:ea typeface="Calibri" panose="020F0502020204030204" pitchFamily="34" charset="0"/>
            </a:endParaRPr>
          </a:p>
        </p:txBody>
      </p:sp>
      <p:sp>
        <p:nvSpPr>
          <p:cNvPr id="13" name="TextBox 76"/>
          <p:cNvSpPr txBox="1"/>
          <p:nvPr/>
        </p:nvSpPr>
        <p:spPr>
          <a:xfrm>
            <a:off x="4273550" y="412750"/>
            <a:ext cx="3511550" cy="390525"/>
          </a:xfrm>
          <a:prstGeom prst="rect">
            <a:avLst/>
          </a:prstGeom>
          <a:noFill/>
        </p:spPr>
        <p:txBody>
          <a:bodyPr wrap="square" rtlCol="0">
            <a:noAutofit/>
          </a:bodyPr>
          <a:lstStyle/>
          <a:p>
            <a:r>
              <a:rPr lang="en-US" altLang="zh-CN" sz="2000" b="1" dirty="0" smtClean="0">
                <a:solidFill>
                  <a:srgbClr val="669C10"/>
                </a:solidFill>
                <a:latin typeface="Arial Black" panose="020B0A04020102020204" charset="0"/>
                <a:ea typeface="Calibri" panose="020F0502020204030204" pitchFamily="34" charset="0"/>
                <a:cs typeface="Arial Black" panose="020B0A04020102020204" charset="0"/>
              </a:rPr>
              <a:t>Data Collection</a:t>
            </a:r>
            <a:r>
              <a:rPr lang="zh-CN" altLang="en-US" b="1" dirty="0" smtClean="0">
                <a:solidFill>
                  <a:srgbClr val="669C10"/>
                </a:solidFill>
                <a:latin typeface="Calibri" panose="020F0502020204030204" pitchFamily="34" charset="0"/>
                <a:ea typeface="Calibri" panose="020F0502020204030204" pitchFamily="34" charset="0"/>
              </a:rPr>
              <a:t>
</a:t>
            </a:r>
            <a:endParaRPr lang="zh-CN" altLang="en-US" b="1" dirty="0">
              <a:solidFill>
                <a:srgbClr val="669C10"/>
              </a:solidFill>
              <a:latin typeface="Calibri" panose="020F0502020204030204" pitchFamily="34" charset="0"/>
              <a:ea typeface="Calibri" panose="020F0502020204030204" pitchFamily="34" charset="0"/>
            </a:endParaRPr>
          </a:p>
        </p:txBody>
      </p:sp>
      <p:sp>
        <p:nvSpPr>
          <p:cNvPr id="14" name="椭圆 1"/>
          <p:cNvSpPr>
            <a:spLocks noChangeArrowheads="1"/>
          </p:cNvSpPr>
          <p:nvPr/>
        </p:nvSpPr>
        <p:spPr bwMode="auto">
          <a:xfrm rot="2700000">
            <a:off x="3148908" y="3064924"/>
            <a:ext cx="727831" cy="727831"/>
          </a:xfrm>
          <a:prstGeom prst="roundRect">
            <a:avLst/>
          </a:prstGeom>
          <a:noFill/>
          <a:ln w="28575">
            <a:solidFill>
              <a:srgbClr val="F2B713"/>
            </a:solidFill>
          </a:ln>
        </p:spPr>
        <p:txBody>
          <a:bodyPr anchor="ct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eaLnBrk="1" hangingPunct="1"/>
            <a:endParaRPr lang="zh-CN" altLang="en-US" sz="2000">
              <a:solidFill>
                <a:schemeClr val="bg1"/>
              </a:solidFill>
              <a:ea typeface="Calibri" panose="020F0502020204030204" pitchFamily="34" charset="0"/>
            </a:endParaRPr>
          </a:p>
        </p:txBody>
      </p:sp>
      <p:sp>
        <p:nvSpPr>
          <p:cNvPr id="15" name="TextBox 32"/>
          <p:cNvSpPr txBox="1">
            <a:spLocks noChangeArrowheads="1"/>
          </p:cNvSpPr>
          <p:nvPr/>
        </p:nvSpPr>
        <p:spPr bwMode="auto">
          <a:xfrm>
            <a:off x="3212101" y="309864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eaLnBrk="1" hangingPunct="1"/>
            <a:r>
              <a:rPr lang="en-US" altLang="zh-CN" sz="3200" dirty="0" smtClean="0">
                <a:solidFill>
                  <a:srgbClr val="F2B713"/>
                </a:solidFill>
                <a:ea typeface="Calibri" panose="020F0502020204030204" pitchFamily="34" charset="0"/>
              </a:rPr>
              <a:t>02</a:t>
            </a:r>
            <a:endParaRPr lang="zh-CN" altLang="en-US" sz="3200" dirty="0">
              <a:solidFill>
                <a:srgbClr val="F2B713"/>
              </a:solidFill>
              <a:ea typeface="Calibri" panose="020F0502020204030204" pitchFamily="34" charset="0"/>
            </a:endParaRPr>
          </a:p>
        </p:txBody>
      </p:sp>
      <p:sp>
        <p:nvSpPr>
          <p:cNvPr id="16" name="矩形 15"/>
          <p:cNvSpPr/>
          <p:nvPr/>
        </p:nvSpPr>
        <p:spPr>
          <a:xfrm>
            <a:off x="4188460" y="3721735"/>
            <a:ext cx="6827520" cy="2926080"/>
          </a:xfrm>
          <a:prstGeom prst="rect">
            <a:avLst/>
          </a:prstGeom>
        </p:spPr>
        <p:txBody>
          <a:bodyPr wrap="none">
            <a:noAutofit/>
          </a:bodyPr>
          <a:lstStyle/>
          <a:p>
            <a:pPr>
              <a:spcBef>
                <a:spcPct val="0"/>
              </a:spcBef>
            </a:pPr>
            <a:endParaRPr lang="en-US" altLang="zh-CN" sz="1400" dirty="0">
              <a:solidFill>
                <a:schemeClr val="tx1">
                  <a:lumMod val="75000"/>
                  <a:lumOff val="25000"/>
                </a:schemeClr>
              </a:solidFill>
              <a:latin typeface="Calibri" panose="020F0502020204030204" pitchFamily="34" charset="0"/>
              <a:ea typeface="Calibri" panose="020F0502020204030204" pitchFamily="34" charset="0"/>
            </a:endParaRPr>
          </a:p>
        </p:txBody>
      </p:sp>
      <p:sp>
        <p:nvSpPr>
          <p:cNvPr id="17" name="TextBox 76"/>
          <p:cNvSpPr txBox="1"/>
          <p:nvPr/>
        </p:nvSpPr>
        <p:spPr>
          <a:xfrm>
            <a:off x="4108450" y="3086735"/>
            <a:ext cx="5629275" cy="675640"/>
          </a:xfrm>
          <a:prstGeom prst="rect">
            <a:avLst/>
          </a:prstGeom>
          <a:noFill/>
        </p:spPr>
        <p:txBody>
          <a:bodyPr wrap="square" rtlCol="0">
            <a:spAutoFit/>
          </a:bodyPr>
          <a:lstStyle/>
          <a:p>
            <a:r>
              <a:rPr lang="en-US" altLang="en-US" sz="2000" b="1" dirty="0" smtClean="0">
                <a:solidFill>
                  <a:srgbClr val="F2B713"/>
                </a:solidFill>
                <a:latin typeface="Arial Black" panose="020B0A04020102020204" charset="0"/>
                <a:ea typeface="Calibri" panose="020F0502020204030204" pitchFamily="34" charset="0"/>
                <a:cs typeface="Arial Black" panose="020B0A04020102020204" charset="0"/>
              </a:rPr>
              <a:t>Data Cleaning &amp; Preprocessing</a:t>
            </a:r>
            <a:r>
              <a:rPr lang="zh-CN" altLang="en-US" b="1" dirty="0" smtClean="0">
                <a:solidFill>
                  <a:srgbClr val="F2B713"/>
                </a:solidFill>
                <a:latin typeface="Calibri" panose="020F0502020204030204" pitchFamily="34" charset="0"/>
                <a:ea typeface="Calibri" panose="020F0502020204030204" pitchFamily="34" charset="0"/>
              </a:rPr>
              <a:t>
</a:t>
            </a:r>
            <a:endParaRPr lang="zh-CN" altLang="en-US" b="1" dirty="0">
              <a:solidFill>
                <a:srgbClr val="F2B713"/>
              </a:solidFill>
              <a:latin typeface="Calibri" panose="020F0502020204030204" pitchFamily="34" charset="0"/>
              <a:ea typeface="Calibri" panose="020F0502020204030204" pitchFamily="34" charset="0"/>
            </a:endParaRPr>
          </a:p>
        </p:txBody>
      </p:sp>
      <p:sp>
        <p:nvSpPr>
          <p:cNvPr id="3" name="Text Box 2"/>
          <p:cNvSpPr txBox="1"/>
          <p:nvPr/>
        </p:nvSpPr>
        <p:spPr>
          <a:xfrm>
            <a:off x="4108450" y="3683635"/>
            <a:ext cx="7818120" cy="2084070"/>
          </a:xfrm>
          <a:prstGeom prst="rect">
            <a:avLst/>
          </a:prstGeom>
          <a:noFill/>
        </p:spPr>
        <p:txBody>
          <a:bodyPr wrap="square" rtlCol="0">
            <a:noAutofit/>
          </a:bodyPr>
          <a:p>
            <a:pPr algn="just"/>
            <a:r>
              <a:rPr lang="en-US" altLang="en-US" sz="2000" b="1"/>
              <a:t>Data preprocessing was conducted using Pandas, SQL, and Excel. Missing values were handled through mean/mode imputation in Pandas and Excel. Standardization of numerical features like study hours and sleep duration was performed using Excel functions. Categorical encoding (gender, occupation, dietary habits) was done manually in Pandas and SQL queries.Duplicate removal and data integrity checks were carried out using SQL and Pandas, ensuring a clean dataset for analysis.</a:t>
            </a:r>
            <a:endParaRPr lang="en-US" altLang="en-US" sz="2000" b="1"/>
          </a:p>
          <a:p>
            <a:endParaRPr lang="en-US" altLang="en-US"/>
          </a:p>
          <a:p>
            <a:endParaRPr lang="en-US"/>
          </a:p>
        </p:txBody>
      </p:sp>
      <p:sp>
        <p:nvSpPr>
          <p:cNvPr id="4" name="Text Box 3"/>
          <p:cNvSpPr txBox="1"/>
          <p:nvPr/>
        </p:nvSpPr>
        <p:spPr>
          <a:xfrm>
            <a:off x="4204335" y="975995"/>
            <a:ext cx="7113905" cy="1938020"/>
          </a:xfrm>
          <a:prstGeom prst="rect">
            <a:avLst/>
          </a:prstGeom>
          <a:noFill/>
        </p:spPr>
        <p:txBody>
          <a:bodyPr wrap="square" rtlCol="0">
            <a:spAutoFit/>
          </a:bodyPr>
          <a:p>
            <a:pPr algn="just">
              <a:spcBef>
                <a:spcPct val="0"/>
              </a:spcBef>
            </a:pPr>
            <a:r>
              <a:rPr lang="en-US" altLang="en-US" sz="2000" b="1" dirty="0">
                <a:solidFill>
                  <a:schemeClr val="tx1">
                    <a:lumMod val="75000"/>
                    <a:lumOff val="25000"/>
                  </a:schemeClr>
                </a:solidFill>
                <a:latin typeface="Calibri" panose="020F0502020204030204" pitchFamily="34" charset="0"/>
                <a:ea typeface="Calibri" panose="020F0502020204030204" pitchFamily="34" charset="0"/>
                <a:sym typeface="+mn-ea"/>
              </a:rPr>
              <a:t>Data was collected from Kaggle, utilizing structured datasets on student mental health.The dataset includes key variables such as academic pressure, financial stress, sleep duration,physical activity, study satisfaction, and suicidal thoughts,providing comprehensive insights into mental well-being trends.</a:t>
            </a:r>
            <a:endParaRPr lang="en-US" altLang="en-US" sz="2000" b="1" dirty="0">
              <a:solidFill>
                <a:schemeClr val="tx1">
                  <a:lumMod val="75000"/>
                  <a:lumOff val="25000"/>
                </a:schemeClr>
              </a:solidFill>
              <a:latin typeface="Calibri" panose="020F0502020204030204" pitchFamily="34" charset="0"/>
              <a:ea typeface="Calibri" panose="020F0502020204030204" pitchFamily="34" charset="0"/>
            </a:endParaRPr>
          </a:p>
          <a:p>
            <a:pPr algn="just">
              <a:spcBef>
                <a:spcPct val="0"/>
              </a:spcBef>
            </a:pPr>
            <a:endParaRPr lang="en-US" altLang="en-US" sz="2000" b="1" dirty="0">
              <a:solidFill>
                <a:schemeClr val="tx1">
                  <a:lumMod val="75000"/>
                  <a:lumOff val="25000"/>
                </a:schemeClr>
              </a:solidFill>
              <a:latin typeface="Calibri" panose="020F0502020204030204" pitchFamily="34" charset="0"/>
              <a:ea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2" name="组合 1"/>
          <p:cNvGrpSpPr/>
          <p:nvPr/>
        </p:nvGrpSpPr>
        <p:grpSpPr>
          <a:xfrm flipH="1">
            <a:off x="7060087" y="0"/>
            <a:ext cx="5131912" cy="6858001"/>
            <a:chOff x="6840637" y="0"/>
            <a:chExt cx="6395085" cy="6858001"/>
          </a:xfrm>
        </p:grpSpPr>
        <p:sp>
          <p:nvSpPr>
            <p:cNvPr id="24" name="任意多边形 23"/>
            <p:cNvSpPr/>
            <p:nvPr/>
          </p:nvSpPr>
          <p:spPr bwMode="auto">
            <a:xfrm>
              <a:off x="8994815" y="2939970"/>
              <a:ext cx="4240907" cy="3918031"/>
            </a:xfrm>
            <a:custGeom>
              <a:avLst/>
              <a:gdLst>
                <a:gd name="connsiteX0" fmla="*/ 1781205 w 3562410"/>
                <a:gd name="connsiteY0" fmla="*/ 0 h 3291191"/>
                <a:gd name="connsiteX1" fmla="*/ 3562410 w 3562410"/>
                <a:gd name="connsiteY1" fmla="*/ 3291191 h 3291191"/>
                <a:gd name="connsiteX2" fmla="*/ 0 w 3562410"/>
                <a:gd name="connsiteY2" fmla="*/ 3291191 h 3291191"/>
              </a:gdLst>
              <a:ahLst/>
              <a:cxnLst>
                <a:cxn ang="0">
                  <a:pos x="connsiteX0" y="connsiteY0"/>
                </a:cxn>
                <a:cxn ang="0">
                  <a:pos x="connsiteX1" y="connsiteY1"/>
                </a:cxn>
                <a:cxn ang="0">
                  <a:pos x="connsiteX2" y="connsiteY2"/>
                </a:cxn>
              </a:cxnLst>
              <a:rect l="l" t="t" r="r" b="b"/>
              <a:pathLst>
                <a:path w="3562410" h="3291191">
                  <a:moveTo>
                    <a:pt x="1781205" y="0"/>
                  </a:moveTo>
                  <a:lnTo>
                    <a:pt x="3562410" y="3291191"/>
                  </a:lnTo>
                  <a:lnTo>
                    <a:pt x="0" y="3291191"/>
                  </a:lnTo>
                  <a:close/>
                </a:path>
              </a:pathLst>
            </a:custGeom>
            <a:solidFill>
              <a:srgbClr val="E2E2E2"/>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23" name="Freeform 15"/>
            <p:cNvSpPr/>
            <p:nvPr/>
          </p:nvSpPr>
          <p:spPr bwMode="auto">
            <a:xfrm flipV="1">
              <a:off x="6840637" y="0"/>
              <a:ext cx="5716588" cy="6858000"/>
            </a:xfrm>
            <a:custGeom>
              <a:avLst/>
              <a:gdLst>
                <a:gd name="T0" fmla="*/ 0 w 3601"/>
                <a:gd name="T1" fmla="*/ 0 h 4320"/>
                <a:gd name="T2" fmla="*/ 1263 w 3601"/>
                <a:gd name="T3" fmla="*/ 0 h 4320"/>
                <a:gd name="T4" fmla="*/ 3601 w 3601"/>
                <a:gd name="T5" fmla="*/ 4320 h 4320"/>
                <a:gd name="T6" fmla="*/ 0 w 3601"/>
                <a:gd name="T7" fmla="*/ 4320 h 4320"/>
                <a:gd name="T8" fmla="*/ 0 w 3601"/>
                <a:gd name="T9" fmla="*/ 0 h 4320"/>
              </a:gdLst>
              <a:ahLst/>
              <a:cxnLst>
                <a:cxn ang="0">
                  <a:pos x="T0" y="T1"/>
                </a:cxn>
                <a:cxn ang="0">
                  <a:pos x="T2" y="T3"/>
                </a:cxn>
                <a:cxn ang="0">
                  <a:pos x="T4" y="T5"/>
                </a:cxn>
                <a:cxn ang="0">
                  <a:pos x="T6" y="T7"/>
                </a:cxn>
                <a:cxn ang="0">
                  <a:pos x="T8" y="T9"/>
                </a:cxn>
              </a:cxnLst>
              <a:rect l="0" t="0" r="r" b="b"/>
              <a:pathLst>
                <a:path w="3601" h="4320">
                  <a:moveTo>
                    <a:pt x="0" y="0"/>
                  </a:moveTo>
                  <a:lnTo>
                    <a:pt x="1263" y="0"/>
                  </a:lnTo>
                  <a:lnTo>
                    <a:pt x="3601" y="4320"/>
                  </a:lnTo>
                  <a:lnTo>
                    <a:pt x="0" y="4320"/>
                  </a:lnTo>
                  <a:lnTo>
                    <a:pt x="0" y="0"/>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25" name="TextBox 76"/>
          <p:cNvSpPr txBox="1"/>
          <p:nvPr/>
        </p:nvSpPr>
        <p:spPr>
          <a:xfrm>
            <a:off x="579248" y="783835"/>
            <a:ext cx="10185400" cy="1014730"/>
          </a:xfrm>
          <a:prstGeom prst="rect">
            <a:avLst/>
          </a:prstGeom>
          <a:noFill/>
        </p:spPr>
        <p:txBody>
          <a:bodyPr wrap="none" rtlCol="0">
            <a:spAutoFit/>
          </a:bodyPr>
          <a:lstStyle/>
          <a:p>
            <a:pPr algn="l"/>
            <a:r>
              <a:rPr lang="en-US" altLang="en-US" sz="6000" b="1" dirty="0">
                <a:solidFill>
                  <a:srgbClr val="669C10"/>
                </a:solidFill>
                <a:latin typeface="Calibri" panose="020F0502020204030204" pitchFamily="34" charset="0"/>
                <a:ea typeface="Calibri" panose="020F0502020204030204" pitchFamily="34" charset="0"/>
              </a:rPr>
              <a:t>Exploratory Data Analysis (EDA)</a:t>
            </a:r>
            <a:endParaRPr lang="en-US" altLang="en-US" sz="6000" b="1" dirty="0">
              <a:solidFill>
                <a:srgbClr val="669C10"/>
              </a:solidFill>
              <a:latin typeface="Calibri" panose="020F0502020204030204" pitchFamily="34" charset="0"/>
              <a:ea typeface="Calibri" panose="020F0502020204030204" pitchFamily="34" charset="0"/>
            </a:endParaRPr>
          </a:p>
        </p:txBody>
      </p:sp>
      <p:sp>
        <p:nvSpPr>
          <p:cNvPr id="3" name="Text Box 2"/>
          <p:cNvSpPr txBox="1"/>
          <p:nvPr/>
        </p:nvSpPr>
        <p:spPr>
          <a:xfrm>
            <a:off x="579120" y="2139950"/>
            <a:ext cx="10829925" cy="3415030"/>
          </a:xfrm>
          <a:prstGeom prst="rect">
            <a:avLst/>
          </a:prstGeom>
          <a:noFill/>
        </p:spPr>
        <p:txBody>
          <a:bodyPr wrap="square" rtlCol="0">
            <a:spAutoFit/>
          </a:bodyPr>
          <a:p>
            <a:pPr algn="just"/>
            <a:r>
              <a:rPr lang="en-US" altLang="en-US" sz="2400" b="1"/>
              <a:t>The EDA involved cleaning and preprocessing data using SQL, handling missing values and normalizing formats. Feature engineering categorized physical activity levels based on sleep duration, scaling them from 1 to 100. Correlations between sleep and activity were analyzed to extract trends. A Power BI dashboard visualized insights with slicers, pie charts, time-series graphs, and KPIs for quick decision-making. Time-series analysis was integrated to track variations in sleep and activity over different periods, while KPIs and cards highlighted key findings for quick decision-making. The structured EDA ensured optimized data-driven insights for actionable health analytics.</a:t>
            </a:r>
            <a:endParaRPr lang="en-US" altLang="en-US" sz="24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组合 1"/>
          <p:cNvGrpSpPr/>
          <p:nvPr/>
        </p:nvGrpSpPr>
        <p:grpSpPr>
          <a:xfrm flipH="1">
            <a:off x="7060087" y="0"/>
            <a:ext cx="5131912" cy="6858001"/>
            <a:chOff x="6840637" y="0"/>
            <a:chExt cx="6395085" cy="6858001"/>
          </a:xfrm>
        </p:grpSpPr>
        <p:sp>
          <p:nvSpPr>
            <p:cNvPr id="24" name="任意多边形 23"/>
            <p:cNvSpPr/>
            <p:nvPr/>
          </p:nvSpPr>
          <p:spPr bwMode="auto">
            <a:xfrm>
              <a:off x="8994815" y="2939970"/>
              <a:ext cx="4240907" cy="3918031"/>
            </a:xfrm>
            <a:custGeom>
              <a:avLst/>
              <a:gdLst>
                <a:gd name="connsiteX0" fmla="*/ 1781205 w 3562410"/>
                <a:gd name="connsiteY0" fmla="*/ 0 h 3291191"/>
                <a:gd name="connsiteX1" fmla="*/ 3562410 w 3562410"/>
                <a:gd name="connsiteY1" fmla="*/ 3291191 h 3291191"/>
                <a:gd name="connsiteX2" fmla="*/ 0 w 3562410"/>
                <a:gd name="connsiteY2" fmla="*/ 3291191 h 3291191"/>
              </a:gdLst>
              <a:ahLst/>
              <a:cxnLst>
                <a:cxn ang="0">
                  <a:pos x="connsiteX0" y="connsiteY0"/>
                </a:cxn>
                <a:cxn ang="0">
                  <a:pos x="connsiteX1" y="connsiteY1"/>
                </a:cxn>
                <a:cxn ang="0">
                  <a:pos x="connsiteX2" y="connsiteY2"/>
                </a:cxn>
              </a:cxnLst>
              <a:rect l="l" t="t" r="r" b="b"/>
              <a:pathLst>
                <a:path w="3562410" h="3291191">
                  <a:moveTo>
                    <a:pt x="1781205" y="0"/>
                  </a:moveTo>
                  <a:lnTo>
                    <a:pt x="3562410" y="3291191"/>
                  </a:lnTo>
                  <a:lnTo>
                    <a:pt x="0" y="3291191"/>
                  </a:lnTo>
                  <a:close/>
                </a:path>
              </a:pathLst>
            </a:custGeom>
            <a:solidFill>
              <a:schemeClr val="accent6">
                <a:lumMod val="75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23" name="Freeform 15"/>
            <p:cNvSpPr/>
            <p:nvPr/>
          </p:nvSpPr>
          <p:spPr bwMode="auto">
            <a:xfrm flipV="1">
              <a:off x="6840637" y="0"/>
              <a:ext cx="5716588" cy="6858000"/>
            </a:xfrm>
            <a:custGeom>
              <a:avLst/>
              <a:gdLst>
                <a:gd name="T0" fmla="*/ 0 w 3601"/>
                <a:gd name="T1" fmla="*/ 0 h 4320"/>
                <a:gd name="T2" fmla="*/ 1263 w 3601"/>
                <a:gd name="T3" fmla="*/ 0 h 4320"/>
                <a:gd name="T4" fmla="*/ 3601 w 3601"/>
                <a:gd name="T5" fmla="*/ 4320 h 4320"/>
                <a:gd name="T6" fmla="*/ 0 w 3601"/>
                <a:gd name="T7" fmla="*/ 4320 h 4320"/>
                <a:gd name="T8" fmla="*/ 0 w 3601"/>
                <a:gd name="T9" fmla="*/ 0 h 4320"/>
              </a:gdLst>
              <a:ahLst/>
              <a:cxnLst>
                <a:cxn ang="0">
                  <a:pos x="T0" y="T1"/>
                </a:cxn>
                <a:cxn ang="0">
                  <a:pos x="T2" y="T3"/>
                </a:cxn>
                <a:cxn ang="0">
                  <a:pos x="T4" y="T5"/>
                </a:cxn>
                <a:cxn ang="0">
                  <a:pos x="T6" y="T7"/>
                </a:cxn>
                <a:cxn ang="0">
                  <a:pos x="T8" y="T9"/>
                </a:cxn>
              </a:cxnLst>
              <a:rect l="0" t="0" r="r" b="b"/>
              <a:pathLst>
                <a:path w="3601" h="4320">
                  <a:moveTo>
                    <a:pt x="0" y="0"/>
                  </a:moveTo>
                  <a:lnTo>
                    <a:pt x="1263" y="0"/>
                  </a:lnTo>
                  <a:lnTo>
                    <a:pt x="3601" y="4320"/>
                  </a:lnTo>
                  <a:lnTo>
                    <a:pt x="0" y="4320"/>
                  </a:lnTo>
                  <a:lnTo>
                    <a:pt x="0" y="0"/>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3" name="Text Box 2"/>
          <p:cNvSpPr txBox="1"/>
          <p:nvPr/>
        </p:nvSpPr>
        <p:spPr>
          <a:xfrm>
            <a:off x="746760" y="1522730"/>
            <a:ext cx="7347585" cy="953135"/>
          </a:xfrm>
          <a:prstGeom prst="rect">
            <a:avLst/>
          </a:prstGeom>
          <a:noFill/>
        </p:spPr>
        <p:txBody>
          <a:bodyPr wrap="square" rtlCol="0">
            <a:spAutoFit/>
          </a:bodyPr>
          <a:p>
            <a:r>
              <a:rPr lang="en-US" altLang="en-US" sz="2800" b="1">
                <a:solidFill>
                  <a:schemeClr val="accent4">
                    <a:lumMod val="75000"/>
                  </a:schemeClr>
                </a:solidFill>
                <a:latin typeface="Arial Black" panose="020B0A04020102020204" charset="0"/>
                <a:cs typeface="Arial Black" panose="020B0A04020102020204" charset="0"/>
              </a:rPr>
              <a:t>SQL Queries &amp; Insights: Questions, Answers, and Results</a:t>
            </a:r>
            <a:endParaRPr lang="en-US" altLang="en-US" sz="2800" b="1">
              <a:solidFill>
                <a:schemeClr val="accent4">
                  <a:lumMod val="75000"/>
                </a:schemeClr>
              </a:solidFill>
              <a:latin typeface="Arial Black" panose="020B0A04020102020204" charset="0"/>
              <a:cs typeface="Arial Black" panose="020B0A04020102020204" charset="0"/>
            </a:endParaRPr>
          </a:p>
        </p:txBody>
      </p:sp>
      <p:pic>
        <p:nvPicPr>
          <p:cNvPr id="5" name="Picture 4"/>
          <p:cNvPicPr/>
          <p:nvPr/>
        </p:nvPicPr>
        <p:blipFill>
          <a:blip r:embed="rId1">
            <a:clrChange>
              <a:clrFrom>
                <a:srgbClr val="FFFFFF">
                  <a:alpha val="100000"/>
                </a:srgbClr>
              </a:clrFrom>
              <a:clrTo>
                <a:srgbClr val="FFFFFF">
                  <a:alpha val="100000"/>
                  <a:alpha val="0"/>
                </a:srgbClr>
              </a:clrTo>
            </a:clrChange>
          </a:blip>
          <a:stretch>
            <a:fillRect/>
          </a:stretch>
        </p:blipFill>
        <p:spPr>
          <a:xfrm>
            <a:off x="1658620" y="2726055"/>
            <a:ext cx="4742180" cy="32219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143510" y="876300"/>
            <a:ext cx="4244975" cy="1026795"/>
          </a:xfrm>
          <a:prstGeom prst="rect">
            <a:avLst/>
          </a:prstGeom>
        </p:spPr>
      </p:pic>
      <p:sp>
        <p:nvSpPr>
          <p:cNvPr id="3" name="Text Box 2"/>
          <p:cNvSpPr txBox="1"/>
          <p:nvPr/>
        </p:nvSpPr>
        <p:spPr>
          <a:xfrm>
            <a:off x="281940" y="265430"/>
            <a:ext cx="3120390" cy="398780"/>
          </a:xfrm>
          <a:prstGeom prst="rect">
            <a:avLst/>
          </a:prstGeom>
          <a:noFill/>
        </p:spPr>
        <p:txBody>
          <a:bodyPr wrap="square" rtlCol="0">
            <a:spAutoFit/>
          </a:bodyPr>
          <a:p>
            <a:r>
              <a:rPr lang="en-US" sz="2000">
                <a:latin typeface="Arial Black" panose="020B0A04020102020204" charset="0"/>
                <a:cs typeface="Arial Black" panose="020B0A04020102020204" charset="0"/>
              </a:rPr>
              <a:t>Creating Database</a:t>
            </a:r>
            <a:endParaRPr lang="en-US" sz="2000">
              <a:latin typeface="Arial Black" panose="020B0A04020102020204" charset="0"/>
              <a:cs typeface="Arial Black" panose="020B0A04020102020204" charset="0"/>
            </a:endParaRPr>
          </a:p>
        </p:txBody>
      </p:sp>
      <p:pic>
        <p:nvPicPr>
          <p:cNvPr id="4" name="Picture 3"/>
          <p:cNvPicPr/>
          <p:nvPr/>
        </p:nvPicPr>
        <p:blipFill>
          <a:blip r:embed="rId2"/>
          <a:stretch>
            <a:fillRect/>
          </a:stretch>
        </p:blipFill>
        <p:spPr>
          <a:xfrm>
            <a:off x="144145" y="3062605"/>
            <a:ext cx="5732145" cy="3343275"/>
          </a:xfrm>
          <a:prstGeom prst="rect">
            <a:avLst/>
          </a:prstGeom>
        </p:spPr>
      </p:pic>
      <p:sp>
        <p:nvSpPr>
          <p:cNvPr id="5" name="Text Box 4"/>
          <p:cNvSpPr txBox="1"/>
          <p:nvPr/>
        </p:nvSpPr>
        <p:spPr>
          <a:xfrm>
            <a:off x="281940" y="2352040"/>
            <a:ext cx="3120390" cy="398780"/>
          </a:xfrm>
          <a:prstGeom prst="rect">
            <a:avLst/>
          </a:prstGeom>
          <a:noFill/>
        </p:spPr>
        <p:txBody>
          <a:bodyPr wrap="square" rtlCol="0">
            <a:spAutoFit/>
          </a:bodyPr>
          <a:p>
            <a:r>
              <a:rPr lang="en-US" sz="2000">
                <a:latin typeface="Arial Black" panose="020B0A04020102020204" charset="0"/>
                <a:cs typeface="Arial Black" panose="020B0A04020102020204" charset="0"/>
              </a:rPr>
              <a:t>Basic Analysis</a:t>
            </a:r>
            <a:endParaRPr lang="en-US" sz="2000">
              <a:latin typeface="Arial Black" panose="020B0A04020102020204" charset="0"/>
              <a:cs typeface="Arial Black" panose="020B0A04020102020204" charset="0"/>
            </a:endParaRPr>
          </a:p>
        </p:txBody>
      </p:sp>
      <p:pic>
        <p:nvPicPr>
          <p:cNvPr id="6" name="Picture 5"/>
          <p:cNvPicPr/>
          <p:nvPr/>
        </p:nvPicPr>
        <p:blipFill>
          <a:blip r:embed="rId3"/>
          <a:stretch>
            <a:fillRect/>
          </a:stretch>
        </p:blipFill>
        <p:spPr>
          <a:xfrm>
            <a:off x="8515350" y="85090"/>
            <a:ext cx="3266440" cy="3047365"/>
          </a:xfrm>
          <a:prstGeom prst="rect">
            <a:avLst/>
          </a:prstGeom>
        </p:spPr>
      </p:pic>
      <p:pic>
        <p:nvPicPr>
          <p:cNvPr id="7" name="Picture 6"/>
          <p:cNvPicPr/>
          <p:nvPr/>
        </p:nvPicPr>
        <p:blipFill>
          <a:blip r:embed="rId4"/>
          <a:stretch>
            <a:fillRect/>
          </a:stretch>
        </p:blipFill>
        <p:spPr>
          <a:xfrm>
            <a:off x="8515350" y="3429635"/>
            <a:ext cx="3265805" cy="3231515"/>
          </a:xfrm>
          <a:prstGeom prst="rect">
            <a:avLst/>
          </a:prstGeom>
        </p:spPr>
      </p:pic>
      <p:cxnSp>
        <p:nvCxnSpPr>
          <p:cNvPr id="8" name="Straight Arrow Connector 7"/>
          <p:cNvCxnSpPr/>
          <p:nvPr/>
        </p:nvCxnSpPr>
        <p:spPr>
          <a:xfrm flipV="1">
            <a:off x="5990590" y="1871980"/>
            <a:ext cx="2450465" cy="1766570"/>
          </a:xfrm>
          <a:prstGeom prst="straightConnector1">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9" name="Straight Arrow Connector 8"/>
          <p:cNvCxnSpPr/>
          <p:nvPr/>
        </p:nvCxnSpPr>
        <p:spPr>
          <a:xfrm>
            <a:off x="5981065" y="4848860"/>
            <a:ext cx="2430145" cy="1556385"/>
          </a:xfrm>
          <a:prstGeom prst="straightConnector1">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4" name="Picture 3"/>
          <p:cNvPicPr/>
          <p:nvPr/>
        </p:nvPicPr>
        <p:blipFill>
          <a:blip r:embed="rId1"/>
          <a:stretch>
            <a:fillRect/>
          </a:stretch>
        </p:blipFill>
        <p:spPr>
          <a:xfrm>
            <a:off x="8281988" y="1685608"/>
            <a:ext cx="3381375" cy="866775"/>
          </a:xfrm>
          <a:prstGeom prst="rect">
            <a:avLst/>
          </a:prstGeom>
        </p:spPr>
      </p:pic>
      <p:pic>
        <p:nvPicPr>
          <p:cNvPr id="5" name="Picture 4"/>
          <p:cNvPicPr/>
          <p:nvPr/>
        </p:nvPicPr>
        <p:blipFill>
          <a:blip r:embed="rId2"/>
          <a:stretch>
            <a:fillRect/>
          </a:stretch>
        </p:blipFill>
        <p:spPr>
          <a:xfrm>
            <a:off x="7048500" y="4279265"/>
            <a:ext cx="5075555" cy="889635"/>
          </a:xfrm>
          <a:prstGeom prst="rect">
            <a:avLst/>
          </a:prstGeom>
        </p:spPr>
      </p:pic>
      <p:pic>
        <p:nvPicPr>
          <p:cNvPr id="6" name="Picture 5"/>
          <p:cNvPicPr/>
          <p:nvPr/>
        </p:nvPicPr>
        <p:blipFill>
          <a:blip r:embed="rId3"/>
          <a:stretch>
            <a:fillRect/>
          </a:stretch>
        </p:blipFill>
        <p:spPr>
          <a:xfrm>
            <a:off x="137795" y="1265555"/>
            <a:ext cx="6431280" cy="4274185"/>
          </a:xfrm>
          <a:prstGeom prst="rect">
            <a:avLst/>
          </a:prstGeom>
        </p:spPr>
      </p:pic>
      <p:sp>
        <p:nvSpPr>
          <p:cNvPr id="7" name="Text Box 6"/>
          <p:cNvSpPr txBox="1"/>
          <p:nvPr/>
        </p:nvSpPr>
        <p:spPr>
          <a:xfrm>
            <a:off x="137795" y="360680"/>
            <a:ext cx="4408805" cy="398780"/>
          </a:xfrm>
          <a:prstGeom prst="rect">
            <a:avLst/>
          </a:prstGeom>
          <a:noFill/>
        </p:spPr>
        <p:txBody>
          <a:bodyPr wrap="square" rtlCol="0">
            <a:spAutoFit/>
          </a:bodyPr>
          <a:p>
            <a:r>
              <a:rPr lang="en-US" sz="2000">
                <a:latin typeface="Arial Black" panose="020B0A04020102020204" charset="0"/>
                <a:cs typeface="Arial Black" panose="020B0A04020102020204" charset="0"/>
              </a:rPr>
              <a:t>Correlations and Trends</a:t>
            </a:r>
            <a:endParaRPr lang="en-US" sz="2000">
              <a:latin typeface="Arial Black" panose="020B0A04020102020204" charset="0"/>
              <a:cs typeface="Arial Black" panose="020B0A04020102020204" charset="0"/>
            </a:endParaRPr>
          </a:p>
        </p:txBody>
      </p:sp>
      <p:cxnSp>
        <p:nvCxnSpPr>
          <p:cNvPr id="8" name="Straight Arrow Connector 7"/>
          <p:cNvCxnSpPr/>
          <p:nvPr/>
        </p:nvCxnSpPr>
        <p:spPr>
          <a:xfrm flipV="1">
            <a:off x="6705600" y="2113280"/>
            <a:ext cx="1514475" cy="431800"/>
          </a:xfrm>
          <a:prstGeom prst="straightConnector1">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9" name="Straight Arrow Connector 8"/>
          <p:cNvCxnSpPr/>
          <p:nvPr/>
        </p:nvCxnSpPr>
        <p:spPr>
          <a:xfrm>
            <a:off x="6705600" y="3661410"/>
            <a:ext cx="1346200" cy="524510"/>
          </a:xfrm>
          <a:prstGeom prst="straightConnector1">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6642100" y="2141855"/>
            <a:ext cx="5549900" cy="828675"/>
          </a:xfrm>
          <a:prstGeom prst="rect">
            <a:avLst/>
          </a:prstGeom>
        </p:spPr>
      </p:pic>
      <p:pic>
        <p:nvPicPr>
          <p:cNvPr id="3" name="Picture 2"/>
          <p:cNvPicPr/>
          <p:nvPr/>
        </p:nvPicPr>
        <p:blipFill>
          <a:blip r:embed="rId2"/>
          <a:stretch>
            <a:fillRect/>
          </a:stretch>
        </p:blipFill>
        <p:spPr>
          <a:xfrm>
            <a:off x="7884795" y="4352925"/>
            <a:ext cx="3600450" cy="857250"/>
          </a:xfrm>
          <a:prstGeom prst="rect">
            <a:avLst/>
          </a:prstGeom>
        </p:spPr>
      </p:pic>
      <p:pic>
        <p:nvPicPr>
          <p:cNvPr id="4" name="Picture 3"/>
          <p:cNvPicPr/>
          <p:nvPr/>
        </p:nvPicPr>
        <p:blipFill>
          <a:blip r:embed="rId3"/>
          <a:stretch>
            <a:fillRect/>
          </a:stretch>
        </p:blipFill>
        <p:spPr>
          <a:xfrm>
            <a:off x="113665" y="1246505"/>
            <a:ext cx="6268085" cy="4876800"/>
          </a:xfrm>
          <a:prstGeom prst="rect">
            <a:avLst/>
          </a:prstGeom>
        </p:spPr>
      </p:pic>
      <p:sp>
        <p:nvSpPr>
          <p:cNvPr id="5" name="Text Box 4"/>
          <p:cNvSpPr txBox="1"/>
          <p:nvPr/>
        </p:nvSpPr>
        <p:spPr>
          <a:xfrm>
            <a:off x="113665" y="605790"/>
            <a:ext cx="5559425" cy="398780"/>
          </a:xfrm>
          <a:prstGeom prst="rect">
            <a:avLst/>
          </a:prstGeom>
          <a:noFill/>
        </p:spPr>
        <p:txBody>
          <a:bodyPr wrap="square" rtlCol="0">
            <a:spAutoFit/>
          </a:bodyPr>
          <a:p>
            <a:r>
              <a:rPr lang="en-US" sz="2000">
                <a:latin typeface="Arial Black" panose="020B0A04020102020204" charset="0"/>
                <a:cs typeface="Arial Black" panose="020B0A04020102020204" charset="0"/>
              </a:rPr>
              <a:t>Risk Factors and Mental Health</a:t>
            </a:r>
            <a:endParaRPr lang="en-US" sz="2000">
              <a:latin typeface="Arial Black" panose="020B0A04020102020204" charset="0"/>
              <a:cs typeface="Arial Black" panose="020B0A04020102020204" charset="0"/>
            </a:endParaRPr>
          </a:p>
        </p:txBody>
      </p:sp>
      <p:cxnSp>
        <p:nvCxnSpPr>
          <p:cNvPr id="8" name="Straight Arrow Connector 7"/>
          <p:cNvCxnSpPr/>
          <p:nvPr/>
        </p:nvCxnSpPr>
        <p:spPr>
          <a:xfrm flipV="1">
            <a:off x="6506210" y="5174615"/>
            <a:ext cx="1282700" cy="467360"/>
          </a:xfrm>
          <a:prstGeom prst="straightConnector1">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6" name="Straight Arrow Connector 5"/>
          <p:cNvCxnSpPr/>
          <p:nvPr/>
        </p:nvCxnSpPr>
        <p:spPr>
          <a:xfrm flipV="1">
            <a:off x="6506210" y="3061335"/>
            <a:ext cx="1282700" cy="467360"/>
          </a:xfrm>
          <a:prstGeom prst="straightConnector1">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196850" y="1089660"/>
            <a:ext cx="6058535" cy="5257800"/>
          </a:xfrm>
          <a:prstGeom prst="rect">
            <a:avLst/>
          </a:prstGeom>
        </p:spPr>
      </p:pic>
      <p:pic>
        <p:nvPicPr>
          <p:cNvPr id="3" name="Picture 2"/>
          <p:cNvPicPr/>
          <p:nvPr/>
        </p:nvPicPr>
        <p:blipFill>
          <a:blip r:embed="rId2"/>
          <a:stretch>
            <a:fillRect/>
          </a:stretch>
        </p:blipFill>
        <p:spPr>
          <a:xfrm>
            <a:off x="6521133" y="1088708"/>
            <a:ext cx="5495925" cy="676275"/>
          </a:xfrm>
          <a:prstGeom prst="rect">
            <a:avLst/>
          </a:prstGeom>
        </p:spPr>
      </p:pic>
      <p:pic>
        <p:nvPicPr>
          <p:cNvPr id="4" name="Picture 3"/>
          <p:cNvPicPr/>
          <p:nvPr/>
        </p:nvPicPr>
        <p:blipFill>
          <a:blip r:embed="rId3"/>
          <a:stretch>
            <a:fillRect/>
          </a:stretch>
        </p:blipFill>
        <p:spPr>
          <a:xfrm>
            <a:off x="7435533" y="2766695"/>
            <a:ext cx="4581525" cy="3581400"/>
          </a:xfrm>
          <a:prstGeom prst="rect">
            <a:avLst/>
          </a:prstGeom>
        </p:spPr>
      </p:pic>
      <p:sp>
        <p:nvSpPr>
          <p:cNvPr id="5" name="Text Box 4"/>
          <p:cNvSpPr txBox="1"/>
          <p:nvPr/>
        </p:nvSpPr>
        <p:spPr>
          <a:xfrm>
            <a:off x="196850" y="403225"/>
            <a:ext cx="5559425" cy="398780"/>
          </a:xfrm>
          <a:prstGeom prst="rect">
            <a:avLst/>
          </a:prstGeom>
          <a:noFill/>
        </p:spPr>
        <p:txBody>
          <a:bodyPr wrap="square" rtlCol="0">
            <a:spAutoFit/>
          </a:bodyPr>
          <a:p>
            <a:r>
              <a:rPr lang="en-US" sz="2000">
                <a:latin typeface="Arial Black" panose="020B0A04020102020204" charset="0"/>
                <a:cs typeface="Arial Black" panose="020B0A04020102020204" charset="0"/>
              </a:rPr>
              <a:t>Filtering Specific Populations</a:t>
            </a:r>
            <a:endParaRPr lang="en-US" sz="2000">
              <a:latin typeface="Arial Black" panose="020B0A04020102020204" charset="0"/>
              <a:cs typeface="Arial Black" panose="020B0A04020102020204" charset="0"/>
            </a:endParaRPr>
          </a:p>
        </p:txBody>
      </p:sp>
      <p:cxnSp>
        <p:nvCxnSpPr>
          <p:cNvPr id="6" name="Straight Arrow Connector 5"/>
          <p:cNvCxnSpPr/>
          <p:nvPr/>
        </p:nvCxnSpPr>
        <p:spPr>
          <a:xfrm flipV="1">
            <a:off x="6337935" y="1946910"/>
            <a:ext cx="1282700" cy="467360"/>
          </a:xfrm>
          <a:prstGeom prst="straightConnector1">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8" name="Straight Arrow Connector 7"/>
          <p:cNvCxnSpPr/>
          <p:nvPr/>
        </p:nvCxnSpPr>
        <p:spPr>
          <a:xfrm flipV="1">
            <a:off x="6369050" y="4953635"/>
            <a:ext cx="998855" cy="531495"/>
          </a:xfrm>
          <a:prstGeom prst="straightConnector1">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3461</Words>
  <Application>WPS Slides</Application>
  <PresentationFormat>宽屏</PresentationFormat>
  <Paragraphs>65</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Calibri</vt:lpstr>
      <vt:lpstr>Arial Black</vt:lpstr>
      <vt:lpstr>Microsoft YaHei</vt:lpstr>
      <vt:lpstr>Arial Unicode MS</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LiuYuXin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春秋广告</dc:creator>
  <cp:lastModifiedBy>WPS_1701928218</cp:lastModifiedBy>
  <cp:revision>27</cp:revision>
  <dcterms:created xsi:type="dcterms:W3CDTF">2016-09-27T01:25:00Z</dcterms:created>
  <dcterms:modified xsi:type="dcterms:W3CDTF">2025-05-16T11:47:50Z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1033-12.2.0.20795</vt:lpwstr>
  </property>
  <property fmtid="{D5CDD505-2E9C-101B-9397-08002B2CF9AE}" pid="3" name="ICV">
    <vt:lpwstr>278DA42B9AF248D698073CD79FF15E2B_11</vt:lpwstr>
  </property>
</Properties>
</file>