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3"/>
    <p:sldId id="268" r:id="rId4"/>
    <p:sldId id="272" r:id="rId5"/>
    <p:sldId id="278" r:id="rId6"/>
    <p:sldId id="279" r:id="rId7"/>
    <p:sldId id="276" r:id="rId8"/>
    <p:sldId id="282" r:id="rId9"/>
    <p:sldId id="281" r:id="rId10"/>
    <p:sldId id="283" r:id="rId11"/>
    <p:sldId id="265" r:id="rId12"/>
    <p:sldId id="277" r:id="rId13"/>
    <p:sldId id="263" r:id="rId14"/>
    <p:sldId id="261" r:id="rId15"/>
    <p:sldId id="25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920"/>
    <a:srgbClr val="0B63DA"/>
    <a:srgbClr val="FFFFFF"/>
    <a:srgbClr val="EB6C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88" autoAdjust="0"/>
    <p:restoredTop sz="94660"/>
  </p:normalViewPr>
  <p:slideViewPr>
    <p:cSldViewPr snapToGrid="0">
      <p:cViewPr varScale="1">
        <p:scale>
          <a:sx n="73" d="100"/>
          <a:sy n="73" d="100"/>
        </p:scale>
        <p:origin x="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90FB1-2E20-41F7-80C5-EC1E4D5E47DE}"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234A80-C531-4F21-B9BF-A80BE16EC85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2_Placeholder">
    <p:spTree>
      <p:nvGrpSpPr>
        <p:cNvPr id="1" name=""/>
        <p:cNvGrpSpPr/>
        <p:nvPr/>
      </p:nvGrpSpPr>
      <p:grpSpPr>
        <a:xfrm>
          <a:off x="0" y="0"/>
          <a:ext cx="0" cy="0"/>
          <a:chOff x="0" y="0"/>
          <a:chExt cx="0" cy="0"/>
        </a:xfrm>
      </p:grpSpPr>
      <p:sp>
        <p:nvSpPr>
          <p:cNvPr id="20" name="Picture Placeholder 2"/>
          <p:cNvSpPr>
            <a:spLocks noGrp="1"/>
          </p:cNvSpPr>
          <p:nvPr>
            <p:ph type="pic" sz="quarter" idx="27"/>
          </p:nvPr>
        </p:nvSpPr>
        <p:spPr>
          <a:xfrm>
            <a:off x="397511" y="2803813"/>
            <a:ext cx="3589262" cy="1250373"/>
          </a:xfrm>
          <a:solidFill>
            <a:schemeClr val="bg1">
              <a:lumMod val="95000"/>
            </a:schemeClr>
          </a:solidFill>
        </p:spPr>
        <p:txBody>
          <a:bodyPr>
            <a:normAutofit/>
          </a:bodyPr>
          <a:lstStyle>
            <a:lvl1pPr>
              <a:defRPr sz="1400"/>
            </a:lvl1pPr>
          </a:lstStyle>
          <a:p>
            <a:endParaRPr lang="en-US"/>
          </a:p>
        </p:txBody>
      </p:sp>
      <p:sp>
        <p:nvSpPr>
          <p:cNvPr id="21" name="Picture Placeholder 2"/>
          <p:cNvSpPr>
            <a:spLocks noGrp="1"/>
          </p:cNvSpPr>
          <p:nvPr>
            <p:ph type="pic" sz="quarter" idx="28"/>
          </p:nvPr>
        </p:nvSpPr>
        <p:spPr>
          <a:xfrm>
            <a:off x="4295261" y="2803813"/>
            <a:ext cx="3589262" cy="1250373"/>
          </a:xfrm>
          <a:solidFill>
            <a:schemeClr val="bg1">
              <a:lumMod val="95000"/>
            </a:schemeClr>
          </a:solidFill>
        </p:spPr>
        <p:txBody>
          <a:bodyPr>
            <a:normAutofit/>
          </a:bodyPr>
          <a:lstStyle>
            <a:lvl1pPr>
              <a:defRPr sz="1400"/>
            </a:lvl1pPr>
          </a:lstStyle>
          <a:p>
            <a:endParaRPr lang="en-US"/>
          </a:p>
        </p:txBody>
      </p:sp>
      <p:sp>
        <p:nvSpPr>
          <p:cNvPr id="22" name="Picture Placeholder 2"/>
          <p:cNvSpPr>
            <a:spLocks noGrp="1"/>
          </p:cNvSpPr>
          <p:nvPr>
            <p:ph type="pic" sz="quarter" idx="29"/>
          </p:nvPr>
        </p:nvSpPr>
        <p:spPr>
          <a:xfrm>
            <a:off x="8193012" y="2803813"/>
            <a:ext cx="3589262" cy="1250373"/>
          </a:xfrm>
          <a:solidFill>
            <a:schemeClr val="bg1">
              <a:lumMod val="95000"/>
            </a:schemeClr>
          </a:solidFill>
        </p:spPr>
        <p:txBody>
          <a:bodyPr>
            <a:normAutofit/>
          </a:bodyPr>
          <a:lstStyle>
            <a:lvl1pPr>
              <a:defRPr sz="1400"/>
            </a:lvl1pPr>
          </a:lstStyle>
          <a:p>
            <a:endParaRPr lang="en-US"/>
          </a:p>
        </p:txBody>
      </p:sp>
      <p:sp>
        <p:nvSpPr>
          <p:cNvPr id="23" name="Picture Placeholder 2"/>
          <p:cNvSpPr>
            <a:spLocks noGrp="1"/>
          </p:cNvSpPr>
          <p:nvPr>
            <p:ph type="pic" sz="quarter" idx="30"/>
          </p:nvPr>
        </p:nvSpPr>
        <p:spPr>
          <a:xfrm>
            <a:off x="397511" y="4410941"/>
            <a:ext cx="3589262" cy="1250373"/>
          </a:xfrm>
          <a:solidFill>
            <a:schemeClr val="bg1">
              <a:lumMod val="95000"/>
            </a:schemeClr>
          </a:solidFill>
        </p:spPr>
        <p:txBody>
          <a:bodyPr>
            <a:normAutofit/>
          </a:bodyPr>
          <a:lstStyle>
            <a:lvl1pPr>
              <a:defRPr sz="1400"/>
            </a:lvl1pPr>
          </a:lstStyle>
          <a:p>
            <a:endParaRPr lang="en-US"/>
          </a:p>
        </p:txBody>
      </p:sp>
      <p:sp>
        <p:nvSpPr>
          <p:cNvPr id="24" name="Picture Placeholder 2"/>
          <p:cNvSpPr>
            <a:spLocks noGrp="1"/>
          </p:cNvSpPr>
          <p:nvPr>
            <p:ph type="pic" sz="quarter" idx="31"/>
          </p:nvPr>
        </p:nvSpPr>
        <p:spPr>
          <a:xfrm>
            <a:off x="4295261" y="4410941"/>
            <a:ext cx="3589262" cy="1250373"/>
          </a:xfrm>
          <a:solidFill>
            <a:schemeClr val="bg1">
              <a:lumMod val="95000"/>
            </a:schemeClr>
          </a:solidFill>
        </p:spPr>
        <p:txBody>
          <a:bodyPr>
            <a:normAutofit/>
          </a:bodyPr>
          <a:lstStyle>
            <a:lvl1pPr>
              <a:defRPr sz="1400"/>
            </a:lvl1pPr>
          </a:lstStyle>
          <a:p>
            <a:endParaRPr lang="en-US"/>
          </a:p>
        </p:txBody>
      </p:sp>
      <p:sp>
        <p:nvSpPr>
          <p:cNvPr id="25" name="Picture Placeholder 2"/>
          <p:cNvSpPr>
            <a:spLocks noGrp="1"/>
          </p:cNvSpPr>
          <p:nvPr>
            <p:ph type="pic" sz="quarter" idx="32"/>
          </p:nvPr>
        </p:nvSpPr>
        <p:spPr>
          <a:xfrm>
            <a:off x="8193012" y="4410941"/>
            <a:ext cx="3589262" cy="1250373"/>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63_Placeholder">
    <p:spTree>
      <p:nvGrpSpPr>
        <p:cNvPr id="1" name=""/>
        <p:cNvGrpSpPr/>
        <p:nvPr/>
      </p:nvGrpSpPr>
      <p:grpSpPr>
        <a:xfrm>
          <a:off x="0" y="0"/>
          <a:ext cx="0" cy="0"/>
          <a:chOff x="0" y="0"/>
          <a:chExt cx="0" cy="0"/>
        </a:xfrm>
      </p:grpSpPr>
      <p:sp>
        <p:nvSpPr>
          <p:cNvPr id="35" name="Picture Placeholder 2"/>
          <p:cNvSpPr>
            <a:spLocks noGrp="1"/>
          </p:cNvSpPr>
          <p:nvPr>
            <p:ph type="pic" sz="quarter" idx="32"/>
          </p:nvPr>
        </p:nvSpPr>
        <p:spPr>
          <a:xfrm>
            <a:off x="6823192" y="1695465"/>
            <a:ext cx="1439793" cy="1439419"/>
          </a:xfrm>
          <a:solidFill>
            <a:schemeClr val="bg1">
              <a:lumMod val="95000"/>
            </a:schemeClr>
          </a:solidFill>
        </p:spPr>
        <p:txBody>
          <a:bodyPr>
            <a:normAutofit/>
          </a:bodyPr>
          <a:lstStyle>
            <a:lvl1pPr>
              <a:defRPr sz="1400"/>
            </a:lvl1pPr>
          </a:lstStyle>
          <a:p>
            <a:endParaRPr lang="en-US"/>
          </a:p>
        </p:txBody>
      </p:sp>
      <p:sp>
        <p:nvSpPr>
          <p:cNvPr id="36" name="Picture Placeholder 2"/>
          <p:cNvSpPr>
            <a:spLocks noGrp="1"/>
          </p:cNvSpPr>
          <p:nvPr>
            <p:ph type="pic" sz="quarter" idx="33"/>
          </p:nvPr>
        </p:nvSpPr>
        <p:spPr>
          <a:xfrm>
            <a:off x="8449235" y="1695465"/>
            <a:ext cx="1439793" cy="1439419"/>
          </a:xfrm>
          <a:solidFill>
            <a:schemeClr val="bg1">
              <a:lumMod val="95000"/>
            </a:schemeClr>
          </a:solidFill>
        </p:spPr>
        <p:txBody>
          <a:bodyPr>
            <a:normAutofit/>
          </a:bodyPr>
          <a:lstStyle>
            <a:lvl1pPr>
              <a:defRPr sz="1400"/>
            </a:lvl1pPr>
          </a:lstStyle>
          <a:p>
            <a:endParaRPr lang="en-US"/>
          </a:p>
        </p:txBody>
      </p:sp>
      <p:sp>
        <p:nvSpPr>
          <p:cNvPr id="37" name="Picture Placeholder 2"/>
          <p:cNvSpPr>
            <a:spLocks noGrp="1"/>
          </p:cNvSpPr>
          <p:nvPr>
            <p:ph type="pic" sz="quarter" idx="34"/>
          </p:nvPr>
        </p:nvSpPr>
        <p:spPr>
          <a:xfrm>
            <a:off x="10075277" y="1695465"/>
            <a:ext cx="1439793" cy="1439419"/>
          </a:xfrm>
          <a:solidFill>
            <a:schemeClr val="bg1">
              <a:lumMod val="95000"/>
            </a:schemeClr>
          </a:solidFill>
        </p:spPr>
        <p:txBody>
          <a:bodyPr>
            <a:normAutofit/>
          </a:bodyPr>
          <a:lstStyle>
            <a:lvl1pPr>
              <a:defRPr sz="1400"/>
            </a:lvl1pPr>
          </a:lstStyle>
          <a:p>
            <a:endParaRPr lang="en-US"/>
          </a:p>
        </p:txBody>
      </p:sp>
      <p:sp>
        <p:nvSpPr>
          <p:cNvPr id="38" name="Picture Placeholder 2"/>
          <p:cNvSpPr>
            <a:spLocks noGrp="1"/>
          </p:cNvSpPr>
          <p:nvPr>
            <p:ph type="pic" sz="quarter" idx="35"/>
          </p:nvPr>
        </p:nvSpPr>
        <p:spPr>
          <a:xfrm>
            <a:off x="6823192" y="3321083"/>
            <a:ext cx="1439793" cy="1439419"/>
          </a:xfrm>
          <a:solidFill>
            <a:schemeClr val="bg1">
              <a:lumMod val="95000"/>
            </a:schemeClr>
          </a:solidFill>
        </p:spPr>
        <p:txBody>
          <a:bodyPr>
            <a:normAutofit/>
          </a:bodyPr>
          <a:lstStyle>
            <a:lvl1pPr>
              <a:defRPr sz="1400"/>
            </a:lvl1pPr>
          </a:lstStyle>
          <a:p>
            <a:endParaRPr lang="en-US"/>
          </a:p>
        </p:txBody>
      </p:sp>
      <p:sp>
        <p:nvSpPr>
          <p:cNvPr id="39" name="Picture Placeholder 2"/>
          <p:cNvSpPr>
            <a:spLocks noGrp="1"/>
          </p:cNvSpPr>
          <p:nvPr>
            <p:ph type="pic" sz="quarter" idx="36"/>
          </p:nvPr>
        </p:nvSpPr>
        <p:spPr>
          <a:xfrm>
            <a:off x="8449235" y="3321083"/>
            <a:ext cx="1439793" cy="1439419"/>
          </a:xfrm>
          <a:solidFill>
            <a:schemeClr val="bg1">
              <a:lumMod val="95000"/>
            </a:schemeClr>
          </a:solidFill>
        </p:spPr>
        <p:txBody>
          <a:bodyPr>
            <a:normAutofit/>
          </a:bodyPr>
          <a:lstStyle>
            <a:lvl1pPr>
              <a:defRPr sz="1400"/>
            </a:lvl1pPr>
          </a:lstStyle>
          <a:p>
            <a:endParaRPr lang="en-US"/>
          </a:p>
        </p:txBody>
      </p:sp>
      <p:sp>
        <p:nvSpPr>
          <p:cNvPr id="40" name="Picture Placeholder 2"/>
          <p:cNvSpPr>
            <a:spLocks noGrp="1"/>
          </p:cNvSpPr>
          <p:nvPr>
            <p:ph type="pic" sz="quarter" idx="37"/>
          </p:nvPr>
        </p:nvSpPr>
        <p:spPr>
          <a:xfrm>
            <a:off x="10075277" y="3321083"/>
            <a:ext cx="1439793" cy="1439419"/>
          </a:xfrm>
          <a:solidFill>
            <a:schemeClr val="bg1">
              <a:lumMod val="95000"/>
            </a:schemeClr>
          </a:solidFill>
        </p:spPr>
        <p:txBody>
          <a:bodyPr>
            <a:normAutofit/>
          </a:bodyPr>
          <a:lstStyle>
            <a:lvl1pPr>
              <a:defRPr sz="1400"/>
            </a:lvl1pPr>
          </a:lstStyle>
          <a:p>
            <a:endParaRPr lang="en-US"/>
          </a:p>
        </p:txBody>
      </p:sp>
      <p:sp>
        <p:nvSpPr>
          <p:cNvPr id="41" name="Picture Placeholder 2"/>
          <p:cNvSpPr>
            <a:spLocks noGrp="1"/>
          </p:cNvSpPr>
          <p:nvPr>
            <p:ph type="pic" sz="quarter" idx="38"/>
          </p:nvPr>
        </p:nvSpPr>
        <p:spPr>
          <a:xfrm>
            <a:off x="6823192" y="4946702"/>
            <a:ext cx="1439793" cy="1439419"/>
          </a:xfrm>
          <a:solidFill>
            <a:schemeClr val="bg1">
              <a:lumMod val="95000"/>
            </a:schemeClr>
          </a:solidFill>
        </p:spPr>
        <p:txBody>
          <a:bodyPr>
            <a:normAutofit/>
          </a:bodyPr>
          <a:lstStyle>
            <a:lvl1pPr>
              <a:defRPr sz="1400"/>
            </a:lvl1pPr>
          </a:lstStyle>
          <a:p>
            <a:endParaRPr lang="en-US"/>
          </a:p>
        </p:txBody>
      </p:sp>
      <p:sp>
        <p:nvSpPr>
          <p:cNvPr id="42" name="Picture Placeholder 2"/>
          <p:cNvSpPr>
            <a:spLocks noGrp="1"/>
          </p:cNvSpPr>
          <p:nvPr>
            <p:ph type="pic" sz="quarter" idx="39"/>
          </p:nvPr>
        </p:nvSpPr>
        <p:spPr>
          <a:xfrm>
            <a:off x="8449235" y="4946702"/>
            <a:ext cx="1439793" cy="1439419"/>
          </a:xfrm>
          <a:solidFill>
            <a:schemeClr val="bg1">
              <a:lumMod val="95000"/>
            </a:schemeClr>
          </a:solidFill>
        </p:spPr>
        <p:txBody>
          <a:bodyPr>
            <a:normAutofit/>
          </a:bodyPr>
          <a:lstStyle>
            <a:lvl1pPr>
              <a:defRPr sz="1400"/>
            </a:lvl1pPr>
          </a:lstStyle>
          <a:p>
            <a:endParaRPr lang="en-US"/>
          </a:p>
        </p:txBody>
      </p:sp>
      <p:sp>
        <p:nvSpPr>
          <p:cNvPr id="43" name="Rectangle 42"/>
          <p:cNvSpPr/>
          <p:nvPr userDrawn="1"/>
        </p:nvSpPr>
        <p:spPr>
          <a:xfrm>
            <a:off x="10075277" y="4946702"/>
            <a:ext cx="1439793" cy="143941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4" name="Picture Placeholder 2"/>
          <p:cNvSpPr>
            <a:spLocks noGrp="1"/>
          </p:cNvSpPr>
          <p:nvPr>
            <p:ph type="pic" sz="quarter" idx="40"/>
          </p:nvPr>
        </p:nvSpPr>
        <p:spPr>
          <a:xfrm>
            <a:off x="10075277" y="4946702"/>
            <a:ext cx="1439793" cy="1439419"/>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4_Placeholder">
    <p:spTree>
      <p:nvGrpSpPr>
        <p:cNvPr id="1" name=""/>
        <p:cNvGrpSpPr/>
        <p:nvPr/>
      </p:nvGrpSpPr>
      <p:grpSpPr>
        <a:xfrm>
          <a:off x="0" y="0"/>
          <a:ext cx="0" cy="0"/>
          <a:chOff x="0" y="0"/>
          <a:chExt cx="0" cy="0"/>
        </a:xfrm>
      </p:grpSpPr>
      <p:sp>
        <p:nvSpPr>
          <p:cNvPr id="15" name="Picture Placeholder 2"/>
          <p:cNvSpPr>
            <a:spLocks noGrp="1"/>
          </p:cNvSpPr>
          <p:nvPr>
            <p:ph type="pic" sz="quarter" idx="39"/>
          </p:nvPr>
        </p:nvSpPr>
        <p:spPr>
          <a:xfrm>
            <a:off x="590692" y="2502431"/>
            <a:ext cx="3988261" cy="2263140"/>
          </a:xfrm>
          <a:solidFill>
            <a:schemeClr val="bg1">
              <a:lumMod val="95000"/>
            </a:schemeClr>
          </a:solidFill>
        </p:spPr>
        <p:txBody>
          <a:bodyPr>
            <a:normAutofit/>
          </a:bodyPr>
          <a:lstStyle>
            <a:lvl1pPr>
              <a:defRPr sz="1400"/>
            </a:lvl1pPr>
          </a:lstStyle>
          <a:p>
            <a:endParaRPr lang="en-US"/>
          </a:p>
        </p:txBody>
      </p:sp>
      <p:sp>
        <p:nvSpPr>
          <p:cNvPr id="16" name="Picture Placeholder 2"/>
          <p:cNvSpPr>
            <a:spLocks noGrp="1"/>
          </p:cNvSpPr>
          <p:nvPr>
            <p:ph type="pic" sz="quarter" idx="40"/>
          </p:nvPr>
        </p:nvSpPr>
        <p:spPr>
          <a:xfrm>
            <a:off x="7662014" y="2502431"/>
            <a:ext cx="3988261" cy="2263140"/>
          </a:xfrm>
          <a:solidFill>
            <a:schemeClr val="bg1">
              <a:lumMod val="95000"/>
            </a:schemeClr>
          </a:solidFill>
        </p:spPr>
        <p:txBody>
          <a:bodyPr>
            <a:normAutofit/>
          </a:bodyPr>
          <a:lstStyle>
            <a:lvl1pPr>
              <a:defRPr sz="1400"/>
            </a:lvl1pPr>
          </a:lstStyle>
          <a:p>
            <a:endParaRPr lang="en-US"/>
          </a:p>
        </p:txBody>
      </p:sp>
      <p:sp>
        <p:nvSpPr>
          <p:cNvPr id="14" name="Picture Placeholder 2"/>
          <p:cNvSpPr>
            <a:spLocks noGrp="1"/>
          </p:cNvSpPr>
          <p:nvPr>
            <p:ph type="pic" sz="quarter" idx="41"/>
          </p:nvPr>
        </p:nvSpPr>
        <p:spPr>
          <a:xfrm>
            <a:off x="4099567" y="2502431"/>
            <a:ext cx="3988261" cy="2263140"/>
          </a:xfrm>
          <a:solidFill>
            <a:schemeClr val="bg1">
              <a:lumMod val="95000"/>
            </a:schemeClr>
          </a:solidFill>
        </p:spPr>
        <p:txBody>
          <a:bodyPr>
            <a:normAutofit/>
          </a:bodyPr>
          <a:lstStyle>
            <a:lvl1pPr>
              <a:defRPr sz="1400"/>
            </a:lvl1pPr>
          </a:lstStyle>
          <a:p>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lstStyle/>
          <a:p>
            <a:fld id="{265786E9-A898-4B9F-8D9C-1BD4FD49FD8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58EAD0-D051-420D-8980-A04CA69FD9E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5786E9-A898-4B9F-8D9C-1BD4FD49FD83}"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58EAD0-D051-420D-8980-A04CA69FD9E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067919" y="162087"/>
            <a:ext cx="7124081" cy="6522047"/>
          </a:xfrm>
          <a:prstGeom prst="rect">
            <a:avLst/>
          </a:prstGeom>
        </p:spPr>
      </p:pic>
      <p:pic>
        <p:nvPicPr>
          <p:cNvPr id="2" name="Picture 1"/>
          <p:cNvPicPr/>
          <p:nvPr/>
        </p:nvPicPr>
        <p:blipFill>
          <a:blip r:embed="rId2">
            <a:clrChange>
              <a:clrFrom>
                <a:srgbClr val="FFFFFF">
                  <a:alpha val="100000"/>
                </a:srgbClr>
              </a:clrFrom>
              <a:clrTo>
                <a:srgbClr val="FFFFFF">
                  <a:alpha val="100000"/>
                  <a:alpha val="0"/>
                </a:srgbClr>
              </a:clrTo>
            </a:clrChange>
          </a:blip>
          <a:stretch>
            <a:fillRect/>
          </a:stretch>
        </p:blipFill>
        <p:spPr>
          <a:xfrm>
            <a:off x="244475" y="864235"/>
            <a:ext cx="4397375" cy="1829435"/>
          </a:xfrm>
          <a:prstGeom prst="rect">
            <a:avLst/>
          </a:prstGeom>
          <a:ln>
            <a:solidFill>
              <a:schemeClr val="bg1">
                <a:lumMod val="95000"/>
              </a:schemeClr>
            </a:solidFill>
          </a:ln>
        </p:spPr>
      </p:pic>
      <p:sp>
        <p:nvSpPr>
          <p:cNvPr id="3" name="Text Box 2"/>
          <p:cNvSpPr txBox="1"/>
          <p:nvPr/>
        </p:nvSpPr>
        <p:spPr>
          <a:xfrm>
            <a:off x="190500" y="3152140"/>
            <a:ext cx="6027420" cy="2553335"/>
          </a:xfrm>
          <a:prstGeom prst="rect">
            <a:avLst/>
          </a:prstGeom>
          <a:noFill/>
        </p:spPr>
        <p:txBody>
          <a:bodyPr wrap="square" rtlCol="0">
            <a:spAutoFit/>
          </a:bodyPr>
          <a:p>
            <a:pPr algn="l"/>
            <a:r>
              <a:rPr lang="en-US" altLang="en-US" sz="3200" b="1">
                <a:solidFill>
                  <a:schemeClr val="accent2">
                    <a:lumMod val="75000"/>
                  </a:schemeClr>
                </a:solidFill>
                <a:latin typeface="Verdana" panose="020B0604030504040204" pitchFamily="34" charset="0"/>
                <a:cs typeface="Verdana" panose="020B0604030504040204" pitchFamily="34" charset="0"/>
              </a:rPr>
              <a:t>Fraud Detection in Internships: </a:t>
            </a:r>
            <a:endParaRPr lang="en-US" altLang="en-US" sz="3200" b="1">
              <a:solidFill>
                <a:schemeClr val="accent2">
                  <a:lumMod val="75000"/>
                </a:schemeClr>
              </a:solidFill>
              <a:latin typeface="Verdana" panose="020B0604030504040204" pitchFamily="34" charset="0"/>
              <a:cs typeface="Verdana" panose="020B0604030504040204" pitchFamily="34" charset="0"/>
            </a:endParaRPr>
          </a:p>
          <a:p>
            <a:pPr algn="l"/>
            <a:r>
              <a:rPr lang="en-US" altLang="en-US" sz="3200" b="1">
                <a:solidFill>
                  <a:schemeClr val="accent2">
                    <a:lumMod val="75000"/>
                  </a:schemeClr>
                </a:solidFill>
                <a:latin typeface="Verdana" panose="020B0604030504040204" pitchFamily="34" charset="0"/>
                <a:cs typeface="Verdana" panose="020B0604030504040204" pitchFamily="34" charset="0"/>
              </a:rPr>
              <a:t>Ensuring Transparency in Job Listings</a:t>
            </a:r>
            <a:endParaRPr lang="en-US" altLang="en-US" sz="3200" b="1">
              <a:solidFill>
                <a:schemeClr val="accent2">
                  <a:lumMod val="75000"/>
                </a:schemeClr>
              </a:solidFill>
              <a:latin typeface="Verdana" panose="020B0604030504040204" pitchFamily="34" charset="0"/>
              <a:cs typeface="Verdana" panose="020B0604030504040204" pitchFamily="34" charset="0"/>
            </a:endParaRPr>
          </a:p>
          <a:p>
            <a:pPr algn="l"/>
            <a:endParaRPr lang="en-US" altLang="en-US" sz="3200" b="1">
              <a:solidFill>
                <a:schemeClr val="accent2">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26310" y="245110"/>
            <a:ext cx="9529445" cy="93218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2130425" y="347345"/>
            <a:ext cx="9355455" cy="583565"/>
          </a:xfrm>
          <a:prstGeom prst="rect">
            <a:avLst/>
          </a:prstGeom>
        </p:spPr>
        <p:txBody>
          <a:bodyPr wrap="square">
            <a:spAutoFit/>
          </a:bodyPr>
          <a:lstStyle/>
          <a:p>
            <a:pPr algn="r"/>
            <a:r>
              <a:rPr lang="en-US" altLang="en-US" sz="3200" b="1" dirty="0">
                <a:solidFill>
                  <a:schemeClr val="bg1"/>
                </a:solidFill>
                <a:latin typeface="Verdana" panose="020B0604030504040204" pitchFamily="34" charset="0"/>
                <a:ea typeface="张海山锐线体2.0" panose="02000000000000000000" pitchFamily="2" charset="-122"/>
                <a:cs typeface="Verdana" panose="020B0604030504040204" pitchFamily="34" charset="0"/>
              </a:rPr>
              <a:t>Dashboard Visualization with Power BI</a:t>
            </a:r>
            <a:endParaRPr lang="en-US" altLang="en-US" sz="3200" b="1" dirty="0">
              <a:solidFill>
                <a:schemeClr val="bg1"/>
              </a:solidFill>
              <a:latin typeface="Verdana" panose="020B0604030504040204" pitchFamily="34" charset="0"/>
              <a:ea typeface="张海山锐线体2.0" panose="02000000000000000000" pitchFamily="2" charset="-122"/>
              <a:cs typeface="Verdana" panose="020B0604030504040204" pitchFamily="34"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45440" y="993140"/>
            <a:ext cx="6255385" cy="5727065"/>
          </a:xfrm>
          <a:prstGeom prst="rect">
            <a:avLst/>
          </a:prstGeom>
        </p:spPr>
      </p:pic>
      <p:sp>
        <p:nvSpPr>
          <p:cNvPr id="2" name="Text Box 1"/>
          <p:cNvSpPr txBox="1"/>
          <p:nvPr/>
        </p:nvSpPr>
        <p:spPr>
          <a:xfrm>
            <a:off x="5560695" y="1979930"/>
            <a:ext cx="6527800" cy="4468495"/>
          </a:xfrm>
          <a:prstGeom prst="rect">
            <a:avLst/>
          </a:prstGeom>
          <a:noFill/>
        </p:spPr>
        <p:txBody>
          <a:bodyPr wrap="square" rtlCol="0">
            <a:noAutofit/>
          </a:bodyPr>
          <a:p>
            <a:pPr algn="just"/>
            <a:r>
              <a:rPr lang="en-US" altLang="en-US" sz="2000">
                <a:solidFill>
                  <a:schemeClr val="accent1">
                    <a:lumMod val="75000"/>
                  </a:schemeClr>
                </a:solidFill>
                <a:latin typeface="Verdana" panose="020B0604030504040204" pitchFamily="34" charset="0"/>
                <a:cs typeface="Verdana" panose="020B0604030504040204" pitchFamily="34" charset="0"/>
              </a:rPr>
              <a:t>A concise Power BI dashboard was developed to visualize fraud patterns in internship listings. It highlights high-risk trends, ranks companies by trustworthiness, maps application volume against fraud likelihood, and includes real-time fraud alerts. This dashboard offers a quick, data-driven overview to help students confidently navigate and avoid misleading internship opportunities.This dashboard provides a comprehensive view of suspicious listings, helping students make informed application decisions.</a:t>
            </a:r>
            <a:endParaRPr lang="en-US" altLang="en-US" sz="2000">
              <a:solidFill>
                <a:schemeClr val="accent1">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2025-06-19 203723"/>
          <p:cNvPicPr>
            <a:picLocks noChangeAspect="1"/>
          </p:cNvPicPr>
          <p:nvPr/>
        </p:nvPicPr>
        <p:blipFill>
          <a:blip r:embed="rId1"/>
          <a:stretch>
            <a:fillRect/>
          </a:stretch>
        </p:blipFill>
        <p:spPr>
          <a:xfrm>
            <a:off x="-635" y="-9525"/>
            <a:ext cx="12192000" cy="68757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03295" y="541175"/>
            <a:ext cx="441198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Insights Gained</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sp>
        <p:nvSpPr>
          <p:cNvPr id="8" name="Freeform 17"/>
          <p:cNvSpPr/>
          <p:nvPr/>
        </p:nvSpPr>
        <p:spPr>
          <a:xfrm>
            <a:off x="0" y="1867535"/>
            <a:ext cx="9020175" cy="2106295"/>
          </a:xfrm>
          <a:custGeom>
            <a:avLst/>
            <a:gdLst>
              <a:gd name="connsiteX0" fmla="*/ 0 w 9020358"/>
              <a:gd name="connsiteY0" fmla="*/ 0 h 1650670"/>
              <a:gd name="connsiteX1" fmla="*/ 3252086 w 9020358"/>
              <a:gd name="connsiteY1" fmla="*/ 0 h 1650670"/>
              <a:gd name="connsiteX2" fmla="*/ 3420546 w 9020358"/>
              <a:gd name="connsiteY2" fmla="*/ 0 h 1650670"/>
              <a:gd name="connsiteX3" fmla="*/ 6255412 w 9020358"/>
              <a:gd name="connsiteY3" fmla="*/ 0 h 1650670"/>
              <a:gd name="connsiteX4" fmla="*/ 7074243 w 9020358"/>
              <a:gd name="connsiteY4" fmla="*/ 0 h 1650670"/>
              <a:gd name="connsiteX5" fmla="*/ 7074244 w 9020358"/>
              <a:gd name="connsiteY5" fmla="*/ 0 h 1650670"/>
              <a:gd name="connsiteX6" fmla="*/ 7146408 w 9020358"/>
              <a:gd name="connsiteY6" fmla="*/ 0 h 1650670"/>
              <a:gd name="connsiteX7" fmla="*/ 7316656 w 9020358"/>
              <a:gd name="connsiteY7" fmla="*/ 0 h 1650670"/>
              <a:gd name="connsiteX8" fmla="*/ 7382698 w 9020358"/>
              <a:gd name="connsiteY8" fmla="*/ 0 h 1650670"/>
              <a:gd name="connsiteX9" fmla="*/ 7410414 w 9020358"/>
              <a:gd name="connsiteY9" fmla="*/ 0 h 1650670"/>
              <a:gd name="connsiteX10" fmla="*/ 7457090 w 9020358"/>
              <a:gd name="connsiteY10" fmla="*/ 0 h 1650670"/>
              <a:gd name="connsiteX11" fmla="*/ 7489778 w 9020358"/>
              <a:gd name="connsiteY11" fmla="*/ 0 h 1650670"/>
              <a:gd name="connsiteX12" fmla="*/ 7526833 w 9020358"/>
              <a:gd name="connsiteY12" fmla="*/ 0 h 1650670"/>
              <a:gd name="connsiteX13" fmla="*/ 7555948 w 9020358"/>
              <a:gd name="connsiteY13" fmla="*/ 0 h 1650670"/>
              <a:gd name="connsiteX14" fmla="*/ 7592079 w 9020358"/>
              <a:gd name="connsiteY14" fmla="*/ 0 h 1650670"/>
              <a:gd name="connsiteX15" fmla="*/ 7610124 w 9020358"/>
              <a:gd name="connsiteY15" fmla="*/ 0 h 1650670"/>
              <a:gd name="connsiteX16" fmla="*/ 7652976 w 9020358"/>
              <a:gd name="connsiteY16" fmla="*/ 0 h 1650670"/>
              <a:gd name="connsiteX17" fmla="*/ 7653504 w 9020358"/>
              <a:gd name="connsiteY17" fmla="*/ 0 h 1650670"/>
              <a:gd name="connsiteX18" fmla="*/ 7687288 w 9020358"/>
              <a:gd name="connsiteY18" fmla="*/ 0 h 1650670"/>
              <a:gd name="connsiteX19" fmla="*/ 7712677 w 9020358"/>
              <a:gd name="connsiteY19" fmla="*/ 0 h 1650670"/>
              <a:gd name="connsiteX20" fmla="*/ 7730869 w 9020358"/>
              <a:gd name="connsiteY20" fmla="*/ 0 h 1650670"/>
              <a:gd name="connsiteX21" fmla="*/ 7743064 w 9020358"/>
              <a:gd name="connsiteY21" fmla="*/ 0 h 1650670"/>
              <a:gd name="connsiteX22" fmla="*/ 7750460 w 9020358"/>
              <a:gd name="connsiteY22" fmla="*/ 0 h 1650670"/>
              <a:gd name="connsiteX23" fmla="*/ 7754259 w 9020358"/>
              <a:gd name="connsiteY23" fmla="*/ 0 h 1650670"/>
              <a:gd name="connsiteX24" fmla="*/ 7755857 w 9020358"/>
              <a:gd name="connsiteY24" fmla="*/ 0 h 1650670"/>
              <a:gd name="connsiteX25" fmla="*/ 7762327 w 9020358"/>
              <a:gd name="connsiteY25" fmla="*/ 0 h 1650670"/>
              <a:gd name="connsiteX26" fmla="*/ 8201528 w 9020358"/>
              <a:gd name="connsiteY26" fmla="*/ 0 h 1650670"/>
              <a:gd name="connsiteX27" fmla="*/ 9020358 w 9020358"/>
              <a:gd name="connsiteY27" fmla="*/ 825335 h 1650670"/>
              <a:gd name="connsiteX28" fmla="*/ 8201528 w 9020358"/>
              <a:gd name="connsiteY28" fmla="*/ 1650670 h 1650670"/>
              <a:gd name="connsiteX29" fmla="*/ 7821900 w 9020358"/>
              <a:gd name="connsiteY29" fmla="*/ 1650670 h 1650670"/>
              <a:gd name="connsiteX30" fmla="*/ 7755857 w 9020358"/>
              <a:gd name="connsiteY30" fmla="*/ 1650670 h 1650670"/>
              <a:gd name="connsiteX31" fmla="*/ 7728142 w 9020358"/>
              <a:gd name="connsiteY31" fmla="*/ 1650670 h 1650670"/>
              <a:gd name="connsiteX32" fmla="*/ 7681466 w 9020358"/>
              <a:gd name="connsiteY32" fmla="*/ 1650670 h 1650670"/>
              <a:gd name="connsiteX33" fmla="*/ 7648778 w 9020358"/>
              <a:gd name="connsiteY33" fmla="*/ 1650670 h 1650670"/>
              <a:gd name="connsiteX34" fmla="*/ 7611723 w 9020358"/>
              <a:gd name="connsiteY34" fmla="*/ 1650670 h 1650670"/>
              <a:gd name="connsiteX35" fmla="*/ 7582608 w 9020358"/>
              <a:gd name="connsiteY35" fmla="*/ 1650670 h 1650670"/>
              <a:gd name="connsiteX36" fmla="*/ 7546477 w 9020358"/>
              <a:gd name="connsiteY36" fmla="*/ 1650670 h 1650670"/>
              <a:gd name="connsiteX37" fmla="*/ 7528432 w 9020358"/>
              <a:gd name="connsiteY37" fmla="*/ 1650670 h 1650670"/>
              <a:gd name="connsiteX38" fmla="*/ 7485580 w 9020358"/>
              <a:gd name="connsiteY38" fmla="*/ 1650670 h 1650670"/>
              <a:gd name="connsiteX39" fmla="*/ 7485052 w 9020358"/>
              <a:gd name="connsiteY39" fmla="*/ 1650670 h 1650670"/>
              <a:gd name="connsiteX40" fmla="*/ 7382698 w 9020358"/>
              <a:gd name="connsiteY40" fmla="*/ 1650670 h 1650670"/>
              <a:gd name="connsiteX41" fmla="*/ 7376229 w 9020358"/>
              <a:gd name="connsiteY41" fmla="*/ 1650670 h 1650670"/>
              <a:gd name="connsiteX42" fmla="*/ 7079746 w 9020358"/>
              <a:gd name="connsiteY42" fmla="*/ 1650670 h 1650670"/>
              <a:gd name="connsiteX43" fmla="*/ 7074243 w 9020358"/>
              <a:gd name="connsiteY43" fmla="*/ 1650670 h 1650670"/>
              <a:gd name="connsiteX44" fmla="*/ 7044255 w 9020358"/>
              <a:gd name="connsiteY44" fmla="*/ 1650670 h 1650670"/>
              <a:gd name="connsiteX45" fmla="*/ 6937027 w 9020358"/>
              <a:gd name="connsiteY45" fmla="*/ 1650670 h 1650670"/>
              <a:gd name="connsiteX46" fmla="*/ 6930108 w 9020358"/>
              <a:gd name="connsiteY46" fmla="*/ 1650670 h 1650670"/>
              <a:gd name="connsiteX47" fmla="*/ 6255412 w 9020358"/>
              <a:gd name="connsiteY47" fmla="*/ 1650670 h 1650670"/>
              <a:gd name="connsiteX48" fmla="*/ 3420546 w 9020358"/>
              <a:gd name="connsiteY48" fmla="*/ 1650670 h 1650670"/>
              <a:gd name="connsiteX49" fmla="*/ 3252086 w 9020358"/>
              <a:gd name="connsiteY49" fmla="*/ 1650670 h 1650670"/>
              <a:gd name="connsiteX50" fmla="*/ 0 w 9020358"/>
              <a:gd name="connsiteY50" fmla="*/ 1650670 h 165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9020358" h="1650670">
                <a:moveTo>
                  <a:pt x="0" y="0"/>
                </a:moveTo>
                <a:lnTo>
                  <a:pt x="3252086" y="0"/>
                </a:lnTo>
                <a:lnTo>
                  <a:pt x="3420546" y="0"/>
                </a:lnTo>
                <a:lnTo>
                  <a:pt x="6255412" y="0"/>
                </a:lnTo>
                <a:cubicBezTo>
                  <a:pt x="7074243" y="0"/>
                  <a:pt x="7074243" y="0"/>
                  <a:pt x="7074243" y="0"/>
                </a:cubicBezTo>
                <a:lnTo>
                  <a:pt x="7074244" y="0"/>
                </a:lnTo>
                <a:lnTo>
                  <a:pt x="7146408" y="0"/>
                </a:lnTo>
                <a:cubicBezTo>
                  <a:pt x="7209454" y="0"/>
                  <a:pt x="7265979" y="0"/>
                  <a:pt x="7316656" y="0"/>
                </a:cubicBezTo>
                <a:lnTo>
                  <a:pt x="7382698" y="0"/>
                </a:lnTo>
                <a:lnTo>
                  <a:pt x="7410414" y="0"/>
                </a:lnTo>
                <a:lnTo>
                  <a:pt x="7457090" y="0"/>
                </a:lnTo>
                <a:lnTo>
                  <a:pt x="7489778" y="0"/>
                </a:lnTo>
                <a:lnTo>
                  <a:pt x="7526833" y="0"/>
                </a:lnTo>
                <a:lnTo>
                  <a:pt x="7555948" y="0"/>
                </a:lnTo>
                <a:lnTo>
                  <a:pt x="7592079" y="0"/>
                </a:lnTo>
                <a:lnTo>
                  <a:pt x="7610124" y="0"/>
                </a:lnTo>
                <a:lnTo>
                  <a:pt x="7652976" y="0"/>
                </a:lnTo>
                <a:lnTo>
                  <a:pt x="7653504" y="0"/>
                </a:lnTo>
                <a:lnTo>
                  <a:pt x="7687288" y="0"/>
                </a:lnTo>
                <a:lnTo>
                  <a:pt x="7712677" y="0"/>
                </a:lnTo>
                <a:lnTo>
                  <a:pt x="7730869" y="0"/>
                </a:lnTo>
                <a:lnTo>
                  <a:pt x="7743064" y="0"/>
                </a:lnTo>
                <a:lnTo>
                  <a:pt x="7750460" y="0"/>
                </a:lnTo>
                <a:lnTo>
                  <a:pt x="7754259" y="0"/>
                </a:lnTo>
                <a:lnTo>
                  <a:pt x="7755857" y="0"/>
                </a:lnTo>
                <a:lnTo>
                  <a:pt x="7762327" y="0"/>
                </a:lnTo>
                <a:cubicBezTo>
                  <a:pt x="8201528" y="0"/>
                  <a:pt x="8201528" y="0"/>
                  <a:pt x="8201528" y="0"/>
                </a:cubicBezTo>
                <a:cubicBezTo>
                  <a:pt x="8654865" y="0"/>
                  <a:pt x="9020358" y="368397"/>
                  <a:pt x="9020358" y="825335"/>
                </a:cubicBezTo>
                <a:cubicBezTo>
                  <a:pt x="9020358" y="1280693"/>
                  <a:pt x="8654865" y="1650670"/>
                  <a:pt x="8201528" y="1650670"/>
                </a:cubicBezTo>
                <a:cubicBezTo>
                  <a:pt x="8047997" y="1650670"/>
                  <a:pt x="7923254" y="1650670"/>
                  <a:pt x="7821900" y="1650670"/>
                </a:cubicBezTo>
                <a:lnTo>
                  <a:pt x="7755857" y="1650670"/>
                </a:lnTo>
                <a:lnTo>
                  <a:pt x="7728142" y="1650670"/>
                </a:lnTo>
                <a:lnTo>
                  <a:pt x="7681466" y="1650670"/>
                </a:lnTo>
                <a:lnTo>
                  <a:pt x="7648778" y="1650670"/>
                </a:lnTo>
                <a:lnTo>
                  <a:pt x="7611723" y="1650670"/>
                </a:lnTo>
                <a:lnTo>
                  <a:pt x="7582608" y="1650670"/>
                </a:lnTo>
                <a:lnTo>
                  <a:pt x="7546477" y="1650670"/>
                </a:lnTo>
                <a:lnTo>
                  <a:pt x="7528432" y="1650670"/>
                </a:lnTo>
                <a:lnTo>
                  <a:pt x="7485580" y="1650670"/>
                </a:lnTo>
                <a:lnTo>
                  <a:pt x="7485052" y="1650670"/>
                </a:lnTo>
                <a:cubicBezTo>
                  <a:pt x="7382698" y="1650670"/>
                  <a:pt x="7382698" y="1650670"/>
                  <a:pt x="7382698" y="1650670"/>
                </a:cubicBezTo>
                <a:lnTo>
                  <a:pt x="7376229" y="1650670"/>
                </a:lnTo>
                <a:cubicBezTo>
                  <a:pt x="7238978" y="1650670"/>
                  <a:pt x="7144619" y="1650670"/>
                  <a:pt x="7079746" y="1650670"/>
                </a:cubicBezTo>
                <a:lnTo>
                  <a:pt x="7074243" y="1650670"/>
                </a:lnTo>
                <a:lnTo>
                  <a:pt x="7044255" y="1650670"/>
                </a:lnTo>
                <a:cubicBezTo>
                  <a:pt x="6937027" y="1650670"/>
                  <a:pt x="6937027" y="1650670"/>
                  <a:pt x="6937027" y="1650670"/>
                </a:cubicBezTo>
                <a:lnTo>
                  <a:pt x="6930108" y="1650670"/>
                </a:lnTo>
                <a:cubicBezTo>
                  <a:pt x="6255412" y="1650670"/>
                  <a:pt x="6255412" y="1650670"/>
                  <a:pt x="6255412" y="1650670"/>
                </a:cubicBezTo>
                <a:lnTo>
                  <a:pt x="3420546" y="1650670"/>
                </a:lnTo>
                <a:lnTo>
                  <a:pt x="3252086" y="1650670"/>
                </a:lnTo>
                <a:lnTo>
                  <a:pt x="0" y="1650670"/>
                </a:lnTo>
                <a:close/>
              </a:path>
            </a:pathLst>
          </a:custGeom>
          <a:gradFill>
            <a:gsLst>
              <a:gs pos="48000">
                <a:srgbClr val="0B63DA"/>
              </a:gs>
              <a:gs pos="0">
                <a:schemeClr val="accent1">
                  <a:lumMod val="20000"/>
                  <a:lumOff val="80000"/>
                  <a:alpha val="0"/>
                </a:schemeClr>
              </a:gs>
              <a:gs pos="100000">
                <a:srgbClr val="0B63DA"/>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8"/>
          <p:cNvSpPr/>
          <p:nvPr/>
        </p:nvSpPr>
        <p:spPr>
          <a:xfrm flipH="1">
            <a:off x="3251835" y="4582160"/>
            <a:ext cx="8940165" cy="2066925"/>
          </a:xfrm>
          <a:custGeom>
            <a:avLst/>
            <a:gdLst>
              <a:gd name="connsiteX0" fmla="*/ 8121084 w 8939914"/>
              <a:gd name="connsiteY0" fmla="*/ 0 h 1650670"/>
              <a:gd name="connsiteX1" fmla="*/ 7681883 w 8939914"/>
              <a:gd name="connsiteY1" fmla="*/ 0 h 1650670"/>
              <a:gd name="connsiteX2" fmla="*/ 7675413 w 8939914"/>
              <a:gd name="connsiteY2" fmla="*/ 0 h 1650670"/>
              <a:gd name="connsiteX3" fmla="*/ 7673815 w 8939914"/>
              <a:gd name="connsiteY3" fmla="*/ 0 h 1650670"/>
              <a:gd name="connsiteX4" fmla="*/ 7670016 w 8939914"/>
              <a:gd name="connsiteY4" fmla="*/ 0 h 1650670"/>
              <a:gd name="connsiteX5" fmla="*/ 7662620 w 8939914"/>
              <a:gd name="connsiteY5" fmla="*/ 0 h 1650670"/>
              <a:gd name="connsiteX6" fmla="*/ 7650425 w 8939914"/>
              <a:gd name="connsiteY6" fmla="*/ 0 h 1650670"/>
              <a:gd name="connsiteX7" fmla="*/ 7632233 w 8939914"/>
              <a:gd name="connsiteY7" fmla="*/ 0 h 1650670"/>
              <a:gd name="connsiteX8" fmla="*/ 7606844 w 8939914"/>
              <a:gd name="connsiteY8" fmla="*/ 0 h 1650670"/>
              <a:gd name="connsiteX9" fmla="*/ 7573060 w 8939914"/>
              <a:gd name="connsiteY9" fmla="*/ 0 h 1650670"/>
              <a:gd name="connsiteX10" fmla="*/ 7572532 w 8939914"/>
              <a:gd name="connsiteY10" fmla="*/ 0 h 1650670"/>
              <a:gd name="connsiteX11" fmla="*/ 7529680 w 8939914"/>
              <a:gd name="connsiteY11" fmla="*/ 0 h 1650670"/>
              <a:gd name="connsiteX12" fmla="*/ 7511635 w 8939914"/>
              <a:gd name="connsiteY12" fmla="*/ 0 h 1650670"/>
              <a:gd name="connsiteX13" fmla="*/ 7475504 w 8939914"/>
              <a:gd name="connsiteY13" fmla="*/ 0 h 1650670"/>
              <a:gd name="connsiteX14" fmla="*/ 7446389 w 8939914"/>
              <a:gd name="connsiteY14" fmla="*/ 0 h 1650670"/>
              <a:gd name="connsiteX15" fmla="*/ 7409334 w 8939914"/>
              <a:gd name="connsiteY15" fmla="*/ 0 h 1650670"/>
              <a:gd name="connsiteX16" fmla="*/ 7376646 w 8939914"/>
              <a:gd name="connsiteY16" fmla="*/ 0 h 1650670"/>
              <a:gd name="connsiteX17" fmla="*/ 7329970 w 8939914"/>
              <a:gd name="connsiteY17" fmla="*/ 0 h 1650670"/>
              <a:gd name="connsiteX18" fmla="*/ 7302254 w 8939914"/>
              <a:gd name="connsiteY18" fmla="*/ 0 h 1650670"/>
              <a:gd name="connsiteX19" fmla="*/ 7236212 w 8939914"/>
              <a:gd name="connsiteY19" fmla="*/ 0 h 1650670"/>
              <a:gd name="connsiteX20" fmla="*/ 7065964 w 8939914"/>
              <a:gd name="connsiteY20" fmla="*/ 0 h 1650670"/>
              <a:gd name="connsiteX21" fmla="*/ 6993800 w 8939914"/>
              <a:gd name="connsiteY21" fmla="*/ 0 h 1650670"/>
              <a:gd name="connsiteX22" fmla="*/ 6993799 w 8939914"/>
              <a:gd name="connsiteY22" fmla="*/ 0 h 1650670"/>
              <a:gd name="connsiteX23" fmla="*/ 6174968 w 8939914"/>
              <a:gd name="connsiteY23" fmla="*/ 0 h 1650670"/>
              <a:gd name="connsiteX24" fmla="*/ 3340102 w 8939914"/>
              <a:gd name="connsiteY24" fmla="*/ 0 h 1650670"/>
              <a:gd name="connsiteX25" fmla="*/ 3171642 w 8939914"/>
              <a:gd name="connsiteY25" fmla="*/ 0 h 1650670"/>
              <a:gd name="connsiteX26" fmla="*/ 0 w 8939914"/>
              <a:gd name="connsiteY26" fmla="*/ 0 h 1650670"/>
              <a:gd name="connsiteX27" fmla="*/ 0 w 8939914"/>
              <a:gd name="connsiteY27" fmla="*/ 1650670 h 1650670"/>
              <a:gd name="connsiteX28" fmla="*/ 3171642 w 8939914"/>
              <a:gd name="connsiteY28" fmla="*/ 1650670 h 1650670"/>
              <a:gd name="connsiteX29" fmla="*/ 3340102 w 8939914"/>
              <a:gd name="connsiteY29" fmla="*/ 1650670 h 1650670"/>
              <a:gd name="connsiteX30" fmla="*/ 6174968 w 8939914"/>
              <a:gd name="connsiteY30" fmla="*/ 1650670 h 1650670"/>
              <a:gd name="connsiteX31" fmla="*/ 6849664 w 8939914"/>
              <a:gd name="connsiteY31" fmla="*/ 1650670 h 1650670"/>
              <a:gd name="connsiteX32" fmla="*/ 6856583 w 8939914"/>
              <a:gd name="connsiteY32" fmla="*/ 1650670 h 1650670"/>
              <a:gd name="connsiteX33" fmla="*/ 6963811 w 8939914"/>
              <a:gd name="connsiteY33" fmla="*/ 1650670 h 1650670"/>
              <a:gd name="connsiteX34" fmla="*/ 6993799 w 8939914"/>
              <a:gd name="connsiteY34" fmla="*/ 1650670 h 1650670"/>
              <a:gd name="connsiteX35" fmla="*/ 6999302 w 8939914"/>
              <a:gd name="connsiteY35" fmla="*/ 1650670 h 1650670"/>
              <a:gd name="connsiteX36" fmla="*/ 7295785 w 8939914"/>
              <a:gd name="connsiteY36" fmla="*/ 1650670 h 1650670"/>
              <a:gd name="connsiteX37" fmla="*/ 7302254 w 8939914"/>
              <a:gd name="connsiteY37" fmla="*/ 1650670 h 1650670"/>
              <a:gd name="connsiteX38" fmla="*/ 7404608 w 8939914"/>
              <a:gd name="connsiteY38" fmla="*/ 1650670 h 1650670"/>
              <a:gd name="connsiteX39" fmla="*/ 7405136 w 8939914"/>
              <a:gd name="connsiteY39" fmla="*/ 1650670 h 1650670"/>
              <a:gd name="connsiteX40" fmla="*/ 7447988 w 8939914"/>
              <a:gd name="connsiteY40" fmla="*/ 1650670 h 1650670"/>
              <a:gd name="connsiteX41" fmla="*/ 7466033 w 8939914"/>
              <a:gd name="connsiteY41" fmla="*/ 1650670 h 1650670"/>
              <a:gd name="connsiteX42" fmla="*/ 7502164 w 8939914"/>
              <a:gd name="connsiteY42" fmla="*/ 1650670 h 1650670"/>
              <a:gd name="connsiteX43" fmla="*/ 7531279 w 8939914"/>
              <a:gd name="connsiteY43" fmla="*/ 1650670 h 1650670"/>
              <a:gd name="connsiteX44" fmla="*/ 7568334 w 8939914"/>
              <a:gd name="connsiteY44" fmla="*/ 1650670 h 1650670"/>
              <a:gd name="connsiteX45" fmla="*/ 7601022 w 8939914"/>
              <a:gd name="connsiteY45" fmla="*/ 1650670 h 1650670"/>
              <a:gd name="connsiteX46" fmla="*/ 7647698 w 8939914"/>
              <a:gd name="connsiteY46" fmla="*/ 1650670 h 1650670"/>
              <a:gd name="connsiteX47" fmla="*/ 7675413 w 8939914"/>
              <a:gd name="connsiteY47" fmla="*/ 1650670 h 1650670"/>
              <a:gd name="connsiteX48" fmla="*/ 7741456 w 8939914"/>
              <a:gd name="connsiteY48" fmla="*/ 1650670 h 1650670"/>
              <a:gd name="connsiteX49" fmla="*/ 8121084 w 8939914"/>
              <a:gd name="connsiteY49" fmla="*/ 1650670 h 1650670"/>
              <a:gd name="connsiteX50" fmla="*/ 8939914 w 8939914"/>
              <a:gd name="connsiteY50" fmla="*/ 825336 h 1650670"/>
              <a:gd name="connsiteX51" fmla="*/ 8121084 w 8939914"/>
              <a:gd name="connsiteY51" fmla="*/ 0 h 1650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939914" h="1650670">
                <a:moveTo>
                  <a:pt x="8121084" y="0"/>
                </a:moveTo>
                <a:cubicBezTo>
                  <a:pt x="8121084" y="0"/>
                  <a:pt x="8121084" y="0"/>
                  <a:pt x="7681883" y="0"/>
                </a:cubicBezTo>
                <a:lnTo>
                  <a:pt x="7675413" y="0"/>
                </a:lnTo>
                <a:lnTo>
                  <a:pt x="7673815" y="0"/>
                </a:lnTo>
                <a:lnTo>
                  <a:pt x="7670016" y="0"/>
                </a:lnTo>
                <a:lnTo>
                  <a:pt x="7662620" y="0"/>
                </a:lnTo>
                <a:lnTo>
                  <a:pt x="7650425" y="0"/>
                </a:lnTo>
                <a:lnTo>
                  <a:pt x="7632233" y="0"/>
                </a:lnTo>
                <a:lnTo>
                  <a:pt x="7606844" y="0"/>
                </a:lnTo>
                <a:lnTo>
                  <a:pt x="7573060" y="0"/>
                </a:lnTo>
                <a:lnTo>
                  <a:pt x="7572532" y="0"/>
                </a:lnTo>
                <a:lnTo>
                  <a:pt x="7529680" y="0"/>
                </a:lnTo>
                <a:lnTo>
                  <a:pt x="7511635" y="0"/>
                </a:lnTo>
                <a:lnTo>
                  <a:pt x="7475504" y="0"/>
                </a:lnTo>
                <a:lnTo>
                  <a:pt x="7446389" y="0"/>
                </a:lnTo>
                <a:lnTo>
                  <a:pt x="7409334" y="0"/>
                </a:lnTo>
                <a:lnTo>
                  <a:pt x="7376646" y="0"/>
                </a:lnTo>
                <a:lnTo>
                  <a:pt x="7329970" y="0"/>
                </a:lnTo>
                <a:lnTo>
                  <a:pt x="7302254" y="0"/>
                </a:lnTo>
                <a:lnTo>
                  <a:pt x="7236212" y="0"/>
                </a:lnTo>
                <a:cubicBezTo>
                  <a:pt x="7185535" y="0"/>
                  <a:pt x="7129010" y="0"/>
                  <a:pt x="7065964" y="0"/>
                </a:cubicBezTo>
                <a:lnTo>
                  <a:pt x="6993800" y="0"/>
                </a:lnTo>
                <a:lnTo>
                  <a:pt x="6993799" y="0"/>
                </a:lnTo>
                <a:cubicBezTo>
                  <a:pt x="6993799" y="0"/>
                  <a:pt x="6993799" y="0"/>
                  <a:pt x="6174968" y="0"/>
                </a:cubicBezTo>
                <a:lnTo>
                  <a:pt x="3340102" y="0"/>
                </a:lnTo>
                <a:lnTo>
                  <a:pt x="3171642" y="0"/>
                </a:lnTo>
                <a:lnTo>
                  <a:pt x="0" y="0"/>
                </a:lnTo>
                <a:lnTo>
                  <a:pt x="0" y="1650670"/>
                </a:lnTo>
                <a:lnTo>
                  <a:pt x="3171642" y="1650670"/>
                </a:lnTo>
                <a:lnTo>
                  <a:pt x="3340102" y="1650670"/>
                </a:lnTo>
                <a:lnTo>
                  <a:pt x="6174968" y="1650670"/>
                </a:lnTo>
                <a:cubicBezTo>
                  <a:pt x="6174968" y="1650670"/>
                  <a:pt x="6174968" y="1650670"/>
                  <a:pt x="6849664" y="1650670"/>
                </a:cubicBezTo>
                <a:lnTo>
                  <a:pt x="6856583" y="1650670"/>
                </a:lnTo>
                <a:cubicBezTo>
                  <a:pt x="6856583" y="1650670"/>
                  <a:pt x="6856583" y="1650670"/>
                  <a:pt x="6963811" y="1650670"/>
                </a:cubicBezTo>
                <a:lnTo>
                  <a:pt x="6993799" y="1650670"/>
                </a:lnTo>
                <a:lnTo>
                  <a:pt x="6999302" y="1650670"/>
                </a:lnTo>
                <a:cubicBezTo>
                  <a:pt x="7064175" y="1650670"/>
                  <a:pt x="7158534" y="1650670"/>
                  <a:pt x="7295785" y="1650670"/>
                </a:cubicBezTo>
                <a:lnTo>
                  <a:pt x="7302254" y="1650670"/>
                </a:lnTo>
                <a:cubicBezTo>
                  <a:pt x="7302254" y="1650670"/>
                  <a:pt x="7302254" y="1650670"/>
                  <a:pt x="7404608" y="1650670"/>
                </a:cubicBezTo>
                <a:lnTo>
                  <a:pt x="7405136" y="1650670"/>
                </a:lnTo>
                <a:lnTo>
                  <a:pt x="7447988" y="1650670"/>
                </a:lnTo>
                <a:lnTo>
                  <a:pt x="7466033" y="1650670"/>
                </a:lnTo>
                <a:lnTo>
                  <a:pt x="7502164" y="1650670"/>
                </a:lnTo>
                <a:lnTo>
                  <a:pt x="7531279" y="1650670"/>
                </a:lnTo>
                <a:lnTo>
                  <a:pt x="7568334" y="1650670"/>
                </a:lnTo>
                <a:lnTo>
                  <a:pt x="7601022" y="1650670"/>
                </a:lnTo>
                <a:lnTo>
                  <a:pt x="7647698" y="1650670"/>
                </a:lnTo>
                <a:lnTo>
                  <a:pt x="7675413" y="1650670"/>
                </a:lnTo>
                <a:lnTo>
                  <a:pt x="7741456" y="1650670"/>
                </a:lnTo>
                <a:cubicBezTo>
                  <a:pt x="7842810" y="1650670"/>
                  <a:pt x="7967553" y="1650670"/>
                  <a:pt x="8121084" y="1650670"/>
                </a:cubicBezTo>
                <a:cubicBezTo>
                  <a:pt x="8574421" y="1650670"/>
                  <a:pt x="8939914" y="1280693"/>
                  <a:pt x="8939914" y="825336"/>
                </a:cubicBezTo>
                <a:cubicBezTo>
                  <a:pt x="8939914" y="368397"/>
                  <a:pt x="8574421" y="0"/>
                  <a:pt x="8121084" y="0"/>
                </a:cubicBezTo>
                <a:close/>
              </a:path>
            </a:pathLst>
          </a:custGeom>
          <a:gradFill>
            <a:gsLst>
              <a:gs pos="45000">
                <a:schemeClr val="accent2"/>
              </a:gs>
              <a:gs pos="0">
                <a:schemeClr val="accent2">
                  <a:lumMod val="20000"/>
                  <a:lumOff val="80000"/>
                  <a:alpha val="0"/>
                </a:schemeClr>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40"/>
          <p:cNvSpPr>
            <a:spLocks noChangeArrowheads="1"/>
          </p:cNvSpPr>
          <p:nvPr/>
        </p:nvSpPr>
        <p:spPr bwMode="auto">
          <a:xfrm>
            <a:off x="3391535" y="4712335"/>
            <a:ext cx="1546860" cy="1730375"/>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14" name="Oval 40"/>
          <p:cNvSpPr>
            <a:spLocks noChangeArrowheads="1"/>
          </p:cNvSpPr>
          <p:nvPr/>
        </p:nvSpPr>
        <p:spPr bwMode="auto">
          <a:xfrm>
            <a:off x="7209155" y="2212340"/>
            <a:ext cx="1682750" cy="1633855"/>
          </a:xfrm>
          <a:prstGeom prst="ellipse">
            <a:avLst/>
          </a:prstGeom>
          <a:solidFill>
            <a:schemeClr val="bg1"/>
          </a:solidFill>
          <a:ln>
            <a:noFill/>
          </a:ln>
        </p:spPr>
        <p:txBody>
          <a:bodyPr vert="horz" wrap="square" lIns="91440" tIns="45720" rIns="91440" bIns="45720" numCol="1" anchor="t" anchorCtr="0" compatLnSpc="1"/>
          <a:lstStyle/>
          <a:p>
            <a:endParaRPr lang="en-US"/>
          </a:p>
        </p:txBody>
      </p:sp>
      <p:sp>
        <p:nvSpPr>
          <p:cNvPr id="15" name="TextBox 21"/>
          <p:cNvSpPr txBox="1"/>
          <p:nvPr/>
        </p:nvSpPr>
        <p:spPr>
          <a:xfrm>
            <a:off x="4938395" y="4488180"/>
            <a:ext cx="5083175" cy="2145665"/>
          </a:xfrm>
          <a:prstGeom prst="rect">
            <a:avLst/>
          </a:prstGeom>
          <a:noFill/>
        </p:spPr>
        <p:txBody>
          <a:bodyPr wrap="square" rtlCol="0">
            <a:noAutofit/>
          </a:bodyPr>
          <a:lstStyle/>
          <a:p>
            <a:pPr algn="just">
              <a:lnSpc>
                <a:spcPct val="150000"/>
              </a:lnSpc>
            </a:pPr>
            <a:r>
              <a:rPr lang="en-US" altLang="en-US">
                <a:solidFill>
                  <a:schemeClr val="bg1"/>
                </a:solidFill>
                <a:latin typeface="Lato Light" charset="0"/>
                <a:ea typeface="Lato Light" charset="0"/>
                <a:cs typeface="Lato Light" charset="0"/>
              </a:rPr>
              <a:t>Internships lacking clear descriptions, authentic web presence, or offering irregular stipends were strong indicators of fraud. Upfront payment requests further raised red flags during analysis.</a:t>
            </a:r>
            <a:endParaRPr lang="en-US" altLang="en-US">
              <a:solidFill>
                <a:schemeClr val="bg1"/>
              </a:solidFill>
              <a:latin typeface="Lato Light" charset="0"/>
              <a:ea typeface="Lato Light" charset="0"/>
              <a:cs typeface="Lato Light" charset="0"/>
            </a:endParaRPr>
          </a:p>
        </p:txBody>
      </p:sp>
      <p:sp>
        <p:nvSpPr>
          <p:cNvPr id="17" name="Freeform 245"/>
          <p:cNvSpPr/>
          <p:nvPr/>
        </p:nvSpPr>
        <p:spPr bwMode="auto">
          <a:xfrm>
            <a:off x="7840205" y="2788750"/>
            <a:ext cx="695249" cy="695249"/>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rgbClr val="0B63DA"/>
          </a:solidFill>
          <a:ln w="9525">
            <a:noFill/>
            <a:round/>
          </a:ln>
        </p:spPr>
        <p:txBody>
          <a:bodyPr vert="horz" wrap="square" lIns="121920" tIns="60960" rIns="121920" bIns="60960" numCol="1" anchor="t" anchorCtr="0" compatLnSpc="1"/>
          <a:lstStyle/>
          <a:p>
            <a:endParaRPr lang="en-US" sz="2400" dirty="0"/>
          </a:p>
        </p:txBody>
      </p:sp>
      <p:sp>
        <p:nvSpPr>
          <p:cNvPr id="18" name="Freeform 105"/>
          <p:cNvSpPr>
            <a:spLocks noEditPoints="1"/>
          </p:cNvSpPr>
          <p:nvPr/>
        </p:nvSpPr>
        <p:spPr bwMode="auto">
          <a:xfrm>
            <a:off x="3792707" y="5109114"/>
            <a:ext cx="605050" cy="596281"/>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rgbClr val="EB6920"/>
          </a:solidFill>
          <a:ln w="9525">
            <a:noFill/>
            <a:round/>
          </a:ln>
        </p:spPr>
        <p:txBody>
          <a:bodyPr vert="horz" wrap="square" lIns="121920" tIns="60960" rIns="121920" bIns="60960" numCol="1" anchor="t" anchorCtr="0" compatLnSpc="1"/>
          <a:lstStyle/>
          <a:p>
            <a:endParaRPr lang="en-US" sz="2400" dirty="0">
              <a:solidFill>
                <a:schemeClr val="accent3">
                  <a:lumMod val="50000"/>
                </a:schemeClr>
              </a:solidFill>
            </a:endParaRPr>
          </a:p>
        </p:txBody>
      </p:sp>
      <p:sp>
        <p:nvSpPr>
          <p:cNvPr id="2" name="Text Box 1"/>
          <p:cNvSpPr txBox="1"/>
          <p:nvPr/>
        </p:nvSpPr>
        <p:spPr>
          <a:xfrm>
            <a:off x="2129155" y="1941830"/>
            <a:ext cx="5080000" cy="2281555"/>
          </a:xfrm>
          <a:prstGeom prst="rect">
            <a:avLst/>
          </a:prstGeom>
          <a:noFill/>
        </p:spPr>
        <p:txBody>
          <a:bodyPr wrap="square" rtlCol="0">
            <a:noAutofit/>
          </a:bodyPr>
          <a:p>
            <a:pPr algn="just">
              <a:lnSpc>
                <a:spcPct val="150000"/>
              </a:lnSpc>
            </a:pPr>
            <a:r>
              <a:rPr lang="en-US" altLang="en-US">
                <a:solidFill>
                  <a:schemeClr val="bg1"/>
                </a:solidFill>
                <a:latin typeface="Lato Light" charset="0"/>
                <a:ea typeface="Lato Light" charset="0"/>
                <a:cs typeface="Lato Light" charset="0"/>
                <a:sym typeface="+mn-ea"/>
              </a:rPr>
              <a:t>Implementing real-time monitoring and a fraud scoring system greatly enhanced early detection and helped ensure safer application decisions for students.</a:t>
            </a:r>
            <a:endParaRPr lang="en-US" altLang="en-US">
              <a:solidFill>
                <a:schemeClr val="bg1"/>
              </a:solidFill>
              <a:latin typeface="Lato Light" charset="0"/>
              <a:ea typeface="Lato Light" charset="0"/>
              <a:cs typeface="Lato Light" charset="0"/>
            </a:endParaRPr>
          </a:p>
          <a:p>
            <a:pPr algn="just">
              <a:lnSpc>
                <a:spcPct val="15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165" y="528955"/>
            <a:ext cx="3655695"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45205" y="554510"/>
            <a:ext cx="300228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Conclusion</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 y="1459979"/>
            <a:ext cx="4906006" cy="4491415"/>
          </a:xfrm>
          <a:prstGeom prst="rect">
            <a:avLst/>
          </a:prstGeom>
        </p:spPr>
      </p:pic>
      <p:sp>
        <p:nvSpPr>
          <p:cNvPr id="2" name="Text Box 1"/>
          <p:cNvSpPr txBox="1"/>
          <p:nvPr/>
        </p:nvSpPr>
        <p:spPr>
          <a:xfrm>
            <a:off x="5286375" y="1980565"/>
            <a:ext cx="6442075" cy="3784600"/>
          </a:xfrm>
          <a:prstGeom prst="rect">
            <a:avLst/>
          </a:prstGeom>
          <a:noFill/>
        </p:spPr>
        <p:txBody>
          <a:bodyPr wrap="square" rtlCol="0">
            <a:spAutoFit/>
          </a:bodyPr>
          <a:p>
            <a:pPr algn="just"/>
            <a:r>
              <a:rPr lang="en-US" altLang="en-US" sz="2000">
                <a:solidFill>
                  <a:schemeClr val="accent1">
                    <a:lumMod val="75000"/>
                  </a:schemeClr>
                </a:solidFill>
                <a:latin typeface="Verdana" panose="020B0604030504040204" pitchFamily="34" charset="0"/>
                <a:cs typeface="Verdana" panose="020B0604030504040204" pitchFamily="34" charset="0"/>
              </a:rPr>
              <a:t>This project successfully integrates web scraping, SQL analytics, machine learning, and interactive dashboards to create a scalable fraud detection framework for internships. By identifying misleading postings, analyzing employer credibility, and tracking anomalies, students can be safeguarded from deceptive internship opportunities. Future improvements could involve real-time flagging mechanisms and crowdsourced verification systems to further refine accuracy and usability.</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424939" y="489858"/>
            <a:ext cx="6580262" cy="6024185"/>
          </a:xfrm>
          <a:prstGeom prst="rect">
            <a:avLst/>
          </a:prstGeom>
        </p:spPr>
      </p:pic>
      <p:sp>
        <p:nvSpPr>
          <p:cNvPr id="21" name="文本框 20" descr="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
          <p:cNvSpPr txBox="1"/>
          <p:nvPr/>
        </p:nvSpPr>
        <p:spPr>
          <a:xfrm flipH="1">
            <a:off x="697865" y="2775585"/>
            <a:ext cx="5948045" cy="1014730"/>
          </a:xfrm>
          <a:prstGeom prst="rect">
            <a:avLst/>
          </a:prstGeom>
          <a:noFill/>
        </p:spPr>
        <p:txBody>
          <a:bodyPr wrap="square" rtlCol="0">
            <a:spAutoFit/>
          </a:bodyPr>
          <a:lstStyle/>
          <a:p>
            <a:r>
              <a:rPr lang="en-US" altLang="zh-CN" sz="6000" dirty="0">
                <a:solidFill>
                  <a:srgbClr val="0B63DA"/>
                </a:solidFill>
                <a:latin typeface="Verdana" panose="020B0604030504040204" pitchFamily="34" charset="0"/>
                <a:ea typeface="Verdana" panose="020B0604030504040204" pitchFamily="34" charset="0"/>
                <a:cs typeface="Verdana" panose="020B0604030504040204" pitchFamily="34" charset="0"/>
              </a:rPr>
              <a:t>THANK YOU   </a:t>
            </a:r>
            <a:endParaRPr lang="zh-CN" altLang="en-US" sz="6000" dirty="0">
              <a:solidFill>
                <a:srgbClr val="0B63DA"/>
              </a:solidFill>
              <a:latin typeface="Verdana" panose="020B0604030504040204" pitchFamily="34" charset="0"/>
              <a:ea typeface="方正兰亭超细黑简体" panose="02000000000000000000" pitchFamily="2" charset="-122"/>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750" fill="hold"/>
                                        <p:tgtEl>
                                          <p:spTgt spid="21"/>
                                        </p:tgtEl>
                                        <p:attrNameLst>
                                          <p:attrName>ppt_w</p:attrName>
                                        </p:attrNameLst>
                                      </p:cBhvr>
                                      <p:tavLst>
                                        <p:tav tm="0">
                                          <p:val>
                                            <p:fltVal val="0"/>
                                          </p:val>
                                        </p:tav>
                                        <p:tav tm="100000">
                                          <p:val>
                                            <p:strVal val="#ppt_w"/>
                                          </p:val>
                                        </p:tav>
                                      </p:tavLst>
                                    </p:anim>
                                    <p:anim calcmode="lin" valueType="num">
                                      <p:cBhvr>
                                        <p:cTn id="8" dur="750" fill="hold"/>
                                        <p:tgtEl>
                                          <p:spTgt spid="21"/>
                                        </p:tgtEl>
                                        <p:attrNameLst>
                                          <p:attrName>ppt_h</p:attrName>
                                        </p:attrNameLst>
                                      </p:cBhvr>
                                      <p:tavLst>
                                        <p:tav tm="0">
                                          <p:val>
                                            <p:fltVal val="0"/>
                                          </p:val>
                                        </p:tav>
                                        <p:tav tm="100000">
                                          <p:val>
                                            <p:strVal val="#ppt_h"/>
                                          </p:val>
                                        </p:tav>
                                      </p:tavLst>
                                    </p:anim>
                                    <p:animEffect transition="in" filter="fade">
                                      <p:cBhvr>
                                        <p:cTn id="9"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427" y="529180"/>
            <a:ext cx="4999716" cy="793433"/>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926205" y="541175"/>
            <a:ext cx="356616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Introduction</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925" y="1566659"/>
            <a:ext cx="5495990" cy="5031541"/>
          </a:xfrm>
          <a:prstGeom prst="rect">
            <a:avLst/>
          </a:prstGeom>
        </p:spPr>
      </p:pic>
      <p:sp>
        <p:nvSpPr>
          <p:cNvPr id="2" name="Text Box 1"/>
          <p:cNvSpPr txBox="1"/>
          <p:nvPr/>
        </p:nvSpPr>
        <p:spPr>
          <a:xfrm>
            <a:off x="6084570" y="1763395"/>
            <a:ext cx="5761355" cy="4399915"/>
          </a:xfrm>
          <a:prstGeom prst="rect">
            <a:avLst/>
          </a:prstGeom>
          <a:noFill/>
        </p:spPr>
        <p:txBody>
          <a:bodyPr wrap="square" rtlCol="0">
            <a:spAutoFit/>
          </a:bodyPr>
          <a:p>
            <a:pPr algn="just"/>
            <a:r>
              <a:rPr lang="en-US" altLang="en-US" sz="2000">
                <a:solidFill>
                  <a:schemeClr val="accent1">
                    <a:lumMod val="75000"/>
                  </a:schemeClr>
                </a:solidFill>
                <a:latin typeface="Verdana" panose="020B0604030504040204" pitchFamily="34" charset="0"/>
                <a:cs typeface="Verdana" panose="020B0604030504040204" pitchFamily="34" charset="0"/>
              </a:rPr>
              <a:t>Internship scams have become increasingly prevalent, particularly in platforms like Internshala, where aspiring candidates seek Computer Science Engineering (CSE) job opportunities. Fake listings exploit students by charging hidden fees, offering unverifiable projects, or presenting misleading job descriptions. The goal of this project is to identify fraudulent internship postings using SQL analysis, machine learning models, and dashboard visualization, ensuring students have access to genuine opportunities.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2209165" y="528955"/>
            <a:ext cx="5873750"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536950" y="554510"/>
            <a:ext cx="525780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Dataset Collection</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29145" y="1697990"/>
            <a:ext cx="5169535" cy="4975860"/>
          </a:xfrm>
          <a:prstGeom prst="rect">
            <a:avLst/>
          </a:prstGeom>
        </p:spPr>
      </p:pic>
      <p:sp>
        <p:nvSpPr>
          <p:cNvPr id="2" name="Text Box 1"/>
          <p:cNvSpPr txBox="1"/>
          <p:nvPr/>
        </p:nvSpPr>
        <p:spPr>
          <a:xfrm>
            <a:off x="398145" y="1657985"/>
            <a:ext cx="6878955" cy="4707890"/>
          </a:xfrm>
          <a:prstGeom prst="rect">
            <a:avLst/>
          </a:prstGeom>
          <a:noFill/>
        </p:spPr>
        <p:txBody>
          <a:bodyPr wrap="square" rtlCol="0">
            <a:spAutoFit/>
          </a:bodyPr>
          <a:p>
            <a:pPr algn="just"/>
            <a:r>
              <a:rPr lang="en-US" altLang="en-US" sz="2000">
                <a:solidFill>
                  <a:schemeClr val="accent1">
                    <a:lumMod val="75000"/>
                  </a:schemeClr>
                </a:solidFill>
                <a:latin typeface="Verdana" panose="020B0604030504040204" pitchFamily="34" charset="0"/>
                <a:cs typeface="Verdana" panose="020B0604030504040204" pitchFamily="34" charset="0"/>
              </a:rPr>
              <a:t>To build a dataset for fraud detection, internship postings were scraped from Internshala using the AutoScraper Python library.This process focused on extracting details such as: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Identifying Target Pages:</a:t>
            </a:r>
            <a:r>
              <a:rPr lang="en-US" altLang="en-US" sz="2000">
                <a:solidFill>
                  <a:schemeClr val="accent1">
                    <a:lumMod val="75000"/>
                  </a:schemeClr>
                </a:solidFill>
                <a:latin typeface="Verdana" panose="020B0604030504040204" pitchFamily="34" charset="0"/>
                <a:cs typeface="Verdana" panose="020B0604030504040204" pitchFamily="34" charset="0"/>
              </a:rPr>
              <a:t> Internshala internship listings for CSE-related roles.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Extracting Key Attributes</a:t>
            </a:r>
            <a:r>
              <a:rPr lang="en-US" altLang="en-US" sz="2000">
                <a:solidFill>
                  <a:schemeClr val="accent1">
                    <a:lumMod val="75000"/>
                  </a:schemeClr>
                </a:solidFill>
                <a:latin typeface="Verdana" panose="020B0604030504040204" pitchFamily="34" charset="0"/>
                <a:cs typeface="Verdana" panose="020B0604030504040204" pitchFamily="34" charset="0"/>
              </a:rPr>
              <a:t>: Company details, stipend information, and suspicious indicators.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Storing Data:</a:t>
            </a:r>
            <a:r>
              <a:rPr lang="en-US" altLang="en-US" sz="2000">
                <a:solidFill>
                  <a:schemeClr val="accent1">
                    <a:lumMod val="75000"/>
                  </a:schemeClr>
                </a:solidFill>
                <a:latin typeface="Verdana" panose="020B0604030504040204" pitchFamily="34" charset="0"/>
                <a:cs typeface="Verdana" panose="020B0604030504040204" pitchFamily="34" charset="0"/>
              </a:rPr>
              <a:t> Structuring information into a CSV/SQL database for further analysis.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a:solidFill>
                  <a:schemeClr val="accent1">
                    <a:lumMod val="75000"/>
                  </a:schemeClr>
                </a:solidFill>
                <a:latin typeface="Verdana" panose="020B0604030504040204" pitchFamily="34" charset="0"/>
                <a:cs typeface="Verdana" panose="020B0604030504040204" pitchFamily="34" charset="0"/>
              </a:rPr>
              <a:t>The collected dataset forms the foundation for fraud detection by enabling deep inspection of misleading patterns.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12192635" cy="6932295"/>
          </a:xfrm>
          <a:prstGeom prst="rect">
            <a:avLst/>
          </a:prstGeom>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0" y="-635"/>
            <a:ext cx="5666105" cy="6858635"/>
          </a:xfrm>
          <a:prstGeom prst="rect">
            <a:avLst/>
          </a:prstGeom>
          <a:ln>
            <a:noFill/>
          </a:ln>
        </p:spPr>
      </p:pic>
      <p:pic>
        <p:nvPicPr>
          <p:cNvPr id="4" name="Picture 3"/>
          <p:cNvPicPr/>
          <p:nvPr/>
        </p:nvPicPr>
        <p:blipFill>
          <a:blip r:embed="rId2"/>
          <a:stretch>
            <a:fillRect/>
          </a:stretch>
        </p:blipFill>
        <p:spPr>
          <a:xfrm>
            <a:off x="5665470" y="-635"/>
            <a:ext cx="6526530" cy="6858635"/>
          </a:xfrm>
          <a:prstGeom prst="rect">
            <a:avLst/>
          </a:prstGeom>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698171" cy="1554664"/>
          </a:xfrm>
          <a:prstGeom prst="rect">
            <a:avLst/>
          </a:prstGeom>
        </p:spPr>
      </p:pic>
      <p:sp>
        <p:nvSpPr>
          <p:cNvPr id="4" name="圆角矩形 3"/>
          <p:cNvSpPr/>
          <p:nvPr/>
        </p:nvSpPr>
        <p:spPr>
          <a:xfrm>
            <a:off x="3626485" y="480060"/>
            <a:ext cx="7115810" cy="793750"/>
          </a:xfrm>
          <a:prstGeom prst="roundRect">
            <a:avLst>
              <a:gd name="adj" fmla="val 50000"/>
            </a:avLst>
          </a:prstGeom>
          <a:solidFill>
            <a:srgbClr val="EB69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3991735" y="480215"/>
            <a:ext cx="6385560" cy="768350"/>
          </a:xfrm>
          <a:prstGeom prst="rect">
            <a:avLst/>
          </a:prstGeom>
          <a:noFill/>
        </p:spPr>
        <p:txBody>
          <a:bodyPr wrap="none" rtlCol="0">
            <a:spAutoFit/>
          </a:bodyPr>
          <a:lstStyle/>
          <a:p>
            <a:pPr algn="ctr"/>
            <a:r>
              <a:rPr lang="en-US" altLang="zh-CN" sz="4400" b="1" dirty="0">
                <a:solidFill>
                  <a:schemeClr val="bg1"/>
                </a:solidFill>
                <a:latin typeface="张海山锐线体2.0" panose="02000000000000000000" pitchFamily="2" charset="-122"/>
                <a:ea typeface="张海山锐线体2.0" panose="02000000000000000000" pitchFamily="2" charset="-122"/>
              </a:rPr>
              <a:t>Machine Learning Model</a:t>
            </a:r>
            <a:endParaRPr lang="en-US" altLang="zh-CN" sz="4400" b="1" dirty="0">
              <a:solidFill>
                <a:schemeClr val="bg1"/>
              </a:solidFill>
              <a:latin typeface="张海山锐线体2.0" panose="02000000000000000000" pitchFamily="2" charset="-122"/>
              <a:ea typeface="张海山锐线体2.0" panose="02000000000000000000" pitchFamily="2"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1990" y="1879990"/>
            <a:ext cx="4776438" cy="4372796"/>
          </a:xfrm>
          <a:prstGeom prst="rect">
            <a:avLst/>
          </a:prstGeom>
        </p:spPr>
      </p:pic>
      <p:sp>
        <p:nvSpPr>
          <p:cNvPr id="2" name="Text Box 1"/>
          <p:cNvSpPr txBox="1"/>
          <p:nvPr/>
        </p:nvSpPr>
        <p:spPr>
          <a:xfrm>
            <a:off x="5094605" y="1532890"/>
            <a:ext cx="6878955" cy="5323205"/>
          </a:xfrm>
          <a:prstGeom prst="rect">
            <a:avLst/>
          </a:prstGeom>
          <a:noFill/>
        </p:spPr>
        <p:txBody>
          <a:bodyPr wrap="square" rtlCol="0">
            <a:spAutoFit/>
          </a:bodyPr>
          <a:p>
            <a:pPr algn="just"/>
            <a:r>
              <a:rPr lang="en-US" altLang="en-US" sz="2000">
                <a:solidFill>
                  <a:schemeClr val="accent1">
                    <a:lumMod val="75000"/>
                  </a:schemeClr>
                </a:solidFill>
                <a:latin typeface="Verdana" panose="020B0604030504040204" pitchFamily="34" charset="0"/>
                <a:cs typeface="Verdana" panose="020B0604030504040204" pitchFamily="34" charset="0"/>
              </a:rPr>
              <a:t>Using historical data, a fraud detection model was built to classify suspicious internships based on key attributes. The process included:</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Feature Engineering:</a:t>
            </a:r>
            <a:r>
              <a:rPr lang="en-US" altLang="en-US" sz="2000">
                <a:solidFill>
                  <a:schemeClr val="accent1">
                    <a:lumMod val="75000"/>
                  </a:schemeClr>
                </a:solidFill>
                <a:latin typeface="Verdana" panose="020B0604030504040204" pitchFamily="34" charset="0"/>
                <a:cs typeface="Verdana" panose="020B0604030504040204" pitchFamily="34" charset="0"/>
              </a:rPr>
              <a:t> Extracting indicators like stipend range, job description uniqueness, and employer verification.</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Data Partitioning:</a:t>
            </a:r>
            <a:r>
              <a:rPr lang="en-US" altLang="en-US" sz="2000">
                <a:solidFill>
                  <a:schemeClr val="accent1">
                    <a:lumMod val="75000"/>
                  </a:schemeClr>
                </a:solidFill>
                <a:latin typeface="Verdana" panose="020B0604030504040204" pitchFamily="34" charset="0"/>
                <a:cs typeface="Verdana" panose="020B0604030504040204" pitchFamily="34" charset="0"/>
              </a:rPr>
              <a:t> Splitting legitimate vs. fraudulent listings for training and evaluation.</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Model Selection &amp; Training:</a:t>
            </a:r>
            <a:r>
              <a:rPr lang="en-US" altLang="en-US" sz="2000">
                <a:solidFill>
                  <a:schemeClr val="accent1">
                    <a:lumMod val="75000"/>
                  </a:schemeClr>
                </a:solidFill>
                <a:latin typeface="Verdana" panose="020B0604030504040204" pitchFamily="34" charset="0"/>
                <a:cs typeface="Verdana" panose="020B0604030504040204" pitchFamily="34" charset="0"/>
              </a:rPr>
              <a:t> Deploying machine learning classifiers to identify misleading postings.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b="1">
                <a:solidFill>
                  <a:schemeClr val="accent1">
                    <a:lumMod val="75000"/>
                  </a:schemeClr>
                </a:solidFill>
                <a:latin typeface="Verdana" panose="020B0604030504040204" pitchFamily="34" charset="0"/>
                <a:cs typeface="Verdana" panose="020B0604030504040204" pitchFamily="34" charset="0"/>
              </a:rPr>
              <a:t>Evaluation:</a:t>
            </a:r>
            <a:r>
              <a:rPr lang="en-US" altLang="en-US" sz="2000">
                <a:solidFill>
                  <a:schemeClr val="accent1">
                    <a:lumMod val="75000"/>
                  </a:schemeClr>
                </a:solidFill>
                <a:latin typeface="Verdana" panose="020B0604030504040204" pitchFamily="34" charset="0"/>
                <a:cs typeface="Verdana" panose="020B0604030504040204" pitchFamily="34" charset="0"/>
              </a:rPr>
              <a:t> Measuring accuracy and precision in fraud classification.</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r>
              <a:rPr lang="en-US" altLang="en-US" sz="2000">
                <a:solidFill>
                  <a:schemeClr val="accent1">
                    <a:lumMod val="75000"/>
                  </a:schemeClr>
                </a:solidFill>
                <a:latin typeface="Verdana" panose="020B0604030504040204" pitchFamily="34" charset="0"/>
                <a:cs typeface="Verdana" panose="020B0604030504040204" pitchFamily="34" charset="0"/>
              </a:rPr>
              <a:t>The trained model could effectively detect internship scams by analyzing subtle inconsistencies in listings.</a:t>
            </a:r>
            <a:endParaRPr lang="en-US" altLang="en-US" sz="2000">
              <a:solidFill>
                <a:schemeClr val="accent1">
                  <a:lumMod val="75000"/>
                </a:schemeClr>
              </a:solidFill>
              <a:latin typeface="Verdana" panose="020B0604030504040204" pitchFamily="34" charset="0"/>
              <a:cs typeface="Verdana" panose="020B0604030504040204" pitchFamily="34" charset="0"/>
            </a:endParaRPr>
          </a:p>
          <a:p>
            <a:pPr algn="just"/>
            <a:endParaRPr lang="en-US" altLang="en-US" sz="2000">
              <a:solidFill>
                <a:schemeClr val="accent1">
                  <a:lumMod val="75000"/>
                </a:schemeClr>
              </a:solidFill>
              <a:latin typeface="Verdana" panose="020B0604030504040204" pitchFamily="34" charset="0"/>
              <a:cs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0"/>
            <a:ext cx="5808345" cy="6858635"/>
          </a:xfrm>
          <a:prstGeom prst="rect">
            <a:avLst/>
          </a:prstGeom>
        </p:spPr>
      </p:pic>
      <p:pic>
        <p:nvPicPr>
          <p:cNvPr id="3" name="Picture 2"/>
          <p:cNvPicPr/>
          <p:nvPr/>
        </p:nvPicPr>
        <p:blipFill>
          <a:blip r:embed="rId2"/>
          <a:stretch>
            <a:fillRect/>
          </a:stretch>
        </p:blipFill>
        <p:spPr>
          <a:xfrm>
            <a:off x="5807710" y="0"/>
            <a:ext cx="638429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38100"/>
            <a:ext cx="5219065" cy="6896100"/>
          </a:xfrm>
          <a:prstGeom prst="rect">
            <a:avLst/>
          </a:prstGeom>
        </p:spPr>
      </p:pic>
      <p:pic>
        <p:nvPicPr>
          <p:cNvPr id="3" name="Picture 2"/>
          <p:cNvPicPr/>
          <p:nvPr/>
        </p:nvPicPr>
        <p:blipFill>
          <a:blip r:embed="rId2"/>
          <a:stretch>
            <a:fillRect/>
          </a:stretch>
        </p:blipFill>
        <p:spPr>
          <a:xfrm>
            <a:off x="5219065" y="-38100"/>
            <a:ext cx="6972935" cy="6896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0" y="-635"/>
            <a:ext cx="12192000" cy="3505835"/>
          </a:xfrm>
          <a:prstGeom prst="rect">
            <a:avLst/>
          </a:prstGeom>
        </p:spPr>
      </p:pic>
      <p:pic>
        <p:nvPicPr>
          <p:cNvPr id="3" name="Picture 2"/>
          <p:cNvPicPr/>
          <p:nvPr/>
        </p:nvPicPr>
        <p:blipFill>
          <a:blip r:embed="rId2"/>
          <a:stretch>
            <a:fillRect/>
          </a:stretch>
        </p:blipFill>
        <p:spPr>
          <a:xfrm>
            <a:off x="0" y="3505200"/>
            <a:ext cx="10041255" cy="335216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3211</Words>
  <Application>WPS Presentation</Application>
  <PresentationFormat>宽屏</PresentationFormat>
  <Paragraphs>48</Paragraphs>
  <Slides>14</Slides>
  <Notes>3</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14</vt:i4>
      </vt:variant>
    </vt:vector>
  </HeadingPairs>
  <TitlesOfParts>
    <vt:vector size="28" baseType="lpstr">
      <vt:lpstr>Arial</vt:lpstr>
      <vt:lpstr>SimSun</vt:lpstr>
      <vt:lpstr>Wingdings</vt:lpstr>
      <vt:lpstr>Verdana</vt:lpstr>
      <vt:lpstr>张海山锐线体2.0</vt:lpstr>
      <vt:lpstr>Century Gothic</vt:lpstr>
      <vt:lpstr>Lato Light</vt:lpstr>
      <vt:lpstr>方正兰亭超细黑简体</vt:lpstr>
      <vt:lpstr>Microsoft YaHei</vt:lpstr>
      <vt:lpstr>Arial Unicode MS</vt:lpstr>
      <vt:lpstr>等线 Light</vt:lpstr>
      <vt:lpstr>等线</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WPS_1701928218</cp:lastModifiedBy>
  <cp:revision>68</cp:revision>
  <dcterms:created xsi:type="dcterms:W3CDTF">2019-07-12T02:05:00Z</dcterms:created>
  <dcterms:modified xsi:type="dcterms:W3CDTF">2025-06-19T15:24:37Z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1033-12.2.0.21546</vt:lpwstr>
  </property>
  <property fmtid="{D5CDD505-2E9C-101B-9397-08002B2CF9AE}" pid="3" name="ICV">
    <vt:lpwstr>AACA48AA4C9A48CA86536DD8CED2FF35_11</vt:lpwstr>
  </property>
</Properties>
</file>