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FFB"/>
    <a:srgbClr val="CFFEF8"/>
    <a:srgbClr val="7AD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619581" y="2061845"/>
            <a:ext cx="6870861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Climate Tipping Point Detection Using Temporal ML Modeling</a:t>
            </a:r>
            <a:endParaRPr lang="en-US" alt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Submitted by - Mahasweta Talik</a:t>
            </a:r>
            <a:endParaRPr lang="en-US" alt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Github -</a:t>
            </a:r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https://github.com/MahaswetaTalik/EduNet-Foundation</a:t>
            </a:r>
            <a:endParaRPr lang="en-US" altLang="en-US" sz="2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770" y="972820"/>
            <a:ext cx="6992620" cy="48361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r>
              <a:rPr lang="en-US" altLang="en-IN" sz="2000" b="1" dirty="0">
                <a:solidFill>
                  <a:srgbClr val="213163"/>
                </a:solidFill>
              </a:rPr>
              <a:t> :</a:t>
            </a:r>
            <a:endParaRPr lang="en-US" altLang="en-IN" sz="2000" b="1" dirty="0">
              <a:solidFill>
                <a:srgbClr val="213163"/>
              </a:solidFill>
            </a:endParaRPr>
          </a:p>
          <a:p>
            <a:endParaRPr lang="en-US" altLang="en-IN" sz="2000" b="1" dirty="0">
              <a:solidFill>
                <a:srgbClr val="213163"/>
              </a:solidFill>
            </a:endParaRPr>
          </a:p>
          <a:p>
            <a:r>
              <a:rPr lang="en-US" altLang="en-US" sz="2000" b="1" dirty="0">
                <a:solidFill>
                  <a:srgbClr val="213163"/>
                </a:solidFill>
              </a:rPr>
              <a:t>1. Understand and model nonlinear climate dynamics using time-series ML techniques.</a:t>
            </a:r>
            <a:endParaRPr lang="en-US" altLang="en-US" sz="2000" b="1" dirty="0">
              <a:solidFill>
                <a:srgbClr val="213163"/>
              </a:solidFill>
            </a:endParaRPr>
          </a:p>
          <a:p>
            <a:endParaRPr lang="en-US" altLang="en-US" sz="2000" b="1" dirty="0">
              <a:solidFill>
                <a:srgbClr val="213163"/>
              </a:solidFill>
            </a:endParaRPr>
          </a:p>
          <a:p>
            <a:r>
              <a:rPr lang="en-US" altLang="en-US" sz="2000" b="1" dirty="0">
                <a:solidFill>
                  <a:srgbClr val="213163"/>
                </a:solidFill>
              </a:rPr>
              <a:t>2. Identify threshold effects in CO₂ emissions that trigger accelerated sea level rise.</a:t>
            </a:r>
            <a:endParaRPr lang="en-US" altLang="en-US" sz="2000" b="1" dirty="0">
              <a:solidFill>
                <a:srgbClr val="213163"/>
              </a:solidFill>
            </a:endParaRPr>
          </a:p>
          <a:p>
            <a:endParaRPr lang="en-US" altLang="en-US" sz="2000" b="1" dirty="0">
              <a:solidFill>
                <a:srgbClr val="213163"/>
              </a:solidFill>
            </a:endParaRPr>
          </a:p>
          <a:p>
            <a:r>
              <a:rPr lang="en-US" altLang="en-US" sz="2000" b="1" dirty="0">
                <a:solidFill>
                  <a:srgbClr val="213163"/>
                </a:solidFill>
              </a:rPr>
              <a:t>3. Integrate multi-variable climate data to uncover causal relationships.</a:t>
            </a:r>
            <a:endParaRPr lang="en-US" altLang="en-US" sz="2000" b="1" dirty="0">
              <a:solidFill>
                <a:srgbClr val="213163"/>
              </a:solidFill>
            </a:endParaRPr>
          </a:p>
          <a:p>
            <a:endParaRPr lang="en-US" altLang="en-US" sz="2000" b="1" dirty="0">
              <a:solidFill>
                <a:srgbClr val="213163"/>
              </a:solidFill>
            </a:endParaRPr>
          </a:p>
          <a:p>
            <a:r>
              <a:rPr lang="en-US" altLang="en-US" sz="2000" b="1" dirty="0">
                <a:solidFill>
                  <a:srgbClr val="213163"/>
                </a:solidFill>
              </a:rPr>
              <a:t>4. Build an interactive dashboard for visualizing climate tipping points.</a:t>
            </a:r>
            <a:endParaRPr lang="en-US" altLang="en-US" sz="2000" b="1" dirty="0">
              <a:solidFill>
                <a:srgbClr val="213163"/>
              </a:solidFill>
            </a:endParaRPr>
          </a:p>
          <a:p>
            <a:endParaRPr lang="en-US" altLang="en-US" sz="2000" b="1" dirty="0">
              <a:solidFill>
                <a:srgbClr val="213163"/>
              </a:solidFill>
            </a:endParaRPr>
          </a:p>
          <a:p>
            <a:r>
              <a:rPr lang="en-US" altLang="en-US" sz="2000" b="1" dirty="0">
                <a:solidFill>
                  <a:srgbClr val="213163"/>
                </a:solidFill>
              </a:rPr>
              <a:t>5. Deploy a recruiter-facing Streamlit app with clean documentation and error-free logic.</a:t>
            </a:r>
            <a:endParaRPr lang="en-US" altLang="en-US" sz="2000" b="1" dirty="0">
              <a:solidFill>
                <a:srgbClr val="213163"/>
              </a:solidFill>
            </a:endParaRPr>
          </a:p>
          <a:p>
            <a:endParaRPr lang="en-US" altLang="en-US" sz="2000" b="1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90" y="1067435"/>
            <a:ext cx="6102350" cy="5429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</a:t>
            </a:r>
            <a:r>
              <a:rPr lang="en-US" altLang="en-IN" sz="2000" b="1" dirty="0">
                <a:solidFill>
                  <a:srgbClr val="213163"/>
                </a:solidFill>
              </a:rPr>
              <a:t> : </a:t>
            </a:r>
            <a:r>
              <a:rPr lang="en-IN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306070" y="1717675"/>
          <a:ext cx="11482070" cy="441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035"/>
                <a:gridCol w="5741035"/>
              </a:tblGrid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Category</a:t>
                      </a:r>
                      <a:endParaRPr lang="en-US"/>
                    </a:p>
                  </a:txBody>
                  <a:tcPr anchor="ctr" anchorCtr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Tools &amp; Libraries Used</a:t>
                      </a:r>
                      <a:endParaRPr lang="en-US"/>
                    </a:p>
                  </a:txBody>
                  <a:tcPr anchor="ctr" anchorCtr="0">
                    <a:solidFill>
                      <a:srgbClr val="0070C0"/>
                    </a:solidFill>
                  </a:tcPr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Programming</a:t>
                      </a:r>
                      <a:endParaRPr lang="en-US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Python</a:t>
                      </a:r>
                      <a:endParaRPr lang="en-US"/>
                    </a:p>
                  </a:txBody>
                  <a:tcPr>
                    <a:solidFill>
                      <a:srgbClr val="E0FFFB"/>
                    </a:solidFill>
                  </a:tcPr>
                </a:tc>
              </a:tr>
              <a:tr h="1136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Machine Learning &amp; Analytics</a:t>
                      </a:r>
                      <a:endParaRPr lang="en-US"/>
                    </a:p>
                  </a:txBody>
                  <a:tcPr>
                    <a:solidFill>
                      <a:srgbClr val="7ADBF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pandas, scikit-learn, XGBoost, Random Forest Classifier, </a:t>
                      </a:r>
                      <a:endParaRPr lang="en-US"/>
                    </a:p>
                  </a:txBody>
                  <a:tcPr>
                    <a:solidFill>
                      <a:srgbClr val="7ADBFB"/>
                    </a:solidFill>
                  </a:tcPr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Visualization</a:t>
                      </a:r>
                      <a:endParaRPr lang="en-US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Plotly, Matplotlib, Streamlit</a:t>
                      </a:r>
                      <a:endParaRPr lang="en-US"/>
                    </a:p>
                  </a:txBody>
                  <a:tcPr>
                    <a:solidFill>
                      <a:srgbClr val="E0FFFB"/>
                    </a:solidFill>
                  </a:tcPr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Deployment</a:t>
                      </a:r>
                      <a:endParaRPr lang="en-US"/>
                    </a:p>
                  </a:txBody>
                  <a:tcPr>
                    <a:solidFill>
                      <a:srgbClr val="7ADBF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Streamlit Cloud, Github</a:t>
                      </a:r>
                      <a:endParaRPr lang="en-US"/>
                    </a:p>
                  </a:txBody>
                  <a:tcPr>
                    <a:solidFill>
                      <a:srgbClr val="7ADBFB"/>
                    </a:solidFill>
                  </a:tcPr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Documentation</a:t>
                      </a:r>
                      <a:endParaRPr lang="en-US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Github, Medium</a:t>
                      </a:r>
                      <a:endParaRPr lang="en-US"/>
                    </a:p>
                  </a:txBody>
                  <a:tcPr>
                    <a:solidFill>
                      <a:srgbClr val="E0FFFB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2502515" y="1789430"/>
            <a:ext cx="406400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605" y="1014730"/>
            <a:ext cx="11713210" cy="58439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/>
            <a:r>
              <a:rPr lang="en-US" sz="2400" b="1" dirty="0">
                <a:solidFill>
                  <a:srgbClr val="213163"/>
                </a:solidFill>
              </a:rPr>
              <a:t>Methodology :</a:t>
            </a:r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US" sz="2000" b="1" dirty="0">
              <a:solidFill>
                <a:srgbClr val="213163"/>
              </a:solidFill>
            </a:endParaRPr>
          </a:p>
          <a:p>
            <a:pPr algn="just"/>
            <a:endParaRPr lang="en-IN" sz="2000" dirty="0">
              <a:solidFill>
                <a:srgbClr val="213163"/>
              </a:solidFill>
            </a:endParaRPr>
          </a:p>
          <a:p>
            <a:pPr algn="just"/>
            <a:r>
              <a:rPr lang="en-US" altLang="en-US" sz="2000" dirty="0">
                <a:solidFill>
                  <a:srgbClr val="213163"/>
                </a:solidFill>
              </a:rPr>
              <a:t>1. Data Collection: Aggregated time-series data on CO₂ emissions, sea level rise, and key climate variables from NASA, NOAA, and Kaggle.</a:t>
            </a:r>
            <a:endParaRPr lang="en-US" altLang="en-US" sz="2000" dirty="0">
              <a:solidFill>
                <a:srgbClr val="213163"/>
              </a:solidFill>
            </a:endParaRPr>
          </a:p>
          <a:p>
            <a:pPr algn="just"/>
            <a:endParaRPr lang="en-US" altLang="en-US" sz="2000" dirty="0">
              <a:solidFill>
                <a:srgbClr val="213163"/>
              </a:solidFill>
            </a:endParaRPr>
          </a:p>
          <a:p>
            <a:pPr algn="just"/>
            <a:r>
              <a:rPr lang="en-US" altLang="en-US" sz="2000" dirty="0">
                <a:solidFill>
                  <a:srgbClr val="213163"/>
                </a:solidFill>
              </a:rPr>
              <a:t>2. Preprocessing: Cleaned and normalized datasets, aligned temporal granularity, and engineered lag-based features.</a:t>
            </a:r>
            <a:endParaRPr lang="en-US" altLang="en-US" sz="2000" dirty="0">
              <a:solidFill>
                <a:srgbClr val="213163"/>
              </a:solidFill>
            </a:endParaRPr>
          </a:p>
          <a:p>
            <a:pPr algn="just"/>
            <a:endParaRPr lang="en-US" altLang="en-US" sz="2000" dirty="0">
              <a:solidFill>
                <a:srgbClr val="213163"/>
              </a:solidFill>
            </a:endParaRPr>
          </a:p>
          <a:p>
            <a:pPr algn="just"/>
            <a:r>
              <a:rPr lang="en-US" altLang="en-US" sz="2000" dirty="0">
                <a:solidFill>
                  <a:srgbClr val="213163"/>
                </a:solidFill>
              </a:rPr>
              <a:t>3. Modeling: Applied XGBoost and Prophet to detect nonlinear trends and threshold shifts in sea level rise.</a:t>
            </a:r>
            <a:endParaRPr lang="en-US" altLang="en-US" sz="2000" dirty="0">
              <a:solidFill>
                <a:srgbClr val="213163"/>
              </a:solidFill>
            </a:endParaRPr>
          </a:p>
          <a:p>
            <a:pPr algn="just"/>
            <a:endParaRPr lang="en-US" altLang="en-US" sz="2000" dirty="0">
              <a:solidFill>
                <a:srgbClr val="213163"/>
              </a:solidFill>
            </a:endParaRPr>
          </a:p>
          <a:p>
            <a:pPr algn="just"/>
            <a:r>
              <a:rPr lang="en-US" altLang="en-US" sz="2000" dirty="0">
                <a:solidFill>
                  <a:srgbClr val="213163"/>
                </a:solidFill>
              </a:rPr>
              <a:t>4. Visualization: Built an interactive Streamlit dashboard with radar, pie, gauge, delta, and bar charts.</a:t>
            </a:r>
            <a:endParaRPr lang="en-US" altLang="en-US" sz="2000" dirty="0">
              <a:solidFill>
                <a:srgbClr val="213163"/>
              </a:solidFill>
            </a:endParaRPr>
          </a:p>
          <a:p>
            <a:pPr algn="just"/>
            <a:endParaRPr lang="en-US" altLang="en-US" sz="2000" dirty="0">
              <a:solidFill>
                <a:srgbClr val="213163"/>
              </a:solidFill>
            </a:endParaRPr>
          </a:p>
          <a:p>
            <a:pPr algn="just"/>
            <a:r>
              <a:rPr lang="en-US" altLang="en-US" sz="2000" dirty="0">
                <a:solidFill>
                  <a:srgbClr val="213163"/>
                </a:solidFill>
              </a:rPr>
              <a:t>5. Deployment: Hosted the app on Streamlit Cloud with a public GitHub repo and complete documentation.</a:t>
            </a:r>
            <a:endParaRPr lang="en-US" altLang="en-US" sz="2000" dirty="0">
              <a:solidFill>
                <a:srgbClr val="213163"/>
              </a:solidFill>
            </a:endParaRPr>
          </a:p>
          <a:p>
            <a:pPr algn="just"/>
            <a:endParaRPr lang="en-US" altLang="en-US" sz="2000" dirty="0">
              <a:solidFill>
                <a:srgbClr val="2131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270" y="1054100"/>
            <a:ext cx="11257280" cy="56629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/>
            <a:r>
              <a:rPr lang="en-US" sz="2400" b="1" dirty="0">
                <a:solidFill>
                  <a:srgbClr val="213163"/>
                </a:solidFill>
              </a:rPr>
              <a:t>Problem Statement:  </a:t>
            </a:r>
            <a:endParaRPr lang="en-US" sz="2400" b="1" dirty="0">
              <a:solidFill>
                <a:srgbClr val="213163"/>
              </a:solidFill>
            </a:endParaRPr>
          </a:p>
          <a:p>
            <a:pPr algn="just"/>
            <a:endParaRPr lang="en-IN" sz="2400" b="1" dirty="0">
              <a:solidFill>
                <a:srgbClr val="213163"/>
              </a:solidFill>
            </a:endParaRPr>
          </a:p>
          <a:p>
            <a:pPr algn="just"/>
            <a:r>
              <a:rPr lang="en-US" altLang="en-US" sz="2400" b="1" dirty="0">
                <a:solidFill>
                  <a:srgbClr val="213163"/>
                </a:solidFill>
              </a:rPr>
              <a:t>Despite growing awareness of climate change, the nonlinear relationship between CO₂ emissions and sea level rise remains poorly understood. </a:t>
            </a:r>
            <a:endParaRPr lang="en-US" altLang="en-US" sz="2400" b="1" dirty="0">
              <a:solidFill>
                <a:srgbClr val="213163"/>
              </a:solidFill>
            </a:endParaRPr>
          </a:p>
          <a:p>
            <a:pPr algn="just"/>
            <a:r>
              <a:rPr lang="en-US" altLang="en-US" sz="2400" b="1" dirty="0">
                <a:solidFill>
                  <a:srgbClr val="213163"/>
                </a:solidFill>
              </a:rPr>
              <a:t>This project aims to develop a temporal machine learning model that identifies critical thresholds of CO₂ emissions beyond which sea level </a:t>
            </a:r>
            <a:endParaRPr lang="en-US" altLang="en-US" sz="2400" b="1" dirty="0">
              <a:solidFill>
                <a:srgbClr val="213163"/>
              </a:solidFill>
            </a:endParaRPr>
          </a:p>
          <a:p>
            <a:pPr algn="just"/>
            <a:r>
              <a:rPr lang="en-US" altLang="en-US" sz="2400" b="1" dirty="0">
                <a:solidFill>
                  <a:srgbClr val="213163"/>
                </a:solidFill>
              </a:rPr>
              <a:t>rise accelerates disproportionately. By integrating time-series data on temperature, precipitation, humidity, and wind speed, the model will </a:t>
            </a:r>
            <a:endParaRPr lang="en-US" altLang="en-US" sz="2400" b="1" dirty="0">
              <a:solidFill>
                <a:srgbClr val="213163"/>
              </a:solidFill>
            </a:endParaRPr>
          </a:p>
          <a:p>
            <a:pPr algn="just"/>
            <a:r>
              <a:rPr lang="en-US" altLang="en-US" sz="2400" b="1" dirty="0">
                <a:solidFill>
                  <a:srgbClr val="213163"/>
                </a:solidFill>
              </a:rPr>
              <a:t>uncover hidden causal patterns and predict when and where climate tipping points may occur.</a:t>
            </a:r>
            <a:endParaRPr lang="en-US" altLang="en-US" sz="2400" b="1" dirty="0">
              <a:solidFill>
                <a:srgbClr val="213163"/>
              </a:solidFill>
            </a:endParaRPr>
          </a:p>
          <a:p>
            <a:pPr algn="just"/>
            <a:endParaRPr lang="en-US" altLang="en-US" sz="2400" b="1" dirty="0">
              <a:solidFill>
                <a:srgbClr val="21316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270" y="1054100"/>
            <a:ext cx="10993755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213163"/>
                </a:solidFill>
              </a:rPr>
              <a:t>Solution :</a:t>
            </a:r>
            <a:endParaRPr lang="en-US" sz="2400" b="1" dirty="0">
              <a:solidFill>
                <a:srgbClr val="213163"/>
              </a:solidFill>
            </a:endParaRPr>
          </a:p>
          <a:p>
            <a:pPr algn="just"/>
            <a:endParaRPr lang="en-US" sz="2400" b="1" dirty="0">
              <a:solidFill>
                <a:srgbClr val="213163"/>
              </a:solidFill>
            </a:endParaRPr>
          </a:p>
          <a:p>
            <a:pPr algn="just"/>
            <a:r>
              <a:rPr lang="en-US" altLang="en-US" sz="2400" b="1" dirty="0">
                <a:solidFill>
                  <a:srgbClr val="213163"/>
                </a:solidFill>
              </a:rPr>
              <a:t>The final product is a fully interactive climate dashboard that visualizes tipping points in sea level rise based on CO₂ emissions and other climate variables.</a:t>
            </a:r>
            <a:endParaRPr lang="en-US" altLang="en-US" sz="2400" b="1" dirty="0">
              <a:solidFill>
                <a:srgbClr val="213163"/>
              </a:solidFill>
            </a:endParaRPr>
          </a:p>
          <a:p>
            <a:pPr algn="just"/>
            <a:r>
              <a:rPr lang="en-US" altLang="en-US" sz="2400" b="1" dirty="0">
                <a:solidFill>
                  <a:srgbClr val="213163"/>
                </a:solidFill>
              </a:rPr>
              <a:t>It empowers users to explore hidden patterns, simulate future scenarios, and understand the urgency of climate thresholds.</a:t>
            </a:r>
            <a:endParaRPr lang="en-US" altLang="en-US" sz="2400" b="1" dirty="0">
              <a:solidFill>
                <a:srgbClr val="213163"/>
              </a:solidFill>
            </a:endParaRPr>
          </a:p>
          <a:p>
            <a:pPr algn="just"/>
            <a:r>
              <a:rPr lang="en-US" altLang="en-US" sz="2400" b="1" dirty="0">
                <a:solidFill>
                  <a:srgbClr val="213163"/>
                </a:solidFill>
              </a:rPr>
              <a:t>The app is designed for clarity, impact, and recruiter visibility — blending technical rigor with product thinking.</a:t>
            </a:r>
            <a:endParaRPr lang="en-US" altLang="en-US" sz="2400" b="1" dirty="0">
              <a:solidFill>
                <a:srgbClr val="213163"/>
              </a:solidFill>
            </a:endParaRPr>
          </a:p>
          <a:p>
            <a:pPr algn="just"/>
            <a:r>
              <a:rPr lang="en-US" sz="2400" b="1" dirty="0">
                <a:solidFill>
                  <a:srgbClr val="213163"/>
                </a:solidFill>
              </a:rPr>
              <a:t>  </a:t>
            </a:r>
            <a:endParaRPr lang="en-US" sz="2400" b="1" dirty="0">
              <a:solidFill>
                <a:srgbClr val="2131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" y="1054100"/>
            <a:ext cx="11749405" cy="54959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 :   </a:t>
            </a:r>
            <a:endParaRPr lang="en-US" sz="2400" b="1" dirty="0">
              <a:solidFill>
                <a:srgbClr val="2131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225" y="988060"/>
            <a:ext cx="117729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213163"/>
                </a:solidFill>
              </a:rPr>
              <a:t>Conclusion :</a:t>
            </a:r>
            <a:endParaRPr lang="en-US" sz="2400" b="1" dirty="0">
              <a:solidFill>
                <a:srgbClr val="213163"/>
              </a:solidFill>
            </a:endParaRPr>
          </a:p>
          <a:p>
            <a:pPr algn="just"/>
            <a:endParaRPr lang="en-US" sz="2400" b="1" dirty="0">
              <a:solidFill>
                <a:srgbClr val="213163"/>
              </a:solidFill>
            </a:endParaRPr>
          </a:p>
          <a:p>
            <a:pPr algn="just"/>
            <a:r>
              <a:rPr lang="en-US" altLang="en-US" sz="2000" b="1" dirty="0">
                <a:solidFill>
                  <a:srgbClr val="213163"/>
                </a:solidFill>
              </a:rPr>
              <a:t>This project demonstrates how temporal machine learning can uncover hidden nonlinear relationships between CO₂ emissions and sea level rise, revealing critical thresholds that signal climate tipping points. By integrating multi-variable time-series data and deploying an interactive dashboard, it bridges scientific insight with public accessibility. The solution not only advances climate modeling but also showcases product thinking, technical rigor, and real-world impact — making it a standout addition to any AI/ML portfolio.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US" sz="2000" b="1" dirty="0">
              <a:solidFill>
                <a:srgbClr val="213163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04*347"/>
  <p:tag name="TABLE_ENDDRAG_RECT" val="24*135*904*347"/>
</p:tagLst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2956</Words>
  <Application>WPS Presentation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KIIT0001</cp:lastModifiedBy>
  <cp:revision>5</cp:revision>
  <dcterms:created xsi:type="dcterms:W3CDTF">2024-12-31T09:40:00Z</dcterms:created>
  <dcterms:modified xsi:type="dcterms:W3CDTF">2025-09-12T19:36:29Z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5C4E554E98544EA6B1DA5F017695AA27_13</vt:lpwstr>
  </property>
  <property fmtid="{D5CDD505-2E9C-101B-9397-08002B2CF9AE}" pid="3" name="KSOProductBuildVer">
    <vt:lpwstr>1033-12.2.0.21931</vt:lpwstr>
  </property>
</Properties>
</file>