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9" r:id="rId3"/>
    <p:sldId id="257" r:id="rId4"/>
    <p:sldId id="258" r:id="rId5"/>
    <p:sldId id="259" r:id="rId6"/>
    <p:sldId id="272" r:id="rId7"/>
    <p:sldId id="274" r:id="rId8"/>
    <p:sldId id="260" r:id="rId9"/>
    <p:sldId id="261" r:id="rId10"/>
    <p:sldId id="262" r:id="rId11"/>
    <p:sldId id="273" r:id="rId12"/>
    <p:sldId id="263" r:id="rId13"/>
    <p:sldId id="264"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D3161-D73F-4D9F-801C-2AD36F5BCBA2}" type="datetimeFigureOut">
              <a:rPr lang="en-US" smtClean="0"/>
              <a:t>10/7/2021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3A170-1124-4A01-A4F7-530BB12B9891}" type="slidenum">
              <a:rPr lang="en-US" smtClean="0"/>
              <a:t>‹#›</a:t>
            </a:fld>
            <a:endParaRPr lang="en-US"/>
          </a:p>
        </p:txBody>
      </p:sp>
    </p:spTree>
    <p:extLst>
      <p:ext uri="{BB962C8B-B14F-4D97-AF65-F5344CB8AC3E}">
        <p14:creationId xmlns:p14="http://schemas.microsoft.com/office/powerpoint/2010/main" val="1841745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52CAD3-4CC5-48C2-853C-EE9ED384A562}" type="datetime1">
              <a:rPr lang="en-AU" smtClean="0"/>
              <a:t>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04C1CB8-0C2C-4329-8B8E-9DFFB256F5F2}" type="slidenum">
              <a:rPr lang="en-AU" smtClean="0"/>
              <a:t>‹#›</a:t>
            </a:fld>
            <a:endParaRPr lang="en-AU"/>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430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DBF8855A-0E4A-4318-B7CE-6EB27CC924B7}" type="datetime1">
              <a:rPr lang="en-AU" smtClean="0"/>
              <a:t>7/10/2021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04C1CB8-0C2C-4329-8B8E-9DFFB256F5F2}" type="slidenum">
              <a:rPr lang="en-AU" smtClean="0"/>
              <a:t>‹#›</a:t>
            </a:fld>
            <a:endParaRPr lang="en-AU"/>
          </a:p>
        </p:txBody>
      </p:sp>
    </p:spTree>
    <p:extLst>
      <p:ext uri="{BB962C8B-B14F-4D97-AF65-F5344CB8AC3E}">
        <p14:creationId xmlns:p14="http://schemas.microsoft.com/office/powerpoint/2010/main" val="3276024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DB59AE-4A67-47F8-86D0-CD4BB4FC21F0}" type="datetime1">
              <a:rPr lang="en-AU" smtClean="0"/>
              <a:t>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04C1CB8-0C2C-4329-8B8E-9DFFB256F5F2}" type="slidenum">
              <a:rPr lang="en-AU" smtClean="0"/>
              <a:t>‹#›</a:t>
            </a:fld>
            <a:endParaRPr lang="en-AU"/>
          </a:p>
        </p:txBody>
      </p:sp>
    </p:spTree>
    <p:extLst>
      <p:ext uri="{BB962C8B-B14F-4D97-AF65-F5344CB8AC3E}">
        <p14:creationId xmlns:p14="http://schemas.microsoft.com/office/powerpoint/2010/main" val="2896737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FC69BA-2D9C-4C77-BA4D-081DAD9DE6A7}" type="datetime1">
              <a:rPr lang="en-AU" smtClean="0"/>
              <a:t>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04C1CB8-0C2C-4329-8B8E-9DFFB256F5F2}" type="slidenum">
              <a:rPr lang="en-AU" smtClean="0"/>
              <a:t>‹#›</a:t>
            </a:fld>
            <a:endParaRPr lang="en-AU"/>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83876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2D15D-EE4C-4415-8B8C-853E689E5BDF}" type="datetime1">
              <a:rPr lang="en-AU" smtClean="0"/>
              <a:t>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04C1CB8-0C2C-4329-8B8E-9DFFB256F5F2}" type="slidenum">
              <a:rPr lang="en-AU" smtClean="0"/>
              <a:t>‹#›</a:t>
            </a:fld>
            <a:endParaRPr lang="en-AU"/>
          </a:p>
        </p:txBody>
      </p:sp>
    </p:spTree>
    <p:extLst>
      <p:ext uri="{BB962C8B-B14F-4D97-AF65-F5344CB8AC3E}">
        <p14:creationId xmlns:p14="http://schemas.microsoft.com/office/powerpoint/2010/main" val="105015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CC3D11-1ACC-4B11-8838-28752B0925A4}" type="datetime1">
              <a:rPr lang="en-AU" smtClean="0"/>
              <a:t>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04C1CB8-0C2C-4329-8B8E-9DFFB256F5F2}" type="slidenum">
              <a:rPr lang="en-AU" smtClean="0"/>
              <a:t>‹#›</a:t>
            </a:fld>
            <a:endParaRPr lang="en-AU"/>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98225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3B8F8A-D7B9-4EB4-92A8-7DC613133D6A}" type="datetime1">
              <a:rPr lang="en-AU" smtClean="0"/>
              <a:t>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04C1CB8-0C2C-4329-8B8E-9DFFB256F5F2}" type="slidenum">
              <a:rPr lang="en-AU" smtClean="0"/>
              <a:t>‹#›</a:t>
            </a:fld>
            <a:endParaRPr lang="en-AU"/>
          </a:p>
        </p:txBody>
      </p:sp>
    </p:spTree>
    <p:extLst>
      <p:ext uri="{BB962C8B-B14F-4D97-AF65-F5344CB8AC3E}">
        <p14:creationId xmlns:p14="http://schemas.microsoft.com/office/powerpoint/2010/main" val="1502262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843371-81D2-4771-AEB0-4E1AE805AE36}" type="datetime1">
              <a:rPr lang="en-AU" smtClean="0"/>
              <a:t>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04C1CB8-0C2C-4329-8B8E-9DFFB256F5F2}" type="slidenum">
              <a:rPr lang="en-AU" smtClean="0"/>
              <a:t>‹#›</a:t>
            </a:fld>
            <a:endParaRPr lang="en-AU"/>
          </a:p>
        </p:txBody>
      </p:sp>
    </p:spTree>
    <p:extLst>
      <p:ext uri="{BB962C8B-B14F-4D97-AF65-F5344CB8AC3E}">
        <p14:creationId xmlns:p14="http://schemas.microsoft.com/office/powerpoint/2010/main" val="2084993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28E57-073F-49BD-9C86-1994CAA4D80D}" type="datetime1">
              <a:rPr lang="en-AU" smtClean="0"/>
              <a:t>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04C1CB8-0C2C-4329-8B8E-9DFFB256F5F2}" type="slidenum">
              <a:rPr lang="en-AU" smtClean="0"/>
              <a:t>‹#›</a:t>
            </a:fld>
            <a:endParaRPr lang="en-AU"/>
          </a:p>
        </p:txBody>
      </p:sp>
    </p:spTree>
    <p:extLst>
      <p:ext uri="{BB962C8B-B14F-4D97-AF65-F5344CB8AC3E}">
        <p14:creationId xmlns:p14="http://schemas.microsoft.com/office/powerpoint/2010/main" val="67180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87B8C9-59F5-4F6E-83EE-2D7282C785C5}" type="datetime1">
              <a:rPr lang="en-AU" smtClean="0"/>
              <a:t>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04C1CB8-0C2C-4329-8B8E-9DFFB256F5F2}" type="slidenum">
              <a:rPr lang="en-AU" smtClean="0"/>
              <a:t>‹#›</a:t>
            </a:fld>
            <a:endParaRPr lang="en-AU"/>
          </a:p>
        </p:txBody>
      </p:sp>
    </p:spTree>
    <p:extLst>
      <p:ext uri="{BB962C8B-B14F-4D97-AF65-F5344CB8AC3E}">
        <p14:creationId xmlns:p14="http://schemas.microsoft.com/office/powerpoint/2010/main" val="150535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8D1C36-7292-4880-980C-94C63AEA2604}" type="datetime1">
              <a:rPr lang="en-AU" smtClean="0"/>
              <a:t>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04C1CB8-0C2C-4329-8B8E-9DFFB256F5F2}" type="slidenum">
              <a:rPr lang="en-AU" smtClean="0"/>
              <a:t>‹#›</a:t>
            </a:fld>
            <a:endParaRPr lang="en-AU"/>
          </a:p>
        </p:txBody>
      </p:sp>
    </p:spTree>
    <p:extLst>
      <p:ext uri="{BB962C8B-B14F-4D97-AF65-F5344CB8AC3E}">
        <p14:creationId xmlns:p14="http://schemas.microsoft.com/office/powerpoint/2010/main" val="2972266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C5A09C-F068-4F64-BBB1-7726A3D4BB2D}" type="datetime1">
              <a:rPr lang="en-AU" smtClean="0"/>
              <a:t>7/10/2021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04C1CB8-0C2C-4329-8B8E-9DFFB256F5F2}" type="slidenum">
              <a:rPr lang="en-AU" smtClean="0"/>
              <a:t>‹#›</a:t>
            </a:fld>
            <a:endParaRPr lang="en-AU"/>
          </a:p>
        </p:txBody>
      </p:sp>
    </p:spTree>
    <p:extLst>
      <p:ext uri="{BB962C8B-B14F-4D97-AF65-F5344CB8AC3E}">
        <p14:creationId xmlns:p14="http://schemas.microsoft.com/office/powerpoint/2010/main" val="180843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97532F-2BE6-4629-8FC5-4AC260EB4FB0}" type="datetime1">
              <a:rPr lang="en-AU" smtClean="0"/>
              <a:t>7/10/2021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04C1CB8-0C2C-4329-8B8E-9DFFB256F5F2}" type="slidenum">
              <a:rPr lang="en-AU" smtClean="0"/>
              <a:t>‹#›</a:t>
            </a:fld>
            <a:endParaRPr lang="en-AU"/>
          </a:p>
        </p:txBody>
      </p:sp>
    </p:spTree>
    <p:extLst>
      <p:ext uri="{BB962C8B-B14F-4D97-AF65-F5344CB8AC3E}">
        <p14:creationId xmlns:p14="http://schemas.microsoft.com/office/powerpoint/2010/main" val="1889625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1668BE-72D5-4786-BE98-52DD29355F8A}" type="datetime1">
              <a:rPr lang="en-AU" smtClean="0"/>
              <a:t>7/10/2021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04C1CB8-0C2C-4329-8B8E-9DFFB256F5F2}" type="slidenum">
              <a:rPr lang="en-AU" smtClean="0"/>
              <a:t>‹#›</a:t>
            </a:fld>
            <a:endParaRPr lang="en-AU"/>
          </a:p>
        </p:txBody>
      </p:sp>
    </p:spTree>
    <p:extLst>
      <p:ext uri="{BB962C8B-B14F-4D97-AF65-F5344CB8AC3E}">
        <p14:creationId xmlns:p14="http://schemas.microsoft.com/office/powerpoint/2010/main" val="3177975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3C9F3-E6C2-46EA-91E3-60FA6D1A3D52}" type="datetime1">
              <a:rPr lang="en-AU" smtClean="0"/>
              <a:t>7/10/2021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04C1CB8-0C2C-4329-8B8E-9DFFB256F5F2}" type="slidenum">
              <a:rPr lang="en-AU" smtClean="0"/>
              <a:t>‹#›</a:t>
            </a:fld>
            <a:endParaRPr lang="en-AU"/>
          </a:p>
        </p:txBody>
      </p:sp>
    </p:spTree>
    <p:extLst>
      <p:ext uri="{BB962C8B-B14F-4D97-AF65-F5344CB8AC3E}">
        <p14:creationId xmlns:p14="http://schemas.microsoft.com/office/powerpoint/2010/main" val="195110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64AFEE3-F06B-4670-808C-3BB56B2F0B40}" type="datetime1">
              <a:rPr lang="en-AU" smtClean="0"/>
              <a:t>7/10/2021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04C1CB8-0C2C-4329-8B8E-9DFFB256F5F2}" type="slidenum">
              <a:rPr lang="en-AU" smtClean="0"/>
              <a:t>‹#›</a:t>
            </a:fld>
            <a:endParaRPr lang="en-AU"/>
          </a:p>
        </p:txBody>
      </p:sp>
    </p:spTree>
    <p:extLst>
      <p:ext uri="{BB962C8B-B14F-4D97-AF65-F5344CB8AC3E}">
        <p14:creationId xmlns:p14="http://schemas.microsoft.com/office/powerpoint/2010/main" val="91457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C18AC3-A8FA-420B-B16C-D7F552F5F02E}" type="datetime1">
              <a:rPr lang="en-AU" smtClean="0"/>
              <a:t>7/10/2021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04C1CB8-0C2C-4329-8B8E-9DFFB256F5F2}" type="slidenum">
              <a:rPr lang="en-AU" smtClean="0"/>
              <a:t>‹#›</a:t>
            </a:fld>
            <a:endParaRPr lang="en-AU"/>
          </a:p>
        </p:txBody>
      </p:sp>
    </p:spTree>
    <p:extLst>
      <p:ext uri="{BB962C8B-B14F-4D97-AF65-F5344CB8AC3E}">
        <p14:creationId xmlns:p14="http://schemas.microsoft.com/office/powerpoint/2010/main" val="2577657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C896815-B6A4-420F-AF58-A6CCFE76BE2C}" type="datetime1">
              <a:rPr lang="en-AU" smtClean="0"/>
              <a:t>7/10/2021</a:t>
            </a:fld>
            <a:endParaRPr lang="en-AU"/>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AU"/>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04C1CB8-0C2C-4329-8B8E-9DFFB256F5F2}" type="slidenum">
              <a:rPr lang="en-AU" smtClean="0"/>
              <a:t>‹#›</a:t>
            </a:fld>
            <a:endParaRPr lang="en-AU"/>
          </a:p>
        </p:txBody>
      </p:sp>
    </p:spTree>
    <p:extLst>
      <p:ext uri="{BB962C8B-B14F-4D97-AF65-F5344CB8AC3E}">
        <p14:creationId xmlns:p14="http://schemas.microsoft.com/office/powerpoint/2010/main" val="26257001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effectLst/>
                <a:latin typeface="Georgia" panose="02040502050405020303" pitchFamily="18" charset="0"/>
                <a:ea typeface="Cambria" panose="02040503050406030204" pitchFamily="18" charset="0"/>
                <a:cs typeface="Cambria" panose="02040503050406030204" pitchFamily="18" charset="0"/>
              </a:rPr>
              <a:t>Gas Leakage and Water Level Detection System</a:t>
            </a:r>
            <a:endParaRPr lang="en-AU" sz="3600" dirty="0"/>
          </a:p>
        </p:txBody>
      </p:sp>
    </p:spTree>
    <p:extLst>
      <p:ext uri="{BB962C8B-B14F-4D97-AF65-F5344CB8AC3E}">
        <p14:creationId xmlns:p14="http://schemas.microsoft.com/office/powerpoint/2010/main" val="887984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3688"/>
            <a:ext cx="8534400" cy="1507067"/>
          </a:xfrm>
        </p:spPr>
        <p:txBody>
          <a:bodyPr/>
          <a:lstStyle/>
          <a:p>
            <a:r>
              <a:rPr lang="en-AU" dirty="0"/>
              <a:t>Working procedure</a:t>
            </a:r>
          </a:p>
        </p:txBody>
      </p:sp>
      <p:sp>
        <p:nvSpPr>
          <p:cNvPr id="3" name="Content Placeholder 2"/>
          <p:cNvSpPr>
            <a:spLocks noGrp="1"/>
          </p:cNvSpPr>
          <p:nvPr>
            <p:ph idx="1"/>
          </p:nvPr>
        </p:nvSpPr>
        <p:spPr>
          <a:xfrm>
            <a:off x="684212" y="1862668"/>
            <a:ext cx="8534400" cy="3770488"/>
          </a:xfrm>
        </p:spPr>
        <p:txBody>
          <a:bodyPr>
            <a:normAutofit/>
          </a:bodyPr>
          <a:lstStyle/>
          <a:p>
            <a:pPr marL="0" marR="0" algn="just">
              <a:lnSpc>
                <a:spcPct val="115000"/>
              </a:lnSpc>
              <a:spcBef>
                <a:spcPts val="0"/>
              </a:spcBef>
              <a:spcAft>
                <a:spcPts val="600"/>
              </a:spcAft>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At first the Gas sensor will detect any leakage. If it find any it will send signal to the relay and relay will cut off the gas flow. The message will be shown to the LCD display.</a:t>
            </a:r>
          </a:p>
          <a:p>
            <a:pPr marL="0" marR="0" indent="0" algn="just">
              <a:lnSpc>
                <a:spcPct val="115000"/>
              </a:lnSpc>
              <a:spcBef>
                <a:spcPts val="0"/>
              </a:spcBef>
              <a:spcAft>
                <a:spcPts val="600"/>
              </a:spcAft>
              <a:buNone/>
            </a:pPr>
            <a:endParaRPr lang="en-US" sz="1800" dirty="0">
              <a:solidFill>
                <a:schemeClr val="tx1"/>
              </a:solidFill>
              <a:effectLst/>
              <a:latin typeface="Arial" panose="020B0604020202020204" pitchFamily="34" charset="0"/>
              <a:ea typeface="Arial" panose="020B0604020202020204" pitchFamily="34" charset="0"/>
            </a:endParaRPr>
          </a:p>
          <a:p>
            <a:pPr marL="0" marR="0" algn="just">
              <a:lnSpc>
                <a:spcPct val="115000"/>
              </a:lnSpc>
              <a:spcBef>
                <a:spcPts val="0"/>
              </a:spcBef>
              <a:spcAft>
                <a:spcPts val="600"/>
              </a:spcAft>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The Ultrasonic Sensor will check the water flow level. If the water level is higher than 70%, a signal will be sent to the relay and that will stop the water flow. Also the water level and the message will be shown to the display.</a:t>
            </a:r>
            <a:endParaRPr lang="en-US" sz="1800" dirty="0">
              <a:solidFill>
                <a:schemeClr val="tx1"/>
              </a:solidFill>
              <a:effectLst/>
              <a:latin typeface="Arial" panose="020B0604020202020204" pitchFamily="34" charset="0"/>
              <a:ea typeface="Arial" panose="020B0604020202020204" pitchFamily="34" charset="0"/>
            </a:endParaRPr>
          </a:p>
          <a:p>
            <a:pPr marL="0" marR="0" indent="0" algn="just">
              <a:lnSpc>
                <a:spcPct val="115000"/>
              </a:lnSpc>
              <a:spcBef>
                <a:spcPts val="0"/>
              </a:spcBef>
              <a:spcAft>
                <a:spcPts val="0"/>
              </a:spcAft>
              <a:buNone/>
            </a:pPr>
            <a:endParaRPr lang="en-US" sz="1800" dirty="0">
              <a:effectLst/>
              <a:latin typeface="Arial" panose="020B0604020202020204" pitchFamily="34" charset="0"/>
              <a:ea typeface="Arial" panose="020B0604020202020204" pitchFamily="34" charset="0"/>
            </a:endParaRPr>
          </a:p>
          <a:p>
            <a:pPr marL="0" indent="0">
              <a:buNone/>
            </a:pPr>
            <a:endParaRPr lang="en-US" sz="1800" dirty="0">
              <a:solidFill>
                <a:schemeClr val="tx1"/>
              </a:solidFill>
              <a:effectLst/>
              <a:latin typeface="Arial" panose="020B0604020202020204" pitchFamily="34" charset="0"/>
              <a:ea typeface="Arial" panose="020B0604020202020204" pitchFamily="34" charset="0"/>
            </a:endParaRPr>
          </a:p>
        </p:txBody>
      </p:sp>
      <p:sp>
        <p:nvSpPr>
          <p:cNvPr id="5" name="Slide Number Placeholder 4">
            <a:extLst>
              <a:ext uri="{FF2B5EF4-FFF2-40B4-BE49-F238E27FC236}">
                <a16:creationId xmlns:a16="http://schemas.microsoft.com/office/drawing/2014/main" id="{391DCF75-7151-4726-9366-F59D06453532}"/>
              </a:ext>
            </a:extLst>
          </p:cNvPr>
          <p:cNvSpPr>
            <a:spLocks noGrp="1"/>
          </p:cNvSpPr>
          <p:nvPr>
            <p:ph type="sldNum" sz="quarter" idx="12"/>
          </p:nvPr>
        </p:nvSpPr>
        <p:spPr/>
        <p:txBody>
          <a:bodyPr/>
          <a:lstStyle/>
          <a:p>
            <a:fld id="{104C1CB8-0C2C-4329-8B8E-9DFFB256F5F2}" type="slidenum">
              <a:rPr lang="en-AU" smtClean="0">
                <a:solidFill>
                  <a:schemeClr val="tx1"/>
                </a:solidFill>
              </a:rPr>
              <a:t>10</a:t>
            </a:fld>
            <a:endParaRPr lang="en-AU" dirty="0">
              <a:solidFill>
                <a:schemeClr val="tx1"/>
              </a:solidFill>
            </a:endParaRPr>
          </a:p>
        </p:txBody>
      </p:sp>
    </p:spTree>
    <p:extLst>
      <p:ext uri="{BB962C8B-B14F-4D97-AF65-F5344CB8AC3E}">
        <p14:creationId xmlns:p14="http://schemas.microsoft.com/office/powerpoint/2010/main" val="194121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3688"/>
            <a:ext cx="8534400" cy="1507067"/>
          </a:xfrm>
        </p:spPr>
        <p:txBody>
          <a:bodyPr/>
          <a:lstStyle/>
          <a:p>
            <a:r>
              <a:rPr lang="en-AU" dirty="0"/>
              <a:t>Proteus simulation</a:t>
            </a:r>
          </a:p>
        </p:txBody>
      </p:sp>
      <p:sp>
        <p:nvSpPr>
          <p:cNvPr id="3" name="Content Placeholder 2"/>
          <p:cNvSpPr>
            <a:spLocks noGrp="1"/>
          </p:cNvSpPr>
          <p:nvPr>
            <p:ph idx="1"/>
          </p:nvPr>
        </p:nvSpPr>
        <p:spPr>
          <a:xfrm>
            <a:off x="684212" y="1862668"/>
            <a:ext cx="8534400" cy="3770488"/>
          </a:xfrm>
        </p:spPr>
        <p:txBody>
          <a:bodyPr>
            <a:normAutofit/>
          </a:bodyPr>
          <a:lstStyle/>
          <a:p>
            <a:pPr marL="0" marR="0" indent="0" algn="just">
              <a:lnSpc>
                <a:spcPct val="115000"/>
              </a:lnSpc>
              <a:spcBef>
                <a:spcPts val="0"/>
              </a:spcBef>
              <a:spcAft>
                <a:spcPts val="0"/>
              </a:spcAft>
              <a:buNone/>
            </a:pPr>
            <a:endParaRPr lang="en-US" sz="1800" dirty="0">
              <a:effectLst/>
              <a:latin typeface="Arial" panose="020B0604020202020204" pitchFamily="34" charset="0"/>
              <a:ea typeface="Arial" panose="020B0604020202020204" pitchFamily="34" charset="0"/>
            </a:endParaRPr>
          </a:p>
          <a:p>
            <a:pPr marL="0" indent="0">
              <a:buNone/>
            </a:pPr>
            <a:endParaRPr lang="en-US" sz="1800" dirty="0">
              <a:solidFill>
                <a:schemeClr val="tx1"/>
              </a:solidFill>
              <a:effectLst/>
              <a:latin typeface="Arial" panose="020B0604020202020204" pitchFamily="34" charset="0"/>
              <a:ea typeface="Arial" panose="020B0604020202020204" pitchFamily="34" charset="0"/>
            </a:endParaRPr>
          </a:p>
        </p:txBody>
      </p:sp>
      <p:sp>
        <p:nvSpPr>
          <p:cNvPr id="5" name="Slide Number Placeholder 4">
            <a:extLst>
              <a:ext uri="{FF2B5EF4-FFF2-40B4-BE49-F238E27FC236}">
                <a16:creationId xmlns:a16="http://schemas.microsoft.com/office/drawing/2014/main" id="{391DCF75-7151-4726-9366-F59D06453532}"/>
              </a:ext>
            </a:extLst>
          </p:cNvPr>
          <p:cNvSpPr>
            <a:spLocks noGrp="1"/>
          </p:cNvSpPr>
          <p:nvPr>
            <p:ph type="sldNum" sz="quarter" idx="12"/>
          </p:nvPr>
        </p:nvSpPr>
        <p:spPr/>
        <p:txBody>
          <a:bodyPr/>
          <a:lstStyle/>
          <a:p>
            <a:fld id="{104C1CB8-0C2C-4329-8B8E-9DFFB256F5F2}" type="slidenum">
              <a:rPr lang="en-AU" smtClean="0">
                <a:solidFill>
                  <a:schemeClr val="tx1"/>
                </a:solidFill>
              </a:rPr>
              <a:t>11</a:t>
            </a:fld>
            <a:endParaRPr lang="en-AU" dirty="0">
              <a:solidFill>
                <a:schemeClr val="tx1"/>
              </a:solidFill>
            </a:endParaRPr>
          </a:p>
        </p:txBody>
      </p:sp>
      <p:pic>
        <p:nvPicPr>
          <p:cNvPr id="6" name="Picture 5">
            <a:extLst>
              <a:ext uri="{FF2B5EF4-FFF2-40B4-BE49-F238E27FC236}">
                <a16:creationId xmlns:a16="http://schemas.microsoft.com/office/drawing/2014/main" id="{2F8BDC4C-59AB-4A56-B2CC-A879F6706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3" y="1862668"/>
            <a:ext cx="8534400" cy="3715807"/>
          </a:xfrm>
          <a:prstGeom prst="rect">
            <a:avLst/>
          </a:prstGeom>
        </p:spPr>
      </p:pic>
    </p:spTree>
    <p:extLst>
      <p:ext uri="{BB962C8B-B14F-4D97-AF65-F5344CB8AC3E}">
        <p14:creationId xmlns:p14="http://schemas.microsoft.com/office/powerpoint/2010/main" val="1483726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3688"/>
            <a:ext cx="8534400" cy="1507067"/>
          </a:xfrm>
        </p:spPr>
        <p:txBody>
          <a:bodyPr/>
          <a:lstStyle/>
          <a:p>
            <a:r>
              <a:rPr lang="en-AU" dirty="0"/>
              <a:t>Estimated budget</a:t>
            </a:r>
          </a:p>
        </p:txBody>
      </p:sp>
      <p:sp>
        <p:nvSpPr>
          <p:cNvPr id="3" name="Content Placeholder 2"/>
          <p:cNvSpPr>
            <a:spLocks noGrp="1"/>
          </p:cNvSpPr>
          <p:nvPr>
            <p:ph idx="1"/>
          </p:nvPr>
        </p:nvSpPr>
        <p:spPr>
          <a:xfrm>
            <a:off x="684212" y="1862668"/>
            <a:ext cx="8534400" cy="3770488"/>
          </a:xfrm>
        </p:spPr>
        <p:txBody>
          <a:bodyPr>
            <a:normAutofit/>
          </a:bodyPr>
          <a:lstStyle/>
          <a:p>
            <a:pPr marL="0" marR="0" indent="0" algn="just">
              <a:lnSpc>
                <a:spcPct val="115000"/>
              </a:lnSpc>
              <a:spcBef>
                <a:spcPts val="0"/>
              </a:spcBef>
              <a:spcAft>
                <a:spcPts val="0"/>
              </a:spcAft>
              <a:buNone/>
            </a:pPr>
            <a:endParaRPr lang="en-US" sz="1800" dirty="0">
              <a:effectLst/>
              <a:latin typeface="Arial" panose="020B0604020202020204" pitchFamily="34" charset="0"/>
              <a:ea typeface="Arial" panose="020B0604020202020204" pitchFamily="34" charset="0"/>
            </a:endParaRPr>
          </a:p>
          <a:p>
            <a:pPr marL="0" indent="0">
              <a:buNone/>
            </a:pPr>
            <a:endParaRPr lang="en-US" sz="1800" dirty="0">
              <a:solidFill>
                <a:schemeClr val="tx1"/>
              </a:solidFill>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EA501385-540A-4A0E-9ECB-82CC8FFE6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1957182"/>
            <a:ext cx="8534400" cy="3675974"/>
          </a:xfrm>
          <a:prstGeom prst="rect">
            <a:avLst/>
          </a:prstGeom>
        </p:spPr>
      </p:pic>
      <p:sp>
        <p:nvSpPr>
          <p:cNvPr id="7" name="Slide Number Placeholder 6">
            <a:extLst>
              <a:ext uri="{FF2B5EF4-FFF2-40B4-BE49-F238E27FC236}">
                <a16:creationId xmlns:a16="http://schemas.microsoft.com/office/drawing/2014/main" id="{4BA4F683-0432-4DE9-958E-95FDAB2C79FC}"/>
              </a:ext>
            </a:extLst>
          </p:cNvPr>
          <p:cNvSpPr>
            <a:spLocks noGrp="1"/>
          </p:cNvSpPr>
          <p:nvPr>
            <p:ph type="sldNum" sz="quarter" idx="12"/>
          </p:nvPr>
        </p:nvSpPr>
        <p:spPr/>
        <p:txBody>
          <a:bodyPr/>
          <a:lstStyle/>
          <a:p>
            <a:fld id="{104C1CB8-0C2C-4329-8B8E-9DFFB256F5F2}" type="slidenum">
              <a:rPr lang="en-AU" smtClean="0">
                <a:solidFill>
                  <a:schemeClr val="tx1"/>
                </a:solidFill>
              </a:rPr>
              <a:t>12</a:t>
            </a:fld>
            <a:endParaRPr lang="en-AU" dirty="0">
              <a:solidFill>
                <a:schemeClr val="tx1"/>
              </a:solidFill>
            </a:endParaRPr>
          </a:p>
        </p:txBody>
      </p:sp>
    </p:spTree>
    <p:extLst>
      <p:ext uri="{BB962C8B-B14F-4D97-AF65-F5344CB8AC3E}">
        <p14:creationId xmlns:p14="http://schemas.microsoft.com/office/powerpoint/2010/main" val="4188611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3688"/>
            <a:ext cx="8534400" cy="1507067"/>
          </a:xfrm>
        </p:spPr>
        <p:txBody>
          <a:bodyPr/>
          <a:lstStyle/>
          <a:p>
            <a:r>
              <a:rPr lang="en-AU" dirty="0"/>
              <a:t>Future plan</a:t>
            </a:r>
          </a:p>
        </p:txBody>
      </p:sp>
      <p:sp>
        <p:nvSpPr>
          <p:cNvPr id="3" name="Content Placeholder 2"/>
          <p:cNvSpPr>
            <a:spLocks noGrp="1"/>
          </p:cNvSpPr>
          <p:nvPr>
            <p:ph idx="1"/>
          </p:nvPr>
        </p:nvSpPr>
        <p:spPr>
          <a:xfrm>
            <a:off x="684212" y="1862668"/>
            <a:ext cx="8534400" cy="3770488"/>
          </a:xfrm>
        </p:spPr>
        <p:txBody>
          <a:bodyPr>
            <a:normAutofit/>
          </a:bodyPr>
          <a:lstStyle/>
          <a:p>
            <a:pPr marL="342900" marR="0" lvl="0" indent="-342900" algn="just">
              <a:lnSpc>
                <a:spcPct val="115000"/>
              </a:lnSpc>
              <a:spcBef>
                <a:spcPts val="0"/>
              </a:spcBef>
              <a:spcAft>
                <a:spcPts val="600"/>
              </a:spcAft>
              <a:buFont typeface="Symbol" panose="05050102010706020507" pitchFamily="18" charset="2"/>
              <a:buChar char=""/>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We will add smoke detection system.</a:t>
            </a:r>
            <a:endParaRPr lang="en-US" sz="1800" dirty="0">
              <a:solidFill>
                <a:schemeClr val="tx1"/>
              </a:solidFill>
              <a:effectLst/>
              <a:latin typeface="Cambria" panose="02040503050406030204" pitchFamily="18" charset="0"/>
              <a:ea typeface="Cambria" panose="02040503050406030204"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Will also add automated door security system.</a:t>
            </a:r>
            <a:endParaRPr lang="en-US" sz="1800" dirty="0">
              <a:solidFill>
                <a:schemeClr val="tx1"/>
              </a:solidFill>
              <a:effectLst/>
              <a:latin typeface="Cambria" panose="02040503050406030204" pitchFamily="18" charset="0"/>
              <a:ea typeface="Cambria" panose="02040503050406030204" pitchFamily="18" charset="0"/>
            </a:endParaRPr>
          </a:p>
          <a:p>
            <a:pPr marL="0" indent="0">
              <a:buNone/>
            </a:pPr>
            <a:endParaRPr lang="en-US" sz="1800" dirty="0">
              <a:solidFill>
                <a:schemeClr val="tx1"/>
              </a:solidFill>
              <a:effectLst/>
              <a:latin typeface="Arial" panose="020B0604020202020204" pitchFamily="34" charset="0"/>
              <a:ea typeface="Arial" panose="020B0604020202020204" pitchFamily="34" charset="0"/>
            </a:endParaRPr>
          </a:p>
        </p:txBody>
      </p:sp>
      <p:sp>
        <p:nvSpPr>
          <p:cNvPr id="5" name="Slide Number Placeholder 4">
            <a:extLst>
              <a:ext uri="{FF2B5EF4-FFF2-40B4-BE49-F238E27FC236}">
                <a16:creationId xmlns:a16="http://schemas.microsoft.com/office/drawing/2014/main" id="{F10BEBBE-C06D-40F1-96E1-E169C673AF5B}"/>
              </a:ext>
            </a:extLst>
          </p:cNvPr>
          <p:cNvSpPr>
            <a:spLocks noGrp="1"/>
          </p:cNvSpPr>
          <p:nvPr>
            <p:ph type="sldNum" sz="quarter" idx="12"/>
          </p:nvPr>
        </p:nvSpPr>
        <p:spPr/>
        <p:txBody>
          <a:bodyPr/>
          <a:lstStyle/>
          <a:p>
            <a:fld id="{104C1CB8-0C2C-4329-8B8E-9DFFB256F5F2}" type="slidenum">
              <a:rPr lang="en-AU" smtClean="0">
                <a:solidFill>
                  <a:schemeClr val="tx1"/>
                </a:solidFill>
              </a:rPr>
              <a:t>13</a:t>
            </a:fld>
            <a:endParaRPr lang="en-AU" dirty="0">
              <a:solidFill>
                <a:schemeClr val="tx1"/>
              </a:solidFill>
            </a:endParaRPr>
          </a:p>
        </p:txBody>
      </p:sp>
    </p:spTree>
    <p:extLst>
      <p:ext uri="{BB962C8B-B14F-4D97-AF65-F5344CB8AC3E}">
        <p14:creationId xmlns:p14="http://schemas.microsoft.com/office/powerpoint/2010/main" val="2537717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3688"/>
            <a:ext cx="8534400" cy="1507067"/>
          </a:xfrm>
        </p:spPr>
        <p:txBody>
          <a:bodyPr/>
          <a:lstStyle/>
          <a:p>
            <a:r>
              <a:rPr lang="en-AU" dirty="0"/>
              <a:t>conclusion</a:t>
            </a:r>
          </a:p>
        </p:txBody>
      </p:sp>
      <p:sp>
        <p:nvSpPr>
          <p:cNvPr id="3" name="Content Placeholder 2"/>
          <p:cNvSpPr>
            <a:spLocks noGrp="1"/>
          </p:cNvSpPr>
          <p:nvPr>
            <p:ph idx="1"/>
          </p:nvPr>
        </p:nvSpPr>
        <p:spPr>
          <a:xfrm>
            <a:off x="684212" y="1862668"/>
            <a:ext cx="8534400" cy="3770488"/>
          </a:xfrm>
        </p:spPr>
        <p:txBody>
          <a:bodyPr>
            <a:normAutofit/>
          </a:bodyPr>
          <a:lstStyle/>
          <a:p>
            <a:pPr marL="0" indent="0" algn="just">
              <a:lnSpc>
                <a:spcPct val="115000"/>
              </a:lnSpc>
              <a:spcBef>
                <a:spcPts val="0"/>
              </a:spcBef>
              <a:spcAft>
                <a:spcPts val="0"/>
              </a:spcAft>
              <a:buNone/>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Gas leakage and Water level detection system is a project which can be implemented easily. This system can ensure any kind of gas leakage and water level is detected accurately. Thus, it can play a vital role in reducing the potential risk of accidents.</a:t>
            </a:r>
            <a:endParaRPr lang="en-US" sz="1800" dirty="0">
              <a:solidFill>
                <a:schemeClr val="tx1"/>
              </a:solidFill>
              <a:effectLst/>
              <a:latin typeface="Arial" panose="020B0604020202020204" pitchFamily="34" charset="0"/>
              <a:ea typeface="Arial" panose="020B0604020202020204" pitchFamily="34" charset="0"/>
            </a:endParaRPr>
          </a:p>
          <a:p>
            <a:pPr marL="0" indent="0">
              <a:buNone/>
            </a:pPr>
            <a:endParaRPr lang="en-US" sz="1800" dirty="0">
              <a:solidFill>
                <a:schemeClr val="tx1"/>
              </a:solidFill>
              <a:effectLst/>
              <a:latin typeface="Arial" panose="020B0604020202020204" pitchFamily="34" charset="0"/>
              <a:ea typeface="Arial" panose="020B0604020202020204" pitchFamily="34" charset="0"/>
            </a:endParaRPr>
          </a:p>
        </p:txBody>
      </p:sp>
      <p:sp>
        <p:nvSpPr>
          <p:cNvPr id="5" name="Slide Number Placeholder 4">
            <a:extLst>
              <a:ext uri="{FF2B5EF4-FFF2-40B4-BE49-F238E27FC236}">
                <a16:creationId xmlns:a16="http://schemas.microsoft.com/office/drawing/2014/main" id="{F10BEBBE-C06D-40F1-96E1-E169C673AF5B}"/>
              </a:ext>
            </a:extLst>
          </p:cNvPr>
          <p:cNvSpPr>
            <a:spLocks noGrp="1"/>
          </p:cNvSpPr>
          <p:nvPr>
            <p:ph type="sldNum" sz="quarter" idx="12"/>
          </p:nvPr>
        </p:nvSpPr>
        <p:spPr/>
        <p:txBody>
          <a:bodyPr/>
          <a:lstStyle/>
          <a:p>
            <a:fld id="{104C1CB8-0C2C-4329-8B8E-9DFFB256F5F2}" type="slidenum">
              <a:rPr lang="en-AU" smtClean="0">
                <a:solidFill>
                  <a:schemeClr val="tx1"/>
                </a:solidFill>
              </a:rPr>
              <a:t>14</a:t>
            </a:fld>
            <a:endParaRPr lang="en-AU" dirty="0">
              <a:solidFill>
                <a:schemeClr val="tx1"/>
              </a:solidFill>
            </a:endParaRPr>
          </a:p>
        </p:txBody>
      </p:sp>
    </p:spTree>
    <p:extLst>
      <p:ext uri="{BB962C8B-B14F-4D97-AF65-F5344CB8AC3E}">
        <p14:creationId xmlns:p14="http://schemas.microsoft.com/office/powerpoint/2010/main" val="3617293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81F89-95B0-4CE4-BBE1-4B42EADBC97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735984C3-CFB5-4E22-9E82-9B5F7AB01D27}"/>
              </a:ext>
            </a:extLst>
          </p:cNvPr>
          <p:cNvSpPr>
            <a:spLocks noGrp="1"/>
          </p:cNvSpPr>
          <p:nvPr>
            <p:ph type="body" idx="1"/>
          </p:nvPr>
        </p:nvSpPr>
        <p:spPr>
          <a:xfrm>
            <a:off x="1293812" y="2679700"/>
            <a:ext cx="8534400" cy="1498600"/>
          </a:xfrm>
        </p:spPr>
        <p:txBody>
          <a:bodyPr>
            <a:normAutofit/>
          </a:bodyPr>
          <a:lstStyle/>
          <a:p>
            <a:pPr algn="ctr"/>
            <a:r>
              <a:rPr lang="en-US" sz="4000" dirty="0">
                <a:solidFill>
                  <a:schemeClr val="tx1"/>
                </a:solidFill>
              </a:rPr>
              <a:t>Thank You !</a:t>
            </a:r>
          </a:p>
        </p:txBody>
      </p:sp>
    </p:spTree>
    <p:extLst>
      <p:ext uri="{BB962C8B-B14F-4D97-AF65-F5344CB8AC3E}">
        <p14:creationId xmlns:p14="http://schemas.microsoft.com/office/powerpoint/2010/main" val="4274214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3688"/>
            <a:ext cx="8534400" cy="1507067"/>
          </a:xfrm>
        </p:spPr>
        <p:txBody>
          <a:bodyPr/>
          <a:lstStyle/>
          <a:p>
            <a:r>
              <a:rPr lang="en-AU" dirty="0"/>
              <a:t>Group information</a:t>
            </a:r>
          </a:p>
        </p:txBody>
      </p:sp>
      <p:sp>
        <p:nvSpPr>
          <p:cNvPr id="3" name="Content Placeholder 2"/>
          <p:cNvSpPr>
            <a:spLocks noGrp="1"/>
          </p:cNvSpPr>
          <p:nvPr>
            <p:ph idx="1"/>
          </p:nvPr>
        </p:nvSpPr>
        <p:spPr>
          <a:xfrm>
            <a:off x="684212" y="2017888"/>
            <a:ext cx="8534400" cy="3615267"/>
          </a:xfrm>
        </p:spPr>
        <p:txBody>
          <a:bodyPr/>
          <a:lstStyle/>
          <a:p>
            <a:pPr marL="0" indent="0">
              <a:buNone/>
            </a:pPr>
            <a:r>
              <a:rPr lang="en-AU" dirty="0">
                <a:solidFill>
                  <a:schemeClr val="tx1"/>
                </a:solidFill>
              </a:rPr>
              <a:t>Group 5</a:t>
            </a:r>
          </a:p>
          <a:p>
            <a:pPr marL="0" indent="0">
              <a:buNone/>
            </a:pPr>
            <a:endParaRPr lang="en-AU" sz="1800" dirty="0">
              <a:solidFill>
                <a:schemeClr val="tx1"/>
              </a:solidFill>
            </a:endParaRPr>
          </a:p>
          <a:p>
            <a:pPr marL="0" indent="0">
              <a:buNone/>
            </a:pPr>
            <a:r>
              <a:rPr lang="en-AU" dirty="0">
                <a:solidFill>
                  <a:schemeClr val="tx1"/>
                </a:solidFill>
              </a:rPr>
              <a:t>Group Members</a:t>
            </a:r>
          </a:p>
          <a:p>
            <a:pPr marL="0" indent="0">
              <a:buNone/>
            </a:pPr>
            <a:endParaRPr lang="en-AU" dirty="0">
              <a:solidFill>
                <a:schemeClr val="tx1"/>
              </a:solidFill>
            </a:endParaRPr>
          </a:p>
          <a:p>
            <a:pPr marL="0" marR="0" indent="0">
              <a:lnSpc>
                <a:spcPct val="115000"/>
              </a:lnSpc>
              <a:spcBef>
                <a:spcPts val="0"/>
              </a:spcBef>
              <a:spcAft>
                <a:spcPts val="200"/>
              </a:spcAft>
              <a:buNone/>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Jesmin Akter				180104052</a:t>
            </a:r>
            <a:endParaRPr lang="en-US" sz="1800" dirty="0">
              <a:solidFill>
                <a:schemeClr val="tx1"/>
              </a:solidFill>
              <a:effectLst/>
              <a:latin typeface="Cambria" panose="02040503050406030204" pitchFamily="18" charset="0"/>
              <a:ea typeface="Cambria" panose="02040503050406030204" pitchFamily="18" charset="0"/>
            </a:endParaRPr>
          </a:p>
          <a:p>
            <a:pPr marL="0" marR="0" indent="0">
              <a:lnSpc>
                <a:spcPct val="115000"/>
              </a:lnSpc>
              <a:spcBef>
                <a:spcPts val="0"/>
              </a:spcBef>
              <a:spcAft>
                <a:spcPts val="200"/>
              </a:spcAft>
              <a:buNone/>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Hasan Bin Jamal			180104070</a:t>
            </a:r>
            <a:endParaRPr lang="en-US" sz="1800" dirty="0">
              <a:solidFill>
                <a:schemeClr val="tx1"/>
              </a:solidFill>
              <a:latin typeface="Cambria" panose="02040503050406030204" pitchFamily="18" charset="0"/>
              <a:ea typeface="Cambria" panose="02040503050406030204" pitchFamily="18" charset="0"/>
            </a:endParaRPr>
          </a:p>
          <a:p>
            <a:pPr marL="0" marR="0" indent="0">
              <a:lnSpc>
                <a:spcPct val="115000"/>
              </a:lnSpc>
              <a:spcBef>
                <a:spcPts val="0"/>
              </a:spcBef>
              <a:spcAft>
                <a:spcPts val="200"/>
              </a:spcAft>
              <a:buNone/>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Fatima Juairiah			180104071</a:t>
            </a:r>
            <a:endParaRPr lang="en-US" sz="1800" dirty="0">
              <a:solidFill>
                <a:schemeClr val="tx1"/>
              </a:solidFill>
              <a:effectLst/>
              <a:latin typeface="Cambria" panose="02040503050406030204" pitchFamily="18" charset="0"/>
              <a:ea typeface="Cambria" panose="02040503050406030204" pitchFamily="18" charset="0"/>
            </a:endParaRPr>
          </a:p>
          <a:p>
            <a:pPr marL="0" marR="0" indent="0">
              <a:lnSpc>
                <a:spcPct val="115000"/>
              </a:lnSpc>
              <a:spcBef>
                <a:spcPts val="0"/>
              </a:spcBef>
              <a:spcAft>
                <a:spcPts val="200"/>
              </a:spcAft>
              <a:buNone/>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Mostafa Mahatabe		         180104074</a:t>
            </a:r>
            <a:endParaRPr lang="en-US" sz="1800" dirty="0">
              <a:solidFill>
                <a:schemeClr val="tx1"/>
              </a:solidFill>
              <a:effectLst/>
              <a:latin typeface="Cambria" panose="02040503050406030204" pitchFamily="18" charset="0"/>
              <a:ea typeface="Cambria" panose="02040503050406030204" pitchFamily="18" charset="0"/>
            </a:endParaRPr>
          </a:p>
          <a:p>
            <a:pPr marL="0" indent="0">
              <a:buNone/>
            </a:pPr>
            <a:endParaRPr lang="en-AU" dirty="0">
              <a:solidFill>
                <a:schemeClr val="tx1"/>
              </a:solidFill>
            </a:endParaRPr>
          </a:p>
        </p:txBody>
      </p:sp>
      <p:sp>
        <p:nvSpPr>
          <p:cNvPr id="5" name="Slide Number Placeholder 4">
            <a:extLst>
              <a:ext uri="{FF2B5EF4-FFF2-40B4-BE49-F238E27FC236}">
                <a16:creationId xmlns:a16="http://schemas.microsoft.com/office/drawing/2014/main" id="{39F1F90D-643A-493E-BB77-EC58F6CCFF0F}"/>
              </a:ext>
            </a:extLst>
          </p:cNvPr>
          <p:cNvSpPr>
            <a:spLocks noGrp="1"/>
          </p:cNvSpPr>
          <p:nvPr>
            <p:ph type="sldNum" sz="quarter" idx="12"/>
          </p:nvPr>
        </p:nvSpPr>
        <p:spPr/>
        <p:txBody>
          <a:bodyPr/>
          <a:lstStyle/>
          <a:p>
            <a:fld id="{104C1CB8-0C2C-4329-8B8E-9DFFB256F5F2}" type="slidenum">
              <a:rPr lang="en-AU" smtClean="0">
                <a:solidFill>
                  <a:schemeClr val="tx1"/>
                </a:solidFill>
              </a:rPr>
              <a:t>2</a:t>
            </a:fld>
            <a:endParaRPr lang="en-AU" dirty="0">
              <a:solidFill>
                <a:schemeClr val="tx1"/>
              </a:solidFill>
            </a:endParaRPr>
          </a:p>
        </p:txBody>
      </p:sp>
    </p:spTree>
    <p:extLst>
      <p:ext uri="{BB962C8B-B14F-4D97-AF65-F5344CB8AC3E}">
        <p14:creationId xmlns:p14="http://schemas.microsoft.com/office/powerpoint/2010/main" val="232220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3688"/>
            <a:ext cx="8534400" cy="1507067"/>
          </a:xfrm>
        </p:spPr>
        <p:txBody>
          <a:bodyPr/>
          <a:lstStyle/>
          <a:p>
            <a:r>
              <a:rPr lang="en-AU" dirty="0"/>
              <a:t>Objective</a:t>
            </a:r>
          </a:p>
        </p:txBody>
      </p:sp>
      <p:sp>
        <p:nvSpPr>
          <p:cNvPr id="3" name="Content Placeholder 2"/>
          <p:cNvSpPr>
            <a:spLocks noGrp="1"/>
          </p:cNvSpPr>
          <p:nvPr>
            <p:ph idx="1"/>
          </p:nvPr>
        </p:nvSpPr>
        <p:spPr>
          <a:xfrm>
            <a:off x="684212" y="2017888"/>
            <a:ext cx="8534400" cy="3615267"/>
          </a:xfrm>
        </p:spPr>
        <p:txBody>
          <a:bodyPr/>
          <a:lstStyle/>
          <a:p>
            <a:pPr marL="0" indent="0" algn="just">
              <a:buNone/>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The purpose of the project is monitoring water level and controlling pumps automatically. Also, the system checks for gas leakage and cut off the LPG gas supply automatically.</a:t>
            </a:r>
            <a:endParaRPr lang="en-AU" dirty="0">
              <a:solidFill>
                <a:schemeClr val="tx1"/>
              </a:solidFill>
            </a:endParaRPr>
          </a:p>
        </p:txBody>
      </p:sp>
      <p:sp>
        <p:nvSpPr>
          <p:cNvPr id="5" name="Slide Number Placeholder 4">
            <a:extLst>
              <a:ext uri="{FF2B5EF4-FFF2-40B4-BE49-F238E27FC236}">
                <a16:creationId xmlns:a16="http://schemas.microsoft.com/office/drawing/2014/main" id="{FC187AD2-79DB-4E7F-9627-7EC133011406}"/>
              </a:ext>
            </a:extLst>
          </p:cNvPr>
          <p:cNvSpPr>
            <a:spLocks noGrp="1"/>
          </p:cNvSpPr>
          <p:nvPr>
            <p:ph type="sldNum" sz="quarter" idx="12"/>
          </p:nvPr>
        </p:nvSpPr>
        <p:spPr/>
        <p:txBody>
          <a:bodyPr/>
          <a:lstStyle/>
          <a:p>
            <a:fld id="{104C1CB8-0C2C-4329-8B8E-9DFFB256F5F2}" type="slidenum">
              <a:rPr lang="en-AU" smtClean="0">
                <a:solidFill>
                  <a:schemeClr val="tx1"/>
                </a:solidFill>
              </a:rPr>
              <a:t>3</a:t>
            </a:fld>
            <a:endParaRPr lang="en-AU" dirty="0">
              <a:solidFill>
                <a:schemeClr val="tx1"/>
              </a:solidFill>
            </a:endParaRPr>
          </a:p>
        </p:txBody>
      </p:sp>
    </p:spTree>
    <p:extLst>
      <p:ext uri="{BB962C8B-B14F-4D97-AF65-F5344CB8AC3E}">
        <p14:creationId xmlns:p14="http://schemas.microsoft.com/office/powerpoint/2010/main" val="183666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3688"/>
            <a:ext cx="8534400" cy="1507067"/>
          </a:xfrm>
        </p:spPr>
        <p:txBody>
          <a:bodyPr/>
          <a:lstStyle/>
          <a:p>
            <a:r>
              <a:rPr lang="en-AU" dirty="0"/>
              <a:t>Social Values</a:t>
            </a:r>
          </a:p>
        </p:txBody>
      </p:sp>
      <p:sp>
        <p:nvSpPr>
          <p:cNvPr id="3" name="Content Placeholder 2"/>
          <p:cNvSpPr>
            <a:spLocks noGrp="1"/>
          </p:cNvSpPr>
          <p:nvPr>
            <p:ph idx="1"/>
          </p:nvPr>
        </p:nvSpPr>
        <p:spPr>
          <a:xfrm>
            <a:off x="684212" y="2017888"/>
            <a:ext cx="8534400" cy="3615267"/>
          </a:xfrm>
        </p:spPr>
        <p:txBody>
          <a:bodyPr/>
          <a:lstStyle/>
          <a:p>
            <a:pPr marL="0" indent="0" algn="just">
              <a:buNone/>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Every year we hear so many unexpected occurrence due to gas leakage and uncontrolled increases of water level. To prevent this kind of incidents, importance of this kind of project knows no bounds. Our projects detects gas leakage and immediately stops the gas flow immediately. This also detects the water level of any source and if the water level rises too much than it stops the water flow.</a:t>
            </a:r>
          </a:p>
        </p:txBody>
      </p:sp>
      <p:sp>
        <p:nvSpPr>
          <p:cNvPr id="5" name="Slide Number Placeholder 4">
            <a:extLst>
              <a:ext uri="{FF2B5EF4-FFF2-40B4-BE49-F238E27FC236}">
                <a16:creationId xmlns:a16="http://schemas.microsoft.com/office/drawing/2014/main" id="{510A60DC-B754-4418-8194-8D8FFA4D37DF}"/>
              </a:ext>
            </a:extLst>
          </p:cNvPr>
          <p:cNvSpPr>
            <a:spLocks noGrp="1"/>
          </p:cNvSpPr>
          <p:nvPr>
            <p:ph type="sldNum" sz="quarter" idx="12"/>
          </p:nvPr>
        </p:nvSpPr>
        <p:spPr/>
        <p:txBody>
          <a:bodyPr/>
          <a:lstStyle/>
          <a:p>
            <a:fld id="{104C1CB8-0C2C-4329-8B8E-9DFFB256F5F2}" type="slidenum">
              <a:rPr lang="en-AU" smtClean="0">
                <a:solidFill>
                  <a:schemeClr val="tx1"/>
                </a:solidFill>
              </a:rPr>
              <a:t>4</a:t>
            </a:fld>
            <a:endParaRPr lang="en-AU" dirty="0">
              <a:solidFill>
                <a:schemeClr val="tx1"/>
              </a:solidFill>
            </a:endParaRPr>
          </a:p>
        </p:txBody>
      </p:sp>
    </p:spTree>
    <p:extLst>
      <p:ext uri="{BB962C8B-B14F-4D97-AF65-F5344CB8AC3E}">
        <p14:creationId xmlns:p14="http://schemas.microsoft.com/office/powerpoint/2010/main" val="229436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3688"/>
            <a:ext cx="8534400" cy="1507067"/>
          </a:xfrm>
        </p:spPr>
        <p:txBody>
          <a:bodyPr/>
          <a:lstStyle/>
          <a:p>
            <a:r>
              <a:rPr lang="en-AU" dirty="0"/>
              <a:t>Required components</a:t>
            </a:r>
          </a:p>
        </p:txBody>
      </p:sp>
      <p:sp>
        <p:nvSpPr>
          <p:cNvPr id="3" name="Content Placeholder 2"/>
          <p:cNvSpPr>
            <a:spLocks noGrp="1"/>
          </p:cNvSpPr>
          <p:nvPr>
            <p:ph idx="1"/>
          </p:nvPr>
        </p:nvSpPr>
        <p:spPr>
          <a:xfrm>
            <a:off x="684212" y="1862668"/>
            <a:ext cx="8534400" cy="3770488"/>
          </a:xfrm>
        </p:spPr>
        <p:txBody>
          <a:bodyPr>
            <a:normAutofit lnSpcReduction="10000"/>
          </a:bodyPr>
          <a:lstStyle/>
          <a:p>
            <a:pPr marL="342900" marR="0" lvl="0" indent="-342900" algn="just">
              <a:lnSpc>
                <a:spcPct val="115000"/>
              </a:lnSpc>
              <a:spcBef>
                <a:spcPts val="0"/>
              </a:spcBef>
              <a:spcAft>
                <a:spcPts val="0"/>
              </a:spcAft>
              <a:buFont typeface="Symbol" panose="05050102010706020507" pitchFamily="18" charset="2"/>
              <a:buChar char=""/>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Arduino UNO</a:t>
            </a:r>
            <a:endParaRPr lang="en-US" sz="1800" dirty="0">
              <a:solidFill>
                <a:schemeClr val="tx1"/>
              </a:solidFill>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Ultrasonic Sensor</a:t>
            </a:r>
            <a:endParaRPr lang="en-US" sz="1800" dirty="0">
              <a:solidFill>
                <a:schemeClr val="tx1"/>
              </a:solidFill>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MQ-5 Gas Sensor</a:t>
            </a:r>
            <a:endParaRPr lang="en-US" sz="1800" dirty="0">
              <a:solidFill>
                <a:schemeClr val="tx1"/>
              </a:solidFill>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Motor</a:t>
            </a:r>
            <a:endParaRPr lang="en-US" sz="1800" dirty="0">
              <a:solidFill>
                <a:schemeClr val="tx1"/>
              </a:solidFill>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Relay Module</a:t>
            </a:r>
            <a:endParaRPr lang="en-US" sz="1800" dirty="0">
              <a:solidFill>
                <a:schemeClr val="tx1"/>
              </a:solidFill>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Pot</a:t>
            </a:r>
            <a:endParaRPr lang="en-US" sz="1800" dirty="0">
              <a:solidFill>
                <a:schemeClr val="tx1"/>
              </a:solidFill>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Resistance(RES)</a:t>
            </a:r>
            <a:endParaRPr lang="en-US" sz="1800" dirty="0">
              <a:solidFill>
                <a:schemeClr val="tx1"/>
              </a:solidFill>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20*4 LCD(LM044L)</a:t>
            </a:r>
            <a:endParaRPr lang="en-US" sz="1800" dirty="0">
              <a:solidFill>
                <a:schemeClr val="tx1"/>
              </a:solidFill>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Battery</a:t>
            </a:r>
            <a:endParaRPr lang="en-US" sz="1800" dirty="0">
              <a:solidFill>
                <a:schemeClr val="tx1"/>
              </a:solidFill>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Logicstate</a:t>
            </a:r>
            <a:endParaRPr lang="en-US" sz="1800" dirty="0">
              <a:solidFill>
                <a:schemeClr val="tx1"/>
              </a:solidFill>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NPN Bipolar Transistor</a:t>
            </a:r>
            <a:endParaRPr lang="en-US" sz="1800" dirty="0">
              <a:solidFill>
                <a:schemeClr val="tx1"/>
              </a:solidFill>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Diode</a:t>
            </a:r>
            <a:endParaRPr lang="en-US" sz="1800" dirty="0">
              <a:solidFill>
                <a:schemeClr val="tx1"/>
              </a:solidFill>
              <a:effectLst/>
              <a:latin typeface="Arial" panose="020B0604020202020204" pitchFamily="34" charset="0"/>
              <a:ea typeface="Arial" panose="020B0604020202020204" pitchFamily="34" charset="0"/>
            </a:endParaRPr>
          </a:p>
          <a:p>
            <a:pPr marL="0" indent="0">
              <a:buNone/>
            </a:pPr>
            <a:endParaRPr lang="en-US" sz="1800" dirty="0">
              <a:solidFill>
                <a:schemeClr val="tx1"/>
              </a:solidFill>
              <a:effectLst/>
              <a:latin typeface="Arial" panose="020B0604020202020204" pitchFamily="34" charset="0"/>
              <a:ea typeface="Arial" panose="020B0604020202020204" pitchFamily="34" charset="0"/>
            </a:endParaRPr>
          </a:p>
        </p:txBody>
      </p:sp>
      <p:sp>
        <p:nvSpPr>
          <p:cNvPr id="5" name="Slide Number Placeholder 4">
            <a:extLst>
              <a:ext uri="{FF2B5EF4-FFF2-40B4-BE49-F238E27FC236}">
                <a16:creationId xmlns:a16="http://schemas.microsoft.com/office/drawing/2014/main" id="{790F12C5-B7B1-4144-A682-AA61A9AE95E9}"/>
              </a:ext>
            </a:extLst>
          </p:cNvPr>
          <p:cNvSpPr>
            <a:spLocks noGrp="1"/>
          </p:cNvSpPr>
          <p:nvPr>
            <p:ph type="sldNum" sz="quarter" idx="12"/>
          </p:nvPr>
        </p:nvSpPr>
        <p:spPr/>
        <p:txBody>
          <a:bodyPr/>
          <a:lstStyle/>
          <a:p>
            <a:fld id="{104C1CB8-0C2C-4329-8B8E-9DFFB256F5F2}" type="slidenum">
              <a:rPr lang="en-AU" smtClean="0">
                <a:solidFill>
                  <a:schemeClr val="tx1"/>
                </a:solidFill>
              </a:rPr>
              <a:t>5</a:t>
            </a:fld>
            <a:endParaRPr lang="en-AU" dirty="0">
              <a:solidFill>
                <a:schemeClr val="tx1"/>
              </a:solidFill>
            </a:endParaRPr>
          </a:p>
        </p:txBody>
      </p:sp>
    </p:spTree>
    <p:extLst>
      <p:ext uri="{BB962C8B-B14F-4D97-AF65-F5344CB8AC3E}">
        <p14:creationId xmlns:p14="http://schemas.microsoft.com/office/powerpoint/2010/main" val="2503229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3688"/>
            <a:ext cx="8534400" cy="1507067"/>
          </a:xfrm>
        </p:spPr>
        <p:txBody>
          <a:bodyPr/>
          <a:lstStyle/>
          <a:p>
            <a:r>
              <a:rPr lang="en-AU" dirty="0"/>
              <a:t>Required components</a:t>
            </a:r>
          </a:p>
        </p:txBody>
      </p:sp>
      <p:pic>
        <p:nvPicPr>
          <p:cNvPr id="6" name="Content Placeholder 5">
            <a:extLst>
              <a:ext uri="{FF2B5EF4-FFF2-40B4-BE49-F238E27FC236}">
                <a16:creationId xmlns:a16="http://schemas.microsoft.com/office/drawing/2014/main" id="{C2CD61DA-9108-4D1A-A4CA-1A8B1F568C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1" y="2269067"/>
            <a:ext cx="3589867" cy="2777066"/>
          </a:xfrm>
        </p:spPr>
      </p:pic>
      <p:sp>
        <p:nvSpPr>
          <p:cNvPr id="5" name="Slide Number Placeholder 4">
            <a:extLst>
              <a:ext uri="{FF2B5EF4-FFF2-40B4-BE49-F238E27FC236}">
                <a16:creationId xmlns:a16="http://schemas.microsoft.com/office/drawing/2014/main" id="{790F12C5-B7B1-4144-A682-AA61A9AE95E9}"/>
              </a:ext>
            </a:extLst>
          </p:cNvPr>
          <p:cNvSpPr>
            <a:spLocks noGrp="1"/>
          </p:cNvSpPr>
          <p:nvPr>
            <p:ph type="sldNum" sz="quarter" idx="12"/>
          </p:nvPr>
        </p:nvSpPr>
        <p:spPr/>
        <p:txBody>
          <a:bodyPr/>
          <a:lstStyle/>
          <a:p>
            <a:fld id="{104C1CB8-0C2C-4329-8B8E-9DFFB256F5F2}" type="slidenum">
              <a:rPr lang="en-AU" smtClean="0">
                <a:solidFill>
                  <a:schemeClr val="tx1"/>
                </a:solidFill>
              </a:rPr>
              <a:t>6</a:t>
            </a:fld>
            <a:endParaRPr lang="en-AU" dirty="0">
              <a:solidFill>
                <a:schemeClr val="tx1"/>
              </a:solidFill>
            </a:endParaRPr>
          </a:p>
        </p:txBody>
      </p:sp>
      <p:pic>
        <p:nvPicPr>
          <p:cNvPr id="8" name="Picture 7">
            <a:extLst>
              <a:ext uri="{FF2B5EF4-FFF2-40B4-BE49-F238E27FC236}">
                <a16:creationId xmlns:a16="http://schemas.microsoft.com/office/drawing/2014/main" id="{C2B37B3D-B152-4C50-9D64-795A448F8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8667" y="2269067"/>
            <a:ext cx="3799945" cy="2777066"/>
          </a:xfrm>
          <a:prstGeom prst="rect">
            <a:avLst/>
          </a:prstGeom>
        </p:spPr>
      </p:pic>
    </p:spTree>
    <p:extLst>
      <p:ext uri="{BB962C8B-B14F-4D97-AF65-F5344CB8AC3E}">
        <p14:creationId xmlns:p14="http://schemas.microsoft.com/office/powerpoint/2010/main" val="2003886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3688"/>
            <a:ext cx="8534400" cy="1507067"/>
          </a:xfrm>
        </p:spPr>
        <p:txBody>
          <a:bodyPr/>
          <a:lstStyle/>
          <a:p>
            <a:r>
              <a:rPr lang="en-AU" dirty="0"/>
              <a:t>Required components</a:t>
            </a:r>
          </a:p>
        </p:txBody>
      </p:sp>
      <p:pic>
        <p:nvPicPr>
          <p:cNvPr id="6" name="Content Placeholder 5">
            <a:extLst>
              <a:ext uri="{FF2B5EF4-FFF2-40B4-BE49-F238E27FC236}">
                <a16:creationId xmlns:a16="http://schemas.microsoft.com/office/drawing/2014/main" id="{78E3CD82-B102-4A30-9CEF-5F55258893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1" y="2077155"/>
            <a:ext cx="3605567" cy="2675467"/>
          </a:xfrm>
        </p:spPr>
      </p:pic>
      <p:sp>
        <p:nvSpPr>
          <p:cNvPr id="5" name="Slide Number Placeholder 4">
            <a:extLst>
              <a:ext uri="{FF2B5EF4-FFF2-40B4-BE49-F238E27FC236}">
                <a16:creationId xmlns:a16="http://schemas.microsoft.com/office/drawing/2014/main" id="{790F12C5-B7B1-4144-A682-AA61A9AE95E9}"/>
              </a:ext>
            </a:extLst>
          </p:cNvPr>
          <p:cNvSpPr>
            <a:spLocks noGrp="1"/>
          </p:cNvSpPr>
          <p:nvPr>
            <p:ph type="sldNum" sz="quarter" idx="12"/>
          </p:nvPr>
        </p:nvSpPr>
        <p:spPr/>
        <p:txBody>
          <a:bodyPr/>
          <a:lstStyle/>
          <a:p>
            <a:fld id="{104C1CB8-0C2C-4329-8B8E-9DFFB256F5F2}" type="slidenum">
              <a:rPr lang="en-AU" smtClean="0">
                <a:solidFill>
                  <a:schemeClr val="tx1"/>
                </a:solidFill>
              </a:rPr>
              <a:t>7</a:t>
            </a:fld>
            <a:endParaRPr lang="en-AU" dirty="0">
              <a:solidFill>
                <a:schemeClr val="tx1"/>
              </a:solidFill>
            </a:endParaRPr>
          </a:p>
        </p:txBody>
      </p:sp>
      <p:pic>
        <p:nvPicPr>
          <p:cNvPr id="8" name="Picture 7">
            <a:extLst>
              <a:ext uri="{FF2B5EF4-FFF2-40B4-BE49-F238E27FC236}">
                <a16:creationId xmlns:a16="http://schemas.microsoft.com/office/drawing/2014/main" id="{0D743A0C-1721-4A95-90FE-FB73A5754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0667" y="2077156"/>
            <a:ext cx="4307945" cy="2675466"/>
          </a:xfrm>
          <a:prstGeom prst="rect">
            <a:avLst/>
          </a:prstGeom>
        </p:spPr>
      </p:pic>
    </p:spTree>
    <p:extLst>
      <p:ext uri="{BB962C8B-B14F-4D97-AF65-F5344CB8AC3E}">
        <p14:creationId xmlns:p14="http://schemas.microsoft.com/office/powerpoint/2010/main" val="1776118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3688"/>
            <a:ext cx="8534400" cy="1507067"/>
          </a:xfrm>
        </p:spPr>
        <p:txBody>
          <a:bodyPr/>
          <a:lstStyle/>
          <a:p>
            <a:r>
              <a:rPr lang="en-AU" dirty="0"/>
              <a:t>Working procedure</a:t>
            </a:r>
          </a:p>
        </p:txBody>
      </p:sp>
      <p:sp>
        <p:nvSpPr>
          <p:cNvPr id="3" name="Content Placeholder 2"/>
          <p:cNvSpPr>
            <a:spLocks noGrp="1"/>
          </p:cNvSpPr>
          <p:nvPr>
            <p:ph idx="1"/>
          </p:nvPr>
        </p:nvSpPr>
        <p:spPr>
          <a:xfrm>
            <a:off x="684212" y="1862668"/>
            <a:ext cx="8534400" cy="3770488"/>
          </a:xfrm>
        </p:spPr>
        <p:txBody>
          <a:bodyPr>
            <a:normAutofit/>
          </a:bodyPr>
          <a:lstStyle/>
          <a:p>
            <a:pPr marL="0" marR="0" indent="0" algn="just">
              <a:lnSpc>
                <a:spcPct val="115000"/>
              </a:lnSpc>
              <a:spcBef>
                <a:spcPts val="0"/>
              </a:spcBef>
              <a:spcAft>
                <a:spcPts val="0"/>
              </a:spcAft>
              <a:buNone/>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The basic components that react to the input are</a:t>
            </a:r>
          </a:p>
          <a:p>
            <a:pPr marL="0" marR="0" indent="0" algn="just">
              <a:lnSpc>
                <a:spcPct val="115000"/>
              </a:lnSpc>
              <a:spcBef>
                <a:spcPts val="0"/>
              </a:spcBef>
              <a:spcAft>
                <a:spcPts val="0"/>
              </a:spcAft>
              <a:buNone/>
            </a:pPr>
            <a:endParaRPr lang="en-US" sz="1800" dirty="0">
              <a:solidFill>
                <a:schemeClr val="tx1"/>
              </a:solidFill>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Arduino UNO</a:t>
            </a:r>
            <a:endParaRPr lang="en-US" sz="1800" dirty="0">
              <a:solidFill>
                <a:schemeClr val="tx1"/>
              </a:solidFill>
              <a:effectLst/>
              <a:latin typeface="Arial" panose="020B0604020202020204" pitchFamily="34" charset="0"/>
              <a:ea typeface="Arial" panose="020B0604020202020204" pitchFamily="34" charset="0"/>
            </a:endParaRPr>
          </a:p>
          <a:p>
            <a:pPr marL="0" marR="0" indent="0" algn="just">
              <a:lnSpc>
                <a:spcPct val="115000"/>
              </a:lnSpc>
              <a:spcBef>
                <a:spcPts val="0"/>
              </a:spcBef>
              <a:spcAft>
                <a:spcPts val="0"/>
              </a:spcAft>
              <a:buNone/>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       It controls and connect all the components together.</a:t>
            </a:r>
            <a:endParaRPr lang="en-US" sz="1800" dirty="0">
              <a:solidFill>
                <a:schemeClr val="tx1"/>
              </a:solidFill>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Ultrasonic Sensor</a:t>
            </a:r>
            <a:endParaRPr lang="en-US" sz="1800" dirty="0">
              <a:solidFill>
                <a:schemeClr val="tx1"/>
              </a:solidFill>
              <a:latin typeface="Arial" panose="020B0604020202020204" pitchFamily="34" charset="0"/>
              <a:ea typeface="Cambria" panose="02040503050406030204" pitchFamily="18" charset="0"/>
            </a:endParaRPr>
          </a:p>
          <a:p>
            <a:pPr marL="0" marR="0" lvl="0" indent="0" algn="just">
              <a:lnSpc>
                <a:spcPct val="115000"/>
              </a:lnSpc>
              <a:spcBef>
                <a:spcPts val="0"/>
              </a:spcBef>
              <a:spcAft>
                <a:spcPts val="0"/>
              </a:spcAft>
              <a:buNone/>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       To detect water level.</a:t>
            </a:r>
            <a:endParaRPr lang="en-US" sz="1800" dirty="0">
              <a:solidFill>
                <a:schemeClr val="tx1"/>
              </a:solidFill>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MQ-5 Gas Sensor</a:t>
            </a:r>
            <a:endParaRPr lang="en-US" sz="1800" dirty="0">
              <a:solidFill>
                <a:schemeClr val="tx1"/>
              </a:solidFill>
              <a:effectLst/>
              <a:latin typeface="Arial" panose="020B0604020202020204" pitchFamily="34" charset="0"/>
              <a:ea typeface="Arial" panose="020B0604020202020204" pitchFamily="34" charset="0"/>
            </a:endParaRPr>
          </a:p>
          <a:p>
            <a:pPr marL="0" marR="0" indent="0" algn="just">
              <a:lnSpc>
                <a:spcPct val="115000"/>
              </a:lnSpc>
              <a:spcBef>
                <a:spcPts val="0"/>
              </a:spcBef>
              <a:spcAft>
                <a:spcPts val="0"/>
              </a:spcAft>
              <a:buNone/>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       To detect Gas Leakage.</a:t>
            </a:r>
          </a:p>
          <a:p>
            <a:pPr marL="0" marR="0" indent="0" algn="just">
              <a:lnSpc>
                <a:spcPct val="115000"/>
              </a:lnSpc>
              <a:spcBef>
                <a:spcPts val="0"/>
              </a:spcBef>
              <a:spcAft>
                <a:spcPts val="0"/>
              </a:spcAft>
              <a:buNone/>
            </a:pPr>
            <a:endParaRPr lang="en-US" sz="1800" dirty="0">
              <a:effectLst/>
              <a:latin typeface="Arial" panose="020B0604020202020204" pitchFamily="34" charset="0"/>
              <a:ea typeface="Arial" panose="020B0604020202020204" pitchFamily="34" charset="0"/>
            </a:endParaRPr>
          </a:p>
          <a:p>
            <a:pPr marL="0" indent="0">
              <a:buNone/>
            </a:pPr>
            <a:endParaRPr lang="en-US" sz="1800" dirty="0">
              <a:solidFill>
                <a:schemeClr val="tx1"/>
              </a:solidFill>
              <a:effectLst/>
              <a:latin typeface="Arial" panose="020B0604020202020204" pitchFamily="34" charset="0"/>
              <a:ea typeface="Arial" panose="020B0604020202020204" pitchFamily="34" charset="0"/>
            </a:endParaRPr>
          </a:p>
        </p:txBody>
      </p:sp>
      <p:sp>
        <p:nvSpPr>
          <p:cNvPr id="5" name="Slide Number Placeholder 4">
            <a:extLst>
              <a:ext uri="{FF2B5EF4-FFF2-40B4-BE49-F238E27FC236}">
                <a16:creationId xmlns:a16="http://schemas.microsoft.com/office/drawing/2014/main" id="{B4A4BFE0-CBF3-47DB-8E29-1F4CF9C397D5}"/>
              </a:ext>
            </a:extLst>
          </p:cNvPr>
          <p:cNvSpPr>
            <a:spLocks noGrp="1"/>
          </p:cNvSpPr>
          <p:nvPr>
            <p:ph type="sldNum" sz="quarter" idx="12"/>
          </p:nvPr>
        </p:nvSpPr>
        <p:spPr/>
        <p:txBody>
          <a:bodyPr/>
          <a:lstStyle/>
          <a:p>
            <a:fld id="{104C1CB8-0C2C-4329-8B8E-9DFFB256F5F2}" type="slidenum">
              <a:rPr lang="en-AU" smtClean="0">
                <a:solidFill>
                  <a:schemeClr val="tx1"/>
                </a:solidFill>
              </a:rPr>
              <a:t>8</a:t>
            </a:fld>
            <a:endParaRPr lang="en-AU" dirty="0">
              <a:solidFill>
                <a:schemeClr val="tx1"/>
              </a:solidFill>
            </a:endParaRPr>
          </a:p>
        </p:txBody>
      </p:sp>
    </p:spTree>
    <p:extLst>
      <p:ext uri="{BB962C8B-B14F-4D97-AF65-F5344CB8AC3E}">
        <p14:creationId xmlns:p14="http://schemas.microsoft.com/office/powerpoint/2010/main" val="124724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3688"/>
            <a:ext cx="8534400" cy="1507067"/>
          </a:xfrm>
        </p:spPr>
        <p:txBody>
          <a:bodyPr/>
          <a:lstStyle/>
          <a:p>
            <a:r>
              <a:rPr lang="en-AU" dirty="0"/>
              <a:t>Working procedure</a:t>
            </a:r>
          </a:p>
        </p:txBody>
      </p:sp>
      <p:sp>
        <p:nvSpPr>
          <p:cNvPr id="3" name="Content Placeholder 2"/>
          <p:cNvSpPr>
            <a:spLocks noGrp="1"/>
          </p:cNvSpPr>
          <p:nvPr>
            <p:ph idx="1"/>
          </p:nvPr>
        </p:nvSpPr>
        <p:spPr>
          <a:xfrm>
            <a:off x="684212" y="1862668"/>
            <a:ext cx="8534400" cy="3770488"/>
          </a:xfrm>
        </p:spPr>
        <p:txBody>
          <a:bodyPr>
            <a:normAutofit/>
          </a:bodyPr>
          <a:lstStyle/>
          <a:p>
            <a:pPr marL="0" marR="0" indent="0" algn="just">
              <a:lnSpc>
                <a:spcPct val="115000"/>
              </a:lnSpc>
              <a:spcBef>
                <a:spcPts val="0"/>
              </a:spcBef>
              <a:spcAft>
                <a:spcPts val="0"/>
              </a:spcAft>
              <a:buNone/>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The components that receive commands</a:t>
            </a:r>
          </a:p>
          <a:p>
            <a:pPr marL="0" marR="0" indent="0" algn="just">
              <a:lnSpc>
                <a:spcPct val="115000"/>
              </a:lnSpc>
              <a:spcBef>
                <a:spcPts val="0"/>
              </a:spcBef>
              <a:spcAft>
                <a:spcPts val="0"/>
              </a:spcAft>
              <a:buNone/>
            </a:pPr>
            <a:endParaRPr lang="en-US" sz="1800" dirty="0">
              <a:solidFill>
                <a:schemeClr val="tx1"/>
              </a:solidFill>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Motor</a:t>
            </a:r>
            <a:endParaRPr lang="en-US" sz="1800" dirty="0">
              <a:solidFill>
                <a:schemeClr val="tx1"/>
              </a:solidFill>
              <a:effectLst/>
              <a:latin typeface="Arial" panose="020B0604020202020204" pitchFamily="34" charset="0"/>
              <a:ea typeface="Arial" panose="020B0604020202020204" pitchFamily="34" charset="0"/>
            </a:endParaRPr>
          </a:p>
          <a:p>
            <a:pPr marL="0" marR="0" indent="0" algn="just">
              <a:lnSpc>
                <a:spcPct val="115000"/>
              </a:lnSpc>
              <a:spcBef>
                <a:spcPts val="0"/>
              </a:spcBef>
              <a:spcAft>
                <a:spcPts val="0"/>
              </a:spcAft>
              <a:buNone/>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       It indicates water and gas flow.</a:t>
            </a:r>
            <a:endParaRPr lang="en-US" sz="1800" dirty="0">
              <a:solidFill>
                <a:schemeClr val="tx1"/>
              </a:solidFill>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Relay Module</a:t>
            </a:r>
            <a:endParaRPr lang="en-US" sz="1800" dirty="0">
              <a:solidFill>
                <a:schemeClr val="tx1"/>
              </a:solidFill>
              <a:effectLst/>
              <a:latin typeface="Arial" panose="020B0604020202020204" pitchFamily="34" charset="0"/>
              <a:ea typeface="Arial" panose="020B0604020202020204" pitchFamily="34" charset="0"/>
            </a:endParaRPr>
          </a:p>
          <a:p>
            <a:pPr marL="0" marR="0" indent="0" algn="just">
              <a:lnSpc>
                <a:spcPct val="115000"/>
              </a:lnSpc>
              <a:spcBef>
                <a:spcPts val="0"/>
              </a:spcBef>
              <a:spcAft>
                <a:spcPts val="0"/>
              </a:spcAft>
              <a:buNone/>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       It controls water and gas valve.</a:t>
            </a:r>
            <a:endParaRPr lang="en-US" sz="1800" dirty="0">
              <a:solidFill>
                <a:schemeClr val="tx1"/>
              </a:solidFill>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20*4 LCD</a:t>
            </a:r>
            <a:endParaRPr lang="en-US" sz="1800" dirty="0">
              <a:solidFill>
                <a:schemeClr val="tx1"/>
              </a:solidFill>
              <a:latin typeface="Arial" panose="020B0604020202020204" pitchFamily="34" charset="0"/>
              <a:ea typeface="Cambria" panose="02040503050406030204" pitchFamily="18" charset="0"/>
            </a:endParaRPr>
          </a:p>
          <a:p>
            <a:pPr marL="0" marR="0" lvl="0" indent="0" algn="just">
              <a:lnSpc>
                <a:spcPct val="115000"/>
              </a:lnSpc>
              <a:spcBef>
                <a:spcPts val="0"/>
              </a:spcBef>
              <a:spcAft>
                <a:spcPts val="0"/>
              </a:spcAft>
              <a:buNone/>
            </a:pPr>
            <a:r>
              <a:rPr lang="en-US" sz="1800" dirty="0">
                <a:solidFill>
                  <a:schemeClr val="tx1"/>
                </a:solidFill>
                <a:effectLst/>
                <a:latin typeface="Arial" panose="020B0604020202020204" pitchFamily="34" charset="0"/>
                <a:ea typeface="Cambria" panose="02040503050406030204" pitchFamily="18" charset="0"/>
                <a:cs typeface="Cambria" panose="02040503050406030204" pitchFamily="18" charset="0"/>
              </a:rPr>
              <a:t>      </a:t>
            </a:r>
            <a:r>
              <a:rPr lang="en-US" sz="18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It displays message.</a:t>
            </a:r>
            <a:endParaRPr lang="en-US" sz="1800" dirty="0">
              <a:solidFill>
                <a:schemeClr val="tx1"/>
              </a:solidFill>
              <a:effectLst/>
              <a:latin typeface="Arial" panose="020B0604020202020204" pitchFamily="34" charset="0"/>
              <a:ea typeface="Arial" panose="020B0604020202020204" pitchFamily="34" charset="0"/>
            </a:endParaRPr>
          </a:p>
          <a:p>
            <a:pPr marL="0" marR="0" indent="0" algn="just">
              <a:lnSpc>
                <a:spcPct val="115000"/>
              </a:lnSpc>
              <a:spcBef>
                <a:spcPts val="0"/>
              </a:spcBef>
              <a:spcAft>
                <a:spcPts val="0"/>
              </a:spcAft>
              <a:buNone/>
            </a:pPr>
            <a:endParaRPr lang="en-US" sz="1800" dirty="0">
              <a:effectLst/>
              <a:latin typeface="Arial" panose="020B0604020202020204" pitchFamily="34" charset="0"/>
              <a:ea typeface="Arial" panose="020B0604020202020204" pitchFamily="34" charset="0"/>
            </a:endParaRPr>
          </a:p>
          <a:p>
            <a:pPr marL="0" indent="0">
              <a:buNone/>
            </a:pPr>
            <a:endParaRPr lang="en-US" sz="1800" dirty="0">
              <a:solidFill>
                <a:schemeClr val="tx1"/>
              </a:solidFill>
              <a:effectLst/>
              <a:latin typeface="Arial" panose="020B0604020202020204" pitchFamily="34" charset="0"/>
              <a:ea typeface="Arial" panose="020B0604020202020204" pitchFamily="34" charset="0"/>
            </a:endParaRPr>
          </a:p>
        </p:txBody>
      </p:sp>
      <p:sp>
        <p:nvSpPr>
          <p:cNvPr id="5" name="Slide Number Placeholder 4">
            <a:extLst>
              <a:ext uri="{FF2B5EF4-FFF2-40B4-BE49-F238E27FC236}">
                <a16:creationId xmlns:a16="http://schemas.microsoft.com/office/drawing/2014/main" id="{FEC05752-03F7-4152-88EC-55C27669F9CD}"/>
              </a:ext>
            </a:extLst>
          </p:cNvPr>
          <p:cNvSpPr>
            <a:spLocks noGrp="1"/>
          </p:cNvSpPr>
          <p:nvPr>
            <p:ph type="sldNum" sz="quarter" idx="12"/>
          </p:nvPr>
        </p:nvSpPr>
        <p:spPr/>
        <p:txBody>
          <a:bodyPr/>
          <a:lstStyle/>
          <a:p>
            <a:fld id="{104C1CB8-0C2C-4329-8B8E-9DFFB256F5F2}" type="slidenum">
              <a:rPr lang="en-AU" smtClean="0">
                <a:solidFill>
                  <a:schemeClr val="tx1"/>
                </a:solidFill>
              </a:rPr>
              <a:t>9</a:t>
            </a:fld>
            <a:endParaRPr lang="en-AU" dirty="0">
              <a:solidFill>
                <a:schemeClr val="tx1"/>
              </a:solidFill>
            </a:endParaRPr>
          </a:p>
        </p:txBody>
      </p:sp>
    </p:spTree>
    <p:extLst>
      <p:ext uri="{BB962C8B-B14F-4D97-AF65-F5344CB8AC3E}">
        <p14:creationId xmlns:p14="http://schemas.microsoft.com/office/powerpoint/2010/main" val="1591011383"/>
      </p:ext>
    </p:extLst>
  </p:cSld>
  <p:clrMapOvr>
    <a:masterClrMapping/>
  </p:clrMapOvr>
</p:sld>
</file>

<file path=ppt/theme/theme1.xml><?xml version="1.0" encoding="utf-8"?>
<a:theme xmlns:a="http://schemas.openxmlformats.org/drawingml/2006/main" name="Sl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213</TotalTime>
  <Words>428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Cambria</vt:lpstr>
      <vt:lpstr>Century Gothic</vt:lpstr>
      <vt:lpstr>Georgia</vt:lpstr>
      <vt:lpstr>Symbol</vt:lpstr>
      <vt:lpstr>Wingdings 3</vt:lpstr>
      <vt:lpstr>Slice</vt:lpstr>
      <vt:lpstr>Gas Leakage and Water Level Detection System</vt:lpstr>
      <vt:lpstr>Group information</vt:lpstr>
      <vt:lpstr>Objective</vt:lpstr>
      <vt:lpstr>Social Values</vt:lpstr>
      <vt:lpstr>Required components</vt:lpstr>
      <vt:lpstr>Required components</vt:lpstr>
      <vt:lpstr>Required components</vt:lpstr>
      <vt:lpstr>Working procedure</vt:lpstr>
      <vt:lpstr>Working procedure</vt:lpstr>
      <vt:lpstr>Working procedure</vt:lpstr>
      <vt:lpstr>Proteus simulation</vt:lpstr>
      <vt:lpstr>Estimated budget</vt:lpstr>
      <vt:lpstr>Future plan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Hasan Chamok</dc:creator>
  <cp:lastModifiedBy>Mostafa Mahatabe</cp:lastModifiedBy>
  <cp:revision>16</cp:revision>
  <dcterms:created xsi:type="dcterms:W3CDTF">2021-09-08T19:45:15Z</dcterms:created>
  <dcterms:modified xsi:type="dcterms:W3CDTF">2021-10-06T18:53:47Z</dcterms:modified>
</cp:coreProperties>
</file>