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863" y="4904943"/>
            <a:ext cx="49291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652" y="889761"/>
            <a:ext cx="253238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PROJECT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REPORT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800" spc="-5" b="1">
                <a:latin typeface="Calibri"/>
                <a:cs typeface="Calibri"/>
              </a:rPr>
              <a:t>BOOKSTORE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3585" y="2807588"/>
            <a:ext cx="1792605" cy="2334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Submitted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  <a:p>
            <a:pPr marL="12700" marR="22225">
              <a:lnSpc>
                <a:spcPct val="16890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Ms. Aishwarya Sanku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Mr.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Gange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68700"/>
              </a:lnSpc>
            </a:pPr>
            <a:r>
              <a:rPr dirty="0" sz="1600" spc="-5">
                <a:latin typeface="Calibri"/>
                <a:cs typeface="Calibri"/>
              </a:rPr>
              <a:t>Mr. Bhairulal </a:t>
            </a:r>
            <a:r>
              <a:rPr dirty="0" sz="1600">
                <a:latin typeface="Calibri"/>
                <a:cs typeface="Calibri"/>
              </a:rPr>
              <a:t>Jangid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Ms.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Kakshya Mahathi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600" spc="-5">
                <a:latin typeface="Calibri"/>
                <a:cs typeface="Calibri"/>
              </a:rPr>
              <a:t>Ms.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Masadi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Shravani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797" y="6109461"/>
            <a:ext cx="2865755" cy="1505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7274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alibri"/>
                <a:cs typeface="Calibri"/>
              </a:rPr>
              <a:t>Batch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7397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alibri"/>
              <a:cs typeface="Calibri"/>
            </a:endParaRPr>
          </a:p>
          <a:p>
            <a:pPr algn="ctr" marR="40132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Guidance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600" spc="-5" b="1">
                <a:latin typeface="Calibri"/>
                <a:cs typeface="Calibri"/>
              </a:rPr>
              <a:t>Trainer Mrs.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Indrakka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Mali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6910" cy="267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78130" indent="-266065">
              <a:lnSpc>
                <a:spcPct val="100000"/>
              </a:lnSpc>
              <a:spcBef>
                <a:spcPts val="90"/>
              </a:spcBef>
              <a:buAutoNum type="arabicPeriod" startAt="29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@Query: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 startAt="29"/>
            </a:pPr>
            <a:endParaRPr sz="1000">
              <a:latin typeface="Calibri"/>
              <a:cs typeface="Calibri"/>
            </a:endParaRPr>
          </a:p>
          <a:p>
            <a:pPr algn="just" marL="12700" marR="5080">
              <a:lnSpc>
                <a:spcPct val="101499"/>
              </a:lnSpc>
            </a:pP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order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define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SQL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execute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Spring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repository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method,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 spc="-10">
                <a:latin typeface="Calibri"/>
                <a:cs typeface="Calibri"/>
              </a:rPr>
              <a:t>annotate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method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b="1" i="1">
                <a:latin typeface="Calibri"/>
                <a:cs typeface="Calibri"/>
              </a:rPr>
              <a:t>@Query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—</a:t>
            </a:r>
            <a:r>
              <a:rPr dirty="0" sz="1400" spc="-5">
                <a:latin typeface="Calibri"/>
                <a:cs typeface="Calibri"/>
              </a:rPr>
              <a:t> its </a:t>
            </a:r>
            <a:r>
              <a:rPr dirty="0" sz="1400" b="1" i="1">
                <a:latin typeface="Calibri"/>
                <a:cs typeface="Calibri"/>
              </a:rPr>
              <a:t>value </a:t>
            </a:r>
            <a:r>
              <a:rPr dirty="0" sz="1400" spc="-5">
                <a:latin typeface="Calibri"/>
                <a:cs typeface="Calibri"/>
              </a:rPr>
              <a:t>attribute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contains the </a:t>
            </a:r>
            <a:r>
              <a:rPr dirty="0" sz="1400" spc="-5">
                <a:latin typeface="Calibri"/>
                <a:cs typeface="Calibri"/>
              </a:rPr>
              <a:t>JPQL or </a:t>
            </a:r>
            <a:r>
              <a:rPr dirty="0" sz="1400">
                <a:latin typeface="Calibri"/>
                <a:cs typeface="Calibri"/>
              </a:rPr>
              <a:t>SQL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execute</a:t>
            </a:r>
            <a:r>
              <a:rPr dirty="0" sz="1400" b="1">
                <a:latin typeface="Calibri"/>
                <a:cs typeface="Calibri"/>
              </a:rPr>
              <a:t>.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 i="1">
                <a:latin typeface="Calibri"/>
                <a:cs typeface="Calibri"/>
              </a:rPr>
              <a:t>@Query </a:t>
            </a:r>
            <a:r>
              <a:rPr dirty="0" sz="1400" spc="-5">
                <a:latin typeface="Calibri"/>
                <a:cs typeface="Calibri"/>
              </a:rPr>
              <a:t>annotation takes precedence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 </a:t>
            </a:r>
            <a:r>
              <a:rPr dirty="0" sz="1400">
                <a:latin typeface="Calibri"/>
                <a:cs typeface="Calibri"/>
              </a:rPr>
              <a:t>named </a:t>
            </a:r>
            <a:r>
              <a:rPr dirty="0" sz="1400" spc="-10">
                <a:latin typeface="Calibri"/>
                <a:cs typeface="Calibri"/>
              </a:rPr>
              <a:t>queries,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annotated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with </a:t>
            </a:r>
            <a:r>
              <a:rPr dirty="0" sz="1400" spc="-5" i="1">
                <a:latin typeface="Calibri"/>
                <a:cs typeface="Calibri"/>
              </a:rPr>
              <a:t>@NamedQuery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defined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orm.xml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  <a:p>
            <a:pPr algn="just" marL="278130" indent="-266065">
              <a:lnSpc>
                <a:spcPct val="100000"/>
              </a:lnSpc>
              <a:spcBef>
                <a:spcPts val="795"/>
              </a:spcBef>
              <a:buAutoNum type="arabicPeriod" startAt="30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@Modifying:</a:t>
            </a:r>
            <a:endParaRPr sz="1400">
              <a:latin typeface="Calibri"/>
              <a:cs typeface="Calibri"/>
            </a:endParaRPr>
          </a:p>
          <a:p>
            <a:pPr marL="12700" marR="28575">
              <a:lnSpc>
                <a:spcPct val="117100"/>
              </a:lnSpc>
              <a:spcBef>
                <a:spcPts val="985"/>
              </a:spcBef>
            </a:pP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Spring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dirty="0" sz="14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JPA</a:t>
            </a:r>
            <a:r>
              <a:rPr dirty="0" sz="1400" spc="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provides</a:t>
            </a:r>
            <a:r>
              <a:rPr dirty="0" sz="1400" spc="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@Modifying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annotation,</a:t>
            </a:r>
            <a:r>
              <a:rPr dirty="0" sz="1400" spc="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dirty="0" sz="1400" spc="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dirty="0" sz="1400" spc="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annotation</a:t>
            </a:r>
            <a:r>
              <a:rPr dirty="0" sz="1400" spc="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dirty="0" sz="1400" spc="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can </a:t>
            </a:r>
            <a:r>
              <a:rPr dirty="0" sz="1400" spc="-3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write</a:t>
            </a:r>
            <a:r>
              <a:rPr dirty="0" sz="1400" spc="2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named</a:t>
            </a:r>
            <a:r>
              <a:rPr dirty="0" sz="14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parameters</a:t>
            </a:r>
            <a:r>
              <a:rPr dirty="0" sz="1400" spc="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query using @Query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annotation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can</a:t>
            </a:r>
            <a:r>
              <a:rPr dirty="0" sz="14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insert,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update,</a:t>
            </a:r>
            <a:r>
              <a:rPr dirty="0" sz="1400" spc="-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dirty="0" sz="14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12121"/>
                </a:solidFill>
                <a:latin typeface="Calibri"/>
                <a:cs typeface="Calibri"/>
              </a:rPr>
              <a:t>delete</a:t>
            </a:r>
            <a:r>
              <a:rPr dirty="0" sz="1400" spc="-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Calibri"/>
                <a:cs typeface="Calibri"/>
              </a:rPr>
              <a:t>an</a:t>
            </a:r>
            <a:r>
              <a:rPr dirty="0" sz="1400" spc="-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12121"/>
                </a:solidFill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78985"/>
            <a:ext cx="1637664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Screenshots/Outputs: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a)Registration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user: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230367"/>
            <a:ext cx="5730494" cy="311581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9042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)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er</a:t>
            </a:r>
            <a:r>
              <a:rPr dirty="0" sz="1400" spc="-20">
                <a:latin typeface="Calibri"/>
                <a:cs typeface="Calibri"/>
              </a:rPr>
              <a:t>l</a:t>
            </a:r>
            <a:r>
              <a:rPr dirty="0" sz="1400" spc="2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98439"/>
            <a:ext cx="100456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c)adminlogin: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667636"/>
            <a:ext cx="5730494" cy="3115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913373"/>
            <a:ext cx="5730748" cy="312229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92519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d)Sellerlogin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26583"/>
            <a:ext cx="5753100" cy="1616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Conclusion:</a:t>
            </a:r>
            <a:endParaRPr sz="14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200"/>
              </a:lnSpc>
              <a:spcBef>
                <a:spcPts val="1010"/>
              </a:spcBef>
            </a:pPr>
            <a:r>
              <a:rPr dirty="0" sz="1400" spc="-15">
                <a:latin typeface="Calibri"/>
                <a:cs typeface="Calibri"/>
              </a:rPr>
              <a:t>This</a:t>
            </a:r>
            <a:r>
              <a:rPr dirty="0" sz="1400" spc="-10">
                <a:latin typeface="Calibri"/>
                <a:cs typeface="Calibri"/>
              </a:rPr>
              <a:t> project</a:t>
            </a:r>
            <a:r>
              <a:rPr dirty="0" sz="1400" spc="-5">
                <a:latin typeface="Calibri"/>
                <a:cs typeface="Calibri"/>
              </a:rPr>
              <a:t> e-bookstore makes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business </a:t>
            </a:r>
            <a:r>
              <a:rPr dirty="0" sz="1400" spc="-10">
                <a:latin typeface="Calibri"/>
                <a:cs typeface="Calibri"/>
              </a:rPr>
              <a:t>to take </a:t>
            </a:r>
            <a:r>
              <a:rPr dirty="0" sz="1400" spc="-5">
                <a:latin typeface="Calibri"/>
                <a:cs typeface="Calibri"/>
              </a:rPr>
              <a:t>place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very </a:t>
            </a:r>
            <a:r>
              <a:rPr dirty="0" sz="1400" spc="-5">
                <a:latin typeface="Calibri"/>
                <a:cs typeface="Calibri"/>
              </a:rPr>
              <a:t> certain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way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have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friendly</a:t>
            </a:r>
            <a:r>
              <a:rPr dirty="0" sz="1400">
                <a:latin typeface="Calibri"/>
                <a:cs typeface="Calibri"/>
              </a:rPr>
              <a:t> access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store.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 </a:t>
            </a:r>
            <a:r>
              <a:rPr dirty="0" sz="1400" spc="-15">
                <a:latin typeface="Calibri"/>
                <a:cs typeface="Calibri"/>
              </a:rPr>
              <a:t>by the </a:t>
            </a:r>
            <a:r>
              <a:rPr dirty="0" sz="1400" spc="-5">
                <a:latin typeface="Calibri"/>
                <a:cs typeface="Calibri"/>
              </a:rPr>
              <a:t>admin </a:t>
            </a:r>
            <a:r>
              <a:rPr dirty="0" sz="1400" spc="-10">
                <a:latin typeface="Calibri"/>
                <a:cs typeface="Calibri"/>
              </a:rPr>
              <a:t>has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access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database and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maintain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updated </a:t>
            </a:r>
            <a:r>
              <a:rPr dirty="0" sz="1400">
                <a:latin typeface="Calibri"/>
                <a:cs typeface="Calibri"/>
              </a:rPr>
              <a:t>list </a:t>
            </a:r>
            <a:r>
              <a:rPr dirty="0" sz="1400" spc="-5">
                <a:latin typeface="Calibri"/>
                <a:cs typeface="Calibri"/>
              </a:rPr>
              <a:t>according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availability 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seller and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interaction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according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availability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makes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simple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292351"/>
            <a:ext cx="5731383" cy="311962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863" y="4904943"/>
            <a:ext cx="461073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85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017" y="889761"/>
            <a:ext cx="5556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IN</a:t>
            </a:r>
            <a:r>
              <a:rPr dirty="0" sz="1600" spc="-5" b="1">
                <a:latin typeface="Calibri"/>
                <a:cs typeface="Calibri"/>
              </a:rPr>
              <a:t>D</a:t>
            </a:r>
            <a:r>
              <a:rPr dirty="0" sz="1600" spc="5" b="1">
                <a:latin typeface="Calibri"/>
                <a:cs typeface="Calibri"/>
              </a:rPr>
              <a:t>E</a:t>
            </a:r>
            <a:r>
              <a:rPr dirty="0" sz="1600" b="1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1552" y="1741042"/>
          <a:ext cx="5882005" cy="475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6240"/>
                <a:gridCol w="2935605"/>
              </a:tblGrid>
              <a:tr h="981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33144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SR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CONTENTS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4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440055">
                        <a:lnSpc>
                          <a:spcPct val="100000"/>
                        </a:lnSpc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1.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Introduction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4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403225">
                        <a:lnSpc>
                          <a:spcPct val="100000"/>
                        </a:lnSpc>
                      </a:pPr>
                      <a:r>
                        <a:rPr dirty="0" sz="1400" spc="-15" b="1">
                          <a:latin typeface="Calibri"/>
                          <a:cs typeface="Calibri"/>
                        </a:rPr>
                        <a:t>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Objective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481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3.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Requirements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5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09345">
                        <a:lnSpc>
                          <a:spcPct val="100000"/>
                        </a:lnSpc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overview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snapshots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323850">
                        <a:lnSpc>
                          <a:spcPct val="100000"/>
                        </a:lnSpc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5.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Conclusion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2465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“Book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Store</a:t>
            </a:r>
            <a:r>
              <a:rPr dirty="0" sz="1400" spc="-5">
                <a:latin typeface="Calibri"/>
                <a:cs typeface="Calibri"/>
              </a:rPr>
              <a:t> Application”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developed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using</a:t>
            </a:r>
            <a:r>
              <a:rPr dirty="0" sz="1400" spc="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spring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boot </a:t>
            </a:r>
            <a:r>
              <a:rPr dirty="0" sz="1400" spc="-5">
                <a:latin typeface="Calibri"/>
                <a:cs typeface="Calibri"/>
              </a:rPr>
              <a:t> framework, which </a:t>
            </a:r>
            <a:r>
              <a:rPr dirty="0" sz="1400" spc="-10">
                <a:latin typeface="Calibri"/>
                <a:cs typeface="Calibri"/>
              </a:rPr>
              <a:t>mainly </a:t>
            </a:r>
            <a:r>
              <a:rPr dirty="0" sz="1400" spc="-5">
                <a:latin typeface="Calibri"/>
                <a:cs typeface="Calibri"/>
              </a:rPr>
              <a:t>focuses on </a:t>
            </a:r>
            <a:r>
              <a:rPr dirty="0" sz="1400" spc="-10">
                <a:latin typeface="Calibri"/>
                <a:cs typeface="Calibri"/>
              </a:rPr>
              <a:t>basic operations </a:t>
            </a:r>
            <a:r>
              <a:rPr dirty="0" sz="1400" spc="-5">
                <a:latin typeface="Calibri"/>
                <a:cs typeface="Calibri"/>
              </a:rPr>
              <a:t>of a </a:t>
            </a:r>
            <a:r>
              <a:rPr dirty="0" sz="1400" spc="-10">
                <a:latin typeface="Calibri"/>
                <a:cs typeface="Calibri"/>
              </a:rPr>
              <a:t>book </a:t>
            </a:r>
            <a:r>
              <a:rPr dirty="0" sz="1400" spc="-5">
                <a:latin typeface="Calibri"/>
                <a:cs typeface="Calibri"/>
              </a:rPr>
              <a:t>store. </a:t>
            </a:r>
            <a:r>
              <a:rPr dirty="0" sz="1400" spc="-10">
                <a:latin typeface="Calibri"/>
                <a:cs typeface="Calibri"/>
              </a:rPr>
              <a:t>Like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of inserting, deleting, </a:t>
            </a:r>
            <a:r>
              <a:rPr dirty="0" sz="1400">
                <a:latin typeface="Calibri"/>
                <a:cs typeface="Calibri"/>
              </a:rPr>
              <a:t>updating </a:t>
            </a:r>
            <a:r>
              <a:rPr dirty="0" sz="1400" spc="-5">
                <a:latin typeface="Calibri"/>
                <a:cs typeface="Calibri"/>
              </a:rPr>
              <a:t>and getting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records of </a:t>
            </a:r>
            <a:r>
              <a:rPr dirty="0" sz="1400" spc="-10">
                <a:latin typeface="Calibri"/>
                <a:cs typeface="Calibri"/>
              </a:rPr>
              <a:t>available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71012"/>
            <a:ext cx="5752465" cy="1116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Admin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Module: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200"/>
              </a:lnSpc>
              <a:spcBef>
                <a:spcPts val="1010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Admin </a:t>
            </a:r>
            <a:r>
              <a:rPr dirty="0" sz="1400" spc="-10">
                <a:latin typeface="Calibri"/>
                <a:cs typeface="Calibri"/>
              </a:rPr>
              <a:t>module has the </a:t>
            </a:r>
            <a:r>
              <a:rPr dirty="0" sz="1400" spc="-5">
                <a:latin typeface="Calibri"/>
                <a:cs typeface="Calibri"/>
              </a:rPr>
              <a:t>controller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5">
                <a:latin typeface="Calibri"/>
                <a:cs typeface="Calibri"/>
              </a:rPr>
              <a:t>access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bookstore.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admin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insert, update, </a:t>
            </a:r>
            <a:r>
              <a:rPr dirty="0" sz="1400" spc="-10">
                <a:latin typeface="Calibri"/>
                <a:cs typeface="Calibri"/>
              </a:rPr>
              <a:t>delete </a:t>
            </a:r>
            <a:r>
              <a:rPr dirty="0" sz="1400" spc="-5">
                <a:latin typeface="Calibri"/>
                <a:cs typeface="Calibri"/>
              </a:rPr>
              <a:t>and control </a:t>
            </a:r>
            <a:r>
              <a:rPr dirty="0" sz="1400" spc="-10">
                <a:latin typeface="Calibri"/>
                <a:cs typeface="Calibri"/>
              </a:rPr>
              <a:t>the purchase the books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bookstore. 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Admin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access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books.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02073"/>
            <a:ext cx="5755005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User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Module: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100"/>
              </a:lnSpc>
              <a:spcBef>
                <a:spcPts val="985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User </a:t>
            </a:r>
            <a:r>
              <a:rPr dirty="0" sz="1400" spc="-10">
                <a:latin typeface="Calibri"/>
                <a:cs typeface="Calibri"/>
              </a:rPr>
              <a:t>has </a:t>
            </a:r>
            <a:r>
              <a:rPr dirty="0" sz="1400">
                <a:latin typeface="Calibri"/>
                <a:cs typeface="Calibri"/>
              </a:rPr>
              <a:t>access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visit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bookstore. </a:t>
            </a:r>
            <a:r>
              <a:rPr dirty="0" sz="1400" spc="-10">
                <a:latin typeface="Calibri"/>
                <a:cs typeface="Calibri"/>
              </a:rPr>
              <a:t>Where the </a:t>
            </a:r>
            <a:r>
              <a:rPr dirty="0" sz="1400">
                <a:latin typeface="Calibri"/>
                <a:cs typeface="Calibri"/>
              </a:rPr>
              <a:t>User, </a:t>
            </a:r>
            <a:r>
              <a:rPr dirty="0" sz="1400" spc="-10">
                <a:latin typeface="Calibri"/>
                <a:cs typeface="Calibri"/>
              </a:rPr>
              <a:t>will purchase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add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books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wishlist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buy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them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when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needed.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module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connect with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application and can search </a:t>
            </a:r>
            <a:r>
              <a:rPr dirty="0" sz="1400" spc="-10">
                <a:latin typeface="Calibri"/>
                <a:cs typeface="Calibri"/>
              </a:rPr>
              <a:t>the books</a:t>
            </a:r>
            <a:r>
              <a:rPr dirty="0" sz="1400" spc="-5">
                <a:latin typeface="Calibri"/>
                <a:cs typeface="Calibri"/>
              </a:rPr>
              <a:t> they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need. The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visits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site </a:t>
            </a:r>
            <a:r>
              <a:rPr dirty="0" sz="1400">
                <a:latin typeface="Calibri"/>
                <a:cs typeface="Calibri"/>
              </a:rPr>
              <a:t>may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desired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book.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80149"/>
            <a:ext cx="5749925" cy="286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Seller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Module:</a:t>
            </a:r>
            <a:endParaRPr sz="1400">
              <a:latin typeface="Calibri"/>
              <a:cs typeface="Calibri"/>
            </a:endParaRPr>
          </a:p>
          <a:p>
            <a:pPr algn="just" marL="12700" marR="6985">
              <a:lnSpc>
                <a:spcPct val="116500"/>
              </a:lnSpc>
              <a:spcBef>
                <a:spcPts val="1019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will </a:t>
            </a:r>
            <a:r>
              <a:rPr dirty="0" sz="1400">
                <a:latin typeface="Calibri"/>
                <a:cs typeface="Calibri"/>
              </a:rPr>
              <a:t>act </a:t>
            </a:r>
            <a:r>
              <a:rPr dirty="0" sz="1400" spc="-5">
                <a:latin typeface="Calibri"/>
                <a:cs typeface="Calibri"/>
              </a:rPr>
              <a:t>as an </a:t>
            </a:r>
            <a:r>
              <a:rPr dirty="0" sz="1400" spc="-10">
                <a:latin typeface="Calibri"/>
                <a:cs typeface="Calibri"/>
              </a:rPr>
              <a:t>mediator </a:t>
            </a:r>
            <a:r>
              <a:rPr dirty="0" sz="1400" spc="-5">
                <a:latin typeface="Calibri"/>
                <a:cs typeface="Calibri"/>
              </a:rPr>
              <a:t>between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 .This </a:t>
            </a:r>
            <a:r>
              <a:rPr dirty="0" sz="1400" spc="-10">
                <a:latin typeface="Calibri"/>
                <a:cs typeface="Calibri"/>
              </a:rPr>
              <a:t>module </a:t>
            </a:r>
            <a:r>
              <a:rPr dirty="0" sz="1400" spc="-5">
                <a:latin typeface="Calibri"/>
                <a:cs typeface="Calibri"/>
              </a:rPr>
              <a:t>enables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10">
                <a:latin typeface="Calibri"/>
                <a:cs typeface="Calibri"/>
              </a:rPr>
              <a:t>to buy the books what </a:t>
            </a:r>
            <a:r>
              <a:rPr dirty="0" sz="1400" spc="-5">
                <a:latin typeface="Calibri"/>
                <a:cs typeface="Calibri"/>
              </a:rPr>
              <a:t>they </a:t>
            </a:r>
            <a:r>
              <a:rPr dirty="0" sz="1400" spc="5">
                <a:latin typeface="Calibri"/>
                <a:cs typeface="Calibri"/>
              </a:rPr>
              <a:t>add.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Seller Module provides </a:t>
            </a:r>
            <a:r>
              <a:rPr dirty="0" sz="1400" spc="5">
                <a:latin typeface="Calibri"/>
                <a:cs typeface="Calibri"/>
              </a:rPr>
              <a:t>at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 comfort</a:t>
            </a:r>
            <a:r>
              <a:rPr dirty="0" sz="1400" spc="-15">
                <a:latin typeface="Calibri"/>
                <a:cs typeface="Calibri"/>
              </a:rPr>
              <a:t> 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store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proper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space.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6799"/>
              </a:lnSpc>
            </a:pPr>
            <a:r>
              <a:rPr dirty="0" sz="1400" spc="-15">
                <a:latin typeface="Calibri"/>
                <a:cs typeface="Calibri"/>
              </a:rPr>
              <a:t>This</a:t>
            </a:r>
            <a:r>
              <a:rPr dirty="0" sz="1400" spc="-10">
                <a:latin typeface="Calibri"/>
                <a:cs typeface="Calibri"/>
              </a:rPr>
              <a:t> project</a:t>
            </a:r>
            <a:r>
              <a:rPr dirty="0" sz="1400" spc="-5">
                <a:latin typeface="Calibri"/>
                <a:cs typeface="Calibri"/>
              </a:rPr>
              <a:t> e-bookstore makes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business </a:t>
            </a:r>
            <a:r>
              <a:rPr dirty="0" sz="1400" spc="-10">
                <a:latin typeface="Calibri"/>
                <a:cs typeface="Calibri"/>
              </a:rPr>
              <a:t>to take </a:t>
            </a:r>
            <a:r>
              <a:rPr dirty="0" sz="1400" spc="-5">
                <a:latin typeface="Calibri"/>
                <a:cs typeface="Calibri"/>
              </a:rPr>
              <a:t>place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very </a:t>
            </a:r>
            <a:r>
              <a:rPr dirty="0" sz="1400" spc="-5">
                <a:latin typeface="Calibri"/>
                <a:cs typeface="Calibri"/>
              </a:rPr>
              <a:t> certain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way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have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friendly</a:t>
            </a:r>
            <a:r>
              <a:rPr dirty="0" sz="1400">
                <a:latin typeface="Calibri"/>
                <a:cs typeface="Calibri"/>
              </a:rPr>
              <a:t> access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store.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 </a:t>
            </a:r>
            <a:r>
              <a:rPr dirty="0" sz="1400" spc="-15">
                <a:latin typeface="Calibri"/>
                <a:cs typeface="Calibri"/>
              </a:rPr>
              <a:t>by the </a:t>
            </a:r>
            <a:r>
              <a:rPr dirty="0" sz="1400" spc="-5">
                <a:latin typeface="Calibri"/>
                <a:cs typeface="Calibri"/>
              </a:rPr>
              <a:t>admin </a:t>
            </a:r>
            <a:r>
              <a:rPr dirty="0" sz="1400" spc="-10">
                <a:latin typeface="Calibri"/>
                <a:cs typeface="Calibri"/>
              </a:rPr>
              <a:t>has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access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database and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maintain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updated </a:t>
            </a:r>
            <a:r>
              <a:rPr dirty="0" sz="1400">
                <a:latin typeface="Calibri"/>
                <a:cs typeface="Calibri"/>
              </a:rPr>
              <a:t>list </a:t>
            </a:r>
            <a:r>
              <a:rPr dirty="0" sz="1400" spc="-5">
                <a:latin typeface="Calibri"/>
                <a:cs typeface="Calibri"/>
              </a:rPr>
              <a:t>according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availability 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seller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interaction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according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availability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makes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simple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3845560" cy="2122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Software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Database: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MySQL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7650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API- </a:t>
            </a:r>
            <a:r>
              <a:rPr dirty="0" sz="1400" spc="-10">
                <a:latin typeface="Calibri"/>
                <a:cs typeface="Calibri"/>
              </a:rPr>
              <a:t>Spring Data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JPA,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spring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web,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spring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Tools</a:t>
            </a:r>
            <a:r>
              <a:rPr dirty="0" sz="1400" spc="-5" b="1">
                <a:latin typeface="Calibri"/>
                <a:cs typeface="Calibri"/>
              </a:rPr>
              <a:t>: </a:t>
            </a:r>
            <a:r>
              <a:rPr dirty="0" sz="1400" spc="-5">
                <a:latin typeface="Calibri"/>
                <a:cs typeface="Calibri"/>
              </a:rPr>
              <a:t>SwaggerUi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Postman,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IDE-Spring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Tool </a:t>
            </a:r>
            <a:r>
              <a:rPr dirty="0" sz="1400" spc="-10">
                <a:latin typeface="Calibri"/>
                <a:cs typeface="Calibri"/>
              </a:rPr>
              <a:t>Suit4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Coding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language-Java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1.8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30345"/>
            <a:ext cx="5656580" cy="6005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Hardware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RAM: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2GB</a:t>
            </a:r>
            <a:endParaRPr sz="1400">
              <a:latin typeface="Calibri"/>
              <a:cs typeface="Calibri"/>
            </a:endParaRPr>
          </a:p>
          <a:p>
            <a:pPr marL="12700" marR="4309745">
              <a:lnSpc>
                <a:spcPct val="176500"/>
              </a:lnSpc>
              <a:spcBef>
                <a:spcPts val="15"/>
              </a:spcBef>
            </a:pPr>
            <a:r>
              <a:rPr dirty="0" sz="1400" spc="-5">
                <a:latin typeface="Calibri"/>
                <a:cs typeface="Calibri"/>
              </a:rPr>
              <a:t>Processor: </a:t>
            </a:r>
            <a:r>
              <a:rPr dirty="0" sz="1400" spc="-10">
                <a:latin typeface="Calibri"/>
                <a:cs typeface="Calibri"/>
              </a:rPr>
              <a:t>64bit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Memory: </a:t>
            </a:r>
            <a:r>
              <a:rPr dirty="0" sz="1400" spc="-5">
                <a:latin typeface="Calibri"/>
                <a:cs typeface="Calibri"/>
              </a:rPr>
              <a:t>512 MB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Disk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Space: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100GB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6500"/>
              </a:lnSpc>
              <a:spcBef>
                <a:spcPts val="1015"/>
              </a:spcBef>
            </a:pPr>
            <a:r>
              <a:rPr dirty="0" sz="1400" spc="-10" b="1">
                <a:latin typeface="Calibri"/>
                <a:cs typeface="Calibri"/>
              </a:rPr>
              <a:t>Spring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Tool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Suit: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Eclipse-based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environment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1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 customized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spring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applications.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provides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ready-to-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</a:t>
            </a:r>
            <a:r>
              <a:rPr dirty="0" sz="1400" spc="-5">
                <a:latin typeface="Calibri"/>
                <a:cs typeface="Calibri"/>
              </a:rPr>
              <a:t> environment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debug,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deploy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your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applications.</a:t>
            </a:r>
            <a:endParaRPr sz="1400">
              <a:latin typeface="Calibri"/>
              <a:cs typeface="Calibri"/>
            </a:endParaRPr>
          </a:p>
          <a:p>
            <a:pPr marL="12700" marR="12065">
              <a:lnSpc>
                <a:spcPct val="117200"/>
              </a:lnSpc>
              <a:spcBef>
                <a:spcPts val="1010"/>
              </a:spcBef>
            </a:pPr>
            <a:r>
              <a:rPr dirty="0" sz="1400" spc="-10" b="1">
                <a:latin typeface="Calibri"/>
                <a:cs typeface="Calibri"/>
              </a:rPr>
              <a:t>Postman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Postman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standalone </a:t>
            </a:r>
            <a:r>
              <a:rPr dirty="0" sz="1400">
                <a:latin typeface="Calibri"/>
                <a:cs typeface="Calibri"/>
              </a:rPr>
              <a:t>software </a:t>
            </a:r>
            <a:r>
              <a:rPr dirty="0" sz="1400" spc="-5">
                <a:latin typeface="Calibri"/>
                <a:cs typeface="Calibri"/>
              </a:rPr>
              <a:t>testing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API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(Application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Programming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Interface)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platform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build,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design,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modify,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simple</a:t>
            </a:r>
            <a:r>
              <a:rPr dirty="0" sz="1400" spc="-5">
                <a:latin typeface="Calibri"/>
                <a:cs typeface="Calibri"/>
              </a:rPr>
              <a:t> Graphic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sending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viewing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HTTP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requests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MySQL: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16205" indent="-104139">
              <a:lnSpc>
                <a:spcPct val="100000"/>
              </a:lnSpc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000">
              <a:latin typeface="Calibri"/>
              <a:cs typeface="Calibri"/>
            </a:endParaRPr>
          </a:p>
          <a:p>
            <a:pPr marL="116205" indent="-104139">
              <a:lnSpc>
                <a:spcPct val="100000"/>
              </a:lnSpc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open-source.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sz="1050">
              <a:latin typeface="Calibri"/>
              <a:cs typeface="Calibri"/>
            </a:endParaRPr>
          </a:p>
          <a:p>
            <a:pPr marL="116205" indent="-104139">
              <a:lnSpc>
                <a:spcPct val="100000"/>
              </a:lnSpc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free.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▪"/>
            </a:pPr>
            <a:endParaRPr sz="1000">
              <a:latin typeface="Calibri"/>
              <a:cs typeface="Calibri"/>
            </a:endParaRPr>
          </a:p>
          <a:p>
            <a:pPr marL="116205" indent="-104139">
              <a:lnSpc>
                <a:spcPct val="100000"/>
              </a:lnSpc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both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small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large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applications.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sz="1050">
              <a:latin typeface="Calibri"/>
              <a:cs typeface="Calibri"/>
            </a:endParaRPr>
          </a:p>
          <a:p>
            <a:pPr marL="116205" indent="-104139">
              <a:lnSpc>
                <a:spcPct val="100000"/>
              </a:lnSpc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fast,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reliable,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scalable,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easy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3100" cy="18662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6205" indent="-104139">
              <a:lnSpc>
                <a:spcPct val="100000"/>
              </a:lnSpc>
              <a:spcBef>
                <a:spcPts val="90"/>
              </a:spcBef>
              <a:buChar char="▪"/>
              <a:tabLst>
                <a:tab pos="116839" algn="l"/>
              </a:tabLst>
            </a:pPr>
            <a:r>
              <a:rPr dirty="0" sz="1400" spc="-5">
                <a:latin typeface="Calibri"/>
                <a:cs typeface="Calibri"/>
              </a:rPr>
              <a:t>MySQL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cross-platform.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Annotations: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1.@Service:</a:t>
            </a:r>
            <a:endParaRPr sz="1400">
              <a:latin typeface="Calibri"/>
              <a:cs typeface="Calibri"/>
            </a:endParaRPr>
          </a:p>
          <a:p>
            <a:pPr algn="just" marL="12700" marR="5080" indent="39370">
              <a:lnSpc>
                <a:spcPct val="116500"/>
              </a:lnSpc>
              <a:spcBef>
                <a:spcPts val="1020"/>
              </a:spcBef>
            </a:pPr>
            <a:r>
              <a:rPr dirty="0" sz="1400" spc="-5">
                <a:latin typeface="Calibri"/>
                <a:cs typeface="Calibri"/>
              </a:rPr>
              <a:t>We mark beans </a:t>
            </a:r>
            <a:r>
              <a:rPr dirty="0" sz="1400" spc="-10">
                <a:latin typeface="Calibri"/>
                <a:cs typeface="Calibri"/>
              </a:rPr>
              <a:t>with </a:t>
            </a:r>
            <a:r>
              <a:rPr dirty="0" sz="1400" spc="-5">
                <a:latin typeface="Calibri"/>
                <a:cs typeface="Calibri"/>
              </a:rPr>
              <a:t>@Service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indicate that </a:t>
            </a:r>
            <a:r>
              <a:rPr dirty="0" sz="1400" spc="-10">
                <a:latin typeface="Calibri"/>
                <a:cs typeface="Calibri"/>
              </a:rPr>
              <a:t>they're </a:t>
            </a:r>
            <a:r>
              <a:rPr dirty="0" sz="1400" spc="-5">
                <a:latin typeface="Calibri"/>
                <a:cs typeface="Calibri"/>
              </a:rPr>
              <a:t>holding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business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logic. </a:t>
            </a:r>
            <a:r>
              <a:rPr dirty="0" sz="1400" spc="-5">
                <a:latin typeface="Calibri"/>
                <a:cs typeface="Calibri"/>
              </a:rPr>
              <a:t>Besides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being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service </a:t>
            </a:r>
            <a:r>
              <a:rPr dirty="0" sz="1400" spc="-5">
                <a:latin typeface="Calibri"/>
                <a:cs typeface="Calibri"/>
              </a:rPr>
              <a:t>layer, there isn't any other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special </a:t>
            </a:r>
            <a:r>
              <a:rPr dirty="0" sz="1400" spc="-10">
                <a:latin typeface="Calibri"/>
                <a:cs typeface="Calibri"/>
              </a:rPr>
              <a:t>use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76980"/>
            <a:ext cx="5756275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2.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@Repository: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990"/>
              </a:spcBef>
            </a:pPr>
            <a:r>
              <a:rPr dirty="0" sz="1400" spc="-10">
                <a:latin typeface="Calibri"/>
                <a:cs typeface="Calibri"/>
              </a:rPr>
              <a:t>@Repository’s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job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catch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persistence-specific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exceptions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re-throw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one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spring’s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unified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unchecked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exceptions.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655311"/>
            <a:ext cx="5758180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3.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@Autowired: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spring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framework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enables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automatic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dependency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injection.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other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words, </a:t>
            </a:r>
            <a:r>
              <a:rPr dirty="0" sz="1400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declaring </a:t>
            </a:r>
            <a:r>
              <a:rPr dirty="0" sz="1400" spc="-10">
                <a:latin typeface="Calibri"/>
                <a:cs typeface="Calibri"/>
              </a:rPr>
              <a:t>all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bean </a:t>
            </a:r>
            <a:r>
              <a:rPr dirty="0" sz="1400" spc="-5">
                <a:latin typeface="Calibri"/>
                <a:cs typeface="Calibri"/>
              </a:rPr>
              <a:t>dependencies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 spring configuration file,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Spring </a:t>
            </a:r>
            <a:r>
              <a:rPr dirty="0" sz="1400" spc="-5">
                <a:latin typeface="Calibri"/>
                <a:cs typeface="Calibri"/>
              </a:rPr>
              <a:t>container can autowire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relationships between collaborating </a:t>
            </a:r>
            <a:r>
              <a:rPr dirty="0" sz="1400" spc="-10">
                <a:latin typeface="Calibri"/>
                <a:cs typeface="Calibri"/>
              </a:rPr>
              <a:t>beans.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called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spring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bean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autowiring.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533133"/>
            <a:ext cx="5749290" cy="1116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4.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@GetMapping: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100"/>
              </a:lnSpc>
              <a:spcBef>
                <a:spcPts val="1010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@GetMapping annotation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specialized version </a:t>
            </a:r>
            <a:r>
              <a:rPr dirty="0" sz="1400" spc="-5">
                <a:latin typeface="Calibri"/>
                <a:cs typeface="Calibri"/>
              </a:rPr>
              <a:t>of @RequestMapping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shortcut</a:t>
            </a:r>
            <a:r>
              <a:rPr dirty="0" sz="1400">
                <a:latin typeface="Calibri"/>
                <a:cs typeface="Calibri"/>
              </a:rPr>
              <a:t> 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@RequestMapping(method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RequestMethod.GET).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164448"/>
            <a:ext cx="5754370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5.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@PostMapping</a:t>
            </a:r>
            <a:r>
              <a:rPr dirty="0" sz="1400" spc="-5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200"/>
              </a:lnSpc>
              <a:spcBef>
                <a:spcPts val="985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@PostMapping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specialized</a:t>
            </a:r>
            <a:r>
              <a:rPr dirty="0" sz="1400">
                <a:latin typeface="Calibri"/>
                <a:cs typeface="Calibri"/>
              </a:rPr>
              <a:t> version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@RequestMapping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acts as a shortcut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@RequestMapping(method=RequestMethod.POST).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@PostMapping annotated </a:t>
            </a:r>
            <a:r>
              <a:rPr dirty="0" sz="1400" spc="-10">
                <a:latin typeface="Calibri"/>
                <a:cs typeface="Calibri"/>
              </a:rPr>
              <a:t>methods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@Controller annotated classes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handle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HTTP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requests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matched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given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URI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expression.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0761"/>
            <a:ext cx="5757545" cy="3241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AutoNum type="arabicPeriod" startAt="6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@Configuration</a:t>
            </a:r>
            <a:r>
              <a:rPr dirty="0" sz="1400" spc="-5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marL="12700" marR="6985">
              <a:lnSpc>
                <a:spcPct val="117100"/>
              </a:lnSpc>
              <a:spcBef>
                <a:spcPts val="990"/>
              </a:spcBef>
            </a:pPr>
            <a:r>
              <a:rPr dirty="0" sz="1400" spc="-10">
                <a:latin typeface="Calibri"/>
                <a:cs typeface="Calibri"/>
              </a:rPr>
              <a:t>Spring</a:t>
            </a:r>
            <a:r>
              <a:rPr dirty="0" sz="1400" spc="-5">
                <a:latin typeface="Calibri"/>
                <a:cs typeface="Calibri"/>
              </a:rPr>
              <a:t> @Configuration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helps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spring</a:t>
            </a:r>
            <a:r>
              <a:rPr dirty="0" sz="1400" spc="5">
                <a:latin typeface="Calibri"/>
                <a:cs typeface="Calibri"/>
              </a:rPr>
              <a:t> annotation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based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configuration.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@Configuration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indicates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class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declares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one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endParaRPr sz="1400">
              <a:latin typeface="Calibri"/>
              <a:cs typeface="Calibri"/>
            </a:endParaRPr>
          </a:p>
          <a:p>
            <a:pPr algn="just" marL="12700" marR="13335">
              <a:lnSpc>
                <a:spcPct val="115799"/>
              </a:lnSpc>
              <a:spcBef>
                <a:spcPts val="1030"/>
              </a:spcBef>
            </a:pPr>
            <a:r>
              <a:rPr dirty="0" sz="1400" spc="-10">
                <a:latin typeface="Calibri"/>
                <a:cs typeface="Calibri"/>
              </a:rPr>
              <a:t>more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@Bean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may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-1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spring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 generate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definitions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service </a:t>
            </a:r>
            <a:r>
              <a:rPr dirty="0" sz="1400">
                <a:latin typeface="Calibri"/>
                <a:cs typeface="Calibri"/>
              </a:rPr>
              <a:t>requests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those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beans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runtime.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@OneToMany: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99"/>
              </a:lnSpc>
              <a:spcBef>
                <a:spcPts val="1010"/>
              </a:spcBef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one-to-many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between</a:t>
            </a:r>
            <a:r>
              <a:rPr dirty="0" sz="1400">
                <a:latin typeface="Calibri"/>
                <a:cs typeface="Calibri"/>
              </a:rPr>
              <a:t> two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entities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defined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-10">
                <a:latin typeface="Calibri"/>
                <a:cs typeface="Calibri"/>
              </a:rPr>
              <a:t> using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@OneToMany</a:t>
            </a:r>
            <a:r>
              <a:rPr dirty="0" sz="1400" spc="-5">
                <a:latin typeface="Calibri"/>
                <a:cs typeface="Calibri"/>
              </a:rPr>
              <a:t> annotation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Spring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JPA.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declares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mappedBy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indicate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entity that owns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bidirectional relationship. Usually,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child </a:t>
            </a:r>
            <a:r>
              <a:rPr dirty="0" sz="1400">
                <a:latin typeface="Calibri"/>
                <a:cs typeface="Calibri"/>
              </a:rPr>
              <a:t>entity </a:t>
            </a:r>
            <a:r>
              <a:rPr dirty="0" sz="1400" spc="-10">
                <a:latin typeface="Calibri"/>
                <a:cs typeface="Calibri"/>
              </a:rPr>
              <a:t>is one </a:t>
            </a:r>
            <a:r>
              <a:rPr dirty="0" sz="1400" spc="-5">
                <a:latin typeface="Calibri"/>
                <a:cs typeface="Calibri"/>
              </a:rPr>
              <a:t>that owns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relationship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the parent </a:t>
            </a:r>
            <a:r>
              <a:rPr dirty="0" sz="1400" spc="-5">
                <a:latin typeface="Calibri"/>
                <a:cs typeface="Calibri"/>
              </a:rPr>
              <a:t>entity contains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@OneToMany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27167"/>
            <a:ext cx="5755640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8.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@generated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Value: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10">
                <a:latin typeface="Calibri"/>
                <a:cs typeface="Calibri"/>
              </a:rPr>
              <a:t>Marking </a:t>
            </a:r>
            <a:r>
              <a:rPr dirty="0" sz="1400" spc="-5">
                <a:latin typeface="Calibri"/>
                <a:cs typeface="Calibri"/>
              </a:rPr>
              <a:t>a field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@GeneratedValue annotation specifies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a </a:t>
            </a:r>
            <a:r>
              <a:rPr dirty="0" sz="1400" spc="-10">
                <a:latin typeface="Calibri"/>
                <a:cs typeface="Calibri"/>
              </a:rPr>
              <a:t>value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automatically generated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 spc="-10">
                <a:latin typeface="Calibri"/>
                <a:cs typeface="Calibri"/>
              </a:rPr>
              <a:t>field. This is </a:t>
            </a:r>
            <a:r>
              <a:rPr dirty="0" sz="1400" spc="-5">
                <a:latin typeface="Calibri"/>
                <a:cs typeface="Calibri"/>
              </a:rPr>
              <a:t>primarily intended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primary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key </a:t>
            </a:r>
            <a:r>
              <a:rPr dirty="0" sz="1400">
                <a:latin typeface="Calibri"/>
                <a:cs typeface="Calibri"/>
              </a:rPr>
              <a:t>fields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but</a:t>
            </a:r>
            <a:r>
              <a:rPr dirty="0" sz="1400" spc="-5">
                <a:latin typeface="Calibri"/>
                <a:cs typeface="Calibri"/>
              </a:rPr>
              <a:t> Object DB also supports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annotation </a:t>
            </a:r>
            <a:r>
              <a:rPr dirty="0" sz="1400">
                <a:latin typeface="Calibri"/>
                <a:cs typeface="Calibri"/>
              </a:rPr>
              <a:t>for non-key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numeric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persistent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fields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well.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08418"/>
            <a:ext cx="5754370" cy="1112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9.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@entity: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100"/>
              </a:lnSpc>
              <a:spcBef>
                <a:spcPts val="985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@Entity annotation specifies that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class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an entity and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mapped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 table. The </a:t>
            </a:r>
            <a:r>
              <a:rPr dirty="0" sz="1400" spc="-10">
                <a:latin typeface="Calibri"/>
                <a:cs typeface="Calibri"/>
              </a:rPr>
              <a:t>@Table </a:t>
            </a:r>
            <a:r>
              <a:rPr dirty="0" sz="1400" spc="-5">
                <a:latin typeface="Calibri"/>
                <a:cs typeface="Calibri"/>
              </a:rPr>
              <a:t>annotation specifies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name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database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table 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used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mapping.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36304"/>
            <a:ext cx="5744845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10.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@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Exception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Handler: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5700"/>
              </a:lnSpc>
              <a:spcBef>
                <a:spcPts val="1035"/>
              </a:spcBef>
              <a:tabLst>
                <a:tab pos="408305" algn="l"/>
                <a:tab pos="1976120" algn="l"/>
                <a:tab pos="2213610" algn="l"/>
                <a:tab pos="3449954" algn="l"/>
                <a:tab pos="3921760" algn="l"/>
                <a:tab pos="4204970" algn="l"/>
                <a:tab pos="4828540" algn="l"/>
                <a:tab pos="5197475" algn="l"/>
              </a:tabLst>
            </a:pP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2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5">
                <a:latin typeface="Calibri"/>
                <a:cs typeface="Calibri"/>
              </a:rPr>
              <a:t>@E</a:t>
            </a:r>
            <a:r>
              <a:rPr dirty="0" sz="1400" spc="-15">
                <a:latin typeface="Calibri"/>
                <a:cs typeface="Calibri"/>
              </a:rPr>
              <a:t>x</a:t>
            </a:r>
            <a:r>
              <a:rPr dirty="0" sz="1400" spc="5">
                <a:latin typeface="Calibri"/>
                <a:cs typeface="Calibri"/>
              </a:rPr>
              <a:t>c</a:t>
            </a:r>
            <a:r>
              <a:rPr dirty="0" sz="1400" spc="2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 spc="5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2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l</a:t>
            </a:r>
            <a:r>
              <a:rPr dirty="0" sz="1400" spc="-5">
                <a:latin typeface="Calibri"/>
                <a:cs typeface="Calibri"/>
              </a:rPr>
              <a:t>er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2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  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nn</a:t>
            </a:r>
            <a:r>
              <a:rPr dirty="0" sz="1400" spc="2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2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ed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20">
                <a:latin typeface="Calibri"/>
                <a:cs typeface="Calibri"/>
              </a:rPr>
              <a:t>h</a:t>
            </a:r>
            <a:r>
              <a:rPr dirty="0" sz="1400" spc="2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l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2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  </a:t>
            </a:r>
            <a:r>
              <a:rPr dirty="0" sz="1400" spc="-5">
                <a:latin typeface="Calibri"/>
                <a:cs typeface="Calibri"/>
              </a:rPr>
              <a:t>exceptions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sending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custom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client.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1195" cy="136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11.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@ControllerAdvice: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5">
                <a:latin typeface="Calibri"/>
                <a:cs typeface="Calibri"/>
              </a:rPr>
              <a:t>@ControllerAdvice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 specialization of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@Component annotation which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allows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handle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exceptions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across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whole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one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global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handling component.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viewed as an interceptor of exceptions thrown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methods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annotated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@RequestMapping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similar.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71012"/>
            <a:ext cx="5756275" cy="6881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0"/>
              </a:spcBef>
              <a:buAutoNum type="arabicPeriod" startAt="12"/>
              <a:tabLst>
                <a:tab pos="278130" algn="l"/>
              </a:tabLst>
            </a:pPr>
            <a:r>
              <a:rPr dirty="0" sz="1400" spc="-5" b="1">
                <a:latin typeface="Calibri"/>
                <a:cs typeface="Calibri"/>
              </a:rPr>
              <a:t>@BeanAnnotation:</a:t>
            </a:r>
            <a:endParaRPr sz="1400">
              <a:latin typeface="Calibri"/>
              <a:cs typeface="Calibri"/>
            </a:endParaRPr>
          </a:p>
          <a:p>
            <a:pPr algn="just" marL="12700" marR="10795">
              <a:lnSpc>
                <a:spcPct val="117200"/>
              </a:lnSpc>
              <a:spcBef>
                <a:spcPts val="1010"/>
              </a:spcBef>
            </a:pPr>
            <a:r>
              <a:rPr dirty="0" sz="1400" spc="-10">
                <a:latin typeface="Calibri"/>
                <a:cs typeface="Calibri"/>
              </a:rPr>
              <a:t>Spring </a:t>
            </a:r>
            <a:r>
              <a:rPr dirty="0" sz="1400">
                <a:latin typeface="Calibri"/>
                <a:cs typeface="Calibri"/>
              </a:rPr>
              <a:t>@Bean </a:t>
            </a:r>
            <a:r>
              <a:rPr dirty="0" sz="1400" spc="-5">
                <a:latin typeface="Calibri"/>
                <a:cs typeface="Calibri"/>
              </a:rPr>
              <a:t>annotation tells that a method </a:t>
            </a:r>
            <a:r>
              <a:rPr dirty="0" sz="1400" spc="-10">
                <a:latin typeface="Calibri"/>
                <a:cs typeface="Calibri"/>
              </a:rPr>
              <a:t>produces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bean to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10">
                <a:latin typeface="Calibri"/>
                <a:cs typeface="Calibri"/>
              </a:rPr>
              <a:t>managed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-1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spring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container.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method-level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During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Java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configuration (@Configuration),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method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executed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its </a:t>
            </a:r>
            <a:r>
              <a:rPr dirty="0" sz="1400" spc="-5">
                <a:latin typeface="Calibri"/>
                <a:cs typeface="Calibri"/>
              </a:rPr>
              <a:t>return </a:t>
            </a:r>
            <a:r>
              <a:rPr dirty="0" sz="1400" spc="-10">
                <a:latin typeface="Calibri"/>
                <a:cs typeface="Calibri"/>
              </a:rPr>
              <a:t>value is </a:t>
            </a:r>
            <a:r>
              <a:rPr dirty="0" sz="1400" spc="-5">
                <a:latin typeface="Calibri"/>
                <a:cs typeface="Calibri"/>
              </a:rPr>
              <a:t> registered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bean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BeanFactory.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rabicPeriod" startAt="13"/>
              <a:tabLst>
                <a:tab pos="278130" algn="l"/>
              </a:tabLst>
            </a:pPr>
            <a:r>
              <a:rPr dirty="0" sz="1400" spc="-5" b="1">
                <a:latin typeface="Calibri"/>
                <a:cs typeface="Calibri"/>
              </a:rPr>
              <a:t>@ApiOperation: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 startAt="13"/>
            </a:pPr>
            <a:endParaRPr sz="1000">
              <a:latin typeface="Calibri"/>
              <a:cs typeface="Calibri"/>
            </a:endParaRPr>
          </a:p>
          <a:p>
            <a:pPr algn="just" marL="12700" marR="5080">
              <a:lnSpc>
                <a:spcPct val="101400"/>
              </a:lnSpc>
              <a:spcBef>
                <a:spcPts val="5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 i="1">
                <a:latin typeface="Calibri"/>
                <a:cs typeface="Calibri"/>
              </a:rPr>
              <a:t>@ApiOperation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used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describe</a:t>
            </a:r>
            <a:r>
              <a:rPr dirty="0" sz="1400" spc="-5">
                <a:latin typeface="Calibri"/>
                <a:cs typeface="Calibri"/>
              </a:rPr>
              <a:t> 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single</a:t>
            </a:r>
            <a:r>
              <a:rPr dirty="0" sz="1400">
                <a:latin typeface="Calibri"/>
                <a:cs typeface="Calibri"/>
              </a:rPr>
              <a:t> operation</a:t>
            </a:r>
            <a:r>
              <a:rPr dirty="0" sz="1400" b="1">
                <a:latin typeface="Calibri"/>
                <a:cs typeface="Calibri"/>
              </a:rPr>
              <a:t>. </a:t>
            </a:r>
            <a:r>
              <a:rPr dirty="0" sz="1400" spc="-5">
                <a:latin typeface="Calibri"/>
                <a:cs typeface="Calibri"/>
              </a:rPr>
              <a:t>An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 unique combination of a path and </a:t>
            </a:r>
            <a:r>
              <a:rPr dirty="0" sz="1400" spc="5">
                <a:latin typeface="Calibri"/>
                <a:cs typeface="Calibri"/>
              </a:rPr>
              <a:t>an </a:t>
            </a:r>
            <a:r>
              <a:rPr dirty="0" sz="1400" spc="-10">
                <a:latin typeface="Calibri"/>
                <a:cs typeface="Calibri"/>
              </a:rPr>
              <a:t>HTTP </a:t>
            </a:r>
            <a:r>
              <a:rPr dirty="0" sz="1400" spc="-5">
                <a:latin typeface="Calibri"/>
                <a:cs typeface="Calibri"/>
              </a:rPr>
              <a:t>method. Additionally,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using </a:t>
            </a:r>
            <a:r>
              <a:rPr dirty="0" sz="1400" spc="-5" i="1">
                <a:latin typeface="Calibri"/>
                <a:cs typeface="Calibri"/>
              </a:rPr>
              <a:t>@ApiOperation</a:t>
            </a:r>
            <a:r>
              <a:rPr dirty="0" sz="1400" spc="-5">
                <a:latin typeface="Calibri"/>
                <a:cs typeface="Calibri"/>
              </a:rPr>
              <a:t>,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5">
                <a:latin typeface="Calibri"/>
                <a:cs typeface="Calibri"/>
              </a:rPr>
              <a:t>can </a:t>
            </a:r>
            <a:r>
              <a:rPr dirty="0" sz="1400" spc="-5">
                <a:latin typeface="Calibri"/>
                <a:cs typeface="Calibri"/>
              </a:rPr>
              <a:t>describe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result of a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successful REST API call.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words,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we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general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return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type.</a:t>
            </a:r>
            <a:endParaRPr sz="14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spcBef>
                <a:spcPts val="1005"/>
              </a:spcBef>
              <a:buAutoNum type="arabicPeriod" startAt="14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@ResponseBody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14"/>
            </a:pPr>
            <a:endParaRPr sz="1000">
              <a:latin typeface="Calibri"/>
              <a:cs typeface="Calibri"/>
            </a:endParaRPr>
          </a:p>
          <a:p>
            <a:pPr algn="just" marL="12700" marR="7620">
              <a:lnSpc>
                <a:spcPct val="101400"/>
              </a:lnSpc>
            </a:pPr>
            <a:r>
              <a:rPr dirty="0" sz="1400" spc="-10">
                <a:latin typeface="Calibri"/>
                <a:cs typeface="Calibri"/>
              </a:rPr>
              <a:t>When you use the </a:t>
            </a:r>
            <a:r>
              <a:rPr dirty="0" sz="1400" spc="-5">
                <a:latin typeface="Calibri"/>
                <a:cs typeface="Calibri"/>
              </a:rPr>
              <a:t>@ResponseBody annotation on a method, Spring converts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return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value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writes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HTTP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response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automatically.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Each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method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Controller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class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annotated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@ResponseBody.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buAutoNum type="arabicPeriod" startAt="15"/>
              <a:tabLst>
                <a:tab pos="294005" algn="l"/>
              </a:tabLst>
            </a:pPr>
            <a:r>
              <a:rPr dirty="0" sz="1400" spc="-5" b="1">
                <a:latin typeface="Calibri"/>
                <a:cs typeface="Calibri"/>
              </a:rPr>
              <a:t>@CrossOrigin:</a:t>
            </a:r>
            <a:endParaRPr sz="1400">
              <a:latin typeface="Calibri"/>
              <a:cs typeface="Calibri"/>
            </a:endParaRPr>
          </a:p>
          <a:p>
            <a:pPr marL="12700" marR="8255">
              <a:lnSpc>
                <a:spcPct val="116599"/>
              </a:lnSpc>
              <a:spcBef>
                <a:spcPts val="1005"/>
              </a:spcBef>
            </a:pP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cross-origin</a:t>
            </a:r>
            <a:r>
              <a:rPr dirty="0" sz="14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HTTP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request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request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4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specific</a:t>
            </a:r>
            <a:r>
              <a:rPr dirty="0" sz="14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resource,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dirty="0" sz="14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located </a:t>
            </a:r>
            <a:r>
              <a:rPr dirty="0" sz="1450" spc="-3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dirty="0" sz="145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4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dirty="0" sz="14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origin,</a:t>
            </a:r>
            <a:r>
              <a:rPr dirty="0" sz="14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namely</a:t>
            </a:r>
            <a:r>
              <a:rPr dirty="0" sz="14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dirty="0" sz="14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domain,</a:t>
            </a:r>
            <a:r>
              <a:rPr dirty="0" sz="145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protocol</a:t>
            </a:r>
            <a:r>
              <a:rPr dirty="0" sz="145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4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port,</a:t>
            </a:r>
            <a:r>
              <a:rPr dirty="0" sz="14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Calibri"/>
                <a:cs typeface="Calibri"/>
              </a:rPr>
              <a:t>than</a:t>
            </a:r>
            <a:r>
              <a:rPr dirty="0" sz="145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one</a:t>
            </a:r>
            <a:r>
              <a:rPr dirty="0" sz="145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dirty="0" sz="14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5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dirty="0" sz="14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performing</a:t>
            </a:r>
            <a:r>
              <a:rPr dirty="0" sz="145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5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333333"/>
                </a:solidFill>
                <a:latin typeface="Calibri"/>
                <a:cs typeface="Calibri"/>
              </a:rPr>
              <a:t>request</a:t>
            </a:r>
            <a:r>
              <a:rPr dirty="0" sz="1450" spc="-5" b="1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16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@RestController: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Calibri"/>
                <a:cs typeface="Calibri"/>
              </a:rPr>
              <a:t>@RestController</a:t>
            </a:r>
            <a:r>
              <a:rPr dirty="0" sz="1400" spc="10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specialized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version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controller.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@Controller</a:t>
            </a:r>
            <a:r>
              <a:rPr dirty="0" sz="1400" spc="10" i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@ResponseBody</a:t>
            </a:r>
            <a:r>
              <a:rPr dirty="0" sz="1400" spc="25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annotations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controller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annotated</a:t>
            </a:r>
            <a:endParaRPr sz="1400">
              <a:latin typeface="Calibri"/>
              <a:cs typeface="Calibri"/>
            </a:endParaRPr>
          </a:p>
          <a:p>
            <a:pPr marL="12700" marR="146685">
              <a:lnSpc>
                <a:spcPct val="1014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@RestController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annotation;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therefore,</a:t>
            </a:r>
            <a:r>
              <a:rPr dirty="0" sz="1400" spc="-10">
                <a:latin typeface="Calibri"/>
                <a:cs typeface="Calibri"/>
              </a:rPr>
              <a:t> 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@ResponseBody</a:t>
            </a:r>
            <a:r>
              <a:rPr dirty="0" sz="1400" spc="20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isn't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required.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Every</a:t>
            </a:r>
            <a:r>
              <a:rPr dirty="0" sz="1400" spc="-5">
                <a:latin typeface="Calibri"/>
                <a:cs typeface="Calibri"/>
              </a:rPr>
              <a:t> request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handling method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of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controller class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automatically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 spc="-10">
                <a:latin typeface="Calibri"/>
                <a:cs typeface="Calibri"/>
              </a:rPr>
              <a:t>serializes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return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into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HttpResponse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64530" cy="830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0"/>
              </a:spcBef>
              <a:buAutoNum type="arabicPeriod" startAt="17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@Data: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10">
                <a:latin typeface="Calibri"/>
                <a:cs typeface="Calibri"/>
              </a:rPr>
              <a:t>Lombok</a:t>
            </a:r>
            <a:r>
              <a:rPr dirty="0" sz="1400" spc="-5">
                <a:latin typeface="Calibri"/>
                <a:cs typeface="Calibri"/>
              </a:rPr>
              <a:t> 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tell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to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 IDE 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build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tool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Maven 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Ant, 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generate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boilerplate</a:t>
            </a:r>
            <a:r>
              <a:rPr dirty="0" sz="1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dirty="0" sz="1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during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compile</a:t>
            </a:r>
            <a:r>
              <a:rPr dirty="0" sz="1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time.</a:t>
            </a:r>
            <a:r>
              <a:rPr dirty="0" sz="1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So,</a:t>
            </a:r>
            <a:r>
              <a:rPr dirty="0" sz="1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dirty="0" sz="1400" spc="1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user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need</a:t>
            </a:r>
            <a:r>
              <a:rPr dirty="0" sz="1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dirty="0" sz="1400" spc="-8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400" spc="-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create </a:t>
            </a:r>
            <a:r>
              <a:rPr dirty="0" sz="1400" spc="-3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this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code every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time when created fields,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developer 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access all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these methods </a:t>
            </a:r>
            <a:r>
              <a:rPr dirty="0" sz="1400" spc="-3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dirty="0" sz="14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usual</a:t>
            </a:r>
            <a:r>
              <a:rPr dirty="0" sz="1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within</a:t>
            </a:r>
            <a:r>
              <a:rPr dirty="0" sz="1400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333333"/>
                </a:solidFill>
                <a:latin typeface="Calibri"/>
                <a:cs typeface="Calibri"/>
              </a:rPr>
              <a:t>IDE</a:t>
            </a:r>
            <a:r>
              <a:rPr dirty="0" sz="1400" spc="-8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while</a:t>
            </a:r>
            <a:r>
              <a:rPr dirty="0" sz="1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writing</a:t>
            </a:r>
            <a:r>
              <a:rPr dirty="0" sz="1400" spc="-10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dirty="0" sz="1400" spc="-1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400" spc="-1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33333"/>
                </a:solidFill>
                <a:latin typeface="Calibri"/>
                <a:cs typeface="Calibri"/>
              </a:rPr>
              <a:t>generated</a:t>
            </a:r>
            <a:r>
              <a:rPr dirty="0" sz="1400" spc="-114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.class</a:t>
            </a:r>
            <a:r>
              <a:rPr dirty="0" sz="1400" spc="-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333333"/>
                </a:solidFill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18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@Component:</a:t>
            </a:r>
            <a:endParaRPr sz="1400">
              <a:latin typeface="Calibri"/>
              <a:cs typeface="Calibri"/>
            </a:endParaRPr>
          </a:p>
          <a:p>
            <a:pPr marL="12700" marR="57785">
              <a:lnSpc>
                <a:spcPct val="101800"/>
              </a:lnSpc>
              <a:spcBef>
                <a:spcPts val="1245"/>
              </a:spcBef>
            </a:pP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@Component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class-level</a:t>
            </a:r>
            <a:r>
              <a:rPr dirty="0" sz="1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annotation.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It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used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denote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class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Component.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We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can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use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@Component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across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application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mark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beans</a:t>
            </a:r>
            <a:r>
              <a:rPr dirty="0" sz="1400" spc="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Spring’s</a:t>
            </a:r>
            <a:r>
              <a:rPr dirty="0" sz="1400" spc="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managed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components.</a:t>
            </a:r>
            <a:r>
              <a:rPr dirty="0" sz="1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component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dirty="0" sz="1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responsible</a:t>
            </a:r>
            <a:r>
              <a:rPr dirty="0" sz="1400" spc="3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some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operations. Spring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framework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provides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three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other</a:t>
            </a:r>
            <a:r>
              <a:rPr dirty="0" sz="1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specific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annotations </a:t>
            </a:r>
            <a:r>
              <a:rPr dirty="0" sz="1400" spc="-3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dirty="0" sz="1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used when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marking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class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Component.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41300" algn="l"/>
              </a:tabLst>
            </a:pP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@Service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@Repository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@Controller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19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@Table:</a:t>
            </a:r>
            <a:endParaRPr sz="1400">
              <a:latin typeface="Calibri"/>
              <a:cs typeface="Calibri"/>
            </a:endParaRPr>
          </a:p>
          <a:p>
            <a:pPr algn="just" marL="12700" marR="24130">
              <a:lnSpc>
                <a:spcPct val="117200"/>
              </a:lnSpc>
              <a:spcBef>
                <a:spcPts val="1005"/>
              </a:spcBef>
            </a:pP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@Table</a:t>
            </a:r>
            <a:r>
              <a:rPr dirty="0" sz="1400" spc="7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</a:t>
            </a:r>
            <a:r>
              <a:rPr dirty="0" sz="1400" spc="6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allows</a:t>
            </a:r>
            <a:r>
              <a:rPr dirty="0" sz="1400" spc="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you</a:t>
            </a:r>
            <a:r>
              <a:rPr dirty="0" sz="1400" spc="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specify</a:t>
            </a:r>
            <a:r>
              <a:rPr dirty="0" sz="1400" spc="9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details</a:t>
            </a:r>
            <a:r>
              <a:rPr dirty="0" sz="1400" spc="8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dirty="0" sz="1400" spc="7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1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table</a:t>
            </a:r>
            <a:r>
              <a:rPr dirty="0" sz="1400" spc="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dirty="0" sz="1400" spc="8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will </a:t>
            </a:r>
            <a:r>
              <a:rPr dirty="0" sz="1400" spc="-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73139"/>
                </a:solidFill>
                <a:latin typeface="Calibri"/>
                <a:cs typeface="Calibri"/>
              </a:rPr>
              <a:t>be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used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persist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entity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in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database. The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@Table annotation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provides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four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attributes,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allowing you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override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29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name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dirty="0" sz="1400" spc="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 table,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its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catalog,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its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schema,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enforce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unique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constraints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on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columns</a:t>
            </a:r>
            <a:r>
              <a:rPr dirty="0" sz="1400" spc="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spcBef>
                <a:spcPts val="5"/>
              </a:spcBef>
              <a:buAutoNum type="arabicPeriod" startAt="20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@Id:</a:t>
            </a:r>
            <a:endParaRPr sz="1400">
              <a:latin typeface="Calibri"/>
              <a:cs typeface="Calibri"/>
            </a:endParaRPr>
          </a:p>
          <a:p>
            <a:pPr marL="12700" marR="17145">
              <a:lnSpc>
                <a:spcPct val="117300"/>
              </a:lnSpc>
              <a:spcBef>
                <a:spcPts val="1005"/>
              </a:spcBef>
            </a:pP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@Id</a:t>
            </a:r>
            <a:r>
              <a:rPr dirty="0" sz="1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</a:t>
            </a:r>
            <a:r>
              <a:rPr dirty="0" sz="1400" spc="3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inherited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from </a:t>
            </a:r>
            <a:r>
              <a:rPr dirty="0" sz="1400" spc="5" i="1">
                <a:solidFill>
                  <a:srgbClr val="273139"/>
                </a:solidFill>
                <a:latin typeface="Calibri"/>
                <a:cs typeface="Calibri"/>
              </a:rPr>
              <a:t>javax.persistence.Id,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indicating</a:t>
            </a:r>
            <a:r>
              <a:rPr dirty="0" sz="1400" spc="3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dirty="0" sz="1400" spc="-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member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field below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primary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key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current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21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@Override:</a:t>
            </a:r>
            <a:endParaRPr sz="1400">
              <a:latin typeface="Calibri"/>
              <a:cs typeface="Calibri"/>
            </a:endParaRPr>
          </a:p>
          <a:p>
            <a:pPr marL="12700" marR="20320">
              <a:lnSpc>
                <a:spcPct val="117300"/>
              </a:lnSpc>
              <a:spcBef>
                <a:spcPts val="1005"/>
              </a:spcBef>
            </a:pP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@Override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 denotes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that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child class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 method overrides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dirty="0" sz="1400" spc="-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base</a:t>
            </a:r>
            <a:r>
              <a:rPr dirty="0" sz="1400" spc="1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class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method.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22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@Service:</a:t>
            </a:r>
            <a:endParaRPr sz="1400">
              <a:latin typeface="Calibri"/>
              <a:cs typeface="Calibri"/>
            </a:endParaRPr>
          </a:p>
          <a:p>
            <a:pPr marL="12700" marR="332740">
              <a:lnSpc>
                <a:spcPct val="117300"/>
              </a:lnSpc>
              <a:spcBef>
                <a:spcPts val="1005"/>
              </a:spcBef>
            </a:pP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4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business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logic</a:t>
            </a:r>
            <a:r>
              <a:rPr dirty="0" sz="1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resides</a:t>
            </a:r>
            <a:r>
              <a:rPr dirty="0" sz="1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within</a:t>
            </a:r>
            <a:r>
              <a:rPr dirty="0" sz="1400" spc="3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service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layer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so</a:t>
            </a:r>
            <a:r>
              <a:rPr dirty="0" sz="1400" spc="5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73139"/>
                </a:solidFill>
                <a:latin typeface="Calibri"/>
                <a:cs typeface="Calibri"/>
              </a:rPr>
              <a:t>we</a:t>
            </a:r>
            <a:r>
              <a:rPr dirty="0" sz="1400" spc="4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use</a:t>
            </a:r>
            <a:r>
              <a:rPr dirty="0" sz="1400" spc="2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dirty="0" sz="1400" spc="1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@Service </a:t>
            </a:r>
            <a:r>
              <a:rPr dirty="0" sz="1400" spc="-305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Annotation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indicate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that </a:t>
            </a:r>
            <a:r>
              <a:rPr dirty="0" sz="1400" spc="-5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class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73139"/>
                </a:solidFill>
                <a:latin typeface="Calibri"/>
                <a:cs typeface="Calibri"/>
              </a:rPr>
              <a:t>belongs</a:t>
            </a:r>
            <a:r>
              <a:rPr dirty="0" sz="1400" spc="2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dirty="0" sz="1400" spc="5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dirty="0" sz="1400" spc="1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3139"/>
                </a:solidFill>
                <a:latin typeface="Calibri"/>
                <a:cs typeface="Calibri"/>
              </a:rPr>
              <a:t>layer.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5005" cy="4399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0"/>
              </a:spcBef>
              <a:buAutoNum type="arabicPeriod" startAt="23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@Transactional: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6700"/>
              </a:lnSpc>
              <a:spcBef>
                <a:spcPts val="1015"/>
              </a:spcBef>
            </a:pP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One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most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essential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parts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of Spring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MVC is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@Transactional annotation,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provides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broad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support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transaction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management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allows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developers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concentrate 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on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business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logic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rather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than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worrying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about 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integrity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event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failures.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24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@Runwith:</a:t>
            </a:r>
            <a:endParaRPr sz="1400">
              <a:latin typeface="Calibri"/>
              <a:cs typeface="Calibri"/>
            </a:endParaRPr>
          </a:p>
          <a:p>
            <a:pPr algn="just" marL="12700" marR="12700">
              <a:lnSpc>
                <a:spcPct val="102899"/>
              </a:lnSpc>
              <a:spcBef>
                <a:spcPts val="1225"/>
              </a:spcBef>
            </a:pPr>
            <a:r>
              <a:rPr dirty="0" sz="1400" spc="-10" i="1">
                <a:latin typeface="Calibri"/>
                <a:cs typeface="Calibri"/>
              </a:rPr>
              <a:t>@RunWith </a:t>
            </a:r>
            <a:r>
              <a:rPr dirty="0" sz="1400" spc="-5">
                <a:latin typeface="Calibri"/>
                <a:cs typeface="Calibri"/>
              </a:rPr>
              <a:t>annotation can still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>
                <a:latin typeface="Calibri"/>
                <a:cs typeface="Calibri"/>
              </a:rPr>
              <a:t>in JUnit </a:t>
            </a:r>
            <a:r>
              <a:rPr dirty="0" sz="1400" spc="-5">
                <a:latin typeface="Calibri"/>
                <a:cs typeface="Calibri"/>
              </a:rPr>
              <a:t>5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sake of </a:t>
            </a:r>
            <a:r>
              <a:rPr dirty="0" sz="1400" spc="-10">
                <a:latin typeface="Calibri"/>
                <a:cs typeface="Calibri"/>
              </a:rPr>
              <a:t>backward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compatibility.</a:t>
            </a:r>
            <a:endParaRPr sz="140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spcBef>
                <a:spcPts val="770"/>
              </a:spcBef>
              <a:buAutoNum type="arabicPeriod" startAt="25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@InjectMocks:</a:t>
            </a:r>
            <a:endParaRPr sz="1400">
              <a:latin typeface="Calibri"/>
              <a:cs typeface="Calibri"/>
            </a:endParaRPr>
          </a:p>
          <a:p>
            <a:pPr algn="just" marL="12700" marR="10795">
              <a:lnSpc>
                <a:spcPct val="116799"/>
              </a:lnSpc>
              <a:spcBef>
                <a:spcPts val="1015"/>
              </a:spcBef>
            </a:pP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marks </a:t>
            </a:r>
            <a:r>
              <a:rPr dirty="0" sz="1400" spc="-5">
                <a:latin typeface="Calibri"/>
                <a:cs typeface="Calibri"/>
              </a:rPr>
              <a:t>a field or parameter on which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injection should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10">
                <a:latin typeface="Calibri"/>
                <a:cs typeface="Calibri"/>
              </a:rPr>
              <a:t>performed.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allows </a:t>
            </a:r>
            <a:r>
              <a:rPr dirty="0" sz="1400" spc="-5">
                <a:latin typeface="Calibri"/>
                <a:cs typeface="Calibri"/>
              </a:rPr>
              <a:t>shorthand mock and </a:t>
            </a:r>
            <a:r>
              <a:rPr dirty="0" sz="1400">
                <a:latin typeface="Calibri"/>
                <a:cs typeface="Calibri"/>
              </a:rPr>
              <a:t>spy </a:t>
            </a:r>
            <a:r>
              <a:rPr dirty="0" sz="1400" spc="-5">
                <a:latin typeface="Calibri"/>
                <a:cs typeface="Calibri"/>
              </a:rPr>
              <a:t>injections </a:t>
            </a:r>
            <a:r>
              <a:rPr dirty="0" sz="1400" spc="-10">
                <a:latin typeface="Calibri"/>
                <a:cs typeface="Calibri"/>
              </a:rPr>
              <a:t>and minimizes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repetitive </a:t>
            </a:r>
            <a:r>
              <a:rPr dirty="0" sz="1400" spc="-10">
                <a:latin typeface="Calibri"/>
                <a:cs typeface="Calibri"/>
              </a:rPr>
              <a:t>mocks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spy </a:t>
            </a:r>
            <a:r>
              <a:rPr dirty="0" sz="1400" spc="-10">
                <a:latin typeface="Calibri"/>
                <a:cs typeface="Calibri"/>
              </a:rPr>
              <a:t>injection. </a:t>
            </a:r>
            <a:r>
              <a:rPr dirty="0" sz="1400" spc="-5">
                <a:latin typeface="Calibri"/>
                <a:cs typeface="Calibri"/>
              </a:rPr>
              <a:t>In Mockito, </a:t>
            </a:r>
            <a:r>
              <a:rPr dirty="0" sz="1400" spc="-10">
                <a:latin typeface="Calibri"/>
                <a:cs typeface="Calibri"/>
              </a:rPr>
              <a:t>the mocks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injected either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setter injection,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constructor injection, and property injection.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@InjectMocks annotation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available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org.mockito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package.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278130" indent="-266065">
              <a:lnSpc>
                <a:spcPct val="100000"/>
              </a:lnSpc>
              <a:buAutoNum type="arabicPeriod" startAt="26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@BeforeEach: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5451347"/>
            <a:ext cx="5768975" cy="805180"/>
          </a:xfrm>
          <a:prstGeom prst="rect">
            <a:avLst/>
          </a:prstGeom>
          <a:solidFill>
            <a:srgbClr val="FAFAFA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00"/>
              </a:lnSpc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@BeforeEach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lifecycle</a:t>
            </a:r>
            <a:r>
              <a:rPr dirty="0" sz="1400" spc="5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methods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7780" marR="13970">
              <a:lnSpc>
                <a:spcPts val="1730"/>
              </a:lnSpc>
              <a:spcBef>
                <a:spcPts val="40"/>
              </a:spcBef>
            </a:pPr>
            <a:r>
              <a:rPr dirty="0" sz="1400" spc="-5">
                <a:latin typeface="Calibri"/>
                <a:cs typeface="Calibri"/>
              </a:rPr>
              <a:t>replacement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@Before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JUnit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4.By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default,</a:t>
            </a:r>
            <a:r>
              <a:rPr dirty="0" sz="1400" spc="-10">
                <a:latin typeface="Calibri"/>
                <a:cs typeface="Calibri"/>
              </a:rPr>
              <a:t> 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methods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executed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same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thread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@BeforeEach annotated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method.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234429"/>
            <a:ext cx="5752465" cy="311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78130" indent="-266065">
              <a:lnSpc>
                <a:spcPct val="100000"/>
              </a:lnSpc>
              <a:spcBef>
                <a:spcPts val="90"/>
              </a:spcBef>
              <a:buAutoNum type="arabicPeriod" startAt="27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@Test: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7200"/>
              </a:lnSpc>
              <a:spcBef>
                <a:spcPts val="985"/>
              </a:spcBef>
            </a:pP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tells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JUnit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public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void </a:t>
            </a:r>
            <a:r>
              <a:rPr dirty="0" sz="1400" spc="-5">
                <a:latin typeface="Calibri"/>
                <a:cs typeface="Calibri"/>
              </a:rPr>
              <a:t>method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which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 attached </a:t>
            </a:r>
            <a:r>
              <a:rPr dirty="0" sz="1400" spc="5">
                <a:latin typeface="Calibri"/>
                <a:cs typeface="Calibri"/>
              </a:rPr>
              <a:t>can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run as a test case.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run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method, </a:t>
            </a:r>
            <a:r>
              <a:rPr dirty="0" sz="1400">
                <a:latin typeface="Calibri"/>
                <a:cs typeface="Calibri"/>
              </a:rPr>
              <a:t>JUnit </a:t>
            </a:r>
            <a:r>
              <a:rPr dirty="0" sz="1400" spc="-5">
                <a:latin typeface="Calibri"/>
                <a:cs typeface="Calibri"/>
              </a:rPr>
              <a:t>first constructs a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fresh instance of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class then </a:t>
            </a:r>
            <a:r>
              <a:rPr dirty="0" sz="1400" spc="-10">
                <a:latin typeface="Calibri"/>
                <a:cs typeface="Calibri"/>
              </a:rPr>
              <a:t>invokes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annotated method. </a:t>
            </a:r>
            <a:r>
              <a:rPr dirty="0" sz="1400" spc="-10">
                <a:latin typeface="Calibri"/>
                <a:cs typeface="Calibri"/>
              </a:rPr>
              <a:t>Any </a:t>
            </a:r>
            <a:r>
              <a:rPr dirty="0" sz="1400" spc="-5">
                <a:latin typeface="Calibri"/>
                <a:cs typeface="Calibri"/>
              </a:rPr>
              <a:t>exceptions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thrown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test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reported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>
                <a:latin typeface="Calibri"/>
                <a:cs typeface="Calibri"/>
              </a:rPr>
              <a:t>JUnit </a:t>
            </a:r>
            <a:r>
              <a:rPr dirty="0" sz="1400" spc="-5">
                <a:latin typeface="Calibri"/>
                <a:cs typeface="Calibri"/>
              </a:rPr>
              <a:t>as a </a:t>
            </a:r>
            <a:r>
              <a:rPr dirty="0" sz="1400" spc="-10">
                <a:latin typeface="Calibri"/>
                <a:cs typeface="Calibri"/>
              </a:rPr>
              <a:t>failure. </a:t>
            </a:r>
            <a:r>
              <a:rPr dirty="0" sz="1400">
                <a:latin typeface="Calibri"/>
                <a:cs typeface="Calibri"/>
              </a:rPr>
              <a:t>If </a:t>
            </a:r>
            <a:r>
              <a:rPr dirty="0" sz="1400" spc="-15">
                <a:latin typeface="Calibri"/>
                <a:cs typeface="Calibri"/>
              </a:rPr>
              <a:t>no </a:t>
            </a:r>
            <a:r>
              <a:rPr dirty="0" sz="1400" spc="-5">
                <a:latin typeface="Calibri"/>
                <a:cs typeface="Calibri"/>
              </a:rPr>
              <a:t>exceptions </a:t>
            </a:r>
            <a:r>
              <a:rPr dirty="0" sz="1400" spc="-1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thrown,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assumed</a:t>
            </a:r>
            <a:r>
              <a:rPr dirty="0" sz="1400" spc="-15">
                <a:latin typeface="Calibri"/>
                <a:cs typeface="Calibri"/>
              </a:rPr>
              <a:t> 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succeeded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algn="just" marL="278130" indent="-266065">
              <a:lnSpc>
                <a:spcPct val="100000"/>
              </a:lnSpc>
              <a:buAutoNum type="arabicPeriod" startAt="28"/>
              <a:tabLst>
                <a:tab pos="278765" algn="l"/>
              </a:tabLst>
            </a:pPr>
            <a:r>
              <a:rPr dirty="0" sz="1400" spc="-5" b="1">
                <a:latin typeface="Calibri"/>
                <a:cs typeface="Calibri"/>
              </a:rPr>
              <a:t>@Mock:</a:t>
            </a:r>
            <a:endParaRPr sz="1400">
              <a:latin typeface="Calibri"/>
              <a:cs typeface="Calibri"/>
            </a:endParaRPr>
          </a:p>
          <a:p>
            <a:pPr algn="just" marL="12700" marR="8255" indent="39370">
              <a:lnSpc>
                <a:spcPct val="117200"/>
              </a:lnSpc>
              <a:spcBef>
                <a:spcPts val="985"/>
              </a:spcBef>
            </a:pP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mock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objects that helps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minimizing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repetitive mock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objects.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makes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test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verification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error</a:t>
            </a:r>
            <a:r>
              <a:rPr dirty="0" sz="1400">
                <a:latin typeface="Calibri"/>
                <a:cs typeface="Calibri"/>
              </a:rPr>
              <a:t> easier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read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parameter </a:t>
            </a:r>
            <a:r>
              <a:rPr dirty="0" sz="1400" spc="-5">
                <a:latin typeface="Calibri"/>
                <a:cs typeface="Calibri"/>
              </a:rPr>
              <a:t>names (field names) </a:t>
            </a:r>
            <a:r>
              <a:rPr dirty="0" sz="1400" spc="-1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identify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mocks. The @Mock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annotation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available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org.mockito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package.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</dc:creator>
  <dcterms:created xsi:type="dcterms:W3CDTF">2022-09-03T03:56:41Z</dcterms:created>
  <dcterms:modified xsi:type="dcterms:W3CDTF">2022-09-03T03:56:41Z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2022-09-03T00:00:00Z</vt:filetime>
  </property>
</Properties>
</file>