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Dancing Script"/>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jOWQ3SQLXSoNQITLZJC7RBIAvh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AB56F4-E9BC-4B84-9DC3-DAA7BF1B7B66}">
  <a:tblStyle styleId="{89AB56F4-E9BC-4B84-9DC3-DAA7BF1B7B66}" styleName="Table_0">
    <a:wholeTbl>
      <a:tcTxStyle b="off" i="off">
        <a:font>
          <a:latin typeface="Century"/>
          <a:ea typeface="Century"/>
          <a:cs typeface="Century"/>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9E8"/>
          </a:solidFill>
        </a:fill>
      </a:tcStyle>
    </a:wholeTbl>
    <a:band1H>
      <a:tcTxStyle/>
      <a:tcStyle>
        <a:fill>
          <a:solidFill>
            <a:srgbClr val="F4CFCE"/>
          </a:solidFill>
        </a:fill>
      </a:tcStyle>
    </a:band1H>
    <a:band2H>
      <a:tcTxStyle/>
    </a:band2H>
    <a:band1V>
      <a:tcTxStyle/>
      <a:tcStyle>
        <a:fill>
          <a:solidFill>
            <a:srgbClr val="F4CFCE"/>
          </a:solidFill>
        </a:fill>
      </a:tcStyle>
    </a:band1V>
    <a:band2V>
      <a:tcTxStyle/>
    </a:band2V>
    <a:lastCol>
      <a:tcTxStyle b="on" i="off">
        <a:font>
          <a:latin typeface="Century"/>
          <a:ea typeface="Century"/>
          <a:cs typeface="Century"/>
        </a:font>
        <a:schemeClr val="lt1"/>
      </a:tcTxStyle>
      <a:tcStyle>
        <a:fill>
          <a:solidFill>
            <a:schemeClr val="accent6"/>
          </a:solidFill>
        </a:fill>
      </a:tcStyle>
    </a:lastCol>
    <a:firstCol>
      <a:tcTxStyle b="on" i="off">
        <a:font>
          <a:latin typeface="Century"/>
          <a:ea typeface="Century"/>
          <a:cs typeface="Century"/>
        </a:font>
        <a:schemeClr val="lt1"/>
      </a:tcTxStyle>
      <a:tcStyle>
        <a:fill>
          <a:solidFill>
            <a:schemeClr val="accent6"/>
          </a:solidFill>
        </a:fill>
      </a:tcStyle>
    </a:firstCol>
    <a:lastRow>
      <a:tcTxStyle b="on" i="off">
        <a:font>
          <a:latin typeface="Century"/>
          <a:ea typeface="Century"/>
          <a:cs typeface="Century"/>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entury"/>
          <a:ea typeface="Century"/>
          <a:cs typeface="Century"/>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 styleId="{D4D62A70-82BF-4C65-BB6A-9AD3B2E293C0}" styleName="Table_1">
    <a:wholeTbl>
      <a:tcTxStyle b="off" i="off">
        <a:font>
          <a:latin typeface="Century"/>
          <a:ea typeface="Century"/>
          <a:cs typeface="Century"/>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F2EF"/>
          </a:solidFill>
        </a:fill>
      </a:tcStyle>
    </a:wholeTbl>
    <a:band1H>
      <a:tcTxStyle/>
      <a:tcStyle>
        <a:fill>
          <a:solidFill>
            <a:srgbClr val="CEE4DD"/>
          </a:solidFill>
        </a:fill>
      </a:tcStyle>
    </a:band1H>
    <a:band2H>
      <a:tcTxStyle/>
    </a:band2H>
    <a:band1V>
      <a:tcTxStyle/>
      <a:tcStyle>
        <a:fill>
          <a:solidFill>
            <a:srgbClr val="CEE4DD"/>
          </a:solidFill>
        </a:fill>
      </a:tcStyle>
    </a:band1V>
    <a:band2V>
      <a:tcTxStyle/>
    </a:band2V>
    <a:lastCol>
      <a:tcTxStyle b="on" i="off">
        <a:font>
          <a:latin typeface="Century"/>
          <a:ea typeface="Century"/>
          <a:cs typeface="Century"/>
        </a:font>
        <a:schemeClr val="lt1"/>
      </a:tcTxStyle>
      <a:tcStyle>
        <a:fill>
          <a:solidFill>
            <a:schemeClr val="accent3"/>
          </a:solidFill>
        </a:fill>
      </a:tcStyle>
    </a:lastCol>
    <a:firstCol>
      <a:tcTxStyle b="on" i="off">
        <a:font>
          <a:latin typeface="Century"/>
          <a:ea typeface="Century"/>
          <a:cs typeface="Century"/>
        </a:font>
        <a:schemeClr val="lt1"/>
      </a:tcTxStyle>
      <a:tcStyle>
        <a:fill>
          <a:solidFill>
            <a:schemeClr val="accent3"/>
          </a:solidFill>
        </a:fill>
      </a:tcStyle>
    </a:firstCol>
    <a:lastRow>
      <a:tcTxStyle b="on" i="off">
        <a:font>
          <a:latin typeface="Century"/>
          <a:ea typeface="Century"/>
          <a:cs typeface="Century"/>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entury"/>
          <a:ea typeface="Century"/>
          <a:cs typeface="Century"/>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A378D995-A2E3-43AC-822B-95467E0B27DE}" styleName="Table_2">
    <a:wholeTbl>
      <a:tcTxStyle b="off" i="off">
        <a:font>
          <a:latin typeface="Century"/>
          <a:ea typeface="Century"/>
          <a:cs typeface="Century"/>
        </a:font>
        <a:schemeClr val="lt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717C47E0-E0E5-42D9-8BD3-1285743BC884}" styleName="Table_3">
    <a:wholeTbl>
      <a:tcTxStyle b="off" i="off">
        <a:font>
          <a:latin typeface="Century"/>
          <a:ea typeface="Century"/>
          <a:cs typeface="Century"/>
        </a:font>
        <a:schemeClr val="lt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6614BB5C-A2D5-448E-8787-EDEC9B40E65C}" styleName="Table_4">
    <a:wholeTbl>
      <a:tcTxStyle b="off" i="off">
        <a:font>
          <a:latin typeface="Century"/>
          <a:ea typeface="Century"/>
          <a:cs typeface="Century"/>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wholeTbl>
    <a:band1H>
      <a:tcTxStyle/>
      <a:tcStyle>
        <a:fill>
          <a:solidFill>
            <a:srgbClr val="883199"/>
          </a:solidFill>
        </a:fill>
      </a:tcStyle>
    </a:band1H>
    <a:band2H>
      <a:tcTxStyle/>
    </a:band2H>
    <a:band1V>
      <a:tcTxStyle/>
      <a:tcStyle>
        <a:fill>
          <a:solidFill>
            <a:srgbClr val="883199"/>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883199"/>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883199"/>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71287F"/>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 styleId="{10D24628-204A-4594-A070-A14698404DF6}" styleName="Table_5">
    <a:wholeTbl>
      <a:tcTxStyle b="off" i="off">
        <a:font>
          <a:latin typeface="Century"/>
          <a:ea typeface="Century"/>
          <a:cs typeface="Century"/>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E8F2EF"/>
          </a:solidFill>
        </a:fill>
      </a:tcStyle>
    </a:wholeTbl>
    <a:band1H>
      <a:tcTxStyle/>
      <a:tcStyle>
        <a:fill>
          <a:solidFill>
            <a:srgbClr val="CEE4DD"/>
          </a:solidFill>
        </a:fill>
      </a:tcStyle>
    </a:band1H>
    <a:band2H>
      <a:tcTxStyle/>
    </a:band2H>
    <a:band1V>
      <a:tcTxStyle/>
      <a:tcStyle>
        <a:fill>
          <a:solidFill>
            <a:srgbClr val="CEE4DD"/>
          </a:solidFill>
        </a:fill>
      </a:tcStyle>
    </a:band1V>
    <a:band2V>
      <a:tcTxStyle/>
    </a:band2V>
    <a:lastCol>
      <a:tcTxStyle b="on" i="off"/>
    </a:lastCol>
    <a:firstCol>
      <a:tcTxStyle b="on" i="off"/>
    </a:firstCol>
    <a:lastRow>
      <a:tcTxStyle b="on" i="off"/>
      <a:tcStyle>
        <a:tcBdr>
          <a:top>
            <a:ln cap="flat" cmpd="sng" w="25400">
              <a:solidFill>
                <a:schemeClr val="accent3"/>
              </a:solidFill>
              <a:prstDash val="solid"/>
              <a:round/>
              <a:headEnd len="sm" w="sm" type="none"/>
              <a:tailEnd len="sm" w="sm" type="none"/>
            </a:ln>
          </a:top>
        </a:tcBdr>
        <a:fill>
          <a:solidFill>
            <a:srgbClr val="E8F2EF"/>
          </a:solidFill>
        </a:fill>
      </a:tcStyle>
    </a:lastRow>
    <a:seCell>
      <a:tcTxStyle/>
    </a:seCell>
    <a:swCell>
      <a:tcTxStyle/>
    </a:swCell>
    <a:firstRow>
      <a:tcTxStyle b="on" i="off"/>
      <a:tcStyle>
        <a:fill>
          <a:solidFill>
            <a:srgbClr val="E8F2EF"/>
          </a:solidFill>
        </a:fill>
      </a:tcStyle>
    </a:firstRow>
    <a:neCell>
      <a:tcTxStyle/>
    </a:neCell>
    <a:nwCell>
      <a:tcTxStyle/>
    </a:nwCell>
  </a:tblStyle>
  <a:tblStyle styleId="{3664A001-A967-4E82-BC0E-B508A56FCAF3}" styleName="Table_6">
    <a:wholeTbl>
      <a:tcTxStyle b="off" i="off">
        <a:font>
          <a:latin typeface="Century"/>
          <a:ea typeface="Century"/>
          <a:cs typeface="Century"/>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F2EF"/>
          </a:solidFill>
        </a:fill>
      </a:tcStyle>
    </a:band1H>
    <a:band2H>
      <a:tcTxStyle/>
    </a:band2H>
    <a:band1V>
      <a:tcTxStyle/>
      <a:tcStyle>
        <a:fill>
          <a:solidFill>
            <a:srgbClr val="E8F2EF"/>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entury"/>
          <a:ea typeface="Century"/>
          <a:cs typeface="Century"/>
        </a:font>
        <a:schemeClr val="lt1"/>
      </a:tcTxStyle>
      <a:tcStyle>
        <a:fill>
          <a:solidFill>
            <a:schemeClr val="accent3"/>
          </a:solidFill>
        </a:fill>
      </a:tcStyle>
    </a:firstRow>
    <a:neCell>
      <a:tcTxStyle/>
    </a:neCell>
    <a:nwCell>
      <a:tcTxStyle/>
    </a:nwCell>
  </a:tblStyle>
  <a:tblStyle styleId="{3D02D1CA-FF6B-42C3-A11C-DD18826B7EBD}" styleName="Table_7">
    <a:wholeTbl>
      <a:tcTxStyle b="off" i="off">
        <a:font>
          <a:latin typeface="Century"/>
          <a:ea typeface="Century"/>
          <a:cs typeface="Century"/>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E8F4"/>
          </a:solidFill>
        </a:fill>
      </a:tcStyle>
    </a:wholeTbl>
    <a:band1H>
      <a:tcTxStyle/>
      <a:tcStyle>
        <a:fill>
          <a:solidFill>
            <a:srgbClr val="E2CDE9"/>
          </a:solidFill>
        </a:fill>
      </a:tcStyle>
    </a:band1H>
    <a:band2H>
      <a:tcTxStyle/>
    </a:band2H>
    <a:band1V>
      <a:tcTxStyle/>
      <a:tcStyle>
        <a:fill>
          <a:solidFill>
            <a:srgbClr val="E2CDE9"/>
          </a:solidFill>
        </a:fill>
      </a:tcStyle>
    </a:band1V>
    <a:band2V>
      <a:tcTxStyle/>
    </a:band2V>
    <a:lastCol>
      <a:tcTxStyle b="on" i="off">
        <a:font>
          <a:latin typeface="Century"/>
          <a:ea typeface="Century"/>
          <a:cs typeface="Century"/>
        </a:font>
        <a:schemeClr val="lt1"/>
      </a:tcTxStyle>
      <a:tcStyle>
        <a:fill>
          <a:solidFill>
            <a:schemeClr val="accent1"/>
          </a:solidFill>
        </a:fill>
      </a:tcStyle>
    </a:lastCol>
    <a:firstCol>
      <a:tcTxStyle b="on" i="off">
        <a:font>
          <a:latin typeface="Century"/>
          <a:ea typeface="Century"/>
          <a:cs typeface="Century"/>
        </a:font>
        <a:schemeClr val="lt1"/>
      </a:tcTxStyle>
      <a:tcStyle>
        <a:fill>
          <a:solidFill>
            <a:schemeClr val="accent1"/>
          </a:solidFill>
        </a:fill>
      </a:tcStyle>
    </a:firstCol>
    <a:lastRow>
      <a:tcTxStyle b="on" i="off">
        <a:font>
          <a:latin typeface="Century"/>
          <a:ea typeface="Century"/>
          <a:cs typeface="Century"/>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a:ea typeface="Century"/>
          <a:cs typeface="Century"/>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DancingScript-bold.fntdata"/><Relationship Id="rId12" Type="http://schemas.openxmlformats.org/officeDocument/2006/relationships/slide" Target="slides/slide7.xml"/><Relationship Id="rId34" Type="http://schemas.openxmlformats.org/officeDocument/2006/relationships/font" Target="fonts/DancingScript-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pic>
        <p:nvPicPr>
          <p:cNvPr descr="Celestia-R1---OverlayContentHD.png" id="16" name="Google Shape;16;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7" name="Google Shape;17;p3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9" name="Google Shape;19;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4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40"/>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4" name="Google Shape;84;p40"/>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4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4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41"/>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41"/>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2" name="Google Shape;92;p4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4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42"/>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a:buNone/>
            </a:pPr>
            <a:r>
              <a:rPr b="0" lang="en-US" sz="8000" cap="none">
                <a:solidFill>
                  <a:schemeClr val="lt1"/>
                </a:solidFill>
                <a:latin typeface="Century"/>
                <a:ea typeface="Century"/>
                <a:cs typeface="Century"/>
                <a:sym typeface="Century"/>
              </a:rPr>
              <a:t>”</a:t>
            </a:r>
            <a:endParaRPr/>
          </a:p>
        </p:txBody>
      </p:sp>
      <p:sp>
        <p:nvSpPr>
          <p:cNvPr id="98" name="Google Shape;98;p42"/>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a:buNone/>
            </a:pPr>
            <a:r>
              <a:rPr b="0" lang="en-US" sz="8000" cap="none">
                <a:solidFill>
                  <a:schemeClr val="lt1"/>
                </a:solidFill>
                <a:latin typeface="Century"/>
                <a:ea typeface="Century"/>
                <a:cs typeface="Century"/>
                <a:sym typeface="Century"/>
              </a:rPr>
              <a:t>“</a:t>
            </a:r>
            <a:endParaRPr/>
          </a:p>
        </p:txBody>
      </p:sp>
      <p:sp>
        <p:nvSpPr>
          <p:cNvPr id="99" name="Google Shape;99;p42"/>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2"/>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entury"/>
              <a:buNone/>
              <a:defRPr/>
            </a:lvl1pPr>
            <a:lvl2pPr indent="-228600" lvl="1" marL="914400" algn="l">
              <a:spcBef>
                <a:spcPts val="1000"/>
              </a:spcBef>
              <a:spcAft>
                <a:spcPts val="0"/>
              </a:spcAft>
              <a:buSzPts val="1600"/>
              <a:buFont typeface="Century"/>
              <a:buNone/>
              <a:defRPr/>
            </a:lvl2pPr>
            <a:lvl3pPr indent="-228600" lvl="2" marL="1371600" algn="l">
              <a:spcBef>
                <a:spcPts val="1000"/>
              </a:spcBef>
              <a:spcAft>
                <a:spcPts val="0"/>
              </a:spcAft>
              <a:buSzPts val="1400"/>
              <a:buFont typeface="Century"/>
              <a:buNone/>
              <a:defRPr/>
            </a:lvl3pPr>
            <a:lvl4pPr indent="-228600" lvl="3" marL="1828800" algn="l">
              <a:spcBef>
                <a:spcPts val="1000"/>
              </a:spcBef>
              <a:spcAft>
                <a:spcPts val="0"/>
              </a:spcAft>
              <a:buSzPts val="1200"/>
              <a:buFont typeface="Century"/>
              <a:buNone/>
              <a:defRPr/>
            </a:lvl4pPr>
            <a:lvl5pPr indent="-228600" lvl="4" marL="2286000" algn="l">
              <a:spcBef>
                <a:spcPts val="1000"/>
              </a:spcBef>
              <a:spcAft>
                <a:spcPts val="0"/>
              </a:spcAft>
              <a:buSzPts val="1200"/>
              <a:buFont typeface="Century"/>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42"/>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2" name="Google Shape;102;p4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4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43"/>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3"/>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4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4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44"/>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a:buNone/>
            </a:pPr>
            <a:r>
              <a:rPr b="0" lang="en-US" sz="8000" cap="none">
                <a:solidFill>
                  <a:schemeClr val="lt1"/>
                </a:solidFill>
                <a:latin typeface="Century"/>
                <a:ea typeface="Century"/>
                <a:cs typeface="Century"/>
                <a:sym typeface="Century"/>
              </a:rPr>
              <a:t>”</a:t>
            </a:r>
            <a:endParaRPr/>
          </a:p>
        </p:txBody>
      </p:sp>
      <p:sp>
        <p:nvSpPr>
          <p:cNvPr id="115" name="Google Shape;115;p44"/>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a:buNone/>
            </a:pPr>
            <a:r>
              <a:rPr b="0" lang="en-US" sz="8000" cap="none">
                <a:solidFill>
                  <a:schemeClr val="lt1"/>
                </a:solidFill>
                <a:latin typeface="Century"/>
                <a:ea typeface="Century"/>
                <a:cs typeface="Century"/>
                <a:sym typeface="Century"/>
              </a:rPr>
              <a:t>“</a:t>
            </a:r>
            <a:endParaRPr/>
          </a:p>
        </p:txBody>
      </p:sp>
      <p:sp>
        <p:nvSpPr>
          <p:cNvPr id="116" name="Google Shape;116;p44"/>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4"/>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44"/>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4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4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45"/>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5"/>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45"/>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4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4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46"/>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3" name="Google Shape;133;p4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4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4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47"/>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47"/>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4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 name="Shape 22"/>
        <p:cNvGrpSpPr/>
        <p:nvPr/>
      </p:nvGrpSpPr>
      <p:grpSpPr>
        <a:xfrm>
          <a:off x="0" y="0"/>
          <a:ext cx="0" cy="0"/>
          <a:chOff x="0" y="0"/>
          <a:chExt cx="0" cy="0"/>
        </a:xfrm>
      </p:grpSpPr>
      <p:pic>
        <p:nvPicPr>
          <p:cNvPr descr="Celestia-R1---OverlayContentHD.png" id="23" name="Google Shape;23;p3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32"/>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32"/>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27" name="Google Shape;27;p3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pic>
        <p:nvPicPr>
          <p:cNvPr descr="Celestia-R1---OverlayContentHD.png" id="31" name="Google Shape;31;p3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2" name="Google Shape;32;p3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35" name="Shape 35"/>
        <p:cNvGrpSpPr/>
        <p:nvPr/>
      </p:nvGrpSpPr>
      <p:grpSpPr>
        <a:xfrm>
          <a:off x="0" y="0"/>
          <a:ext cx="0" cy="0"/>
          <a:chOff x="0" y="0"/>
          <a:chExt cx="0" cy="0"/>
        </a:xfrm>
      </p:grpSpPr>
      <p:pic>
        <p:nvPicPr>
          <p:cNvPr descr="Celestia-R1---OverlayTitleHD.png" id="36" name="Google Shape;36;p34"/>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37" name="Google Shape;37;p34"/>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39" name="Google Shape;39;p34"/>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4"/>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pic>
        <p:nvPicPr>
          <p:cNvPr descr="Celestia-R1---OverlayContentHD.png" id="43" name="Google Shape;43;p3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44" name="Google Shape;44;p35"/>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46" name="Google Shape;46;p3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pic>
        <p:nvPicPr>
          <p:cNvPr descr="Celestia-R1---OverlayContentHD.png" id="50" name="Google Shape;50;p3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3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3" name="Google Shape;53;p36"/>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4" name="Google Shape;54;p3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3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7"/>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60" name="Google Shape;60;p37"/>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1" name="Google Shape;61;p37"/>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62" name="Google Shape;62;p37"/>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3" name="Google Shape;63;p3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Celestia-R1---OverlayContentHD.png" id="67" name="Google Shape;67;p3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8" name="Google Shape;68;p3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3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39"/>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9"/>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6" name="Google Shape;76;p39"/>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3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3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entury"/>
                <a:ea typeface="Century"/>
                <a:cs typeface="Century"/>
                <a:sym typeface="Century"/>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entury"/>
                <a:ea typeface="Century"/>
                <a:cs typeface="Century"/>
                <a:sym typeface="Century"/>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entury"/>
                <a:ea typeface="Century"/>
                <a:cs typeface="Century"/>
                <a:sym typeface="Century"/>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entury"/>
                <a:ea typeface="Century"/>
                <a:cs typeface="Century"/>
                <a:sym typeface="Century"/>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entury"/>
                <a:ea typeface="Century"/>
                <a:cs typeface="Century"/>
                <a:sym typeface="Century"/>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entury"/>
                <a:ea typeface="Century"/>
                <a:cs typeface="Century"/>
                <a:sym typeface="Century"/>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entury"/>
                <a:ea typeface="Century"/>
                <a:cs typeface="Century"/>
                <a:sym typeface="Century"/>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entury"/>
                <a:ea typeface="Century"/>
                <a:cs typeface="Century"/>
                <a:sym typeface="Century"/>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entury"/>
                <a:ea typeface="Century"/>
                <a:cs typeface="Century"/>
                <a:sym typeface="Century"/>
              </a:defRPr>
            </a:lvl9pPr>
          </a:lstStyle>
          <a:p/>
        </p:txBody>
      </p:sp>
      <p:sp>
        <p:nvSpPr>
          <p:cNvPr id="12" name="Google Shape;12;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entury"/>
                <a:ea typeface="Century"/>
                <a:cs typeface="Century"/>
                <a:sym typeface="Century"/>
              </a:defRPr>
            </a:lvl1pPr>
            <a:lvl2pPr lvl="1"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2pPr>
            <a:lvl3pPr lvl="2"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3pPr>
            <a:lvl4pPr lvl="3"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4pPr>
            <a:lvl5pPr lvl="4"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5pPr>
            <a:lvl6pPr lvl="5"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6pPr>
            <a:lvl7pPr lvl="6"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7pPr>
            <a:lvl8pPr lvl="7"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8pPr>
            <a:lvl9pPr lvl="8"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9pPr>
          </a:lstStyle>
          <a:p/>
        </p:txBody>
      </p:sp>
      <p:sp>
        <p:nvSpPr>
          <p:cNvPr id="13" name="Google Shape;13;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entury"/>
                <a:ea typeface="Century"/>
                <a:cs typeface="Century"/>
                <a:sym typeface="Century"/>
              </a:defRPr>
            </a:lvl1pPr>
            <a:lvl2pPr lvl="1"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2pPr>
            <a:lvl3pPr lvl="2"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3pPr>
            <a:lvl4pPr lvl="3"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4pPr>
            <a:lvl5pPr lvl="4"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5pPr>
            <a:lvl6pPr lvl="5"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6pPr>
            <a:lvl7pPr lvl="6"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7pPr>
            <a:lvl8pPr lvl="7"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8pPr>
            <a:lvl9pPr lvl="8" marR="0" rtl="0" algn="l">
              <a:spcBef>
                <a:spcPts val="0"/>
              </a:spcBef>
              <a:spcAft>
                <a:spcPts val="0"/>
              </a:spcAft>
              <a:buSzPts val="1400"/>
              <a:buNone/>
              <a:defRPr b="0" i="0" sz="1800" u="none" cap="none" strike="noStrike">
                <a:solidFill>
                  <a:schemeClr val="lt1"/>
                </a:solidFill>
                <a:latin typeface="Century"/>
                <a:ea typeface="Century"/>
                <a:cs typeface="Century"/>
                <a:sym typeface="Century"/>
              </a:defRPr>
            </a:lvl9pPr>
          </a:lstStyle>
          <a:p/>
        </p:txBody>
      </p:sp>
      <p:sp>
        <p:nvSpPr>
          <p:cNvPr id="14" name="Google Shape;14;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entury"/>
                <a:ea typeface="Century"/>
                <a:cs typeface="Century"/>
                <a:sym typeface="Century"/>
              </a:defRPr>
            </a:lvl1pPr>
            <a:lvl2pPr indent="0" lvl="1" marL="0" marR="0" rtl="0" algn="r">
              <a:spcBef>
                <a:spcPts val="0"/>
              </a:spcBef>
              <a:buNone/>
              <a:defRPr b="0" i="0" sz="1000" u="none" cap="none" strike="noStrike">
                <a:solidFill>
                  <a:schemeClr val="lt1"/>
                </a:solidFill>
                <a:latin typeface="Century"/>
                <a:ea typeface="Century"/>
                <a:cs typeface="Century"/>
                <a:sym typeface="Century"/>
              </a:defRPr>
            </a:lvl2pPr>
            <a:lvl3pPr indent="0" lvl="2" marL="0" marR="0" rtl="0" algn="r">
              <a:spcBef>
                <a:spcPts val="0"/>
              </a:spcBef>
              <a:buNone/>
              <a:defRPr b="0" i="0" sz="1000" u="none" cap="none" strike="noStrike">
                <a:solidFill>
                  <a:schemeClr val="lt1"/>
                </a:solidFill>
                <a:latin typeface="Century"/>
                <a:ea typeface="Century"/>
                <a:cs typeface="Century"/>
                <a:sym typeface="Century"/>
              </a:defRPr>
            </a:lvl3pPr>
            <a:lvl4pPr indent="0" lvl="3" marL="0" marR="0" rtl="0" algn="r">
              <a:spcBef>
                <a:spcPts val="0"/>
              </a:spcBef>
              <a:buNone/>
              <a:defRPr b="0" i="0" sz="1000" u="none" cap="none" strike="noStrike">
                <a:solidFill>
                  <a:schemeClr val="lt1"/>
                </a:solidFill>
                <a:latin typeface="Century"/>
                <a:ea typeface="Century"/>
                <a:cs typeface="Century"/>
                <a:sym typeface="Century"/>
              </a:defRPr>
            </a:lvl4pPr>
            <a:lvl5pPr indent="0" lvl="4" marL="0" marR="0" rtl="0" algn="r">
              <a:spcBef>
                <a:spcPts val="0"/>
              </a:spcBef>
              <a:buNone/>
              <a:defRPr b="0" i="0" sz="1000" u="none" cap="none" strike="noStrike">
                <a:solidFill>
                  <a:schemeClr val="lt1"/>
                </a:solidFill>
                <a:latin typeface="Century"/>
                <a:ea typeface="Century"/>
                <a:cs typeface="Century"/>
                <a:sym typeface="Century"/>
              </a:defRPr>
            </a:lvl5pPr>
            <a:lvl6pPr indent="0" lvl="5" marL="0" marR="0" rtl="0" algn="r">
              <a:spcBef>
                <a:spcPts val="0"/>
              </a:spcBef>
              <a:buNone/>
              <a:defRPr b="0" i="0" sz="1000" u="none" cap="none" strike="noStrike">
                <a:solidFill>
                  <a:schemeClr val="lt1"/>
                </a:solidFill>
                <a:latin typeface="Century"/>
                <a:ea typeface="Century"/>
                <a:cs typeface="Century"/>
                <a:sym typeface="Century"/>
              </a:defRPr>
            </a:lvl6pPr>
            <a:lvl7pPr indent="0" lvl="6" marL="0" marR="0" rtl="0" algn="r">
              <a:spcBef>
                <a:spcPts val="0"/>
              </a:spcBef>
              <a:buNone/>
              <a:defRPr b="0" i="0" sz="1000" u="none" cap="none" strike="noStrike">
                <a:solidFill>
                  <a:schemeClr val="lt1"/>
                </a:solidFill>
                <a:latin typeface="Century"/>
                <a:ea typeface="Century"/>
                <a:cs typeface="Century"/>
                <a:sym typeface="Century"/>
              </a:defRPr>
            </a:lvl7pPr>
            <a:lvl8pPr indent="0" lvl="7" marL="0" marR="0" rtl="0" algn="r">
              <a:spcBef>
                <a:spcPts val="0"/>
              </a:spcBef>
              <a:buNone/>
              <a:defRPr b="0" i="0" sz="1000" u="none" cap="none" strike="noStrike">
                <a:solidFill>
                  <a:schemeClr val="lt1"/>
                </a:solidFill>
                <a:latin typeface="Century"/>
                <a:ea typeface="Century"/>
                <a:cs typeface="Century"/>
                <a:sym typeface="Century"/>
              </a:defRPr>
            </a:lvl8pPr>
            <a:lvl9pPr indent="0" lvl="8" marL="0" marR="0" rtl="0" algn="r">
              <a:spcBef>
                <a:spcPts val="0"/>
              </a:spcBef>
              <a:buNone/>
              <a:defRPr b="0" i="0" sz="1000" u="none" cap="none" strike="noStrike">
                <a:solidFill>
                  <a:schemeClr val="lt1"/>
                </a:solidFill>
                <a:latin typeface="Century"/>
                <a:ea typeface="Century"/>
                <a:cs typeface="Century"/>
                <a:sym typeface="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chive.ics.uci.edu/ml/datasets/Estimation+of+obesity+levels+based+on+eating+habits+and+physical+condi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1.png"/><Relationship Id="rId5" Type="http://schemas.openxmlformats.org/officeDocument/2006/relationships/image" Target="../media/image14.png"/><Relationship Id="rId6"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
          <p:cNvSpPr txBox="1"/>
          <p:nvPr>
            <p:ph type="title"/>
          </p:nvPr>
        </p:nvSpPr>
        <p:spPr>
          <a:xfrm>
            <a:off x="1295402" y="982132"/>
            <a:ext cx="9601196" cy="7188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Dancing Script"/>
              <a:buNone/>
            </a:pPr>
            <a:r>
              <a:rPr lang="en-US">
                <a:latin typeface="Dancing Script"/>
                <a:ea typeface="Dancing Script"/>
                <a:cs typeface="Dancing Script"/>
                <a:sym typeface="Dancing Script"/>
              </a:rPr>
              <a:t>INTRODUCTION</a:t>
            </a:r>
            <a:endParaRPr>
              <a:latin typeface="Dancing Script"/>
              <a:ea typeface="Dancing Script"/>
              <a:cs typeface="Dancing Script"/>
              <a:sym typeface="Dancing Script"/>
            </a:endParaRPr>
          </a:p>
        </p:txBody>
      </p:sp>
      <p:sp>
        <p:nvSpPr>
          <p:cNvPr id="149" name="Google Shape;149;p1"/>
          <p:cNvSpPr txBox="1"/>
          <p:nvPr>
            <p:ph idx="1" type="body"/>
          </p:nvPr>
        </p:nvSpPr>
        <p:spPr>
          <a:xfrm>
            <a:off x="1295401" y="1799303"/>
            <a:ext cx="9601196" cy="40765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t/>
            </a:r>
            <a:endParaRPr b="1" i="0">
              <a:solidFill>
                <a:srgbClr val="242424"/>
              </a:solidFill>
              <a:highlight>
                <a:srgbClr val="FFFFFF"/>
              </a:highlight>
              <a:latin typeface="Times New Roman"/>
              <a:ea typeface="Times New Roman"/>
              <a:cs typeface="Times New Roman"/>
              <a:sym typeface="Times New Roman"/>
            </a:endParaRPr>
          </a:p>
          <a:p>
            <a:pPr indent="-285750" lvl="0" marL="285750" rtl="0" algn="l">
              <a:spcBef>
                <a:spcPts val="1000"/>
              </a:spcBef>
              <a:spcAft>
                <a:spcPts val="0"/>
              </a:spcAft>
              <a:buSzPts val="1800"/>
              <a:buChar char="•"/>
            </a:pPr>
            <a:r>
              <a:rPr b="0" i="0" lang="en-US">
                <a:solidFill>
                  <a:srgbClr val="242424"/>
                </a:solidFill>
                <a:highlight>
                  <a:srgbClr val="FFFFFF"/>
                </a:highlight>
                <a:latin typeface="Times New Roman"/>
                <a:ea typeface="Times New Roman"/>
                <a:cs typeface="Times New Roman"/>
                <a:sym typeface="Times New Roman"/>
              </a:rPr>
              <a:t>A dataset that estimated obesity levels based on the eating habits and physical condition of people from Mexico, Peru, and Colombia from </a:t>
            </a:r>
            <a:r>
              <a:rPr b="0" i="0" lang="en-US" u="sng">
                <a:solidFill>
                  <a:srgbClr val="242424"/>
                </a:solidFill>
                <a:highlight>
                  <a:srgbClr val="FFFFFF"/>
                </a:highlight>
                <a:latin typeface="Times New Roman"/>
                <a:ea typeface="Times New Roman"/>
                <a:cs typeface="Times New Roman"/>
                <a:sym typeface="Times New Roman"/>
                <a:hlinkClick r:id="rId3">
                  <a:extLst>
                    <a:ext uri="{A12FA001-AC4F-418D-AE19-62706E023703}">
                      <ahyp:hlinkClr val="tx"/>
                    </a:ext>
                  </a:extLst>
                </a:hlinkClick>
              </a:rPr>
              <a:t>UC Irvine’s Machine Learning Repository</a:t>
            </a:r>
            <a:r>
              <a:rPr b="0" i="0" lang="en-US">
                <a:solidFill>
                  <a:srgbClr val="242424"/>
                </a:solidFill>
                <a:highlight>
                  <a:srgbClr val="FFFFFF"/>
                </a:highlight>
                <a:latin typeface="Times New Roman"/>
                <a:ea typeface="Times New Roman"/>
                <a:cs typeface="Times New Roman"/>
                <a:sym typeface="Times New Roman"/>
              </a:rPr>
              <a:t>, which included the data of 2111 individuals ages 14 to 61.</a:t>
            </a:r>
            <a:r>
              <a:rPr lang="en-US">
                <a:latin typeface="Times New Roman"/>
                <a:ea typeface="Times New Roman"/>
                <a:cs typeface="Times New Roman"/>
                <a:sym typeface="Times New Roman"/>
              </a:rPr>
              <a:t>The dataset had 17 attributes, many of which have acronyms for ease of coding.</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1"/>
          <p:cNvPicPr preferRelativeResize="0"/>
          <p:nvPr/>
        </p:nvPicPr>
        <p:blipFill rotWithShape="1">
          <a:blip r:embed="rId3">
            <a:alphaModFix/>
          </a:blip>
          <a:srcRect b="0" l="0" r="0" t="0"/>
          <a:stretch/>
        </p:blipFill>
        <p:spPr>
          <a:xfrm>
            <a:off x="845574" y="343742"/>
            <a:ext cx="9150605" cy="58972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2"/>
          <p:cNvPicPr preferRelativeResize="0"/>
          <p:nvPr/>
        </p:nvPicPr>
        <p:blipFill rotWithShape="1">
          <a:blip r:embed="rId3">
            <a:alphaModFix/>
          </a:blip>
          <a:srcRect b="0" l="0" r="0" t="0"/>
          <a:stretch/>
        </p:blipFill>
        <p:spPr>
          <a:xfrm>
            <a:off x="5171768" y="1353367"/>
            <a:ext cx="6224126" cy="5062181"/>
          </a:xfrm>
          <a:prstGeom prst="rect">
            <a:avLst/>
          </a:prstGeom>
          <a:noFill/>
          <a:ln>
            <a:noFill/>
          </a:ln>
        </p:spPr>
      </p:pic>
      <p:sp>
        <p:nvSpPr>
          <p:cNvPr id="224" name="Google Shape;224;p12"/>
          <p:cNvSpPr txBox="1"/>
          <p:nvPr/>
        </p:nvSpPr>
        <p:spPr>
          <a:xfrm>
            <a:off x="619432" y="2300748"/>
            <a:ext cx="368709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All the independent variables have VIF  less than 5 which indicates no multicollinearity</a:t>
            </a:r>
            <a:endParaRPr sz="1800">
              <a:solidFill>
                <a:schemeClr val="lt1"/>
              </a:solidFill>
              <a:latin typeface="Century"/>
              <a:ea typeface="Century"/>
              <a:cs typeface="Century"/>
              <a:sym typeface="Century"/>
            </a:endParaRPr>
          </a:p>
        </p:txBody>
      </p:sp>
      <p:sp>
        <p:nvSpPr>
          <p:cNvPr id="225" name="Google Shape;225;p12"/>
          <p:cNvSpPr txBox="1"/>
          <p:nvPr/>
        </p:nvSpPr>
        <p:spPr>
          <a:xfrm>
            <a:off x="1120877" y="442452"/>
            <a:ext cx="462116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entury"/>
                <a:ea typeface="Century"/>
                <a:cs typeface="Century"/>
                <a:sym typeface="Century"/>
              </a:rPr>
              <a:t>Assumption of Multicollinearity:</a:t>
            </a:r>
            <a:endParaRPr b="1" sz="3600">
              <a:solidFill>
                <a:schemeClr val="lt1"/>
              </a:solidFill>
              <a:latin typeface="Century"/>
              <a:ea typeface="Century"/>
              <a:cs typeface="Century"/>
              <a:sym typeface="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A table with numbers and text" id="230" name="Google Shape;230;p13"/>
          <p:cNvPicPr preferRelativeResize="0"/>
          <p:nvPr/>
        </p:nvPicPr>
        <p:blipFill rotWithShape="1">
          <a:blip r:embed="rId3">
            <a:alphaModFix/>
          </a:blip>
          <a:srcRect b="0" l="0" r="0" t="0"/>
          <a:stretch/>
        </p:blipFill>
        <p:spPr>
          <a:xfrm>
            <a:off x="6779649" y="1083407"/>
            <a:ext cx="3981450" cy="1314450"/>
          </a:xfrm>
          <a:prstGeom prst="rect">
            <a:avLst/>
          </a:prstGeom>
          <a:noFill/>
          <a:ln>
            <a:noFill/>
          </a:ln>
        </p:spPr>
      </p:pic>
      <p:sp>
        <p:nvSpPr>
          <p:cNvPr id="231" name="Google Shape;231;p13"/>
          <p:cNvSpPr txBox="1"/>
          <p:nvPr/>
        </p:nvSpPr>
        <p:spPr>
          <a:xfrm>
            <a:off x="737419" y="1001968"/>
            <a:ext cx="550606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Null Hypothesis</a:t>
            </a:r>
            <a:r>
              <a:rPr lang="en-US" sz="1800">
                <a:solidFill>
                  <a:schemeClr val="lt1"/>
                </a:solidFill>
                <a:latin typeface="Century"/>
                <a:ea typeface="Century"/>
                <a:cs typeface="Century"/>
                <a:sym typeface="Century"/>
              </a:rPr>
              <a:t>: There is no significant difference between the base line model and the final model</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Since the p value is 0.000 which is less 0.05 we reject the null hypothesis which indicates there is a difference bw the baseline and final model </a:t>
            </a:r>
            <a:endParaRPr/>
          </a:p>
        </p:txBody>
      </p:sp>
      <p:sp>
        <p:nvSpPr>
          <p:cNvPr id="232" name="Google Shape;232;p13"/>
          <p:cNvSpPr txBox="1"/>
          <p:nvPr/>
        </p:nvSpPr>
        <p:spPr>
          <a:xfrm>
            <a:off x="324464" y="303716"/>
            <a:ext cx="47194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Interpretations:</a:t>
            </a:r>
            <a:endParaRPr b="1" sz="1800">
              <a:solidFill>
                <a:schemeClr val="lt1"/>
              </a:solidFill>
              <a:latin typeface="Century"/>
              <a:ea typeface="Century"/>
              <a:cs typeface="Century"/>
              <a:sym typeface="Century"/>
            </a:endParaRPr>
          </a:p>
        </p:txBody>
      </p:sp>
      <p:sp>
        <p:nvSpPr>
          <p:cNvPr id="233" name="Google Shape;233;p13"/>
          <p:cNvSpPr txBox="1"/>
          <p:nvPr/>
        </p:nvSpPr>
        <p:spPr>
          <a:xfrm>
            <a:off x="8770374" y="165216"/>
            <a:ext cx="260554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Base Model: Model with intercept only</a:t>
            </a:r>
            <a:endParaRPr sz="1800">
              <a:solidFill>
                <a:schemeClr val="lt1"/>
              </a:solidFill>
              <a:latin typeface="Century"/>
              <a:ea typeface="Century"/>
              <a:cs typeface="Century"/>
              <a:sym typeface="Century"/>
            </a:endParaRPr>
          </a:p>
        </p:txBody>
      </p:sp>
      <p:pic>
        <p:nvPicPr>
          <p:cNvPr descr="A close-up of a graph&#10;&#10;Description automatically generated" id="234" name="Google Shape;234;p13"/>
          <p:cNvPicPr preferRelativeResize="0"/>
          <p:nvPr/>
        </p:nvPicPr>
        <p:blipFill rotWithShape="1">
          <a:blip r:embed="rId4">
            <a:alphaModFix/>
          </a:blip>
          <a:srcRect b="0" l="0" r="0" t="0"/>
          <a:stretch/>
        </p:blipFill>
        <p:spPr>
          <a:xfrm>
            <a:off x="7080916" y="3429000"/>
            <a:ext cx="3981450" cy="1171575"/>
          </a:xfrm>
          <a:prstGeom prst="rect">
            <a:avLst/>
          </a:prstGeom>
          <a:noFill/>
          <a:ln>
            <a:noFill/>
          </a:ln>
        </p:spPr>
      </p:pic>
      <p:sp>
        <p:nvSpPr>
          <p:cNvPr id="235" name="Google Shape;235;p13"/>
          <p:cNvSpPr txBox="1"/>
          <p:nvPr/>
        </p:nvSpPr>
        <p:spPr>
          <a:xfrm>
            <a:off x="727587" y="3429000"/>
            <a:ext cx="564371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Null Hypothesis</a:t>
            </a:r>
            <a:r>
              <a:rPr lang="en-US" sz="1800">
                <a:solidFill>
                  <a:schemeClr val="lt1"/>
                </a:solidFill>
                <a:latin typeface="Century"/>
                <a:ea typeface="Century"/>
                <a:cs typeface="Century"/>
                <a:sym typeface="Century"/>
              </a:rPr>
              <a:t>: The Observed data is having goodness of fit with the fitted model since the p value is 0.000 which is less 0.05 we reject the null hypothesis.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4"/>
          <p:cNvSpPr txBox="1"/>
          <p:nvPr/>
        </p:nvSpPr>
        <p:spPr>
          <a:xfrm>
            <a:off x="511277" y="363794"/>
            <a:ext cx="5220929"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The following table can be interpreted as </a:t>
            </a:r>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Estimates shows the probability of a case falling above a given category on the dependent variable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The sign is interpreted as a linear regression</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The + sign is associated with an increase likelihood of a case falling into the higher  category of the dependent variable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The - sign is associated with an decreased likelihood of a case falling into the higher category of the dependent variable </a:t>
            </a:r>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p:txBody>
      </p:sp>
      <p:pic>
        <p:nvPicPr>
          <p:cNvPr id="242" name="Google Shape;242;p14"/>
          <p:cNvPicPr preferRelativeResize="0"/>
          <p:nvPr/>
        </p:nvPicPr>
        <p:blipFill rotWithShape="1">
          <a:blip r:embed="rId3">
            <a:alphaModFix/>
          </a:blip>
          <a:srcRect b="0" l="0" r="0" t="0"/>
          <a:stretch/>
        </p:blipFill>
        <p:spPr>
          <a:xfrm>
            <a:off x="6361642" y="78658"/>
            <a:ext cx="4493171" cy="6331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5"/>
          <p:cNvSpPr txBox="1"/>
          <p:nvPr/>
        </p:nvSpPr>
        <p:spPr>
          <a:xfrm>
            <a:off x="481781" y="335845"/>
            <a:ext cx="7787148" cy="69557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u="sng">
                <a:solidFill>
                  <a:schemeClr val="lt1"/>
                </a:solidFill>
                <a:latin typeface="Century"/>
                <a:ea typeface="Century"/>
                <a:cs typeface="Century"/>
                <a:sym typeface="Century"/>
              </a:rPr>
              <a:t>Observations</a:t>
            </a:r>
            <a:r>
              <a:rPr lang="en-US" sz="1800">
                <a:solidFill>
                  <a:schemeClr val="lt1"/>
                </a:solidFill>
                <a:latin typeface="Century"/>
                <a:ea typeface="Century"/>
                <a:cs typeface="Century"/>
                <a:sym typeface="Century"/>
              </a:rPr>
              <a:t>:</a:t>
            </a:r>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The variable </a:t>
            </a:r>
            <a:r>
              <a:rPr b="1" lang="en-US" sz="1800">
                <a:solidFill>
                  <a:srgbClr val="FF0000"/>
                </a:solidFill>
                <a:latin typeface="Century"/>
                <a:ea typeface="Century"/>
                <a:cs typeface="Century"/>
                <a:sym typeface="Century"/>
              </a:rPr>
              <a:t>“Gender”  -1( female)</a:t>
            </a:r>
            <a:r>
              <a:rPr lang="en-US" sz="1800">
                <a:solidFill>
                  <a:schemeClr val="lt1"/>
                </a:solidFill>
                <a:latin typeface="Century"/>
                <a:ea typeface="Century"/>
                <a:cs typeface="Century"/>
                <a:sym typeface="Century"/>
              </a:rPr>
              <a:t> was associated with a decrease of </a:t>
            </a:r>
            <a:r>
              <a:rPr lang="en-US" sz="1800">
                <a:solidFill>
                  <a:srgbClr val="FF0000"/>
                </a:solidFill>
                <a:latin typeface="Century"/>
                <a:ea typeface="Century"/>
                <a:cs typeface="Century"/>
                <a:sym typeface="Century"/>
              </a:rPr>
              <a:t>0.690</a:t>
            </a:r>
            <a:r>
              <a:rPr lang="en-US" sz="1800">
                <a:solidFill>
                  <a:schemeClr val="lt1"/>
                </a:solidFill>
                <a:latin typeface="Century"/>
                <a:ea typeface="Century"/>
                <a:cs typeface="Century"/>
                <a:sym typeface="Century"/>
              </a:rPr>
              <a:t>  falling into the higher category of the dependent variable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The “</a:t>
            </a:r>
            <a:r>
              <a:rPr lang="en-US" sz="1800">
                <a:solidFill>
                  <a:srgbClr val="FF0000"/>
                </a:solidFill>
                <a:latin typeface="Century"/>
                <a:ea typeface="Century"/>
                <a:cs typeface="Century"/>
                <a:sym typeface="Century"/>
              </a:rPr>
              <a:t>Age”-1 to 4 groups </a:t>
            </a:r>
            <a:r>
              <a:rPr lang="en-US" sz="1800">
                <a:solidFill>
                  <a:schemeClr val="lt1"/>
                </a:solidFill>
                <a:latin typeface="Century"/>
                <a:ea typeface="Century"/>
                <a:cs typeface="Century"/>
                <a:sym typeface="Century"/>
              </a:rPr>
              <a:t>are associated with the </a:t>
            </a:r>
            <a:r>
              <a:rPr lang="en-US" sz="1800">
                <a:solidFill>
                  <a:srgbClr val="FF0000"/>
                </a:solidFill>
                <a:latin typeface="Century"/>
                <a:ea typeface="Century"/>
                <a:cs typeface="Century"/>
                <a:sym typeface="Century"/>
              </a:rPr>
              <a:t>decrease of 2.000 </a:t>
            </a:r>
            <a:r>
              <a:rPr lang="en-US" sz="1800">
                <a:solidFill>
                  <a:schemeClr val="lt1"/>
                </a:solidFill>
                <a:latin typeface="Century"/>
                <a:ea typeface="Century"/>
                <a:cs typeface="Century"/>
                <a:sym typeface="Century"/>
              </a:rPr>
              <a:t>of falling into the higher category of the dependent variable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The height ranging from 1- 5 are associated with the positive sign out of which ,the group 1🡪 1.45-1.55 has a increase of 2.237 of falling into the higher category of the dependent variable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The weight group ranging from 1-5 are associated with the negative sign out of which ,the group 1🡪 1.45-1.55 has a decrease  of 8.255 of falling into the higher category of the dependent variable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People with “Family History with overweight” as no has a decrease  of 0.222 of falling into the higher category of the dependent variable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People who donot “High caloric consumption of food” is associated with a decrease of 0.142 of falling into the higher category of Dependent variable</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The variable “Vegetable Consumption ” with the groups 1-3 is associated with a increase  of falling into the higher  category of Dependent variable</a:t>
            </a:r>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Century"/>
              <a:ea typeface="Century"/>
              <a:cs typeface="Century"/>
              <a:sym typeface="Century"/>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Century"/>
              <a:ea typeface="Century"/>
              <a:cs typeface="Century"/>
              <a:sym typeface="Century"/>
            </a:endParaRPr>
          </a:p>
          <a:p>
            <a:pPr indent="-171450" lvl="0" marL="285750" marR="0" rtl="0" algn="l">
              <a:spcBef>
                <a:spcPts val="0"/>
              </a:spcBef>
              <a:spcAft>
                <a:spcPts val="0"/>
              </a:spcAft>
              <a:buClr>
                <a:schemeClr val="lt1"/>
              </a:buClr>
              <a:buSzPts val="1800"/>
              <a:buFont typeface="Noto Sans Symbols"/>
              <a:buNone/>
            </a:pPr>
            <a:r>
              <a:t/>
            </a:r>
            <a:endParaRPr sz="1800">
              <a:solidFill>
                <a:schemeClr val="lt1"/>
              </a:solidFill>
              <a:latin typeface="Century"/>
              <a:ea typeface="Century"/>
              <a:cs typeface="Century"/>
              <a:sym typeface="Century"/>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6"/>
          <p:cNvSpPr txBox="1"/>
          <p:nvPr/>
        </p:nvSpPr>
        <p:spPr>
          <a:xfrm>
            <a:off x="648929" y="265471"/>
            <a:ext cx="6371303"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ODDS Ratio</a:t>
            </a:r>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a:p>
            <a:pPr indent="0" lvl="0" marL="0" marR="0" rtl="0" algn="l">
              <a:spcBef>
                <a:spcPts val="0"/>
              </a:spcBef>
              <a:spcAft>
                <a:spcPts val="0"/>
              </a:spcAft>
              <a:buNone/>
            </a:pPr>
            <a:r>
              <a:rPr lang="en-US" sz="1800">
                <a:solidFill>
                  <a:schemeClr val="lt1"/>
                </a:solidFill>
                <a:latin typeface="Century"/>
                <a:ea typeface="Century"/>
                <a:cs typeface="Century"/>
                <a:sym typeface="Century"/>
              </a:rPr>
              <a:t>The ODDS of female are 0.052 times of male of being fallen into the highest category of Obesity </a:t>
            </a:r>
            <a:endParaRPr/>
          </a:p>
          <a:p>
            <a:pPr indent="0" lvl="0" marL="0" marR="0" rtl="0" algn="l">
              <a:spcBef>
                <a:spcPts val="0"/>
              </a:spcBef>
              <a:spcAft>
                <a:spcPts val="0"/>
              </a:spcAft>
              <a:buNone/>
            </a:pPr>
            <a:r>
              <a:rPr lang="en-US" sz="1800">
                <a:solidFill>
                  <a:schemeClr val="lt1"/>
                </a:solidFill>
                <a:latin typeface="Century"/>
                <a:ea typeface="Century"/>
                <a:cs typeface="Century"/>
                <a:sym typeface="Century"/>
              </a:rPr>
              <a:t>The ODDS of age are increasing with increase in the estimate of predictor variable</a:t>
            </a:r>
            <a:endParaRPr/>
          </a:p>
          <a:p>
            <a:pPr indent="0" lvl="0" marL="0" marR="0" rtl="0" algn="l">
              <a:spcBef>
                <a:spcPts val="0"/>
              </a:spcBef>
              <a:spcAft>
                <a:spcPts val="0"/>
              </a:spcAft>
              <a:buNone/>
            </a:pPr>
            <a:r>
              <a:rPr lang="en-US" sz="1800">
                <a:solidFill>
                  <a:schemeClr val="lt1"/>
                </a:solidFill>
                <a:latin typeface="Century"/>
                <a:ea typeface="Century"/>
                <a:cs typeface="Century"/>
                <a:sym typeface="Century"/>
              </a:rPr>
              <a:t>The ODDS of people with the height 1.45-1.55 cm are 9.362 times of other heights being fallen into the category of Obesity</a:t>
            </a:r>
            <a:endParaRPr/>
          </a:p>
          <a:p>
            <a:pPr indent="0" lvl="0" marL="0" marR="0" rtl="0" algn="l">
              <a:spcBef>
                <a:spcPts val="0"/>
              </a:spcBef>
              <a:spcAft>
                <a:spcPts val="0"/>
              </a:spcAft>
              <a:buNone/>
            </a:pPr>
            <a:r>
              <a:rPr lang="en-US" sz="1800">
                <a:solidFill>
                  <a:schemeClr val="lt1"/>
                </a:solidFill>
                <a:latin typeface="Century"/>
                <a:ea typeface="Century"/>
                <a:cs typeface="Century"/>
                <a:sym typeface="Century"/>
              </a:rPr>
              <a:t>People who donot smoke have 1.389 odds than the people who smoke to be fallen under the category of the obesity</a:t>
            </a:r>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p:txBody>
      </p:sp>
      <p:pic>
        <p:nvPicPr>
          <p:cNvPr id="253" name="Google Shape;253;p16"/>
          <p:cNvPicPr preferRelativeResize="0"/>
          <p:nvPr/>
        </p:nvPicPr>
        <p:blipFill rotWithShape="1">
          <a:blip r:embed="rId3">
            <a:alphaModFix/>
          </a:blip>
          <a:srcRect b="0" l="0" r="0" t="0"/>
          <a:stretch/>
        </p:blipFill>
        <p:spPr>
          <a:xfrm>
            <a:off x="7754163" y="940854"/>
            <a:ext cx="3939881" cy="49762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17"/>
          <p:cNvPicPr preferRelativeResize="0"/>
          <p:nvPr/>
        </p:nvPicPr>
        <p:blipFill rotWithShape="1">
          <a:blip r:embed="rId3">
            <a:alphaModFix/>
          </a:blip>
          <a:srcRect b="0" l="0" r="0" t="0"/>
          <a:stretch/>
        </p:blipFill>
        <p:spPr>
          <a:xfrm>
            <a:off x="341252" y="343111"/>
            <a:ext cx="5832942" cy="5330102"/>
          </a:xfrm>
          <a:prstGeom prst="rect">
            <a:avLst/>
          </a:prstGeom>
          <a:noFill/>
          <a:ln>
            <a:noFill/>
          </a:ln>
        </p:spPr>
      </p:pic>
      <p:sp>
        <p:nvSpPr>
          <p:cNvPr id="260" name="Google Shape;260;p17"/>
          <p:cNvSpPr txBox="1"/>
          <p:nvPr/>
        </p:nvSpPr>
        <p:spPr>
          <a:xfrm>
            <a:off x="7187381" y="619432"/>
            <a:ext cx="3795251"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From the table the people with BMI -5🡪Obese class II has 97 % of probability of being categorized as Obese</a:t>
            </a:r>
            <a:endParaRPr/>
          </a:p>
          <a:p>
            <a:pPr indent="0" lvl="0" marL="0" marR="0" rtl="0" algn="l">
              <a:spcBef>
                <a:spcPts val="0"/>
              </a:spcBef>
              <a:spcAft>
                <a:spcPts val="0"/>
              </a:spcAft>
              <a:buNone/>
            </a:pPr>
            <a:r>
              <a:rPr lang="en-US" sz="1800">
                <a:solidFill>
                  <a:schemeClr val="lt1"/>
                </a:solidFill>
                <a:latin typeface="Century"/>
                <a:ea typeface="Century"/>
                <a:cs typeface="Century"/>
                <a:sym typeface="Century"/>
              </a:rPr>
              <a:t>There is 50% of probability for the people who travel in Automobiles might be categorized as Obese</a:t>
            </a:r>
            <a:endParaRPr/>
          </a:p>
          <a:p>
            <a:pPr indent="0" lvl="0" marL="0" marR="0" rtl="0" algn="l">
              <a:spcBef>
                <a:spcPts val="0"/>
              </a:spcBef>
              <a:spcAft>
                <a:spcPts val="0"/>
              </a:spcAft>
              <a:buNone/>
            </a:pPr>
            <a:r>
              <a:rPr lang="en-US" sz="1800">
                <a:solidFill>
                  <a:schemeClr val="lt1"/>
                </a:solidFill>
                <a:latin typeface="Century"/>
                <a:ea typeface="Century"/>
                <a:cs typeface="Century"/>
                <a:sym typeface="Century"/>
              </a:rPr>
              <a:t>There is 51% probability of people who consume food between meals frequently being categorized than other groups</a:t>
            </a:r>
            <a:endParaRPr/>
          </a:p>
          <a:p>
            <a:pPr indent="0" lvl="0" marL="0" marR="0" rtl="0" algn="l">
              <a:spcBef>
                <a:spcPts val="0"/>
              </a:spcBef>
              <a:spcAft>
                <a:spcPts val="0"/>
              </a:spcAft>
              <a:buNone/>
            </a:pPr>
            <a:r>
              <a:rPr lang="en-US" sz="1800">
                <a:solidFill>
                  <a:schemeClr val="lt1"/>
                </a:solidFill>
                <a:latin typeface="Century"/>
                <a:ea typeface="Century"/>
                <a:cs typeface="Century"/>
                <a:sym typeface="Century"/>
              </a:rPr>
              <a:t>There is 49% probability with people playing video games with 1-2 hours being categorized than the other groups</a:t>
            </a:r>
            <a:endParaRPr/>
          </a:p>
          <a:p>
            <a:pPr indent="0" lvl="0" marL="0" marR="0" rtl="0" algn="l">
              <a:spcBef>
                <a:spcPts val="0"/>
              </a:spcBef>
              <a:spcAft>
                <a:spcPts val="0"/>
              </a:spcAft>
              <a:buNone/>
            </a:pPr>
            <a:r>
              <a:t/>
            </a:r>
            <a:endParaRPr sz="1800">
              <a:solidFill>
                <a:schemeClr val="lt1"/>
              </a:solidFill>
              <a:latin typeface="Century"/>
              <a:ea typeface="Century"/>
              <a:cs typeface="Century"/>
              <a:sym typeface="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8"/>
          <p:cNvSpPr txBox="1"/>
          <p:nvPr/>
        </p:nvSpPr>
        <p:spPr>
          <a:xfrm>
            <a:off x="363794" y="1179871"/>
            <a:ext cx="5122606"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The CHAID method is optimal when the predictor variable is a categorical variable. For continuous variables, CHAID automatically divides the continuous variables into 10 segments, but there may be omissions.</a:t>
            </a:r>
            <a:endParaRPr/>
          </a:p>
          <a:p>
            <a:pPr indent="0" lvl="0" marL="0" marR="0" rtl="0" algn="l">
              <a:spcBef>
                <a:spcPts val="0"/>
              </a:spcBef>
              <a:spcAft>
                <a:spcPts val="0"/>
              </a:spcAft>
              <a:buNone/>
            </a:pPr>
            <a:r>
              <a:rPr lang="en-US" sz="1800">
                <a:solidFill>
                  <a:schemeClr val="lt1"/>
                </a:solidFill>
                <a:latin typeface="Century"/>
                <a:ea typeface="Century"/>
                <a:cs typeface="Century"/>
                <a:sym typeface="Century"/>
              </a:rPr>
              <a:t>The CHAID algorithm uses the chi-square detection method in statistics, and because of the chi-square detection method, CHAID has a good mathematical theoretical basis in branch calculation, and its credibility and its accuracy are relatively high.</a:t>
            </a:r>
            <a:endParaRPr sz="1800">
              <a:solidFill>
                <a:schemeClr val="lt1"/>
              </a:solidFill>
              <a:latin typeface="Century"/>
              <a:ea typeface="Century"/>
              <a:cs typeface="Century"/>
              <a:sym typeface="Century"/>
            </a:endParaRPr>
          </a:p>
        </p:txBody>
      </p:sp>
      <p:pic>
        <p:nvPicPr>
          <p:cNvPr id="266" name="Google Shape;266;p18"/>
          <p:cNvPicPr preferRelativeResize="0"/>
          <p:nvPr/>
        </p:nvPicPr>
        <p:blipFill rotWithShape="1">
          <a:blip r:embed="rId3">
            <a:alphaModFix/>
          </a:blip>
          <a:srcRect b="0" l="0" r="0" t="0"/>
          <a:stretch/>
        </p:blipFill>
        <p:spPr>
          <a:xfrm>
            <a:off x="6096000" y="2625212"/>
            <a:ext cx="4811969" cy="3618272"/>
          </a:xfrm>
          <a:prstGeom prst="rect">
            <a:avLst/>
          </a:prstGeom>
          <a:noFill/>
          <a:ln>
            <a:noFill/>
          </a:ln>
        </p:spPr>
      </p:pic>
      <p:sp>
        <p:nvSpPr>
          <p:cNvPr id="267" name="Google Shape;267;p18"/>
          <p:cNvSpPr txBox="1"/>
          <p:nvPr/>
        </p:nvSpPr>
        <p:spPr>
          <a:xfrm>
            <a:off x="2733367" y="429850"/>
            <a:ext cx="6096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u="sng">
                <a:solidFill>
                  <a:srgbClr val="8DD2C2"/>
                </a:solidFill>
                <a:latin typeface="Century"/>
                <a:ea typeface="Century"/>
                <a:cs typeface="Century"/>
                <a:sym typeface="Century"/>
              </a:rPr>
              <a:t>Decision Tress in SPSS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9"/>
          <p:cNvSpPr txBox="1"/>
          <p:nvPr/>
        </p:nvSpPr>
        <p:spPr>
          <a:xfrm>
            <a:off x="530942" y="344129"/>
            <a:ext cx="4975123"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As for the CART (Classification and Regression Tree) algorithm, its segmentation logic is the same as that for CHAID, and the division of each layer is based on the test and selection of all independent variables. </a:t>
            </a:r>
            <a:endParaRPr/>
          </a:p>
          <a:p>
            <a:pPr indent="0" lvl="0" marL="0" marR="0" rtl="0" algn="l">
              <a:spcBef>
                <a:spcPts val="0"/>
              </a:spcBef>
              <a:spcAft>
                <a:spcPts val="0"/>
              </a:spcAft>
              <a:buNone/>
            </a:pPr>
            <a:r>
              <a:rPr lang="en-US" sz="1800">
                <a:solidFill>
                  <a:schemeClr val="lt1"/>
                </a:solidFill>
                <a:latin typeface="Century"/>
                <a:ea typeface="Century"/>
                <a:cs typeface="Century"/>
                <a:sym typeface="Century"/>
              </a:rPr>
              <a:t>However, the test standard used by CART is not the chi-square test, but the indicators of impurity, such as the Gini coefficient (Gini). The biggest difference between the two is that CHAID adopts the principle of local optimization, that is, the nodes are irrelevant to each other.</a:t>
            </a:r>
            <a:endParaRPr sz="1800">
              <a:solidFill>
                <a:schemeClr val="lt1"/>
              </a:solidFill>
              <a:latin typeface="Century"/>
              <a:ea typeface="Century"/>
              <a:cs typeface="Century"/>
              <a:sym typeface="Century"/>
            </a:endParaRPr>
          </a:p>
        </p:txBody>
      </p:sp>
      <p:pic>
        <p:nvPicPr>
          <p:cNvPr id="273" name="Google Shape;273;p19"/>
          <p:cNvPicPr preferRelativeResize="0"/>
          <p:nvPr/>
        </p:nvPicPr>
        <p:blipFill rotWithShape="1">
          <a:blip r:embed="rId3">
            <a:alphaModFix/>
          </a:blip>
          <a:srcRect b="0" l="0" r="0" t="0"/>
          <a:stretch/>
        </p:blipFill>
        <p:spPr>
          <a:xfrm>
            <a:off x="5732207" y="2420272"/>
            <a:ext cx="5238750" cy="3295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0"/>
          <p:cNvPicPr preferRelativeResize="0"/>
          <p:nvPr/>
        </p:nvPicPr>
        <p:blipFill rotWithShape="1">
          <a:blip r:embed="rId3">
            <a:alphaModFix/>
          </a:blip>
          <a:srcRect b="0" l="0" r="0" t="0"/>
          <a:stretch/>
        </p:blipFill>
        <p:spPr>
          <a:xfrm>
            <a:off x="771832" y="887954"/>
            <a:ext cx="10648335" cy="5778317"/>
          </a:xfrm>
          <a:prstGeom prst="rect">
            <a:avLst/>
          </a:prstGeom>
          <a:noFill/>
          <a:ln>
            <a:noFill/>
          </a:ln>
        </p:spPr>
      </p:pic>
      <p:sp>
        <p:nvSpPr>
          <p:cNvPr id="279" name="Google Shape;279;p20"/>
          <p:cNvSpPr txBox="1"/>
          <p:nvPr/>
        </p:nvSpPr>
        <p:spPr>
          <a:xfrm>
            <a:off x="3323303" y="285135"/>
            <a:ext cx="57617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FFFF00"/>
                </a:solidFill>
                <a:latin typeface="Century"/>
                <a:ea typeface="Century"/>
                <a:cs typeface="Century"/>
                <a:sym typeface="Century"/>
              </a:rPr>
              <a:t>Decision Tree</a:t>
            </a:r>
            <a:endParaRPr sz="3200">
              <a:solidFill>
                <a:srgbClr val="FFFF00"/>
              </a:solidFill>
              <a:latin typeface="Century"/>
              <a:ea typeface="Century"/>
              <a:cs typeface="Century"/>
              <a:sym typeface="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2119720" y="1388531"/>
            <a:ext cx="3347015" cy="430434"/>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Times New Roman"/>
              <a:buNone/>
            </a:pPr>
            <a:r>
              <a:rPr b="1" lang="en-US">
                <a:latin typeface="Times New Roman"/>
                <a:ea typeface="Times New Roman"/>
                <a:cs typeface="Times New Roman"/>
                <a:sym typeface="Times New Roman"/>
              </a:rPr>
              <a:t>FEATURES 🡪</a:t>
            </a:r>
            <a:endParaRPr b="1">
              <a:latin typeface="Times New Roman"/>
              <a:ea typeface="Times New Roman"/>
              <a:cs typeface="Times New Roman"/>
              <a:sym typeface="Times New Roman"/>
            </a:endParaRPr>
          </a:p>
        </p:txBody>
      </p:sp>
      <p:sp>
        <p:nvSpPr>
          <p:cNvPr id="155" name="Google Shape;155;p2"/>
          <p:cNvSpPr txBox="1"/>
          <p:nvPr>
            <p:ph idx="2" type="body"/>
          </p:nvPr>
        </p:nvSpPr>
        <p:spPr>
          <a:xfrm>
            <a:off x="1293811" y="2035277"/>
            <a:ext cx="3718455" cy="343419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b="1" lang="en-US"/>
              <a:t>These classifications are usually formed with respect to body mass index (BMI), which gives a better look into the </a:t>
            </a:r>
            <a:endParaRPr/>
          </a:p>
          <a:p>
            <a:pPr indent="0" lvl="0" marL="0" rtl="0" algn="l">
              <a:spcBef>
                <a:spcPts val="1000"/>
              </a:spcBef>
              <a:spcAft>
                <a:spcPts val="0"/>
              </a:spcAft>
              <a:buSzPts val="1600"/>
              <a:buNone/>
            </a:pPr>
            <a:r>
              <a:rPr b="1" lang="en-US"/>
              <a:t>relationships between these attributes and obesity which helps to  include BMI as a column. This came out to be (2111, 18), which confirms that there are 2111 rows and that the BMI column was counted to make 18 columns, as there were 17 before.</a:t>
            </a:r>
            <a:endParaRPr b="1"/>
          </a:p>
        </p:txBody>
      </p:sp>
      <p:pic>
        <p:nvPicPr>
          <p:cNvPr id="156" name="Google Shape;156;p2"/>
          <p:cNvPicPr preferRelativeResize="0"/>
          <p:nvPr>
            <p:ph idx="1" type="body"/>
          </p:nvPr>
        </p:nvPicPr>
        <p:blipFill rotWithShape="1">
          <a:blip r:embed="rId3">
            <a:alphaModFix/>
          </a:blip>
          <a:srcRect b="0" l="0" r="0" t="0"/>
          <a:stretch/>
        </p:blipFill>
        <p:spPr>
          <a:xfrm>
            <a:off x="5873089" y="609600"/>
            <a:ext cx="4313130" cy="59288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1"/>
          <p:cNvSpPr txBox="1"/>
          <p:nvPr/>
        </p:nvSpPr>
        <p:spPr>
          <a:xfrm>
            <a:off x="373626" y="422787"/>
            <a:ext cx="75905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Node 1-4</a:t>
            </a:r>
            <a:endParaRPr sz="1800">
              <a:solidFill>
                <a:schemeClr val="lt1"/>
              </a:solidFill>
              <a:latin typeface="Century"/>
              <a:ea typeface="Century"/>
              <a:cs typeface="Century"/>
              <a:sym typeface="Century"/>
            </a:endParaRPr>
          </a:p>
        </p:txBody>
      </p:sp>
      <p:graphicFrame>
        <p:nvGraphicFramePr>
          <p:cNvPr id="285" name="Google Shape;285;p21"/>
          <p:cNvGraphicFramePr/>
          <p:nvPr/>
        </p:nvGraphicFramePr>
        <p:xfrm>
          <a:off x="373626" y="1342297"/>
          <a:ext cx="3000000" cy="3000000"/>
        </p:xfrm>
        <a:graphic>
          <a:graphicData uri="http://schemas.openxmlformats.org/drawingml/2006/table">
            <a:tbl>
              <a:tblPr bandRow="1" firstRow="1">
                <a:noFill/>
                <a:tableStyleId>{89AB56F4-E9BC-4B84-9DC3-DAA7BF1B7B66}</a:tableStyleId>
              </a:tblPr>
              <a:tblGrid>
                <a:gridCol w="1626700"/>
                <a:gridCol w="1626700"/>
                <a:gridCol w="1626700"/>
              </a:tblGrid>
              <a:tr h="119375">
                <a:tc>
                  <a:txBody>
                    <a:bodyPr/>
                    <a:lstStyle/>
                    <a:p>
                      <a:pPr indent="0" lvl="0" marL="0" marR="0" rtl="0" algn="l">
                        <a:spcBef>
                          <a:spcPts val="0"/>
                        </a:spcBef>
                        <a:spcAft>
                          <a:spcPts val="0"/>
                        </a:spcAft>
                        <a:buNone/>
                      </a:pPr>
                      <a:r>
                        <a:rPr lang="en-US" sz="1800" u="none" cap="none" strike="noStrike"/>
                        <a:t>Weight</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426400">
                <a:tc>
                  <a:txBody>
                    <a:bodyPr/>
                    <a:lstStyle/>
                    <a:p>
                      <a:pPr indent="0" lvl="0" marL="0" marR="0" rtl="0" algn="l">
                        <a:spcBef>
                          <a:spcPts val="0"/>
                        </a:spcBef>
                        <a:spcAft>
                          <a:spcPts val="0"/>
                        </a:spcAft>
                        <a:buNone/>
                      </a:pPr>
                      <a:r>
                        <a:rPr lang="en-US" sz="1800"/>
                        <a:t>39-59(1)</a:t>
                      </a:r>
                      <a:endParaRPr sz="1800"/>
                    </a:p>
                  </a:txBody>
                  <a:tcPr marT="45725" marB="45725" marR="91450" marL="91450"/>
                </a:tc>
                <a:tc>
                  <a:txBody>
                    <a:bodyPr/>
                    <a:lstStyle/>
                    <a:p>
                      <a:pPr indent="0" lvl="0" marL="0" marR="0" rtl="0" algn="l">
                        <a:spcBef>
                          <a:spcPts val="0"/>
                        </a:spcBef>
                        <a:spcAft>
                          <a:spcPts val="0"/>
                        </a:spcAft>
                        <a:buNone/>
                      </a:pPr>
                      <a:r>
                        <a:rPr lang="en-US" sz="1800"/>
                        <a:t>251</a:t>
                      </a:r>
                      <a:endParaRPr sz="1800"/>
                    </a:p>
                  </a:txBody>
                  <a:tcPr marT="45725" marB="45725" marR="91450" marL="91450"/>
                </a:tc>
                <a:tc>
                  <a:txBody>
                    <a:bodyPr/>
                    <a:lstStyle/>
                    <a:p>
                      <a:pPr indent="0" lvl="0" marL="0" marR="0" rtl="0" algn="l">
                        <a:spcBef>
                          <a:spcPts val="0"/>
                        </a:spcBef>
                        <a:spcAft>
                          <a:spcPts val="0"/>
                        </a:spcAft>
                        <a:buNone/>
                      </a:pPr>
                      <a:r>
                        <a:rPr lang="en-US" sz="1800"/>
                        <a:t>Insufficient Weight</a:t>
                      </a:r>
                      <a:endParaRPr sz="1800"/>
                    </a:p>
                  </a:txBody>
                  <a:tcPr marT="45725" marB="45725" marR="91450" marL="91450"/>
                </a:tc>
              </a:tr>
              <a:tr h="609150">
                <a:tc>
                  <a:txBody>
                    <a:bodyPr/>
                    <a:lstStyle/>
                    <a:p>
                      <a:pPr indent="0" lvl="0" marL="0" marR="0" rtl="0" algn="l">
                        <a:spcBef>
                          <a:spcPts val="0"/>
                        </a:spcBef>
                        <a:spcAft>
                          <a:spcPts val="0"/>
                        </a:spcAft>
                        <a:buNone/>
                      </a:pPr>
                      <a:r>
                        <a:rPr lang="en-US" sz="1800"/>
                        <a:t>People with weight</a:t>
                      </a:r>
                      <a:endParaRPr/>
                    </a:p>
                    <a:p>
                      <a:pPr indent="0" lvl="0" marL="0" marR="0" rtl="0" algn="l">
                        <a:spcBef>
                          <a:spcPts val="0"/>
                        </a:spcBef>
                        <a:spcAft>
                          <a:spcPts val="0"/>
                        </a:spcAft>
                        <a:buNone/>
                      </a:pPr>
                      <a:r>
                        <a:rPr lang="en-US" sz="1800"/>
                        <a:t>39-59,60-89</a:t>
                      </a:r>
                      <a:endParaRPr sz="1800"/>
                    </a:p>
                  </a:txBody>
                  <a:tcPr marT="45725" marB="45725" marR="91450" marL="91450"/>
                </a:tc>
                <a:tc>
                  <a:txBody>
                    <a:bodyPr/>
                    <a:lstStyle/>
                    <a:p>
                      <a:pPr indent="0" lvl="0" marL="0" marR="0" rtl="0" algn="l">
                        <a:spcBef>
                          <a:spcPts val="0"/>
                        </a:spcBef>
                        <a:spcAft>
                          <a:spcPts val="0"/>
                        </a:spcAft>
                        <a:buNone/>
                      </a:pPr>
                      <a:r>
                        <a:rPr lang="en-US" sz="1800"/>
                        <a:t>275</a:t>
                      </a:r>
                      <a:endParaRPr sz="1800"/>
                    </a:p>
                  </a:txBody>
                  <a:tcPr marT="45725" marB="45725" marR="91450" marL="91450"/>
                </a:tc>
                <a:tc>
                  <a:txBody>
                    <a:bodyPr/>
                    <a:lstStyle/>
                    <a:p>
                      <a:pPr indent="0" lvl="0" marL="0" marR="0" rtl="0" algn="l">
                        <a:spcBef>
                          <a:spcPts val="0"/>
                        </a:spcBef>
                        <a:spcAft>
                          <a:spcPts val="0"/>
                        </a:spcAft>
                        <a:buNone/>
                      </a:pPr>
                      <a:r>
                        <a:rPr lang="en-US" sz="1800"/>
                        <a:t>Over Weight Level -I</a:t>
                      </a:r>
                      <a:endParaRPr sz="1800"/>
                    </a:p>
                  </a:txBody>
                  <a:tcPr marT="45725" marB="45725" marR="91450" marL="91450"/>
                </a:tc>
              </a:tr>
              <a:tr h="609150">
                <a:tc>
                  <a:txBody>
                    <a:bodyPr/>
                    <a:lstStyle/>
                    <a:p>
                      <a:pPr indent="0" lvl="0" marL="0" marR="0" rtl="0" algn="l">
                        <a:spcBef>
                          <a:spcPts val="0"/>
                        </a:spcBef>
                        <a:spcAft>
                          <a:spcPts val="0"/>
                        </a:spcAft>
                        <a:buNone/>
                      </a:pPr>
                      <a:r>
                        <a:rPr lang="en-US" sz="1800"/>
                        <a:t>People with weight </a:t>
                      </a:r>
                      <a:endParaRPr/>
                    </a:p>
                    <a:p>
                      <a:pPr indent="0" lvl="0" marL="0" marR="0" rtl="0" algn="l">
                        <a:spcBef>
                          <a:spcPts val="0"/>
                        </a:spcBef>
                        <a:spcAft>
                          <a:spcPts val="0"/>
                        </a:spcAft>
                        <a:buNone/>
                      </a:pPr>
                      <a:r>
                        <a:rPr lang="en-US" sz="1800"/>
                        <a:t>60-89,90-119</a:t>
                      </a:r>
                      <a:endParaRPr sz="1800"/>
                    </a:p>
                  </a:txBody>
                  <a:tcPr marT="45725" marB="45725" marR="91450" marL="91450"/>
                </a:tc>
                <a:tc>
                  <a:txBody>
                    <a:bodyPr/>
                    <a:lstStyle/>
                    <a:p>
                      <a:pPr indent="0" lvl="0" marL="0" marR="0" rtl="0" algn="l">
                        <a:spcBef>
                          <a:spcPts val="0"/>
                        </a:spcBef>
                        <a:spcAft>
                          <a:spcPts val="0"/>
                        </a:spcAft>
                        <a:buNone/>
                      </a:pPr>
                      <a:r>
                        <a:rPr lang="en-US" sz="1800"/>
                        <a:t>192</a:t>
                      </a:r>
                      <a:endParaRPr sz="1800"/>
                    </a:p>
                  </a:txBody>
                  <a:tcPr marT="45725" marB="45725" marR="91450" marL="91450"/>
                </a:tc>
                <a:tc>
                  <a:txBody>
                    <a:bodyPr/>
                    <a:lstStyle/>
                    <a:p>
                      <a:pPr indent="0" lvl="0" marL="0" marR="0" rtl="0" algn="l">
                        <a:spcBef>
                          <a:spcPts val="0"/>
                        </a:spcBef>
                        <a:spcAft>
                          <a:spcPts val="0"/>
                        </a:spcAft>
                        <a:buNone/>
                      </a:pPr>
                      <a:r>
                        <a:rPr lang="en-US" sz="1800"/>
                        <a:t>Obesity Type -II</a:t>
                      </a:r>
                      <a:endParaRPr sz="1800"/>
                    </a:p>
                  </a:txBody>
                  <a:tcPr marT="45725" marB="45725" marR="91450" marL="91450"/>
                </a:tc>
              </a:tr>
              <a:tr h="609150">
                <a:tc>
                  <a:txBody>
                    <a:bodyPr/>
                    <a:lstStyle/>
                    <a:p>
                      <a:pPr indent="0" lvl="0" marL="0" marR="0" rtl="0" algn="l">
                        <a:spcBef>
                          <a:spcPts val="0"/>
                        </a:spcBef>
                        <a:spcAft>
                          <a:spcPts val="0"/>
                        </a:spcAft>
                        <a:buNone/>
                      </a:pPr>
                      <a:r>
                        <a:rPr lang="en-US" sz="1800"/>
                        <a:t>People with weight above 90-119</a:t>
                      </a:r>
                      <a:endParaRPr sz="1800"/>
                    </a:p>
                  </a:txBody>
                  <a:tcPr marT="45725" marB="45725" marR="91450" marL="91450"/>
                </a:tc>
                <a:tc>
                  <a:txBody>
                    <a:bodyPr/>
                    <a:lstStyle/>
                    <a:p>
                      <a:pPr indent="0" lvl="0" marL="0" marR="0" rtl="0" algn="l">
                        <a:spcBef>
                          <a:spcPts val="0"/>
                        </a:spcBef>
                        <a:spcAft>
                          <a:spcPts val="0"/>
                        </a:spcAft>
                        <a:buNone/>
                      </a:pPr>
                      <a:r>
                        <a:rPr lang="en-US" sz="1800"/>
                        <a:t>144</a:t>
                      </a:r>
                      <a:endParaRPr sz="1800"/>
                    </a:p>
                  </a:txBody>
                  <a:tcPr marT="45725" marB="45725" marR="91450" marL="91450"/>
                </a:tc>
                <a:tc>
                  <a:txBody>
                    <a:bodyPr/>
                    <a:lstStyle/>
                    <a:p>
                      <a:pPr indent="0" lvl="0" marL="0" marR="0" rtl="0" algn="l">
                        <a:spcBef>
                          <a:spcPts val="0"/>
                        </a:spcBef>
                        <a:spcAft>
                          <a:spcPts val="0"/>
                        </a:spcAft>
                        <a:buNone/>
                      </a:pPr>
                      <a:r>
                        <a:rPr lang="en-US" sz="1800"/>
                        <a:t>Obesity Type -III</a:t>
                      </a:r>
                      <a:endParaRPr sz="1800"/>
                    </a:p>
                  </a:txBody>
                  <a:tcPr marT="45725" marB="45725" marR="91450" marL="91450"/>
                </a:tc>
              </a:tr>
            </a:tbl>
          </a:graphicData>
        </a:graphic>
      </p:graphicFrame>
      <p:graphicFrame>
        <p:nvGraphicFramePr>
          <p:cNvPr id="286" name="Google Shape;286;p21"/>
          <p:cNvGraphicFramePr/>
          <p:nvPr/>
        </p:nvGraphicFramePr>
        <p:xfrm>
          <a:off x="6862916" y="2626152"/>
          <a:ext cx="3000000" cy="3000000"/>
        </p:xfrm>
        <a:graphic>
          <a:graphicData uri="http://schemas.openxmlformats.org/drawingml/2006/table">
            <a:tbl>
              <a:tblPr bandRow="1" firstRow="1">
                <a:noFill/>
                <a:tableStyleId>{D4D62A70-82BF-4C65-BB6A-9AD3B2E293C0}</a:tableStyleId>
              </a:tblPr>
              <a:tblGrid>
                <a:gridCol w="1700975"/>
                <a:gridCol w="1700975"/>
                <a:gridCol w="1700975"/>
              </a:tblGrid>
              <a:tr h="292150">
                <a:tc>
                  <a:txBody>
                    <a:bodyPr/>
                    <a:lstStyle/>
                    <a:p>
                      <a:pPr indent="0" lvl="0" marL="0" marR="0" rtl="0" algn="l">
                        <a:spcBef>
                          <a:spcPts val="0"/>
                        </a:spcBef>
                        <a:spcAft>
                          <a:spcPts val="0"/>
                        </a:spcAft>
                        <a:buNone/>
                      </a:pPr>
                      <a:r>
                        <a:rPr lang="en-US" sz="1800"/>
                        <a:t>Height</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30350">
                <a:tc>
                  <a:txBody>
                    <a:bodyPr/>
                    <a:lstStyle/>
                    <a:p>
                      <a:pPr indent="0" lvl="0" marL="0" marR="0" rtl="0" algn="l">
                        <a:spcBef>
                          <a:spcPts val="0"/>
                        </a:spcBef>
                        <a:spcAft>
                          <a:spcPts val="0"/>
                        </a:spcAft>
                        <a:buNone/>
                      </a:pPr>
                      <a:r>
                        <a:rPr lang="en-US" sz="1800"/>
                        <a:t>1.45-1.55(1)</a:t>
                      </a:r>
                      <a:endParaRPr sz="1800"/>
                    </a:p>
                  </a:txBody>
                  <a:tcPr marT="45725" marB="45725" marR="91450" marL="91450"/>
                </a:tc>
                <a:tc>
                  <a:txBody>
                    <a:bodyPr/>
                    <a:lstStyle/>
                    <a:p>
                      <a:pPr indent="0" lvl="0" marL="0" marR="0" rtl="0" algn="l">
                        <a:spcBef>
                          <a:spcPts val="0"/>
                        </a:spcBef>
                        <a:spcAft>
                          <a:spcPts val="0"/>
                        </a:spcAft>
                        <a:buNone/>
                      </a:pPr>
                      <a:r>
                        <a:rPr lang="en-US" sz="1800"/>
                        <a:t>34</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Insufficient Weight</a:t>
                      </a:r>
                      <a:endParaRPr sz="1800"/>
                    </a:p>
                    <a:p>
                      <a:pPr indent="0" lvl="0" marL="0" marR="0" rtl="0" algn="l">
                        <a:spcBef>
                          <a:spcPts val="0"/>
                        </a:spcBef>
                        <a:spcAft>
                          <a:spcPts val="0"/>
                        </a:spcAft>
                        <a:buNone/>
                      </a:pPr>
                      <a:r>
                        <a:t/>
                      </a:r>
                      <a:endParaRPr sz="1800"/>
                    </a:p>
                  </a:txBody>
                  <a:tcPr marT="45725" marB="45725" marR="91450" marL="91450"/>
                </a:tc>
              </a:tr>
              <a:tr h="730350">
                <a:tc>
                  <a:txBody>
                    <a:bodyPr/>
                    <a:lstStyle/>
                    <a:p>
                      <a:pPr indent="0" lvl="0" marL="0" marR="0" rtl="0" algn="l">
                        <a:spcBef>
                          <a:spcPts val="0"/>
                        </a:spcBef>
                        <a:spcAft>
                          <a:spcPts val="0"/>
                        </a:spcAft>
                        <a:buNone/>
                      </a:pPr>
                      <a:r>
                        <a:rPr lang="en-US" sz="1800"/>
                        <a:t>1.56-1.65(2)</a:t>
                      </a:r>
                      <a:endParaRPr sz="1800"/>
                    </a:p>
                  </a:txBody>
                  <a:tcPr marT="45725" marB="45725" marR="91450" marL="91450"/>
                </a:tc>
                <a:tc>
                  <a:txBody>
                    <a:bodyPr/>
                    <a:lstStyle/>
                    <a:p>
                      <a:pPr indent="0" lvl="0" marL="0" marR="0" rtl="0" algn="l">
                        <a:spcBef>
                          <a:spcPts val="0"/>
                        </a:spcBef>
                        <a:spcAft>
                          <a:spcPts val="0"/>
                        </a:spcAft>
                        <a:buNone/>
                      </a:pPr>
                      <a:r>
                        <a:rPr lang="en-US" sz="1800"/>
                        <a:t>58</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Insufficient Weight</a:t>
                      </a:r>
                      <a:endParaRPr sz="1800"/>
                    </a:p>
                    <a:p>
                      <a:pPr indent="0" lvl="0" marL="0" marR="0" rtl="0" algn="l">
                        <a:spcBef>
                          <a:spcPts val="0"/>
                        </a:spcBef>
                        <a:spcAft>
                          <a:spcPts val="0"/>
                        </a:spcAft>
                        <a:buNone/>
                      </a:pPr>
                      <a:r>
                        <a:t/>
                      </a:r>
                      <a:endParaRPr sz="1800"/>
                    </a:p>
                  </a:txBody>
                  <a:tcPr marT="45725" marB="45725" marR="91450" marL="91450"/>
                </a:tc>
              </a:tr>
              <a:tr h="730350">
                <a:tc>
                  <a:txBody>
                    <a:bodyPr/>
                    <a:lstStyle/>
                    <a:p>
                      <a:pPr indent="0" lvl="0" marL="0" marR="0" rtl="0" algn="l">
                        <a:spcBef>
                          <a:spcPts val="0"/>
                        </a:spcBef>
                        <a:spcAft>
                          <a:spcPts val="0"/>
                        </a:spcAft>
                        <a:buNone/>
                      </a:pPr>
                      <a:r>
                        <a:rPr lang="en-US" sz="1800"/>
                        <a:t>1.66-1.75(3)</a:t>
                      </a:r>
                      <a:endParaRPr sz="1800"/>
                    </a:p>
                  </a:txBody>
                  <a:tcPr marT="45725" marB="45725" marR="91450" marL="91450"/>
                </a:tc>
                <a:tc>
                  <a:txBody>
                    <a:bodyPr/>
                    <a:lstStyle/>
                    <a:p>
                      <a:pPr indent="0" lvl="0" marL="0" marR="0" rtl="0" algn="l">
                        <a:spcBef>
                          <a:spcPts val="0"/>
                        </a:spcBef>
                        <a:spcAft>
                          <a:spcPts val="0"/>
                        </a:spcAft>
                        <a:buNone/>
                      </a:pPr>
                      <a:r>
                        <a:rPr lang="en-US" sz="1800"/>
                        <a:t>107</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Insufficient Weight</a:t>
                      </a:r>
                      <a:endParaRPr sz="1800"/>
                    </a:p>
                    <a:p>
                      <a:pPr indent="0" lvl="0" marL="0" marR="0" rtl="0" algn="l">
                        <a:spcBef>
                          <a:spcPts val="0"/>
                        </a:spcBef>
                        <a:spcAft>
                          <a:spcPts val="0"/>
                        </a:spcAft>
                        <a:buNone/>
                      </a:pPr>
                      <a:r>
                        <a:t/>
                      </a:r>
                      <a:endParaRPr sz="1800"/>
                    </a:p>
                  </a:txBody>
                  <a:tcPr marT="45725" marB="45725" marR="91450" marL="91450"/>
                </a:tc>
              </a:tr>
              <a:tr h="730350">
                <a:tc>
                  <a:txBody>
                    <a:bodyPr/>
                    <a:lstStyle/>
                    <a:p>
                      <a:pPr indent="0" lvl="0" marL="0" marR="0" rtl="0" algn="l">
                        <a:spcBef>
                          <a:spcPts val="0"/>
                        </a:spcBef>
                        <a:spcAft>
                          <a:spcPts val="0"/>
                        </a:spcAft>
                        <a:buNone/>
                      </a:pPr>
                      <a:r>
                        <a:rPr lang="en-US" sz="1800"/>
                        <a:t>1.76-1.85(4)</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Else(5)</a:t>
                      </a:r>
                      <a:endParaRPr sz="1800"/>
                    </a:p>
                  </a:txBody>
                  <a:tcPr marT="45725" marB="45725" marR="91450" marL="91450"/>
                </a:tc>
                <a:tc>
                  <a:txBody>
                    <a:bodyPr/>
                    <a:lstStyle/>
                    <a:p>
                      <a:pPr indent="0" lvl="0" marL="0" marR="0" rtl="0" algn="l">
                        <a:spcBef>
                          <a:spcPts val="0"/>
                        </a:spcBef>
                        <a:spcAft>
                          <a:spcPts val="0"/>
                        </a:spcAft>
                        <a:buNone/>
                      </a:pPr>
                      <a:r>
                        <a:rPr lang="en-US" sz="1800"/>
                        <a:t>54</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Insufficient Weight</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
        <p:nvSpPr>
          <p:cNvPr id="287" name="Google Shape;287;p21"/>
          <p:cNvSpPr txBox="1"/>
          <p:nvPr/>
        </p:nvSpPr>
        <p:spPr>
          <a:xfrm>
            <a:off x="6892412" y="1494836"/>
            <a:ext cx="32151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People Weight:39-59 under these Heights </a:t>
            </a:r>
            <a:endParaRPr/>
          </a:p>
        </p:txBody>
      </p:sp>
      <p:sp>
        <p:nvSpPr>
          <p:cNvPr id="288" name="Google Shape;288;p21"/>
          <p:cNvSpPr txBox="1"/>
          <p:nvPr/>
        </p:nvSpPr>
        <p:spPr>
          <a:xfrm>
            <a:off x="7290619" y="836845"/>
            <a:ext cx="26153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entury"/>
                <a:ea typeface="Century"/>
                <a:cs typeface="Century"/>
                <a:sym typeface="Century"/>
              </a:rPr>
              <a:t>Node 5-8</a:t>
            </a:r>
            <a:endParaRPr b="1" sz="2400">
              <a:solidFill>
                <a:schemeClr val="lt1"/>
              </a:solidFill>
              <a:latin typeface="Century"/>
              <a:ea typeface="Century"/>
              <a:cs typeface="Century"/>
              <a:sym typeface="Century"/>
            </a:endParaRPr>
          </a:p>
          <a:p>
            <a:pPr indent="0" lvl="0" marL="0" marR="0" rtl="0" algn="l">
              <a:spcBef>
                <a:spcPts val="0"/>
              </a:spcBef>
              <a:spcAft>
                <a:spcPts val="0"/>
              </a:spcAft>
              <a:buNone/>
            </a:pPr>
            <a:r>
              <a:t/>
            </a:r>
            <a:endParaRPr b="1" sz="2400">
              <a:solidFill>
                <a:schemeClr val="lt1"/>
              </a:solidFill>
              <a:latin typeface="Century"/>
              <a:ea typeface="Century"/>
              <a:cs typeface="Century"/>
              <a:sym typeface="Centur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aphicFrame>
        <p:nvGraphicFramePr>
          <p:cNvPr id="293" name="Google Shape;293;p22"/>
          <p:cNvGraphicFramePr/>
          <p:nvPr/>
        </p:nvGraphicFramePr>
        <p:xfrm>
          <a:off x="532995" y="1226922"/>
          <a:ext cx="3000000" cy="3000000"/>
        </p:xfrm>
        <a:graphic>
          <a:graphicData uri="http://schemas.openxmlformats.org/drawingml/2006/table">
            <a:tbl>
              <a:tblPr bandRow="1" firstRow="1">
                <a:noFill/>
                <a:tableStyleId>{A378D995-A2E3-43AC-822B-95467E0B27DE}</a:tableStyleId>
              </a:tblPr>
              <a:tblGrid>
                <a:gridCol w="1590000"/>
                <a:gridCol w="1590000"/>
                <a:gridCol w="1694725"/>
              </a:tblGrid>
              <a:tr h="324350">
                <a:tc>
                  <a:txBody>
                    <a:bodyPr/>
                    <a:lstStyle/>
                    <a:p>
                      <a:pPr indent="0" lvl="0" marL="0" marR="0" rtl="0" algn="l">
                        <a:spcBef>
                          <a:spcPts val="0"/>
                        </a:spcBef>
                        <a:spcAft>
                          <a:spcPts val="0"/>
                        </a:spcAft>
                        <a:buNone/>
                      </a:pPr>
                      <a:r>
                        <a:rPr lang="en-US" sz="1800"/>
                        <a:t>Height</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1.45-1.55(1)</a:t>
                      </a:r>
                      <a:endParaRPr sz="1800"/>
                    </a:p>
                  </a:txBody>
                  <a:tcPr marT="45725" marB="45725" marR="91450" marL="91450"/>
                </a:tc>
                <a:tc>
                  <a:txBody>
                    <a:bodyPr/>
                    <a:lstStyle/>
                    <a:p>
                      <a:pPr indent="0" lvl="0" marL="0" marR="0" rtl="0" algn="l">
                        <a:spcBef>
                          <a:spcPts val="0"/>
                        </a:spcBef>
                        <a:spcAft>
                          <a:spcPts val="0"/>
                        </a:spcAft>
                        <a:buNone/>
                      </a:pPr>
                      <a:r>
                        <a:rPr lang="en-US" sz="1800"/>
                        <a:t>23</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 -I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1.56-1.65(2)</a:t>
                      </a:r>
                      <a:endParaRPr sz="1800"/>
                    </a:p>
                  </a:txBody>
                  <a:tcPr marT="45725" marB="45725" marR="91450" marL="91450"/>
                </a:tc>
                <a:tc>
                  <a:txBody>
                    <a:bodyPr/>
                    <a:lstStyle/>
                    <a:p>
                      <a:pPr indent="0" lvl="0" marL="0" marR="0" rtl="0" algn="l">
                        <a:spcBef>
                          <a:spcPts val="0"/>
                        </a:spcBef>
                        <a:spcAft>
                          <a:spcPts val="0"/>
                        </a:spcAft>
                        <a:buNone/>
                      </a:pPr>
                      <a:r>
                        <a:rPr lang="en-US" sz="1800"/>
                        <a:t>117</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 -I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1.66-1.75(3)</a:t>
                      </a:r>
                      <a:endParaRPr sz="1800"/>
                    </a:p>
                  </a:txBody>
                  <a:tcPr marT="45725" marB="45725" marR="91450" marL="91450"/>
                </a:tc>
                <a:tc>
                  <a:txBody>
                    <a:bodyPr/>
                    <a:lstStyle/>
                    <a:p>
                      <a:pPr indent="0" lvl="0" marL="0" marR="0" rtl="0" algn="l">
                        <a:spcBef>
                          <a:spcPts val="0"/>
                        </a:spcBef>
                        <a:spcAft>
                          <a:spcPts val="0"/>
                        </a:spcAft>
                        <a:buNone/>
                      </a:pPr>
                      <a:r>
                        <a:rPr lang="en-US" sz="1800"/>
                        <a:t>47</a:t>
                      </a:r>
                      <a:endParaRPr sz="1800"/>
                    </a:p>
                  </a:txBody>
                  <a:tcPr marT="45725" marB="45725" marR="91450" marL="91450"/>
                </a:tc>
                <a:tc>
                  <a:txBody>
                    <a:bodyPr/>
                    <a:lstStyle/>
                    <a:p>
                      <a:pPr indent="0" lvl="0" marL="0" marR="0" rtl="0" algn="l">
                        <a:spcBef>
                          <a:spcPts val="0"/>
                        </a:spcBef>
                        <a:spcAft>
                          <a:spcPts val="0"/>
                        </a:spcAft>
                        <a:buNone/>
                      </a:pPr>
                      <a:r>
                        <a:rPr lang="en-US" sz="1800"/>
                        <a:t>Overweightlevel -II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1.76-1.85(4)</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Else(5)</a:t>
                      </a:r>
                      <a:endParaRPr sz="1800"/>
                    </a:p>
                  </a:txBody>
                  <a:tcPr marT="45725" marB="45725" marR="91450" marL="91450"/>
                </a:tc>
                <a:tc>
                  <a:txBody>
                    <a:bodyPr/>
                    <a:lstStyle/>
                    <a:p>
                      <a:pPr indent="0" lvl="0" marL="0" marR="0" rtl="0" algn="l">
                        <a:spcBef>
                          <a:spcPts val="0"/>
                        </a:spcBef>
                        <a:spcAft>
                          <a:spcPts val="0"/>
                        </a:spcAft>
                        <a:buNone/>
                      </a:pPr>
                      <a:r>
                        <a:rPr lang="en-US" sz="1800"/>
                        <a:t>71</a:t>
                      </a:r>
                      <a:endParaRPr sz="1800"/>
                    </a:p>
                  </a:txBody>
                  <a:tcPr marT="45725" marB="45725" marR="91450" marL="91450"/>
                </a:tc>
                <a:tc>
                  <a:txBody>
                    <a:bodyPr/>
                    <a:lstStyle/>
                    <a:p>
                      <a:pPr indent="0" lvl="0" marL="0" marR="0" rtl="0" algn="l">
                        <a:spcBef>
                          <a:spcPts val="0"/>
                        </a:spcBef>
                        <a:spcAft>
                          <a:spcPts val="0"/>
                        </a:spcAft>
                        <a:buNone/>
                      </a:pPr>
                      <a:r>
                        <a:rPr lang="en-US" sz="1800"/>
                        <a:t>Overweightlevel -I</a:t>
                      </a:r>
                      <a:endParaRPr sz="1800"/>
                    </a:p>
                  </a:txBody>
                  <a:tcPr marT="45725" marB="45725" marR="91450" marL="91450"/>
                </a:tc>
              </a:tr>
            </a:tbl>
          </a:graphicData>
        </a:graphic>
      </p:graphicFrame>
      <p:sp>
        <p:nvSpPr>
          <p:cNvPr id="294" name="Google Shape;294;p22"/>
          <p:cNvSpPr txBox="1"/>
          <p:nvPr/>
        </p:nvSpPr>
        <p:spPr>
          <a:xfrm>
            <a:off x="339132" y="573984"/>
            <a:ext cx="61043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People Weight:60-89 under these Heights </a:t>
            </a:r>
            <a:endParaRPr/>
          </a:p>
        </p:txBody>
      </p:sp>
      <p:sp>
        <p:nvSpPr>
          <p:cNvPr id="295" name="Google Shape;295;p22"/>
          <p:cNvSpPr txBox="1"/>
          <p:nvPr/>
        </p:nvSpPr>
        <p:spPr>
          <a:xfrm>
            <a:off x="1140542" y="186813"/>
            <a:ext cx="201561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Century"/>
                <a:ea typeface="Century"/>
                <a:cs typeface="Century"/>
                <a:sym typeface="Century"/>
              </a:rPr>
              <a:t>Node 9-12</a:t>
            </a:r>
            <a:endParaRPr b="1" sz="2000">
              <a:solidFill>
                <a:schemeClr val="lt1"/>
              </a:solidFill>
              <a:latin typeface="Century"/>
              <a:ea typeface="Century"/>
              <a:cs typeface="Century"/>
              <a:sym typeface="Century"/>
            </a:endParaRPr>
          </a:p>
        </p:txBody>
      </p:sp>
      <p:graphicFrame>
        <p:nvGraphicFramePr>
          <p:cNvPr id="296" name="Google Shape;296;p22"/>
          <p:cNvGraphicFramePr/>
          <p:nvPr/>
        </p:nvGraphicFramePr>
        <p:xfrm>
          <a:off x="7140272" y="3321193"/>
          <a:ext cx="3000000" cy="3000000"/>
        </p:xfrm>
        <a:graphic>
          <a:graphicData uri="http://schemas.openxmlformats.org/drawingml/2006/table">
            <a:tbl>
              <a:tblPr bandRow="1" firstRow="1">
                <a:noFill/>
                <a:tableStyleId>{717C47E0-E0E5-42D9-8BD3-1285743BC884}</a:tableStyleId>
              </a:tblPr>
              <a:tblGrid>
                <a:gridCol w="1461725"/>
                <a:gridCol w="1461725"/>
                <a:gridCol w="1461725"/>
              </a:tblGrid>
              <a:tr h="324350">
                <a:tc>
                  <a:txBody>
                    <a:bodyPr/>
                    <a:lstStyle/>
                    <a:p>
                      <a:pPr indent="0" lvl="0" marL="0" marR="0" rtl="0" algn="l">
                        <a:spcBef>
                          <a:spcPts val="0"/>
                        </a:spcBef>
                        <a:spcAft>
                          <a:spcPts val="0"/>
                        </a:spcAft>
                        <a:buNone/>
                      </a:pPr>
                      <a:r>
                        <a:rPr lang="en-US" sz="1800"/>
                        <a:t>Height</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1.56-1.65(2)</a:t>
                      </a:r>
                      <a:endParaRPr sz="1800"/>
                    </a:p>
                  </a:txBody>
                  <a:tcPr marT="45725" marB="45725" marR="91450" marL="91450"/>
                </a:tc>
                <a:tc>
                  <a:txBody>
                    <a:bodyPr/>
                    <a:lstStyle/>
                    <a:p>
                      <a:pPr indent="0" lvl="0" marL="0" marR="0" rtl="0" algn="l">
                        <a:spcBef>
                          <a:spcPts val="0"/>
                        </a:spcBef>
                        <a:spcAft>
                          <a:spcPts val="0"/>
                        </a:spcAft>
                        <a:buNone/>
                      </a:pPr>
                      <a:r>
                        <a:rPr lang="en-US" sz="1800"/>
                        <a:t>137</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 -III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1.66-1.75(3)</a:t>
                      </a:r>
                      <a:endParaRPr sz="1800"/>
                    </a:p>
                  </a:txBody>
                  <a:tcPr marT="45725" marB="45725" marR="91450" marL="91450"/>
                </a:tc>
                <a:tc>
                  <a:txBody>
                    <a:bodyPr/>
                    <a:lstStyle/>
                    <a:p>
                      <a:pPr indent="0" lvl="0" marL="0" marR="0" rtl="0" algn="l">
                        <a:spcBef>
                          <a:spcPts val="0"/>
                        </a:spcBef>
                        <a:spcAft>
                          <a:spcPts val="0"/>
                        </a:spcAft>
                        <a:buNone/>
                      </a:pPr>
                      <a:r>
                        <a:rPr lang="en-US" sz="1800"/>
                        <a:t>83</a:t>
                      </a:r>
                      <a:endParaRPr sz="1800"/>
                    </a:p>
                  </a:txBody>
                  <a:tcPr marT="45725" marB="45725" marR="91450" marL="91450"/>
                </a:tc>
                <a:tc>
                  <a:txBody>
                    <a:bodyPr/>
                    <a:lstStyle/>
                    <a:p>
                      <a:pPr indent="0" lvl="0" marL="0" marR="0" rtl="0" algn="l">
                        <a:spcBef>
                          <a:spcPts val="0"/>
                        </a:spcBef>
                        <a:spcAft>
                          <a:spcPts val="0"/>
                        </a:spcAft>
                        <a:buNone/>
                      </a:pPr>
                      <a:r>
                        <a:rPr lang="en-US" sz="1800"/>
                        <a:t>Obesity Type-I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1.76-1.85(4)</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Else(5)</a:t>
                      </a:r>
                      <a:endParaRPr sz="1800"/>
                    </a:p>
                  </a:txBody>
                  <a:tcPr marT="45725" marB="45725" marR="91450" marL="91450"/>
                </a:tc>
                <a:tc>
                  <a:txBody>
                    <a:bodyPr/>
                    <a:lstStyle/>
                    <a:p>
                      <a:pPr indent="0" lvl="0" marL="0" marR="0" rtl="0" algn="l">
                        <a:spcBef>
                          <a:spcPts val="0"/>
                        </a:spcBef>
                        <a:spcAft>
                          <a:spcPts val="0"/>
                        </a:spcAft>
                        <a:buNone/>
                      </a:pPr>
                      <a:r>
                        <a:rPr lang="en-US" sz="1800"/>
                        <a:t>105</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 -II</a:t>
                      </a:r>
                      <a:endParaRPr sz="1800"/>
                    </a:p>
                  </a:txBody>
                  <a:tcPr marT="45725" marB="45725" marR="91450" marL="91450"/>
                </a:tc>
              </a:tr>
            </a:tbl>
          </a:graphicData>
        </a:graphic>
      </p:graphicFrame>
      <p:sp>
        <p:nvSpPr>
          <p:cNvPr id="297" name="Google Shape;297;p22"/>
          <p:cNvSpPr txBox="1"/>
          <p:nvPr/>
        </p:nvSpPr>
        <p:spPr>
          <a:xfrm>
            <a:off x="7140272" y="1470704"/>
            <a:ext cx="61058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Node </a:t>
            </a:r>
            <a:r>
              <a:rPr b="1" lang="en-US" sz="2400">
                <a:solidFill>
                  <a:schemeClr val="lt1"/>
                </a:solidFill>
                <a:latin typeface="Century"/>
                <a:ea typeface="Century"/>
                <a:cs typeface="Century"/>
                <a:sym typeface="Century"/>
              </a:rPr>
              <a:t>13-15</a:t>
            </a:r>
            <a:endParaRPr b="1" sz="1800">
              <a:solidFill>
                <a:schemeClr val="lt1"/>
              </a:solidFill>
              <a:latin typeface="Century"/>
              <a:ea typeface="Century"/>
              <a:cs typeface="Century"/>
              <a:sym typeface="Century"/>
            </a:endParaRPr>
          </a:p>
        </p:txBody>
      </p:sp>
      <p:sp>
        <p:nvSpPr>
          <p:cNvPr id="298" name="Google Shape;298;p22"/>
          <p:cNvSpPr txBox="1"/>
          <p:nvPr/>
        </p:nvSpPr>
        <p:spPr>
          <a:xfrm>
            <a:off x="7140272" y="2179867"/>
            <a:ext cx="477150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People Weight 90-119,120-149  under these Heights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aphicFrame>
        <p:nvGraphicFramePr>
          <p:cNvPr id="303" name="Google Shape;303;p23"/>
          <p:cNvGraphicFramePr/>
          <p:nvPr/>
        </p:nvGraphicFramePr>
        <p:xfrm>
          <a:off x="339213" y="1394071"/>
          <a:ext cx="3000000" cy="3000000"/>
        </p:xfrm>
        <a:graphic>
          <a:graphicData uri="http://schemas.openxmlformats.org/drawingml/2006/table">
            <a:tbl>
              <a:tblPr bandRow="1" firstRow="1">
                <a:noFill/>
                <a:tableStyleId>{A378D995-A2E3-43AC-822B-95467E0B27DE}</a:tableStyleId>
              </a:tblPr>
              <a:tblGrid>
                <a:gridCol w="1315475"/>
                <a:gridCol w="1608000"/>
                <a:gridCol w="1461725"/>
              </a:tblGrid>
              <a:tr h="324350">
                <a:tc>
                  <a:txBody>
                    <a:bodyPr/>
                    <a:lstStyle/>
                    <a:p>
                      <a:pPr indent="0" lvl="0" marL="0" marR="0" rtl="0" algn="l">
                        <a:spcBef>
                          <a:spcPts val="0"/>
                        </a:spcBef>
                        <a:spcAft>
                          <a:spcPts val="0"/>
                        </a:spcAft>
                        <a:buNone/>
                      </a:pPr>
                      <a:r>
                        <a:rPr lang="en-US" sz="1800"/>
                        <a:t>Age</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14-24(1)</a:t>
                      </a:r>
                      <a:endParaRPr sz="1800"/>
                    </a:p>
                  </a:txBody>
                  <a:tcPr marT="45725" marB="45725" marR="91450" marL="91450"/>
                </a:tc>
                <a:tc>
                  <a:txBody>
                    <a:bodyPr/>
                    <a:lstStyle/>
                    <a:p>
                      <a:pPr indent="0" lvl="0" marL="0" marR="0" rtl="0" algn="l">
                        <a:spcBef>
                          <a:spcPts val="0"/>
                        </a:spcBef>
                        <a:spcAft>
                          <a:spcPts val="0"/>
                        </a:spcAft>
                        <a:buNone/>
                      </a:pPr>
                      <a:r>
                        <a:rPr lang="en-US" sz="1800"/>
                        <a:t>144</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 -III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&gt;14-24(2)</a:t>
                      </a:r>
                      <a:endParaRPr sz="1800"/>
                    </a:p>
                  </a:txBody>
                  <a:tcPr marT="45725" marB="45725" marR="91450" marL="91450"/>
                </a:tc>
                <a:tc>
                  <a:txBody>
                    <a:bodyPr/>
                    <a:lstStyle/>
                    <a:p>
                      <a:pPr indent="0" lvl="0" marL="0" marR="0" rtl="0" algn="l">
                        <a:spcBef>
                          <a:spcPts val="0"/>
                        </a:spcBef>
                        <a:spcAft>
                          <a:spcPts val="0"/>
                        </a:spcAft>
                        <a:buNone/>
                      </a:pPr>
                      <a:r>
                        <a:rPr lang="en-US" sz="1800"/>
                        <a:t>70</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 -II</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
        <p:nvSpPr>
          <p:cNvPr id="304" name="Google Shape;304;p23"/>
          <p:cNvSpPr txBox="1"/>
          <p:nvPr/>
        </p:nvSpPr>
        <p:spPr>
          <a:xfrm>
            <a:off x="339213" y="690406"/>
            <a:ext cx="6105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People Weight:60-89 under these Age  </a:t>
            </a:r>
            <a:endParaRPr/>
          </a:p>
        </p:txBody>
      </p:sp>
      <p:sp>
        <p:nvSpPr>
          <p:cNvPr id="305" name="Google Shape;305;p23"/>
          <p:cNvSpPr txBox="1"/>
          <p:nvPr/>
        </p:nvSpPr>
        <p:spPr>
          <a:xfrm>
            <a:off x="1494503" y="226142"/>
            <a:ext cx="168131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lt1"/>
                </a:solidFill>
                <a:latin typeface="Century"/>
                <a:ea typeface="Century"/>
                <a:cs typeface="Century"/>
                <a:sym typeface="Century"/>
              </a:rPr>
              <a:t>Node</a:t>
            </a:r>
            <a:r>
              <a:rPr b="1" lang="en-US" sz="2400">
                <a:solidFill>
                  <a:schemeClr val="lt1"/>
                </a:solidFill>
                <a:latin typeface="Century"/>
                <a:ea typeface="Century"/>
                <a:cs typeface="Century"/>
                <a:sym typeface="Century"/>
              </a:rPr>
              <a:t> 16-17</a:t>
            </a:r>
            <a:endParaRPr b="1" sz="2400">
              <a:solidFill>
                <a:schemeClr val="lt1"/>
              </a:solidFill>
              <a:latin typeface="Century"/>
              <a:ea typeface="Century"/>
              <a:cs typeface="Century"/>
              <a:sym typeface="Century"/>
            </a:endParaRPr>
          </a:p>
        </p:txBody>
      </p:sp>
      <p:graphicFrame>
        <p:nvGraphicFramePr>
          <p:cNvPr id="306" name="Google Shape;306;p23"/>
          <p:cNvGraphicFramePr/>
          <p:nvPr/>
        </p:nvGraphicFramePr>
        <p:xfrm>
          <a:off x="5860028" y="3438016"/>
          <a:ext cx="3000000" cy="3000000"/>
        </p:xfrm>
        <a:graphic>
          <a:graphicData uri="http://schemas.openxmlformats.org/drawingml/2006/table">
            <a:tbl>
              <a:tblPr bandRow="1" firstRow="1">
                <a:noFill/>
                <a:tableStyleId>{6614BB5C-A2D5-448E-8787-EDEC9B40E65C}</a:tableStyleId>
              </a:tblPr>
              <a:tblGrid>
                <a:gridCol w="1848925"/>
                <a:gridCol w="2071925"/>
                <a:gridCol w="2071925"/>
              </a:tblGrid>
              <a:tr h="454925">
                <a:tc>
                  <a:txBody>
                    <a:bodyPr/>
                    <a:lstStyle/>
                    <a:p>
                      <a:pPr indent="0" lvl="0" marL="0" marR="0" rtl="0" algn="l">
                        <a:spcBef>
                          <a:spcPts val="0"/>
                        </a:spcBef>
                        <a:spcAft>
                          <a:spcPts val="0"/>
                        </a:spcAft>
                        <a:buNone/>
                      </a:pPr>
                      <a:r>
                        <a:rPr lang="en-US" sz="1800"/>
                        <a:t>Height</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1137325">
                <a:tc>
                  <a:txBody>
                    <a:bodyPr/>
                    <a:lstStyle/>
                    <a:p>
                      <a:pPr indent="0" lvl="0" marL="0" marR="0" rtl="0" algn="l">
                        <a:spcBef>
                          <a:spcPts val="0"/>
                        </a:spcBef>
                        <a:spcAft>
                          <a:spcPts val="0"/>
                        </a:spcAft>
                        <a:buNone/>
                      </a:pPr>
                      <a:r>
                        <a:rPr lang="en-US" sz="1800"/>
                        <a:t>Sometimes(4)</a:t>
                      </a:r>
                      <a:endParaRPr sz="1800"/>
                    </a:p>
                  </a:txBody>
                  <a:tcPr marT="45725" marB="45725" marR="91450" marL="91450"/>
                </a:tc>
                <a:tc>
                  <a:txBody>
                    <a:bodyPr/>
                    <a:lstStyle/>
                    <a:p>
                      <a:pPr indent="0" lvl="0" marL="0" marR="0" rtl="0" algn="l">
                        <a:spcBef>
                          <a:spcPts val="0"/>
                        </a:spcBef>
                        <a:spcAft>
                          <a:spcPts val="0"/>
                        </a:spcAft>
                        <a:buNone/>
                      </a:pPr>
                      <a:r>
                        <a:rPr lang="en-US" sz="1800"/>
                        <a:t>42</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Insufficient weight</a:t>
                      </a:r>
                      <a:endParaRPr sz="1800"/>
                    </a:p>
                    <a:p>
                      <a:pPr indent="0" lvl="0" marL="0" marR="0" rtl="0" algn="l">
                        <a:spcBef>
                          <a:spcPts val="0"/>
                        </a:spcBef>
                        <a:spcAft>
                          <a:spcPts val="0"/>
                        </a:spcAft>
                        <a:buNone/>
                      </a:pPr>
                      <a:r>
                        <a:t/>
                      </a:r>
                      <a:endParaRPr sz="1800"/>
                    </a:p>
                  </a:txBody>
                  <a:tcPr marT="45725" marB="45725" marR="91450" marL="91450"/>
                </a:tc>
              </a:tr>
              <a:tr h="1137325">
                <a:tc>
                  <a:txBody>
                    <a:bodyPr/>
                    <a:lstStyle/>
                    <a:p>
                      <a:pPr indent="0" lvl="0" marL="0" marR="0" rtl="0" algn="l">
                        <a:spcBef>
                          <a:spcPts val="0"/>
                        </a:spcBef>
                        <a:spcAft>
                          <a:spcPts val="0"/>
                        </a:spcAft>
                        <a:buNone/>
                      </a:pPr>
                      <a:r>
                        <a:rPr lang="en-US" sz="1800"/>
                        <a:t>No,Frequently,always(3,2,1)</a:t>
                      </a:r>
                      <a:endParaRPr sz="1800"/>
                    </a:p>
                  </a:txBody>
                  <a:tcPr marT="45725" marB="45725" marR="91450" marL="91450"/>
                </a:tc>
                <a:tc>
                  <a:txBody>
                    <a:bodyPr/>
                    <a:lstStyle/>
                    <a:p>
                      <a:pPr indent="0" lvl="0" marL="0" marR="0" rtl="0" algn="l">
                        <a:spcBef>
                          <a:spcPts val="0"/>
                        </a:spcBef>
                        <a:spcAft>
                          <a:spcPts val="0"/>
                        </a:spcAft>
                        <a:buNone/>
                      </a:pPr>
                      <a:r>
                        <a:rPr lang="en-US" sz="1800"/>
                        <a:t>42</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Normal Weight</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
        <p:nvSpPr>
          <p:cNvPr id="307" name="Google Shape;307;p23"/>
          <p:cNvSpPr txBox="1"/>
          <p:nvPr/>
        </p:nvSpPr>
        <p:spPr>
          <a:xfrm>
            <a:off x="6037006" y="2312729"/>
            <a:ext cx="610583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People Weight:39-59 with height 1.56-1.65 with consumption of food between meals  </a:t>
            </a:r>
            <a:endParaRPr/>
          </a:p>
        </p:txBody>
      </p:sp>
      <p:sp>
        <p:nvSpPr>
          <p:cNvPr id="308" name="Google Shape;308;p23"/>
          <p:cNvSpPr txBox="1"/>
          <p:nvPr/>
        </p:nvSpPr>
        <p:spPr>
          <a:xfrm>
            <a:off x="6445045" y="1833773"/>
            <a:ext cx="16813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Node 18-19</a:t>
            </a:r>
            <a:endParaRPr b="1" sz="1800">
              <a:solidFill>
                <a:schemeClr val="lt1"/>
              </a:solidFill>
              <a:latin typeface="Century"/>
              <a:ea typeface="Century"/>
              <a:cs typeface="Century"/>
              <a:sym typeface="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txBox="1"/>
          <p:nvPr/>
        </p:nvSpPr>
        <p:spPr>
          <a:xfrm>
            <a:off x="580103" y="679725"/>
            <a:ext cx="454250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People Weight 39-59,60-89 with height 1.56-1.62 for Gender </a:t>
            </a:r>
            <a:endParaRPr/>
          </a:p>
        </p:txBody>
      </p:sp>
      <p:graphicFrame>
        <p:nvGraphicFramePr>
          <p:cNvPr id="314" name="Google Shape;314;p24"/>
          <p:cNvGraphicFramePr/>
          <p:nvPr/>
        </p:nvGraphicFramePr>
        <p:xfrm>
          <a:off x="339213" y="1394071"/>
          <a:ext cx="3000000" cy="3000000"/>
        </p:xfrm>
        <a:graphic>
          <a:graphicData uri="http://schemas.openxmlformats.org/drawingml/2006/table">
            <a:tbl>
              <a:tblPr bandRow="1" firstRow="1">
                <a:noFill/>
                <a:tableStyleId>{717C47E0-E0E5-42D9-8BD3-1285743BC884}</a:tableStyleId>
              </a:tblPr>
              <a:tblGrid>
                <a:gridCol w="1315475"/>
                <a:gridCol w="1608000"/>
                <a:gridCol w="1461725"/>
              </a:tblGrid>
              <a:tr h="285150">
                <a:tc>
                  <a:txBody>
                    <a:bodyPr/>
                    <a:lstStyle/>
                    <a:p>
                      <a:pPr indent="0" lvl="0" marL="0" marR="0" rtl="0" algn="l">
                        <a:spcBef>
                          <a:spcPts val="0"/>
                        </a:spcBef>
                        <a:spcAft>
                          <a:spcPts val="0"/>
                        </a:spcAft>
                        <a:buNone/>
                      </a:pPr>
                      <a:r>
                        <a:rPr lang="en-US" sz="1800"/>
                        <a:t>Gender</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Female(1)</a:t>
                      </a:r>
                      <a:endParaRPr sz="1800"/>
                    </a:p>
                  </a:txBody>
                  <a:tcPr marT="45725" marB="45725" marR="91450" marL="91450"/>
                </a:tc>
                <a:tc>
                  <a:txBody>
                    <a:bodyPr/>
                    <a:lstStyle/>
                    <a:p>
                      <a:pPr indent="0" lvl="0" marL="0" marR="0" rtl="0" algn="l">
                        <a:spcBef>
                          <a:spcPts val="0"/>
                        </a:spcBef>
                        <a:spcAft>
                          <a:spcPts val="0"/>
                        </a:spcAft>
                        <a:buNone/>
                      </a:pPr>
                      <a:r>
                        <a:rPr lang="en-US" sz="1800"/>
                        <a:t>115</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 -I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Male(2)</a:t>
                      </a:r>
                      <a:endParaRPr sz="1800"/>
                    </a:p>
                  </a:txBody>
                  <a:tcPr marT="45725" marB="45725" marR="91450" marL="91450"/>
                </a:tc>
                <a:tc>
                  <a:txBody>
                    <a:bodyPr/>
                    <a:lstStyle/>
                    <a:p>
                      <a:pPr indent="0" lvl="0" marL="0" marR="0" rtl="0" algn="l">
                        <a:spcBef>
                          <a:spcPts val="0"/>
                        </a:spcBef>
                        <a:spcAft>
                          <a:spcPts val="0"/>
                        </a:spcAft>
                        <a:buNone/>
                      </a:pPr>
                      <a:r>
                        <a:rPr lang="en-US" sz="1800"/>
                        <a:t>61</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Overweight level -I</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
        <p:nvSpPr>
          <p:cNvPr id="315" name="Google Shape;315;p24"/>
          <p:cNvSpPr txBox="1"/>
          <p:nvPr/>
        </p:nvSpPr>
        <p:spPr>
          <a:xfrm>
            <a:off x="1111045" y="294968"/>
            <a:ext cx="15141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Node 20-21</a:t>
            </a:r>
            <a:endParaRPr b="1" sz="1800">
              <a:solidFill>
                <a:schemeClr val="lt1"/>
              </a:solidFill>
              <a:latin typeface="Century"/>
              <a:ea typeface="Century"/>
              <a:cs typeface="Century"/>
              <a:sym typeface="Century"/>
            </a:endParaRPr>
          </a:p>
        </p:txBody>
      </p:sp>
      <p:sp>
        <p:nvSpPr>
          <p:cNvPr id="316" name="Google Shape;316;p24"/>
          <p:cNvSpPr txBox="1"/>
          <p:nvPr/>
        </p:nvSpPr>
        <p:spPr>
          <a:xfrm>
            <a:off x="6297562" y="2782669"/>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Node 22-23:People Weight 39-59,60-89 with height 1.76-1.85 and else for Gender </a:t>
            </a:r>
            <a:endParaRPr/>
          </a:p>
        </p:txBody>
      </p:sp>
      <p:graphicFrame>
        <p:nvGraphicFramePr>
          <p:cNvPr id="317" name="Google Shape;317;p24"/>
          <p:cNvGraphicFramePr/>
          <p:nvPr/>
        </p:nvGraphicFramePr>
        <p:xfrm>
          <a:off x="6862916" y="3904985"/>
          <a:ext cx="3000000" cy="3000000"/>
        </p:xfrm>
        <a:graphic>
          <a:graphicData uri="http://schemas.openxmlformats.org/drawingml/2006/table">
            <a:tbl>
              <a:tblPr bandRow="1" firstRow="1">
                <a:noFill/>
                <a:tableStyleId>{10D24628-204A-4594-A070-A14698404DF6}</a:tableStyleId>
              </a:tblPr>
              <a:tblGrid>
                <a:gridCol w="1315475"/>
                <a:gridCol w="1608000"/>
                <a:gridCol w="1461725"/>
              </a:tblGrid>
              <a:tr h="285150">
                <a:tc>
                  <a:txBody>
                    <a:bodyPr/>
                    <a:lstStyle/>
                    <a:p>
                      <a:pPr indent="0" lvl="0" marL="0" marR="0" rtl="0" algn="l">
                        <a:spcBef>
                          <a:spcPts val="0"/>
                        </a:spcBef>
                        <a:spcAft>
                          <a:spcPts val="0"/>
                        </a:spcAft>
                        <a:buNone/>
                      </a:pPr>
                      <a:r>
                        <a:rPr lang="en-US" sz="1800"/>
                        <a:t>Gender</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Male(2)</a:t>
                      </a:r>
                      <a:endParaRPr sz="1800"/>
                    </a:p>
                  </a:txBody>
                  <a:tcPr marT="45725" marB="45725" marR="91450" marL="91450"/>
                </a:tc>
                <a:tc>
                  <a:txBody>
                    <a:bodyPr/>
                    <a:lstStyle/>
                    <a:p>
                      <a:pPr indent="0" lvl="0" marL="0" marR="0" rtl="0" algn="l">
                        <a:spcBef>
                          <a:spcPts val="0"/>
                        </a:spcBef>
                        <a:spcAft>
                          <a:spcPts val="0"/>
                        </a:spcAft>
                        <a:buNone/>
                      </a:pPr>
                      <a:r>
                        <a:rPr lang="en-US" sz="1800"/>
                        <a:t>41</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Overweight level -I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Female(1)</a:t>
                      </a:r>
                      <a:endParaRPr sz="1800"/>
                    </a:p>
                  </a:txBody>
                  <a:tcPr marT="45725" marB="45725" marR="91450" marL="91450"/>
                </a:tc>
                <a:tc>
                  <a:txBody>
                    <a:bodyPr/>
                    <a:lstStyle/>
                    <a:p>
                      <a:pPr indent="0" lvl="0" marL="0" marR="0" rtl="0" algn="l">
                        <a:spcBef>
                          <a:spcPts val="0"/>
                        </a:spcBef>
                        <a:spcAft>
                          <a:spcPts val="0"/>
                        </a:spcAft>
                        <a:buNone/>
                      </a:pPr>
                      <a:r>
                        <a:rPr lang="en-US" sz="1800"/>
                        <a:t>30</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Overweight level -I</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nvSpPr>
        <p:spPr>
          <a:xfrm>
            <a:off x="203615" y="611693"/>
            <a:ext cx="56269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People Weight 39-59,60-89 with height 1.66-1.75 for Gender </a:t>
            </a:r>
            <a:endParaRPr/>
          </a:p>
        </p:txBody>
      </p:sp>
      <p:graphicFrame>
        <p:nvGraphicFramePr>
          <p:cNvPr id="323" name="Google Shape;323;p25"/>
          <p:cNvGraphicFramePr/>
          <p:nvPr/>
        </p:nvGraphicFramePr>
        <p:xfrm>
          <a:off x="339213" y="1394071"/>
          <a:ext cx="3000000" cy="3000000"/>
        </p:xfrm>
        <a:graphic>
          <a:graphicData uri="http://schemas.openxmlformats.org/drawingml/2006/table">
            <a:tbl>
              <a:tblPr bandRow="1" firstRow="1">
                <a:noFill/>
                <a:tableStyleId>{A378D995-A2E3-43AC-822B-95467E0B27DE}</a:tableStyleId>
              </a:tblPr>
              <a:tblGrid>
                <a:gridCol w="1315475"/>
                <a:gridCol w="1608000"/>
                <a:gridCol w="1461725"/>
              </a:tblGrid>
              <a:tr h="285150">
                <a:tc>
                  <a:txBody>
                    <a:bodyPr/>
                    <a:lstStyle/>
                    <a:p>
                      <a:pPr indent="0" lvl="0" marL="0" marR="0" rtl="0" algn="l">
                        <a:spcBef>
                          <a:spcPts val="0"/>
                        </a:spcBef>
                        <a:spcAft>
                          <a:spcPts val="0"/>
                        </a:spcAft>
                        <a:buNone/>
                      </a:pPr>
                      <a:r>
                        <a:rPr lang="en-US" sz="1800"/>
                        <a:t>Gender</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Female(1)</a:t>
                      </a:r>
                      <a:endParaRPr sz="1800"/>
                    </a:p>
                  </a:txBody>
                  <a:tcPr marT="45725" marB="45725" marR="91450" marL="91450"/>
                </a:tc>
                <a:tc>
                  <a:txBody>
                    <a:bodyPr/>
                    <a:lstStyle/>
                    <a:p>
                      <a:pPr indent="0" lvl="0" marL="0" marR="0" rtl="0" algn="l">
                        <a:spcBef>
                          <a:spcPts val="0"/>
                        </a:spcBef>
                        <a:spcAft>
                          <a:spcPts val="0"/>
                        </a:spcAft>
                        <a:buNone/>
                      </a:pPr>
                      <a:r>
                        <a:rPr lang="en-US" sz="1800"/>
                        <a:t>44</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Normal Weight</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Male(2)</a:t>
                      </a:r>
                      <a:endParaRPr sz="1800"/>
                    </a:p>
                  </a:txBody>
                  <a:tcPr marT="45725" marB="45725" marR="91450" marL="91450"/>
                </a:tc>
                <a:tc>
                  <a:txBody>
                    <a:bodyPr/>
                    <a:lstStyle/>
                    <a:p>
                      <a:pPr indent="0" lvl="0" marL="0" marR="0" rtl="0" algn="l">
                        <a:spcBef>
                          <a:spcPts val="0"/>
                        </a:spcBef>
                        <a:spcAft>
                          <a:spcPts val="0"/>
                        </a:spcAft>
                        <a:buNone/>
                      </a:pPr>
                      <a:r>
                        <a:rPr lang="en-US" sz="1800"/>
                        <a:t>138</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Overweight level -II</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
        <p:nvSpPr>
          <p:cNvPr id="324" name="Google Shape;324;p25"/>
          <p:cNvSpPr txBox="1"/>
          <p:nvPr/>
        </p:nvSpPr>
        <p:spPr>
          <a:xfrm>
            <a:off x="2251587" y="157316"/>
            <a:ext cx="15141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Node 24-25</a:t>
            </a:r>
            <a:endParaRPr b="1" sz="1800">
              <a:solidFill>
                <a:schemeClr val="lt1"/>
              </a:solidFill>
              <a:latin typeface="Century"/>
              <a:ea typeface="Century"/>
              <a:cs typeface="Century"/>
              <a:sym typeface="Century"/>
            </a:endParaRPr>
          </a:p>
        </p:txBody>
      </p:sp>
      <p:sp>
        <p:nvSpPr>
          <p:cNvPr id="325" name="Google Shape;325;p25"/>
          <p:cNvSpPr txBox="1"/>
          <p:nvPr/>
        </p:nvSpPr>
        <p:spPr>
          <a:xfrm>
            <a:off x="6096000" y="2311707"/>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Node 26-27 :People Weight 60-89,90-119 with height 1.56-1.65 for Frequent Consumption of vegetables </a:t>
            </a:r>
            <a:endParaRPr/>
          </a:p>
        </p:txBody>
      </p:sp>
      <p:graphicFrame>
        <p:nvGraphicFramePr>
          <p:cNvPr id="326" name="Google Shape;326;p25"/>
          <p:cNvGraphicFramePr/>
          <p:nvPr/>
        </p:nvGraphicFramePr>
        <p:xfrm>
          <a:off x="6407770" y="3429000"/>
          <a:ext cx="3000000" cy="3000000"/>
        </p:xfrm>
        <a:graphic>
          <a:graphicData uri="http://schemas.openxmlformats.org/drawingml/2006/table">
            <a:tbl>
              <a:tblPr bandRow="1" firstRow="1">
                <a:noFill/>
                <a:tableStyleId>{717C47E0-E0E5-42D9-8BD3-1285743BC884}</a:tableStyleId>
              </a:tblPr>
              <a:tblGrid>
                <a:gridCol w="1620400"/>
                <a:gridCol w="1620400"/>
                <a:gridCol w="2081350"/>
              </a:tblGrid>
              <a:tr h="324350">
                <a:tc>
                  <a:txBody>
                    <a:bodyPr/>
                    <a:lstStyle/>
                    <a:p>
                      <a:pPr indent="0" lvl="0" marL="0" marR="0" rtl="0" algn="l">
                        <a:spcBef>
                          <a:spcPts val="0"/>
                        </a:spcBef>
                        <a:spcAft>
                          <a:spcPts val="0"/>
                        </a:spcAft>
                        <a:buNone/>
                      </a:pPr>
                      <a:r>
                        <a:rPr lang="en-US" sz="1800"/>
                        <a:t>Frequent Consumption of Vegetables</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Sometimes </a:t>
                      </a:r>
                      <a:endParaRPr sz="1800"/>
                    </a:p>
                  </a:txBody>
                  <a:tcPr marT="45725" marB="45725" marR="91450" marL="91450"/>
                </a:tc>
                <a:tc>
                  <a:txBody>
                    <a:bodyPr/>
                    <a:lstStyle/>
                    <a:p>
                      <a:pPr indent="0" lvl="0" marL="0" marR="0" rtl="0" algn="l">
                        <a:spcBef>
                          <a:spcPts val="0"/>
                        </a:spcBef>
                        <a:spcAft>
                          <a:spcPts val="0"/>
                        </a:spcAft>
                        <a:buNone/>
                      </a:pPr>
                      <a:r>
                        <a:rPr lang="en-US" sz="1800"/>
                        <a:t>91</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 -III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Never,Always</a:t>
                      </a:r>
                      <a:endParaRPr sz="1800"/>
                    </a:p>
                  </a:txBody>
                  <a:tcPr marT="45725" marB="45725" marR="91450" marL="91450"/>
                </a:tc>
                <a:tc>
                  <a:txBody>
                    <a:bodyPr/>
                    <a:lstStyle/>
                    <a:p>
                      <a:pPr indent="0" lvl="0" marL="0" marR="0" rtl="0" algn="l">
                        <a:spcBef>
                          <a:spcPts val="0"/>
                        </a:spcBef>
                        <a:spcAft>
                          <a:spcPts val="0"/>
                        </a:spcAft>
                        <a:buNone/>
                      </a:pPr>
                      <a:r>
                        <a:rPr lang="en-US" sz="1800"/>
                        <a:t>46</a:t>
                      </a:r>
                      <a:endParaRPr sz="1800"/>
                    </a:p>
                  </a:txBody>
                  <a:tcPr marT="45725" marB="45725" marR="91450" marL="91450"/>
                </a:tc>
                <a:tc>
                  <a:txBody>
                    <a:bodyPr/>
                    <a:lstStyle/>
                    <a:p>
                      <a:pPr indent="0" lvl="0" marL="0" marR="0" rtl="0" algn="l">
                        <a:spcBef>
                          <a:spcPts val="0"/>
                        </a:spcBef>
                        <a:spcAft>
                          <a:spcPts val="0"/>
                        </a:spcAft>
                        <a:buNone/>
                      </a:pPr>
                      <a:r>
                        <a:rPr lang="en-US" sz="1800"/>
                        <a:t>Obesity Type-III</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6"/>
          <p:cNvSpPr txBox="1"/>
          <p:nvPr/>
        </p:nvSpPr>
        <p:spPr>
          <a:xfrm>
            <a:off x="235974" y="650228"/>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Node 28-29</a:t>
            </a:r>
            <a:r>
              <a:rPr lang="en-US" sz="1800">
                <a:solidFill>
                  <a:schemeClr val="lt1"/>
                </a:solidFill>
                <a:latin typeface="Century"/>
                <a:ea typeface="Century"/>
                <a:cs typeface="Century"/>
                <a:sym typeface="Century"/>
              </a:rPr>
              <a:t>:People Weight 60-89,90-119 with height 1.76-1.85 and else  for Gender</a:t>
            </a:r>
            <a:endParaRPr/>
          </a:p>
        </p:txBody>
      </p:sp>
      <p:graphicFrame>
        <p:nvGraphicFramePr>
          <p:cNvPr id="332" name="Google Shape;332;p26"/>
          <p:cNvGraphicFramePr/>
          <p:nvPr/>
        </p:nvGraphicFramePr>
        <p:xfrm>
          <a:off x="235974" y="1396181"/>
          <a:ext cx="3000000" cy="3000000"/>
        </p:xfrm>
        <a:graphic>
          <a:graphicData uri="http://schemas.openxmlformats.org/drawingml/2006/table">
            <a:tbl>
              <a:tblPr bandRow="1" firstRow="1">
                <a:noFill/>
                <a:tableStyleId>{A378D995-A2E3-43AC-822B-95467E0B27DE}</a:tableStyleId>
              </a:tblPr>
              <a:tblGrid>
                <a:gridCol w="1315475"/>
                <a:gridCol w="1608000"/>
                <a:gridCol w="1461725"/>
              </a:tblGrid>
              <a:tr h="1415525">
                <a:tc>
                  <a:txBody>
                    <a:bodyPr/>
                    <a:lstStyle/>
                    <a:p>
                      <a:pPr indent="0" lvl="0" marL="0" marR="0" rtl="0" algn="l">
                        <a:spcBef>
                          <a:spcPts val="0"/>
                        </a:spcBef>
                        <a:spcAft>
                          <a:spcPts val="0"/>
                        </a:spcAft>
                        <a:buNone/>
                      </a:pPr>
                      <a:r>
                        <a:rPr lang="en-US" sz="1800"/>
                        <a:t>Gender</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Female(1)</a:t>
                      </a:r>
                      <a:endParaRPr sz="1800"/>
                    </a:p>
                  </a:txBody>
                  <a:tcPr marT="45725" marB="45725" marR="91450" marL="91450"/>
                </a:tc>
                <a:tc>
                  <a:txBody>
                    <a:bodyPr/>
                    <a:lstStyle/>
                    <a:p>
                      <a:pPr indent="0" lvl="0" marL="0" marR="0" rtl="0" algn="l">
                        <a:spcBef>
                          <a:spcPts val="0"/>
                        </a:spcBef>
                        <a:spcAft>
                          <a:spcPts val="0"/>
                        </a:spcAft>
                        <a:buNone/>
                      </a:pPr>
                      <a:r>
                        <a:rPr lang="en-US" sz="1800"/>
                        <a:t>100</a:t>
                      </a:r>
                      <a:endParaRPr sz="1800"/>
                    </a:p>
                  </a:txBody>
                  <a:tcPr marT="45725" marB="45725" marR="91450" marL="91450"/>
                </a:tc>
                <a:tc>
                  <a:txBody>
                    <a:bodyPr/>
                    <a:lstStyle/>
                    <a:p>
                      <a:pPr indent="0" lvl="0" marL="0" marR="0" rtl="0" algn="l">
                        <a:spcBef>
                          <a:spcPts val="0"/>
                        </a:spcBef>
                        <a:spcAft>
                          <a:spcPts val="0"/>
                        </a:spcAft>
                        <a:buNone/>
                      </a:pPr>
                      <a:r>
                        <a:rPr lang="en-US" sz="1800"/>
                        <a:t>Obesity Type _1</a:t>
                      </a:r>
                      <a:endParaRPr sz="1800"/>
                    </a:p>
                  </a:txBody>
                  <a:tcPr marT="45725" marB="45725" marR="91450" marL="91450"/>
                </a:tc>
              </a:tr>
              <a:tr h="776400">
                <a:tc>
                  <a:txBody>
                    <a:bodyPr/>
                    <a:lstStyle/>
                    <a:p>
                      <a:pPr indent="0" lvl="0" marL="0" marR="0" rtl="0" algn="l">
                        <a:spcBef>
                          <a:spcPts val="0"/>
                        </a:spcBef>
                        <a:spcAft>
                          <a:spcPts val="0"/>
                        </a:spcAft>
                        <a:buNone/>
                      </a:pPr>
                      <a:r>
                        <a:rPr lang="en-US" sz="1800"/>
                        <a:t>Male(2)</a:t>
                      </a:r>
                      <a:endParaRPr sz="1800"/>
                    </a:p>
                  </a:txBody>
                  <a:tcPr marT="45725" marB="45725" marR="91450" marL="91450"/>
                </a:tc>
                <a:tc>
                  <a:txBody>
                    <a:bodyPr/>
                    <a:lstStyle/>
                    <a:p>
                      <a:pPr indent="0" lvl="0" marL="0" marR="0" rtl="0" algn="l">
                        <a:spcBef>
                          <a:spcPts val="0"/>
                        </a:spcBef>
                        <a:spcAft>
                          <a:spcPts val="0"/>
                        </a:spcAft>
                        <a:buNone/>
                      </a:pPr>
                      <a:r>
                        <a:rPr lang="en-US" sz="1800"/>
                        <a:t>55</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Type-II</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
        <p:nvSpPr>
          <p:cNvPr id="333" name="Google Shape;333;p26"/>
          <p:cNvSpPr txBox="1"/>
          <p:nvPr/>
        </p:nvSpPr>
        <p:spPr>
          <a:xfrm>
            <a:off x="6096000" y="2303004"/>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Node 30-31</a:t>
            </a:r>
            <a:r>
              <a:rPr lang="en-US" sz="1800">
                <a:solidFill>
                  <a:schemeClr val="lt1"/>
                </a:solidFill>
                <a:latin typeface="Century"/>
                <a:ea typeface="Century"/>
                <a:cs typeface="Century"/>
                <a:sym typeface="Century"/>
              </a:rPr>
              <a:t>:People Weight 60-89,90-119 with height 1.66 -1.75 for Frequent Consumption of vegetables </a:t>
            </a:r>
            <a:endParaRPr/>
          </a:p>
        </p:txBody>
      </p:sp>
      <p:graphicFrame>
        <p:nvGraphicFramePr>
          <p:cNvPr id="334" name="Google Shape;334;p26"/>
          <p:cNvGraphicFramePr/>
          <p:nvPr/>
        </p:nvGraphicFramePr>
        <p:xfrm>
          <a:off x="6096000" y="3248599"/>
          <a:ext cx="3000000" cy="3000000"/>
        </p:xfrm>
        <a:graphic>
          <a:graphicData uri="http://schemas.openxmlformats.org/drawingml/2006/table">
            <a:tbl>
              <a:tblPr bandRow="1" firstRow="1">
                <a:noFill/>
                <a:tableStyleId>{3664A001-A967-4E82-BC0E-B508A56FCAF3}</a:tableStyleId>
              </a:tblPr>
              <a:tblGrid>
                <a:gridCol w="1877950"/>
                <a:gridCol w="1877950"/>
                <a:gridCol w="1877950"/>
              </a:tblGrid>
              <a:tr h="228600">
                <a:tc>
                  <a:txBody>
                    <a:bodyPr/>
                    <a:lstStyle/>
                    <a:p>
                      <a:pPr indent="0" lvl="0" marL="0" marR="0" rtl="0" algn="l">
                        <a:spcBef>
                          <a:spcPts val="0"/>
                        </a:spcBef>
                        <a:spcAft>
                          <a:spcPts val="0"/>
                        </a:spcAft>
                        <a:buNone/>
                      </a:pPr>
                      <a:r>
                        <a:rPr lang="en-US" sz="1800"/>
                        <a:t>Frequent Consumption of Vegetables</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Sometimes </a:t>
                      </a:r>
                      <a:endParaRPr sz="1800"/>
                    </a:p>
                  </a:txBody>
                  <a:tcPr marT="45725" marB="45725" marR="91450" marL="91450"/>
                </a:tc>
                <a:tc>
                  <a:txBody>
                    <a:bodyPr/>
                    <a:lstStyle/>
                    <a:p>
                      <a:pPr indent="0" lvl="0" marL="0" marR="0" rtl="0" algn="l">
                        <a:spcBef>
                          <a:spcPts val="0"/>
                        </a:spcBef>
                        <a:spcAft>
                          <a:spcPts val="0"/>
                        </a:spcAft>
                        <a:buNone/>
                      </a:pPr>
                      <a:r>
                        <a:rPr lang="en-US" sz="1800"/>
                        <a:t>91</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Century"/>
                        <a:buNone/>
                      </a:pPr>
                      <a:r>
                        <a:rPr lang="en-US" sz="1800"/>
                        <a:t>Obesity Type -III</a:t>
                      </a:r>
                      <a:endParaRPr sz="1800"/>
                    </a:p>
                    <a:p>
                      <a:pPr indent="0" lvl="0" marL="0" marR="0" rtl="0" algn="l">
                        <a:spcBef>
                          <a:spcPts val="0"/>
                        </a:spcBef>
                        <a:spcAft>
                          <a:spcPts val="0"/>
                        </a:spcAft>
                        <a:buNone/>
                      </a:pPr>
                      <a:r>
                        <a:t/>
                      </a:r>
                      <a:endParaRPr sz="1800"/>
                    </a:p>
                  </a:txBody>
                  <a:tcPr marT="45725" marB="45725" marR="91450" marL="91450"/>
                </a:tc>
              </a:tr>
              <a:tr h="776400">
                <a:tc>
                  <a:txBody>
                    <a:bodyPr/>
                    <a:lstStyle/>
                    <a:p>
                      <a:pPr indent="0" lvl="0" marL="0" marR="0" rtl="0" algn="l">
                        <a:spcBef>
                          <a:spcPts val="0"/>
                        </a:spcBef>
                        <a:spcAft>
                          <a:spcPts val="0"/>
                        </a:spcAft>
                        <a:buNone/>
                      </a:pPr>
                      <a:r>
                        <a:rPr lang="en-US" sz="1800"/>
                        <a:t>Never,Always</a:t>
                      </a:r>
                      <a:endParaRPr sz="1800"/>
                    </a:p>
                  </a:txBody>
                  <a:tcPr marT="45725" marB="45725" marR="91450" marL="91450"/>
                </a:tc>
                <a:tc>
                  <a:txBody>
                    <a:bodyPr/>
                    <a:lstStyle/>
                    <a:p>
                      <a:pPr indent="0" lvl="0" marL="0" marR="0" rtl="0" algn="l">
                        <a:spcBef>
                          <a:spcPts val="0"/>
                        </a:spcBef>
                        <a:spcAft>
                          <a:spcPts val="0"/>
                        </a:spcAft>
                        <a:buNone/>
                      </a:pPr>
                      <a:r>
                        <a:rPr lang="en-US" sz="1800"/>
                        <a:t>46</a:t>
                      </a:r>
                      <a:endParaRPr sz="1800"/>
                    </a:p>
                  </a:txBody>
                  <a:tcPr marT="45725" marB="45725" marR="91450" marL="91450"/>
                </a:tc>
                <a:tc>
                  <a:txBody>
                    <a:bodyPr/>
                    <a:lstStyle/>
                    <a:p>
                      <a:pPr indent="0" lvl="0" marL="0" marR="0" rtl="0" algn="l">
                        <a:spcBef>
                          <a:spcPts val="0"/>
                        </a:spcBef>
                        <a:spcAft>
                          <a:spcPts val="0"/>
                        </a:spcAft>
                        <a:buNone/>
                      </a:pPr>
                      <a:r>
                        <a:rPr lang="en-US" sz="1800"/>
                        <a:t>Obesity Type-III</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7"/>
          <p:cNvSpPr txBox="1"/>
          <p:nvPr/>
        </p:nvSpPr>
        <p:spPr>
          <a:xfrm>
            <a:off x="353962" y="738719"/>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Node 32-33</a:t>
            </a:r>
            <a:r>
              <a:rPr lang="en-US" sz="1800">
                <a:solidFill>
                  <a:schemeClr val="lt1"/>
                </a:solidFill>
                <a:latin typeface="Century"/>
                <a:ea typeface="Century"/>
                <a:cs typeface="Century"/>
                <a:sym typeface="Century"/>
              </a:rPr>
              <a:t>:People with age 14-25 with height 1.76-1.85 and else </a:t>
            </a:r>
            <a:endParaRPr/>
          </a:p>
        </p:txBody>
      </p:sp>
      <p:graphicFrame>
        <p:nvGraphicFramePr>
          <p:cNvPr id="340" name="Google Shape;340;p27"/>
          <p:cNvGraphicFramePr/>
          <p:nvPr/>
        </p:nvGraphicFramePr>
        <p:xfrm>
          <a:off x="532995" y="1475842"/>
          <a:ext cx="3000000" cy="3000000"/>
        </p:xfrm>
        <a:graphic>
          <a:graphicData uri="http://schemas.openxmlformats.org/drawingml/2006/table">
            <a:tbl>
              <a:tblPr bandRow="1" firstRow="1">
                <a:noFill/>
                <a:tableStyleId>{3D02D1CA-FF6B-42C3-A11C-DD18826B7EBD}</a:tableStyleId>
              </a:tblPr>
              <a:tblGrid>
                <a:gridCol w="1590000"/>
                <a:gridCol w="1590000"/>
                <a:gridCol w="1694725"/>
              </a:tblGrid>
              <a:tr h="228600">
                <a:tc>
                  <a:txBody>
                    <a:bodyPr/>
                    <a:lstStyle/>
                    <a:p>
                      <a:pPr indent="0" lvl="0" marL="0" marR="0" rtl="0" algn="l">
                        <a:spcBef>
                          <a:spcPts val="0"/>
                        </a:spcBef>
                        <a:spcAft>
                          <a:spcPts val="0"/>
                        </a:spcAft>
                        <a:buNone/>
                      </a:pPr>
                      <a:r>
                        <a:rPr lang="en-US" sz="1800"/>
                        <a:t>Height</a:t>
                      </a:r>
                      <a:endParaRPr sz="1800"/>
                    </a:p>
                  </a:txBody>
                  <a:tcPr marT="45725" marB="45725" marR="91450" marL="91450"/>
                </a:tc>
                <a:tc>
                  <a:txBody>
                    <a:bodyPr/>
                    <a:lstStyle/>
                    <a:p>
                      <a:pPr indent="0" lvl="0" marL="0" marR="0" rtl="0" algn="l">
                        <a:spcBef>
                          <a:spcPts val="0"/>
                        </a:spcBef>
                        <a:spcAft>
                          <a:spcPts val="0"/>
                        </a:spcAft>
                        <a:buNone/>
                      </a:pPr>
                      <a:r>
                        <a:rPr lang="en-US" sz="1800"/>
                        <a:t>Count</a:t>
                      </a:r>
                      <a:endParaRPr sz="1800"/>
                    </a:p>
                  </a:txBody>
                  <a:tcPr marT="45725" marB="45725" marR="91450" marL="91450"/>
                </a:tc>
                <a:tc>
                  <a:txBody>
                    <a:bodyPr/>
                    <a:lstStyle/>
                    <a:p>
                      <a:pPr indent="0" lvl="0" marL="0" marR="0" rtl="0" algn="l">
                        <a:spcBef>
                          <a:spcPts val="0"/>
                        </a:spcBef>
                        <a:spcAft>
                          <a:spcPts val="0"/>
                        </a:spcAft>
                        <a:buNone/>
                      </a:pPr>
                      <a:r>
                        <a:rPr lang="en-US" sz="1800"/>
                        <a:t>Category</a:t>
                      </a:r>
                      <a:endParaRPr sz="1800"/>
                    </a:p>
                  </a:txBody>
                  <a:tcPr marT="45725" marB="45725" marR="91450" marL="91450"/>
                </a:tc>
              </a:tr>
              <a:tr h="776400">
                <a:tc>
                  <a:txBody>
                    <a:bodyPr/>
                    <a:lstStyle/>
                    <a:p>
                      <a:pPr indent="0" lvl="0" marL="0" marR="0" rtl="0" algn="l">
                        <a:spcBef>
                          <a:spcPts val="0"/>
                        </a:spcBef>
                        <a:spcAft>
                          <a:spcPts val="0"/>
                        </a:spcAft>
                        <a:buNone/>
                      </a:pPr>
                      <a:r>
                        <a:rPr lang="en-US" sz="1800"/>
                        <a:t>1.66-1.75(3)</a:t>
                      </a:r>
                      <a:endParaRPr sz="1800"/>
                    </a:p>
                  </a:txBody>
                  <a:tcPr marT="45725" marB="45725" marR="91450" marL="91450"/>
                </a:tc>
                <a:tc>
                  <a:txBody>
                    <a:bodyPr/>
                    <a:lstStyle/>
                    <a:p>
                      <a:pPr indent="0" lvl="0" marL="0" marR="0" rtl="0" algn="l">
                        <a:spcBef>
                          <a:spcPts val="0"/>
                        </a:spcBef>
                        <a:spcAft>
                          <a:spcPts val="0"/>
                        </a:spcAft>
                        <a:buNone/>
                      </a:pPr>
                      <a:r>
                        <a:rPr lang="en-US" sz="1800"/>
                        <a:t>95</a:t>
                      </a:r>
                      <a:endParaRPr sz="1800"/>
                    </a:p>
                  </a:txBody>
                  <a:tcPr marT="45725" marB="45725" marR="91450" marL="91450"/>
                </a:tc>
                <a:tc>
                  <a:txBody>
                    <a:bodyPr/>
                    <a:lstStyle/>
                    <a:p>
                      <a:pPr indent="0" lvl="0" marL="0" marR="0" rtl="0" algn="l">
                        <a:spcBef>
                          <a:spcPts val="0"/>
                        </a:spcBef>
                        <a:spcAft>
                          <a:spcPts val="0"/>
                        </a:spcAft>
                        <a:buNone/>
                      </a:pPr>
                      <a:r>
                        <a:rPr lang="en-US" sz="1800"/>
                        <a:t>Obesity Type-III</a:t>
                      </a:r>
                      <a:endParaRPr sz="1800"/>
                    </a:p>
                  </a:txBody>
                  <a:tcPr marT="45725" marB="45725" marR="91450" marL="91450"/>
                </a:tc>
              </a:tr>
              <a:tr h="776400">
                <a:tc>
                  <a:txBody>
                    <a:bodyPr/>
                    <a:lstStyle/>
                    <a:p>
                      <a:pPr indent="0" lvl="0" marL="0" marR="0" rtl="0" algn="l">
                        <a:spcBef>
                          <a:spcPts val="0"/>
                        </a:spcBef>
                        <a:spcAft>
                          <a:spcPts val="0"/>
                        </a:spcAft>
                        <a:buNone/>
                      </a:pPr>
                      <a:r>
                        <a:rPr lang="en-US" sz="1800"/>
                        <a:t>1.76-1.85(4)</a:t>
                      </a:r>
                      <a:endParaRPr/>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Else(5)</a:t>
                      </a:r>
                      <a:endParaRPr sz="1800"/>
                    </a:p>
                  </a:txBody>
                  <a:tcPr marT="45725" marB="45725" marR="91450" marL="91450"/>
                </a:tc>
                <a:tc>
                  <a:txBody>
                    <a:bodyPr/>
                    <a:lstStyle/>
                    <a:p>
                      <a:pPr indent="0" lvl="0" marL="0" marR="0" rtl="0" algn="l">
                        <a:spcBef>
                          <a:spcPts val="0"/>
                        </a:spcBef>
                        <a:spcAft>
                          <a:spcPts val="0"/>
                        </a:spcAft>
                        <a:buNone/>
                      </a:pPr>
                      <a:r>
                        <a:rPr lang="en-US" sz="1800"/>
                        <a:t>49</a:t>
                      </a:r>
                      <a:endParaRPr sz="1800"/>
                    </a:p>
                  </a:txBody>
                  <a:tcPr marT="45725" marB="45725" marR="91450" marL="91450"/>
                </a:tc>
                <a:tc>
                  <a:txBody>
                    <a:bodyPr/>
                    <a:lstStyle/>
                    <a:p>
                      <a:pPr indent="0" lvl="0" marL="0" marR="0" rtl="0" algn="l">
                        <a:spcBef>
                          <a:spcPts val="0"/>
                        </a:spcBef>
                        <a:spcAft>
                          <a:spcPts val="0"/>
                        </a:spcAft>
                        <a:buNone/>
                      </a:pPr>
                      <a:r>
                        <a:rPr lang="en-US" sz="1800"/>
                        <a:t>Obesity Type -III</a:t>
                      </a:r>
                      <a:endParaRPr sz="1800"/>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8"/>
          <p:cNvSpPr txBox="1"/>
          <p:nvPr/>
        </p:nvSpPr>
        <p:spPr>
          <a:xfrm>
            <a:off x="4168878" y="678426"/>
            <a:ext cx="42573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Classification Table:</a:t>
            </a:r>
            <a:endParaRPr sz="1800">
              <a:solidFill>
                <a:schemeClr val="lt1"/>
              </a:solidFill>
              <a:latin typeface="Century"/>
              <a:ea typeface="Century"/>
              <a:cs typeface="Century"/>
              <a:sym typeface="Century"/>
            </a:endParaRPr>
          </a:p>
        </p:txBody>
      </p:sp>
      <p:pic>
        <p:nvPicPr>
          <p:cNvPr id="346" name="Google Shape;346;p28"/>
          <p:cNvPicPr preferRelativeResize="0"/>
          <p:nvPr/>
        </p:nvPicPr>
        <p:blipFill rotWithShape="1">
          <a:blip r:embed="rId3">
            <a:alphaModFix/>
          </a:blip>
          <a:srcRect b="0" l="0" r="0" t="0"/>
          <a:stretch/>
        </p:blipFill>
        <p:spPr>
          <a:xfrm>
            <a:off x="1241016" y="1706204"/>
            <a:ext cx="8667750" cy="29146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nvSpPr>
        <p:spPr>
          <a:xfrm>
            <a:off x="176382" y="723300"/>
            <a:ext cx="11002200" cy="6000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1300">
                <a:solidFill>
                  <a:schemeClr val="lt1"/>
                </a:solidFill>
                <a:latin typeface="Calibri"/>
                <a:ea typeface="Calibri"/>
                <a:cs typeface="Calibri"/>
                <a:sym typeface="Calibri"/>
              </a:rPr>
              <a:t>This project used the CHAID (Chi-squared Automatic Interaction Detection) method to classify individuals into various obesity levels based on health and lifestyle attributes.</a:t>
            </a:r>
            <a:endParaRPr sz="1300">
              <a:solidFill>
                <a:schemeClr val="lt1"/>
              </a:solidFill>
              <a:latin typeface="Calibri"/>
              <a:ea typeface="Calibri"/>
              <a:cs typeface="Calibri"/>
              <a:sym typeface="Calibri"/>
            </a:endParaRPr>
          </a:p>
          <a:p>
            <a:pPr indent="-311150" lvl="0" marL="457200" rtl="0" algn="l">
              <a:lnSpc>
                <a:spcPct val="115000"/>
              </a:lnSpc>
              <a:spcBef>
                <a:spcPts val="120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Highest Classification Accuracy was achieved for:</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1" marL="9144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Obesity_Type_I (90%)</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1" marL="9144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Insufficient_Weight (87.1%)</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1" marL="9144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Obesity_Type_III (86.7%)</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0" marL="4572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Lowest Accuracy was seen in:</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1" marL="9144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Normal_Weight (30%)</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1" marL="9144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Overweight_Level_I (45.5%)</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1" marL="9144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Overweight_Level_II (47.6%)</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0" marL="4572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Overall Model Accuracy: 64%</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1" marL="9144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Indicates moderate performance.</a:t>
            </a:r>
            <a:br>
              <a:rPr lang="en-US" sz="1300">
                <a:solidFill>
                  <a:schemeClr val="lt1"/>
                </a:solidFill>
                <a:latin typeface="Calibri"/>
                <a:ea typeface="Calibri"/>
                <a:cs typeface="Calibri"/>
                <a:sym typeface="Calibri"/>
              </a:rPr>
            </a:br>
            <a:endParaRPr sz="1300">
              <a:solidFill>
                <a:schemeClr val="lt1"/>
              </a:solidFill>
              <a:latin typeface="Calibri"/>
              <a:ea typeface="Calibri"/>
              <a:cs typeface="Calibri"/>
              <a:sym typeface="Calibri"/>
            </a:endParaRPr>
          </a:p>
          <a:p>
            <a:pPr indent="-311150" lvl="1" marL="914400" rtl="0" algn="l">
              <a:lnSpc>
                <a:spcPct val="115000"/>
              </a:lnSpc>
              <a:spcBef>
                <a:spcPts val="0"/>
              </a:spcBef>
              <a:spcAft>
                <a:spcPts val="0"/>
              </a:spcAft>
              <a:buClr>
                <a:schemeClr val="lt1"/>
              </a:buClr>
              <a:buSzPts val="1300"/>
              <a:buFont typeface="Calibri"/>
              <a:buChar char="○"/>
            </a:pPr>
            <a:r>
              <a:rPr lang="en-US" sz="1300">
                <a:solidFill>
                  <a:schemeClr val="lt1"/>
                </a:solidFill>
                <a:latin typeface="Calibri"/>
                <a:ea typeface="Calibri"/>
                <a:cs typeface="Calibri"/>
                <a:sym typeface="Calibri"/>
              </a:rPr>
              <a:t>Could be improved by refining features or using ensemble models.</a:t>
            </a:r>
            <a:endParaRPr sz="1300">
              <a:solidFill>
                <a:schemeClr val="lt1"/>
              </a:solidFill>
              <a:latin typeface="Calibri"/>
              <a:ea typeface="Calibri"/>
              <a:cs typeface="Calibri"/>
              <a:sym typeface="Calibri"/>
            </a:endParaRPr>
          </a:p>
          <a:p>
            <a:pPr indent="0" lvl="0" marL="0" marR="0" rtl="0" algn="l">
              <a:spcBef>
                <a:spcPts val="1200"/>
              </a:spcBef>
              <a:spcAft>
                <a:spcPts val="0"/>
              </a:spcAft>
              <a:buNone/>
            </a:pPr>
            <a:r>
              <a:t/>
            </a:r>
            <a:endParaRPr sz="2000">
              <a:solidFill>
                <a:schemeClr val="lt1"/>
              </a:solidFill>
              <a:latin typeface="Calibri"/>
              <a:ea typeface="Calibri"/>
              <a:cs typeface="Calibri"/>
              <a:sym typeface="Calibri"/>
            </a:endParaRPr>
          </a:p>
        </p:txBody>
      </p:sp>
      <p:sp>
        <p:nvSpPr>
          <p:cNvPr id="352" name="Google Shape;352;p29"/>
          <p:cNvSpPr txBox="1"/>
          <p:nvPr/>
        </p:nvSpPr>
        <p:spPr>
          <a:xfrm>
            <a:off x="314632" y="353961"/>
            <a:ext cx="48178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Conclusion:</a:t>
            </a:r>
            <a:endParaRPr sz="1800">
              <a:solidFill>
                <a:schemeClr val="lt1"/>
              </a:solidFill>
              <a:latin typeface="Century"/>
              <a:ea typeface="Century"/>
              <a:cs typeface="Century"/>
              <a:sym typeface="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nvSpPr>
        <p:spPr>
          <a:xfrm>
            <a:off x="4178709" y="197351"/>
            <a:ext cx="2989007"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chemeClr val="lt1"/>
                </a:solidFill>
                <a:latin typeface="Century"/>
                <a:ea typeface="Century"/>
                <a:cs typeface="Century"/>
                <a:sym typeface="Century"/>
              </a:rPr>
              <a:t>Graph1 shows us that the dataset is not very representative of the populations of Mexico, Peru, and Colombia, as all three countries have many more overweight people than obese people, yet this dataset is 40% obese and 25% overweight. Similarly, only 1.4% of Mexicans are underweight, yet people of insufficient weight account for more than 10% of this dataset.</a:t>
            </a:r>
            <a:endParaRPr/>
          </a:p>
        </p:txBody>
      </p:sp>
      <p:pic>
        <p:nvPicPr>
          <p:cNvPr id="162" name="Google Shape;162;p3"/>
          <p:cNvPicPr preferRelativeResize="0"/>
          <p:nvPr/>
        </p:nvPicPr>
        <p:blipFill rotWithShape="1">
          <a:blip r:embed="rId3">
            <a:alphaModFix/>
          </a:blip>
          <a:srcRect b="0" l="0" r="0" t="0"/>
          <a:stretch/>
        </p:blipFill>
        <p:spPr>
          <a:xfrm>
            <a:off x="325703" y="197351"/>
            <a:ext cx="3853006" cy="2523963"/>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325703" y="3005781"/>
            <a:ext cx="3834716" cy="2261812"/>
          </a:xfrm>
          <a:prstGeom prst="rect">
            <a:avLst/>
          </a:prstGeom>
          <a:noFill/>
          <a:ln>
            <a:noFill/>
          </a:ln>
        </p:spPr>
      </p:pic>
      <p:pic>
        <p:nvPicPr>
          <p:cNvPr id="164" name="Google Shape;164;p3"/>
          <p:cNvPicPr preferRelativeResize="0"/>
          <p:nvPr/>
        </p:nvPicPr>
        <p:blipFill rotWithShape="1">
          <a:blip r:embed="rId5">
            <a:alphaModFix/>
          </a:blip>
          <a:srcRect b="0" l="0" r="0" t="0"/>
          <a:stretch/>
        </p:blipFill>
        <p:spPr>
          <a:xfrm>
            <a:off x="4178708" y="3005781"/>
            <a:ext cx="3832515" cy="2261812"/>
          </a:xfrm>
          <a:prstGeom prst="rect">
            <a:avLst/>
          </a:prstGeom>
          <a:noFill/>
          <a:ln>
            <a:noFill/>
          </a:ln>
        </p:spPr>
      </p:pic>
      <p:sp>
        <p:nvSpPr>
          <p:cNvPr id="165" name="Google Shape;165;p3"/>
          <p:cNvSpPr txBox="1"/>
          <p:nvPr/>
        </p:nvSpPr>
        <p:spPr>
          <a:xfrm>
            <a:off x="8603226" y="3236268"/>
            <a:ext cx="2305664"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Calibri"/>
                <a:ea typeface="Calibri"/>
                <a:cs typeface="Calibri"/>
                <a:sym typeface="Calibri"/>
              </a:rPr>
              <a:t>Graph 2 and 3  shows Weight and height are integral to the estimation of a person’s weight classification, as they are the two variables in one’s BMI calculation. Neither variable is skewed toward a side.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4"/>
          <p:cNvPicPr preferRelativeResize="0"/>
          <p:nvPr/>
        </p:nvPicPr>
        <p:blipFill rotWithShape="1">
          <a:blip r:embed="rId3">
            <a:alphaModFix/>
          </a:blip>
          <a:srcRect b="0" l="0" r="0" t="0"/>
          <a:stretch/>
        </p:blipFill>
        <p:spPr>
          <a:xfrm>
            <a:off x="416500" y="536022"/>
            <a:ext cx="3365824" cy="1986388"/>
          </a:xfrm>
          <a:prstGeom prst="rect">
            <a:avLst/>
          </a:prstGeom>
          <a:noFill/>
          <a:ln>
            <a:noFill/>
          </a:ln>
        </p:spPr>
      </p:pic>
      <p:pic>
        <p:nvPicPr>
          <p:cNvPr id="171" name="Google Shape;171;p4"/>
          <p:cNvPicPr preferRelativeResize="0"/>
          <p:nvPr/>
        </p:nvPicPr>
        <p:blipFill rotWithShape="1">
          <a:blip r:embed="rId4">
            <a:alphaModFix/>
          </a:blip>
          <a:srcRect b="0" l="0" r="0" t="0"/>
          <a:stretch/>
        </p:blipFill>
        <p:spPr>
          <a:xfrm>
            <a:off x="4011560" y="307694"/>
            <a:ext cx="3830212" cy="2260453"/>
          </a:xfrm>
          <a:prstGeom prst="rect">
            <a:avLst/>
          </a:prstGeom>
          <a:noFill/>
          <a:ln>
            <a:noFill/>
          </a:ln>
        </p:spPr>
      </p:pic>
      <p:pic>
        <p:nvPicPr>
          <p:cNvPr id="172" name="Google Shape;172;p4"/>
          <p:cNvPicPr preferRelativeResize="0"/>
          <p:nvPr/>
        </p:nvPicPr>
        <p:blipFill rotWithShape="1">
          <a:blip r:embed="rId5">
            <a:alphaModFix/>
          </a:blip>
          <a:srcRect b="0" l="0" r="0" t="0"/>
          <a:stretch/>
        </p:blipFill>
        <p:spPr>
          <a:xfrm>
            <a:off x="4322751" y="3094269"/>
            <a:ext cx="3207830" cy="1893146"/>
          </a:xfrm>
          <a:prstGeom prst="rect">
            <a:avLst/>
          </a:prstGeom>
          <a:noFill/>
          <a:ln>
            <a:noFill/>
          </a:ln>
        </p:spPr>
      </p:pic>
      <p:pic>
        <p:nvPicPr>
          <p:cNvPr id="173" name="Google Shape;173;p4"/>
          <p:cNvPicPr preferRelativeResize="0"/>
          <p:nvPr/>
        </p:nvPicPr>
        <p:blipFill rotWithShape="1">
          <a:blip r:embed="rId6">
            <a:alphaModFix/>
          </a:blip>
          <a:srcRect b="0" l="0" r="0" t="0"/>
          <a:stretch/>
        </p:blipFill>
        <p:spPr>
          <a:xfrm>
            <a:off x="265816" y="3256501"/>
            <a:ext cx="3365823" cy="1850931"/>
          </a:xfrm>
          <a:prstGeom prst="rect">
            <a:avLst/>
          </a:prstGeom>
          <a:noFill/>
          <a:ln>
            <a:noFill/>
          </a:ln>
        </p:spPr>
      </p:pic>
      <p:sp>
        <p:nvSpPr>
          <p:cNvPr id="174" name="Google Shape;174;p4"/>
          <p:cNvSpPr txBox="1"/>
          <p:nvPr/>
        </p:nvSpPr>
        <p:spPr>
          <a:xfrm>
            <a:off x="7530581" y="486443"/>
            <a:ext cx="3200400" cy="5486400"/>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marR="0" rtl="0" algn="l">
              <a:lnSpc>
                <a:spcPct val="95000"/>
              </a:lnSpc>
              <a:spcBef>
                <a:spcPts val="0"/>
              </a:spcBef>
              <a:spcAft>
                <a:spcPts val="0"/>
              </a:spcAft>
              <a:buClr>
                <a:schemeClr val="accent1"/>
              </a:buClr>
              <a:buSzPct val="79999"/>
              <a:buFont typeface="Arial"/>
              <a:buChar char="•"/>
            </a:pPr>
            <a:r>
              <a:rPr b="1" lang="en-US" sz="1800">
                <a:solidFill>
                  <a:schemeClr val="lt1"/>
                </a:solidFill>
                <a:latin typeface="Century"/>
                <a:ea typeface="Century"/>
                <a:cs typeface="Century"/>
                <a:sym typeface="Century"/>
              </a:rPr>
              <a:t>Graph 4-7 </a:t>
            </a:r>
            <a:r>
              <a:rPr lang="en-US" sz="1800">
                <a:solidFill>
                  <a:schemeClr val="lt1"/>
                </a:solidFill>
                <a:latin typeface="Century"/>
                <a:ea typeface="Century"/>
                <a:cs typeface="Century"/>
                <a:sym typeface="Century"/>
              </a:rPr>
              <a:t>For example, smokers only account for 1% of the overall respondents, so it is helpful to keep the extremely sample size of smokers in mind when evaluating the effect of smoking on obesity. The same goes for evaluating the effect of calorie consumption, as less than 5% of respondents</a:t>
            </a:r>
            <a:endParaRPr/>
          </a:p>
          <a:p>
            <a:pPr indent="-182880" lvl="0" marL="182880" marR="0" rtl="0" algn="l">
              <a:lnSpc>
                <a:spcPct val="95000"/>
              </a:lnSpc>
              <a:spcBef>
                <a:spcPts val="1600"/>
              </a:spcBef>
              <a:spcAft>
                <a:spcPts val="0"/>
              </a:spcAft>
              <a:buClr>
                <a:schemeClr val="accent1"/>
              </a:buClr>
              <a:buSzPct val="79999"/>
              <a:buFont typeface="Arial"/>
              <a:buChar char="•"/>
            </a:pPr>
            <a:r>
              <a:rPr lang="en-US" sz="1800">
                <a:solidFill>
                  <a:schemeClr val="lt1"/>
                </a:solidFill>
                <a:latin typeface="Century"/>
                <a:ea typeface="Century"/>
                <a:cs typeface="Century"/>
                <a:sym typeface="Century"/>
              </a:rPr>
              <a:t>A large majority of respondents have a family history of weight issues and consume high-calorie food often, so conclusions drawn from this data may be more accurate, but it is also important to consider that this data may also skewed towards a population that is more obese than average.</a:t>
            </a:r>
            <a:endParaRPr/>
          </a:p>
          <a:p>
            <a:pPr indent="-98298" lvl="0" marL="182880" marR="0" rtl="0" algn="l">
              <a:lnSpc>
                <a:spcPct val="95000"/>
              </a:lnSpc>
              <a:spcBef>
                <a:spcPts val="1600"/>
              </a:spcBef>
              <a:spcAft>
                <a:spcPts val="0"/>
              </a:spcAft>
              <a:buClr>
                <a:schemeClr val="accent1"/>
              </a:buClr>
              <a:buSzPct val="79999"/>
              <a:buFont typeface="Arial"/>
              <a:buNone/>
            </a:pPr>
            <a:r>
              <a:t/>
            </a:r>
            <a:endParaRPr sz="1800">
              <a:solidFill>
                <a:schemeClr val="lt1"/>
              </a:solidFill>
              <a:latin typeface="Century"/>
              <a:ea typeface="Century"/>
              <a:cs typeface="Century"/>
              <a:sym typeface="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5"/>
          <p:cNvPicPr preferRelativeResize="0"/>
          <p:nvPr/>
        </p:nvPicPr>
        <p:blipFill rotWithShape="1">
          <a:blip r:embed="rId3">
            <a:alphaModFix/>
          </a:blip>
          <a:srcRect b="0" l="0" r="0" t="0"/>
          <a:stretch/>
        </p:blipFill>
        <p:spPr>
          <a:xfrm>
            <a:off x="499255" y="282689"/>
            <a:ext cx="4003919" cy="2362189"/>
          </a:xfrm>
          <a:prstGeom prst="rect">
            <a:avLst/>
          </a:prstGeom>
          <a:noFill/>
          <a:ln>
            <a:noFill/>
          </a:ln>
        </p:spPr>
      </p:pic>
      <p:sp>
        <p:nvSpPr>
          <p:cNvPr id="180" name="Google Shape;180;p5"/>
          <p:cNvSpPr txBox="1"/>
          <p:nvPr/>
        </p:nvSpPr>
        <p:spPr>
          <a:xfrm>
            <a:off x="4650659" y="448968"/>
            <a:ext cx="230074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lt1"/>
                </a:solidFill>
                <a:latin typeface="Times New Roman"/>
                <a:ea typeface="Times New Roman"/>
                <a:cs typeface="Times New Roman"/>
                <a:sym typeface="Times New Roman"/>
              </a:rPr>
              <a:t>This </a:t>
            </a:r>
            <a:r>
              <a:rPr b="1" lang="en-US" sz="1200">
                <a:solidFill>
                  <a:schemeClr val="lt1"/>
                </a:solidFill>
                <a:latin typeface="Times New Roman"/>
                <a:ea typeface="Times New Roman"/>
                <a:cs typeface="Times New Roman"/>
                <a:sym typeface="Times New Roman"/>
              </a:rPr>
              <a:t>graph-8</a:t>
            </a:r>
            <a:r>
              <a:rPr lang="en-US" sz="1200">
                <a:solidFill>
                  <a:schemeClr val="lt1"/>
                </a:solidFill>
                <a:latin typeface="Times New Roman"/>
                <a:ea typeface="Times New Roman"/>
                <a:cs typeface="Times New Roman"/>
                <a:sym typeface="Times New Roman"/>
              </a:rPr>
              <a:t>  shows us there is a trending upwards relationship between weight and height with both genders, with the regression line for females slightly steeper than that of males, meaning that the same increase in weight for females corresponds to a slightly larger increase in height</a:t>
            </a:r>
            <a:endParaRPr sz="1200">
              <a:solidFill>
                <a:schemeClr val="lt1"/>
              </a:solidFill>
              <a:latin typeface="Times New Roman"/>
              <a:ea typeface="Times New Roman"/>
              <a:cs typeface="Times New Roman"/>
              <a:sym typeface="Times New Roman"/>
            </a:endParaRPr>
          </a:p>
        </p:txBody>
      </p:sp>
      <p:pic>
        <p:nvPicPr>
          <p:cNvPr id="181" name="Google Shape;181;p5"/>
          <p:cNvPicPr preferRelativeResize="0"/>
          <p:nvPr/>
        </p:nvPicPr>
        <p:blipFill rotWithShape="1">
          <a:blip r:embed="rId4">
            <a:alphaModFix/>
          </a:blip>
          <a:srcRect b="0" l="0" r="0" t="0"/>
          <a:stretch/>
        </p:blipFill>
        <p:spPr>
          <a:xfrm>
            <a:off x="403124" y="3331029"/>
            <a:ext cx="3578942" cy="2362189"/>
          </a:xfrm>
          <a:prstGeom prst="rect">
            <a:avLst/>
          </a:prstGeom>
          <a:noFill/>
          <a:ln>
            <a:noFill/>
          </a:ln>
        </p:spPr>
      </p:pic>
      <p:sp>
        <p:nvSpPr>
          <p:cNvPr id="182" name="Google Shape;182;p5"/>
          <p:cNvSpPr txBox="1"/>
          <p:nvPr/>
        </p:nvSpPr>
        <p:spPr>
          <a:xfrm>
            <a:off x="4650659" y="3404127"/>
            <a:ext cx="2497394"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Times New Roman"/>
                <a:ea typeface="Times New Roman"/>
                <a:cs typeface="Times New Roman"/>
                <a:sym typeface="Times New Roman"/>
              </a:rPr>
              <a:t>The </a:t>
            </a:r>
            <a:r>
              <a:rPr b="1" lang="en-US" sz="1100">
                <a:solidFill>
                  <a:schemeClr val="lt1"/>
                </a:solidFill>
                <a:latin typeface="Times New Roman"/>
                <a:ea typeface="Times New Roman"/>
                <a:cs typeface="Times New Roman"/>
                <a:sym typeface="Times New Roman"/>
              </a:rPr>
              <a:t>graph -9 </a:t>
            </a:r>
            <a:r>
              <a:rPr lang="en-US" sz="1100">
                <a:solidFill>
                  <a:schemeClr val="lt1"/>
                </a:solidFill>
                <a:latin typeface="Times New Roman"/>
                <a:ea typeface="Times New Roman"/>
                <a:cs typeface="Times New Roman"/>
                <a:sym typeface="Times New Roman"/>
              </a:rPr>
              <a:t>has also not too many outliers, indicating that there is a strong correlation, so BMI can be used as a quantitative variable when evaluating the effect of different variables on weight category</a:t>
            </a:r>
            <a:endParaRPr sz="11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6"/>
          <p:cNvPicPr preferRelativeResize="0"/>
          <p:nvPr/>
        </p:nvPicPr>
        <p:blipFill rotWithShape="1">
          <a:blip r:embed="rId3">
            <a:alphaModFix/>
          </a:blip>
          <a:srcRect b="0" l="0" r="0" t="0"/>
          <a:stretch/>
        </p:blipFill>
        <p:spPr>
          <a:xfrm>
            <a:off x="400017" y="520692"/>
            <a:ext cx="4381807" cy="2585984"/>
          </a:xfrm>
          <a:prstGeom prst="rect">
            <a:avLst/>
          </a:prstGeom>
          <a:noFill/>
          <a:ln>
            <a:noFill/>
          </a:ln>
        </p:spPr>
      </p:pic>
      <p:pic>
        <p:nvPicPr>
          <p:cNvPr id="188" name="Google Shape;188;p6"/>
          <p:cNvPicPr preferRelativeResize="0"/>
          <p:nvPr/>
        </p:nvPicPr>
        <p:blipFill rotWithShape="1">
          <a:blip r:embed="rId4">
            <a:alphaModFix/>
          </a:blip>
          <a:srcRect b="0" l="0" r="0" t="0"/>
          <a:stretch/>
        </p:blipFill>
        <p:spPr>
          <a:xfrm>
            <a:off x="5460724" y="520692"/>
            <a:ext cx="4634283" cy="2734987"/>
          </a:xfrm>
          <a:prstGeom prst="rect">
            <a:avLst/>
          </a:prstGeom>
          <a:noFill/>
          <a:ln>
            <a:noFill/>
          </a:ln>
        </p:spPr>
      </p:pic>
      <p:pic>
        <p:nvPicPr>
          <p:cNvPr id="189" name="Google Shape;189;p6"/>
          <p:cNvPicPr preferRelativeResize="0"/>
          <p:nvPr/>
        </p:nvPicPr>
        <p:blipFill rotWithShape="1">
          <a:blip r:embed="rId5">
            <a:alphaModFix/>
          </a:blip>
          <a:srcRect b="0" l="0" r="0" t="0"/>
          <a:stretch/>
        </p:blipFill>
        <p:spPr>
          <a:xfrm>
            <a:off x="324464" y="3551144"/>
            <a:ext cx="4381807" cy="2585984"/>
          </a:xfrm>
          <a:prstGeom prst="rect">
            <a:avLst/>
          </a:prstGeom>
          <a:noFill/>
          <a:ln>
            <a:noFill/>
          </a:ln>
        </p:spPr>
      </p:pic>
      <p:pic>
        <p:nvPicPr>
          <p:cNvPr id="190" name="Google Shape;190;p6"/>
          <p:cNvPicPr preferRelativeResize="0"/>
          <p:nvPr/>
        </p:nvPicPr>
        <p:blipFill rotWithShape="1">
          <a:blip r:embed="rId6">
            <a:alphaModFix/>
          </a:blip>
          <a:srcRect b="0" l="0" r="0" t="0"/>
          <a:stretch/>
        </p:blipFill>
        <p:spPr>
          <a:xfrm>
            <a:off x="5460726" y="3551144"/>
            <a:ext cx="4634281" cy="27349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973394" y="685800"/>
            <a:ext cx="3068254" cy="287554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1800"/>
              <a:buFont typeface="Times New Roman"/>
              <a:buNone/>
            </a:pPr>
            <a:r>
              <a:rPr lang="en-US" sz="1800" cap="none">
                <a:latin typeface="Times New Roman"/>
                <a:ea typeface="Times New Roman"/>
                <a:cs typeface="Times New Roman"/>
                <a:sym typeface="Times New Roman"/>
              </a:rPr>
              <a:t>The first subplot illustrates how those that frequently consume high-calorie food have a median indicates that calorie count is likely a contributing factor to increased body fat</a:t>
            </a:r>
            <a:endParaRPr sz="1800" cap="none">
              <a:latin typeface="Times New Roman"/>
              <a:ea typeface="Times New Roman"/>
              <a:cs typeface="Times New Roman"/>
              <a:sym typeface="Times New Roman"/>
            </a:endParaRPr>
          </a:p>
        </p:txBody>
      </p:sp>
      <p:sp>
        <p:nvSpPr>
          <p:cNvPr id="196" name="Google Shape;196;p7"/>
          <p:cNvSpPr txBox="1"/>
          <p:nvPr>
            <p:ph idx="1" type="body"/>
          </p:nvPr>
        </p:nvSpPr>
        <p:spPr>
          <a:xfrm>
            <a:off x="4504267" y="685800"/>
            <a:ext cx="6079066" cy="2057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latin typeface="Times New Roman"/>
                <a:ea typeface="Times New Roman"/>
                <a:cs typeface="Times New Roman"/>
                <a:sym typeface="Times New Roman"/>
              </a:rPr>
              <a:t>The third subplot suggests that a family history of obesity is also a contributing factor</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Lastly, the fourth subplot does not show any relationship between gender and BMI as females and males had the same median </a:t>
            </a:r>
            <a:endParaRPr>
              <a:latin typeface="Times New Roman"/>
              <a:ea typeface="Times New Roman"/>
              <a:cs typeface="Times New Roman"/>
              <a:sym typeface="Times New Roman"/>
            </a:endParaRPr>
          </a:p>
        </p:txBody>
      </p:sp>
      <p:sp>
        <p:nvSpPr>
          <p:cNvPr id="197" name="Google Shape;197;p7"/>
          <p:cNvSpPr txBox="1"/>
          <p:nvPr>
            <p:ph idx="2" type="body"/>
          </p:nvPr>
        </p:nvSpPr>
        <p:spPr>
          <a:xfrm>
            <a:off x="841248" y="3834064"/>
            <a:ext cx="3200400" cy="25667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sz="1800">
                <a:latin typeface="Times New Roman"/>
                <a:ea typeface="Times New Roman"/>
                <a:cs typeface="Times New Roman"/>
                <a:sym typeface="Times New Roman"/>
              </a:rPr>
              <a:t>The second subplot shows that there is little </a:t>
            </a:r>
            <a:r>
              <a:rPr lang="en-US" sz="2000">
                <a:latin typeface="Times New Roman"/>
                <a:ea typeface="Times New Roman"/>
                <a:cs typeface="Times New Roman"/>
                <a:sym typeface="Times New Roman"/>
              </a:rPr>
              <a:t>relationship</a:t>
            </a:r>
            <a:r>
              <a:rPr lang="en-US" sz="1800">
                <a:latin typeface="Times New Roman"/>
                <a:ea typeface="Times New Roman"/>
                <a:cs typeface="Times New Roman"/>
                <a:sym typeface="Times New Roman"/>
              </a:rPr>
              <a:t> between alcohol consumption and BMI, as those who frequently drink alcohol had the same median BMI as those who do not drink alcohol at all</a:t>
            </a:r>
            <a:endParaRPr sz="1800">
              <a:latin typeface="Times New Roman"/>
              <a:ea typeface="Times New Roman"/>
              <a:cs typeface="Times New Roman"/>
              <a:sym typeface="Times New Roman"/>
            </a:endParaRPr>
          </a:p>
        </p:txBody>
      </p:sp>
      <p:sp>
        <p:nvSpPr>
          <p:cNvPr id="198" name="Google Shape;198;p7"/>
          <p:cNvSpPr txBox="1"/>
          <p:nvPr/>
        </p:nvSpPr>
        <p:spPr>
          <a:xfrm>
            <a:off x="841248" y="834189"/>
            <a:ext cx="26719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Graph 11 to 14</a:t>
            </a:r>
            <a:endParaRPr sz="1800">
              <a:solidFill>
                <a:schemeClr val="lt1"/>
              </a:solidFill>
              <a:latin typeface="Times New Roman"/>
              <a:ea typeface="Times New Roman"/>
              <a:cs typeface="Times New Roman"/>
              <a:sym typeface="Times New Roman"/>
            </a:endParaRPr>
          </a:p>
        </p:txBody>
      </p:sp>
      <p:pic>
        <p:nvPicPr>
          <p:cNvPr id="199" name="Google Shape;199;p7"/>
          <p:cNvPicPr preferRelativeResize="0"/>
          <p:nvPr/>
        </p:nvPicPr>
        <p:blipFill rotWithShape="1">
          <a:blip r:embed="rId3">
            <a:alphaModFix/>
          </a:blip>
          <a:srcRect b="0" l="0" r="0" t="0"/>
          <a:stretch/>
        </p:blipFill>
        <p:spPr>
          <a:xfrm>
            <a:off x="4504267" y="2509147"/>
            <a:ext cx="5923101" cy="2104400"/>
          </a:xfrm>
          <a:prstGeom prst="rect">
            <a:avLst/>
          </a:prstGeom>
          <a:noFill/>
          <a:ln>
            <a:noFill/>
          </a:ln>
        </p:spPr>
      </p:pic>
      <p:sp>
        <p:nvSpPr>
          <p:cNvPr id="200" name="Google Shape;200;p7"/>
          <p:cNvSpPr txBox="1"/>
          <p:nvPr/>
        </p:nvSpPr>
        <p:spPr>
          <a:xfrm>
            <a:off x="5149516" y="5261811"/>
            <a:ext cx="455595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entury"/>
                <a:ea typeface="Century"/>
                <a:cs typeface="Century"/>
                <a:sym typeface="Century"/>
              </a:rPr>
              <a:t>Gra</a:t>
            </a:r>
            <a:r>
              <a:rPr b="1" lang="en-US" sz="1800">
                <a:solidFill>
                  <a:schemeClr val="lt1"/>
                </a:solidFill>
                <a:latin typeface="Century"/>
                <a:ea typeface="Century"/>
                <a:cs typeface="Century"/>
                <a:sym typeface="Century"/>
              </a:rPr>
              <a:t>ph 15 -16 </a:t>
            </a:r>
            <a:r>
              <a:rPr lang="en-US" sz="1800">
                <a:solidFill>
                  <a:schemeClr val="lt1"/>
                </a:solidFill>
                <a:latin typeface="Century"/>
                <a:ea typeface="Century"/>
                <a:cs typeface="Century"/>
                <a:sym typeface="Century"/>
              </a:rPr>
              <a:t>Sorting them in this order shows us that there is a trend between more strenuous activity, such as walking or biking, with a lower BMI.</a:t>
            </a:r>
            <a:endParaRPr sz="1800">
              <a:solidFill>
                <a:schemeClr val="lt1"/>
              </a:solidFill>
              <a:latin typeface="Century"/>
              <a:ea typeface="Century"/>
              <a:cs typeface="Century"/>
              <a:sym typeface="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nvSpPr>
        <p:spPr>
          <a:xfrm>
            <a:off x="501447" y="255639"/>
            <a:ext cx="5348747" cy="4770537"/>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1600"/>
              <a:buFont typeface="Noto Sans Symbols"/>
              <a:buChar char="⮚"/>
            </a:pPr>
            <a:r>
              <a:rPr b="1" lang="en-US" sz="1600">
                <a:solidFill>
                  <a:schemeClr val="lt1"/>
                </a:solidFill>
                <a:latin typeface="Century"/>
                <a:ea typeface="Century"/>
                <a:cs typeface="Century"/>
                <a:sym typeface="Century"/>
              </a:rPr>
              <a:t>Ordinal regression</a:t>
            </a:r>
            <a:r>
              <a:rPr lang="en-US" sz="1600">
                <a:solidFill>
                  <a:schemeClr val="lt1"/>
                </a:solidFill>
                <a:latin typeface="Century"/>
                <a:ea typeface="Century"/>
                <a:cs typeface="Century"/>
                <a:sym typeface="Century"/>
              </a:rPr>
              <a:t> is a statistical analysis method that can be used to model the</a:t>
            </a:r>
            <a:endParaRPr/>
          </a:p>
          <a:p>
            <a:pPr indent="0" lvl="0" marL="0" marR="0" rtl="0" algn="just">
              <a:spcBef>
                <a:spcPts val="0"/>
              </a:spcBef>
              <a:spcAft>
                <a:spcPts val="0"/>
              </a:spcAft>
              <a:buNone/>
            </a:pPr>
            <a:r>
              <a:rPr lang="en-US" sz="1600">
                <a:solidFill>
                  <a:schemeClr val="lt1"/>
                </a:solidFill>
                <a:latin typeface="Century"/>
                <a:ea typeface="Century"/>
                <a:cs typeface="Century"/>
                <a:sym typeface="Century"/>
              </a:rPr>
              <a:t>relationship between an ordinal response variable and one or more explanatory variables. An ordinal variable is a categorical variable for which there is a clear ordering of the category levels.</a:t>
            </a:r>
            <a:endParaRPr/>
          </a:p>
          <a:p>
            <a:pPr indent="-285750" lvl="0" marL="285750" marR="0" rtl="0" algn="just">
              <a:spcBef>
                <a:spcPts val="0"/>
              </a:spcBef>
              <a:spcAft>
                <a:spcPts val="0"/>
              </a:spcAft>
              <a:buClr>
                <a:schemeClr val="lt1"/>
              </a:buClr>
              <a:buSzPts val="1600"/>
              <a:buFont typeface="Noto Sans Symbols"/>
              <a:buChar char="⮚"/>
            </a:pPr>
            <a:r>
              <a:rPr lang="en-US" sz="1600">
                <a:solidFill>
                  <a:schemeClr val="lt1"/>
                </a:solidFill>
                <a:latin typeface="Century"/>
                <a:ea typeface="Century"/>
                <a:cs typeface="Century"/>
                <a:sym typeface="Century"/>
              </a:rPr>
              <a:t>Ordinal logistic regression is an extension of logistic regression where the logit (i.e. the log odds) of a binary response is linearly related to the independent variables. If instead the response variable has k levels, then there are k-1 logits. </a:t>
            </a:r>
            <a:endParaRPr/>
          </a:p>
          <a:p>
            <a:pPr indent="-285750" lvl="0" marL="285750" marR="0" rtl="0" algn="just">
              <a:spcBef>
                <a:spcPts val="0"/>
              </a:spcBef>
              <a:spcAft>
                <a:spcPts val="0"/>
              </a:spcAft>
              <a:buClr>
                <a:schemeClr val="lt1"/>
              </a:buClr>
              <a:buSzPts val="1600"/>
              <a:buFont typeface="Noto Sans Symbols"/>
              <a:buChar char="⮚"/>
            </a:pPr>
            <a:r>
              <a:rPr lang="en-US" sz="1600">
                <a:solidFill>
                  <a:schemeClr val="lt1"/>
                </a:solidFill>
                <a:latin typeface="Century"/>
                <a:ea typeface="Century"/>
                <a:cs typeface="Century"/>
                <a:sym typeface="Century"/>
              </a:rPr>
              <a:t>A major assumption of ordinal logistic regression is the assumption of proportional odds: the effect of an independent variable is constant for each increase in the level of the response. Hence the output of an ordinal logistic regression will contain an intercept for each level of the response except one, and a single slope for each explanatory variable.</a:t>
            </a:r>
            <a:endParaRPr/>
          </a:p>
        </p:txBody>
      </p:sp>
      <p:sp>
        <p:nvSpPr>
          <p:cNvPr id="206" name="Google Shape;206;p9"/>
          <p:cNvSpPr txBox="1"/>
          <p:nvPr/>
        </p:nvSpPr>
        <p:spPr>
          <a:xfrm>
            <a:off x="5997679" y="1199534"/>
            <a:ext cx="521109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Century"/>
                <a:ea typeface="Century"/>
                <a:cs typeface="Century"/>
                <a:sym typeface="Century"/>
              </a:rPr>
              <a:t>Example dataset</a:t>
            </a:r>
            <a:endParaRPr/>
          </a:p>
          <a:p>
            <a:pPr indent="0" lvl="0" marL="0" marR="0" rtl="0" algn="l">
              <a:spcBef>
                <a:spcPts val="0"/>
              </a:spcBef>
              <a:spcAft>
                <a:spcPts val="0"/>
              </a:spcAft>
              <a:buNone/>
            </a:pPr>
            <a:r>
              <a:rPr lang="en-US" sz="1200">
                <a:solidFill>
                  <a:schemeClr val="lt1"/>
                </a:solidFill>
                <a:latin typeface="Century"/>
                <a:ea typeface="Century"/>
                <a:cs typeface="Century"/>
                <a:sym typeface="Century"/>
              </a:rPr>
              <a:t>Suppose that customers at a bedding store are asked to rate how comfortable they find a newly</a:t>
            </a:r>
            <a:endParaRPr/>
          </a:p>
          <a:p>
            <a:pPr indent="0" lvl="0" marL="0" marR="0" rtl="0" algn="l">
              <a:spcBef>
                <a:spcPts val="0"/>
              </a:spcBef>
              <a:spcAft>
                <a:spcPts val="0"/>
              </a:spcAft>
              <a:buNone/>
            </a:pPr>
            <a:r>
              <a:rPr lang="en-US" sz="1200">
                <a:solidFill>
                  <a:schemeClr val="lt1"/>
                </a:solidFill>
                <a:latin typeface="Century"/>
                <a:ea typeface="Century"/>
                <a:cs typeface="Century"/>
                <a:sym typeface="Century"/>
              </a:rPr>
              <a:t>engineered mattress on a scale from 1 to 3; 1 for uncomfortable, 2 for comfortable, 3 for very comfortable. The categorical explanatory variable of interest is the gender of the respondent; 0</a:t>
            </a:r>
            <a:endParaRPr/>
          </a:p>
          <a:p>
            <a:pPr indent="0" lvl="0" marL="0" marR="0" rtl="0" algn="l">
              <a:spcBef>
                <a:spcPts val="0"/>
              </a:spcBef>
              <a:spcAft>
                <a:spcPts val="0"/>
              </a:spcAft>
              <a:buNone/>
            </a:pPr>
            <a:r>
              <a:rPr lang="en-US" sz="1200">
                <a:solidFill>
                  <a:schemeClr val="lt1"/>
                </a:solidFill>
                <a:latin typeface="Century"/>
                <a:ea typeface="Century"/>
                <a:cs typeface="Century"/>
                <a:sym typeface="Century"/>
              </a:rPr>
              <a:t>for female, 1 for male. The simulated dataset consists of 400 total observations. Table 1 displays the number and proportion of participants within each gender responding with each of the rating</a:t>
            </a:r>
            <a:endParaRPr/>
          </a:p>
          <a:p>
            <a:pPr indent="0" lvl="0" marL="0" marR="0" rtl="0" algn="l">
              <a:spcBef>
                <a:spcPts val="0"/>
              </a:spcBef>
              <a:spcAft>
                <a:spcPts val="0"/>
              </a:spcAft>
              <a:buNone/>
            </a:pPr>
            <a:r>
              <a:rPr lang="en-US" sz="1200">
                <a:solidFill>
                  <a:schemeClr val="lt1"/>
                </a:solidFill>
                <a:latin typeface="Century"/>
                <a:ea typeface="Century"/>
                <a:cs typeface="Century"/>
                <a:sym typeface="Century"/>
              </a:rPr>
              <a:t>categories.)</a:t>
            </a:r>
            <a:endParaRPr sz="1800">
              <a:solidFill>
                <a:schemeClr val="lt1"/>
              </a:solidFill>
              <a:latin typeface="Century"/>
              <a:ea typeface="Century"/>
              <a:cs typeface="Century"/>
              <a:sym typeface="Century"/>
            </a:endParaRPr>
          </a:p>
        </p:txBody>
      </p:sp>
      <p:pic>
        <p:nvPicPr>
          <p:cNvPr id="207" name="Google Shape;207;p9"/>
          <p:cNvPicPr preferRelativeResize="0"/>
          <p:nvPr/>
        </p:nvPicPr>
        <p:blipFill rotWithShape="1">
          <a:blip r:embed="rId3">
            <a:alphaModFix/>
          </a:blip>
          <a:srcRect b="0" l="0" r="0" t="0"/>
          <a:stretch/>
        </p:blipFill>
        <p:spPr>
          <a:xfrm>
            <a:off x="6748235" y="3429000"/>
            <a:ext cx="3139712" cy="9754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nvSpPr>
        <p:spPr>
          <a:xfrm>
            <a:off x="4154129" y="492229"/>
            <a:ext cx="6759678"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entury"/>
                <a:ea typeface="Century"/>
                <a:cs typeface="Century"/>
                <a:sym typeface="Century"/>
              </a:rPr>
              <a:t>Assumptions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The dependent variable should be assessed using an ordinal scale, where categories exhibit a meaningful order but lack fixed intervals.</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Independent variables can encompass a range of types, including continuous, categorical, or ordinal variables, depending on the research context.</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It is essential to ensure that there is no multicollinearity among the independent variables. This method relies on the proportional odds assumption. It means that each pair of outcome groups shares the same association with the independent variables. </a:t>
            </a:r>
            <a:endParaRPr/>
          </a:p>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Century"/>
                <a:ea typeface="Century"/>
                <a:cs typeface="Century"/>
                <a:sym typeface="Century"/>
              </a:rPr>
              <a:t>In practical terms, the coefficients describing the relationship between the lowest category of the dependent variable and all higher categories should be identical to those describing the relationship between the next lowest category and all higher categories, and so on.</a:t>
            </a:r>
            <a:endParaRPr sz="1800">
              <a:solidFill>
                <a:schemeClr val="lt1"/>
              </a:solidFill>
              <a:latin typeface="Century"/>
              <a:ea typeface="Century"/>
              <a:cs typeface="Century"/>
              <a:sym typeface="Century"/>
            </a:endParaRPr>
          </a:p>
        </p:txBody>
      </p:sp>
      <p:pic>
        <p:nvPicPr>
          <p:cNvPr id="213" name="Google Shape;213;p10"/>
          <p:cNvPicPr preferRelativeResize="0"/>
          <p:nvPr/>
        </p:nvPicPr>
        <p:blipFill rotWithShape="1">
          <a:blip r:embed="rId3">
            <a:alphaModFix/>
          </a:blip>
          <a:srcRect b="0" l="0" r="0" t="0"/>
          <a:stretch/>
        </p:blipFill>
        <p:spPr>
          <a:xfrm>
            <a:off x="156702" y="2219325"/>
            <a:ext cx="3943350" cy="120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2024-04-15T12:20:23Z</dcterms:created>
  <dc:creator>Mahathi Sai</dc:creator>
</cp:coreProperties>
</file>