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3" r:id="rId6"/>
    <p:sldId id="301" r:id="rId7"/>
    <p:sldId id="302" r:id="rId8"/>
    <p:sldId id="309" r:id="rId9"/>
    <p:sldId id="307" r:id="rId10"/>
    <p:sldId id="310" r:id="rId11"/>
    <p:sldId id="312" r:id="rId12"/>
    <p:sldId id="313" r:id="rId13"/>
    <p:sldId id="314" r:id="rId14"/>
    <p:sldId id="31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E2B997-1616-4E6C-A473-339DC1CCF85C}">
          <p14:sldIdLst>
            <p14:sldId id="298"/>
            <p14:sldId id="303"/>
            <p14:sldId id="301"/>
            <p14:sldId id="302"/>
            <p14:sldId id="309"/>
          </p14:sldIdLst>
        </p14:section>
        <p14:section name="Untitled Section" id="{EE1FB833-B314-41F6-87C1-80B97D1A7AD7}">
          <p14:sldIdLst>
            <p14:sldId id="307"/>
            <p14:sldId id="310"/>
            <p14:sldId id="312"/>
            <p14:sldId id="313"/>
            <p14:sldId id="314"/>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6" d="100"/>
          <a:sy n="66" d="100"/>
        </p:scale>
        <p:origin x="9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BCCD44-D90F-479B-B3BE-CC7DCF74BF19}" type="doc">
      <dgm:prSet loTypeId="urn:microsoft.com/office/officeart/2005/8/layout/chevron2" loCatId="list" qsTypeId="urn:microsoft.com/office/officeart/2005/8/quickstyle/simple3" qsCatId="simple" csTypeId="urn:microsoft.com/office/officeart/2005/8/colors/accent1_2" csCatId="accent1" phldr="1"/>
      <dgm:spPr/>
      <dgm:t>
        <a:bodyPr/>
        <a:lstStyle/>
        <a:p>
          <a:endParaRPr lang="en-IN"/>
        </a:p>
      </dgm:t>
    </dgm:pt>
    <dgm:pt modelId="{5FA7A63B-4514-4F0E-A039-2AC9F8C26ED5}">
      <dgm:prSet phldrT="[Text]"/>
      <dgm:spPr>
        <a:solidFill>
          <a:schemeClr val="tx1"/>
        </a:solidFill>
        <a:ln>
          <a:solidFill>
            <a:schemeClr val="bg1"/>
          </a:solidFill>
        </a:ln>
      </dgm:spPr>
      <dgm:t>
        <a:bodyPr/>
        <a:lstStyle/>
        <a:p>
          <a:r>
            <a:rPr lang="en-IN" baseline="0" dirty="0">
              <a:solidFill>
                <a:schemeClr val="bg1"/>
              </a:solidFill>
            </a:rPr>
            <a:t>1</a:t>
          </a:r>
        </a:p>
      </dgm:t>
    </dgm:pt>
    <dgm:pt modelId="{9A20D7AB-BACF-4EFA-884E-79741EDAF395}" type="parTrans" cxnId="{78B0AEA0-8119-4D24-9B80-9E61FF6E0D67}">
      <dgm:prSet/>
      <dgm:spPr/>
      <dgm:t>
        <a:bodyPr/>
        <a:lstStyle/>
        <a:p>
          <a:endParaRPr lang="en-IN"/>
        </a:p>
      </dgm:t>
    </dgm:pt>
    <dgm:pt modelId="{AD27DF3F-D45A-40AF-BCF3-A6576C95D20C}" type="sibTrans" cxnId="{78B0AEA0-8119-4D24-9B80-9E61FF6E0D67}">
      <dgm:prSet/>
      <dgm:spPr/>
      <dgm:t>
        <a:bodyPr/>
        <a:lstStyle/>
        <a:p>
          <a:endParaRPr lang="en-IN"/>
        </a:p>
      </dgm:t>
    </dgm:pt>
    <dgm:pt modelId="{9142065F-0022-4B3A-A9D8-D13B502B4CC2}">
      <dgm:prSet phldrT="[Text]" custT="1"/>
      <dgm:spPr/>
      <dgm:t>
        <a:bodyPr/>
        <a:lstStyle/>
        <a:p>
          <a:r>
            <a:rPr lang="en-US" sz="1600" b="1" i="0" dirty="0">
              <a:latin typeface="Calibri" panose="020F0502020204030204" pitchFamily="34" charset="0"/>
              <a:cs typeface="Calibri" panose="020F0502020204030204" pitchFamily="34" charset="0"/>
            </a:rPr>
            <a:t>Import all the necessary Libraries.</a:t>
          </a:r>
          <a:endParaRPr lang="en-IN" sz="1600" b="1" dirty="0">
            <a:latin typeface="Calibri" panose="020F0502020204030204" pitchFamily="34" charset="0"/>
            <a:cs typeface="Calibri" panose="020F0502020204030204" pitchFamily="34" charset="0"/>
          </a:endParaRPr>
        </a:p>
      </dgm:t>
    </dgm:pt>
    <dgm:pt modelId="{978BE529-AF61-4E31-80F0-EBA0F00C0805}" type="parTrans" cxnId="{C4290EE5-A203-4B11-AAA8-760755DCB789}">
      <dgm:prSet/>
      <dgm:spPr/>
      <dgm:t>
        <a:bodyPr/>
        <a:lstStyle/>
        <a:p>
          <a:endParaRPr lang="en-IN"/>
        </a:p>
      </dgm:t>
    </dgm:pt>
    <dgm:pt modelId="{12C74D7E-5564-4A17-83B7-3531AD61176F}" type="sibTrans" cxnId="{C4290EE5-A203-4B11-AAA8-760755DCB789}">
      <dgm:prSet/>
      <dgm:spPr/>
      <dgm:t>
        <a:bodyPr/>
        <a:lstStyle/>
        <a:p>
          <a:endParaRPr lang="en-IN"/>
        </a:p>
      </dgm:t>
    </dgm:pt>
    <dgm:pt modelId="{0028813C-5613-4A3A-A58A-129D3BA259AB}">
      <dgm:prSet phldrT="[Text]" custT="1"/>
      <dgm:spPr/>
      <dgm:t>
        <a:bodyPr/>
        <a:lstStyle/>
        <a:p>
          <a:r>
            <a:rPr lang="en-IN" sz="1600" b="1" i="0" dirty="0">
              <a:latin typeface="Calibri" panose="020F0502020204030204" pitchFamily="34" charset="0"/>
              <a:cs typeface="Calibri" panose="020F0502020204030204" pitchFamily="34" charset="0"/>
            </a:rPr>
            <a:t>Load the dataset.</a:t>
          </a:r>
          <a:endParaRPr lang="en-IN" sz="1600" b="1" dirty="0">
            <a:latin typeface="Calibri" panose="020F0502020204030204" pitchFamily="34" charset="0"/>
            <a:cs typeface="Calibri" panose="020F0502020204030204" pitchFamily="34" charset="0"/>
          </a:endParaRPr>
        </a:p>
      </dgm:t>
    </dgm:pt>
    <dgm:pt modelId="{FB985012-3591-4DFC-A2FE-6B874383C46F}" type="parTrans" cxnId="{5E3445AD-C830-4244-B20A-49D2374FCC06}">
      <dgm:prSet/>
      <dgm:spPr/>
      <dgm:t>
        <a:bodyPr/>
        <a:lstStyle/>
        <a:p>
          <a:endParaRPr lang="en-IN"/>
        </a:p>
      </dgm:t>
    </dgm:pt>
    <dgm:pt modelId="{027C3773-6685-4A64-8683-E93E2B712035}" type="sibTrans" cxnId="{5E3445AD-C830-4244-B20A-49D2374FCC06}">
      <dgm:prSet/>
      <dgm:spPr/>
      <dgm:t>
        <a:bodyPr/>
        <a:lstStyle/>
        <a:p>
          <a:endParaRPr lang="en-IN"/>
        </a:p>
      </dgm:t>
    </dgm:pt>
    <dgm:pt modelId="{B10CF198-3FB8-4408-B0C8-1A69980D6E4E}">
      <dgm:prSet phldrT="[Text]"/>
      <dgm:spPr>
        <a:solidFill>
          <a:schemeClr val="tx1"/>
        </a:solidFill>
      </dgm:spPr>
      <dgm:t>
        <a:bodyPr/>
        <a:lstStyle/>
        <a:p>
          <a:r>
            <a:rPr lang="en-IN" baseline="0" dirty="0">
              <a:solidFill>
                <a:schemeClr val="bg1"/>
              </a:solidFill>
            </a:rPr>
            <a:t>2</a:t>
          </a:r>
        </a:p>
      </dgm:t>
    </dgm:pt>
    <dgm:pt modelId="{CBCA5527-0BB1-4E8B-BD91-7BDC4ED354B7}" type="parTrans" cxnId="{8FF01845-9F32-45D8-A373-C8B8E649011D}">
      <dgm:prSet/>
      <dgm:spPr/>
      <dgm:t>
        <a:bodyPr/>
        <a:lstStyle/>
        <a:p>
          <a:endParaRPr lang="en-IN"/>
        </a:p>
      </dgm:t>
    </dgm:pt>
    <dgm:pt modelId="{DEF66051-54F5-4D6E-925F-F7CC328C46F3}" type="sibTrans" cxnId="{8FF01845-9F32-45D8-A373-C8B8E649011D}">
      <dgm:prSet/>
      <dgm:spPr/>
      <dgm:t>
        <a:bodyPr/>
        <a:lstStyle/>
        <a:p>
          <a:endParaRPr lang="en-IN"/>
        </a:p>
      </dgm:t>
    </dgm:pt>
    <dgm:pt modelId="{1EB68A84-DB4A-4D49-AC6E-23A77CAF4D9E}">
      <dgm:prSet phldrT="[Text]" custT="1"/>
      <dgm:spPr/>
      <dgm:t>
        <a:bodyPr/>
        <a:lstStyle/>
        <a:p>
          <a:r>
            <a:rPr lang="en-US" sz="1600" b="1" i="0" dirty="0">
              <a:latin typeface="Calibri" panose="020F0502020204030204" pitchFamily="34" charset="0"/>
              <a:cs typeface="Calibri" panose="020F0502020204030204" pitchFamily="34" charset="0"/>
            </a:rPr>
            <a:t>Checking the null values and null count of each column in the given dataset- No Null count.</a:t>
          </a:r>
          <a:endParaRPr lang="en-IN" sz="1600" dirty="0">
            <a:latin typeface="Calibri" panose="020F0502020204030204" pitchFamily="34" charset="0"/>
            <a:cs typeface="Calibri" panose="020F0502020204030204" pitchFamily="34" charset="0"/>
          </a:endParaRPr>
        </a:p>
      </dgm:t>
    </dgm:pt>
    <dgm:pt modelId="{0F3C6DC2-24E2-48C8-BD85-0B06D4F02A2F}" type="parTrans" cxnId="{C19E6B71-36FF-4906-B791-48F632BB99ED}">
      <dgm:prSet/>
      <dgm:spPr/>
      <dgm:t>
        <a:bodyPr/>
        <a:lstStyle/>
        <a:p>
          <a:endParaRPr lang="en-IN"/>
        </a:p>
      </dgm:t>
    </dgm:pt>
    <dgm:pt modelId="{74C77CB2-20BE-4C56-A53E-644856A8E3A7}" type="sibTrans" cxnId="{C19E6B71-36FF-4906-B791-48F632BB99ED}">
      <dgm:prSet/>
      <dgm:spPr/>
      <dgm:t>
        <a:bodyPr/>
        <a:lstStyle/>
        <a:p>
          <a:endParaRPr lang="en-IN"/>
        </a:p>
      </dgm:t>
    </dgm:pt>
    <dgm:pt modelId="{56E3FA65-9269-4E20-B93D-4E294AB8D7B4}">
      <dgm:prSet phldrT="[Text]" custT="1"/>
      <dgm:spPr/>
      <dgm:t>
        <a:bodyPr/>
        <a:lstStyle/>
        <a:p>
          <a:r>
            <a:rPr lang="en-US" sz="1600" b="1" i="0" dirty="0">
              <a:latin typeface="Calibri" panose="020F0502020204030204" pitchFamily="34" charset="0"/>
              <a:cs typeface="Calibri" panose="020F0502020204030204" pitchFamily="34" charset="0"/>
            </a:rPr>
            <a:t>Data Visualization using bar graph.</a:t>
          </a:r>
          <a:endParaRPr lang="en-IN" sz="1600" dirty="0">
            <a:latin typeface="Calibri" panose="020F0502020204030204" pitchFamily="34" charset="0"/>
            <a:cs typeface="Calibri" panose="020F0502020204030204" pitchFamily="34" charset="0"/>
          </a:endParaRPr>
        </a:p>
      </dgm:t>
    </dgm:pt>
    <dgm:pt modelId="{DF81DB0D-FFEA-4B27-9BD4-BA72BD1DB9B4}" type="parTrans" cxnId="{2DBE430E-2963-43C0-92A8-26F4300E30AA}">
      <dgm:prSet/>
      <dgm:spPr/>
      <dgm:t>
        <a:bodyPr/>
        <a:lstStyle/>
        <a:p>
          <a:endParaRPr lang="en-IN"/>
        </a:p>
      </dgm:t>
    </dgm:pt>
    <dgm:pt modelId="{8221EF8E-3560-4FD5-8433-35EFCD613C3D}" type="sibTrans" cxnId="{2DBE430E-2963-43C0-92A8-26F4300E30AA}">
      <dgm:prSet/>
      <dgm:spPr/>
      <dgm:t>
        <a:bodyPr/>
        <a:lstStyle/>
        <a:p>
          <a:endParaRPr lang="en-IN"/>
        </a:p>
      </dgm:t>
    </dgm:pt>
    <dgm:pt modelId="{92C9E9FD-4286-4B30-BB77-0D66E22C5FEC}">
      <dgm:prSet phldrT="[Text]"/>
      <dgm:spPr>
        <a:solidFill>
          <a:schemeClr val="tx1"/>
        </a:solidFill>
      </dgm:spPr>
      <dgm:t>
        <a:bodyPr/>
        <a:lstStyle/>
        <a:p>
          <a:r>
            <a:rPr lang="en-IN" baseline="0" dirty="0">
              <a:solidFill>
                <a:schemeClr val="bg1"/>
              </a:solidFill>
            </a:rPr>
            <a:t>3</a:t>
          </a:r>
        </a:p>
      </dgm:t>
    </dgm:pt>
    <dgm:pt modelId="{186BD614-2805-44C9-9E33-A3DCE88C3F3E}" type="parTrans" cxnId="{653181D8-62F5-44DC-BBBD-12C45FD536E0}">
      <dgm:prSet/>
      <dgm:spPr/>
      <dgm:t>
        <a:bodyPr/>
        <a:lstStyle/>
        <a:p>
          <a:endParaRPr lang="en-IN"/>
        </a:p>
      </dgm:t>
    </dgm:pt>
    <dgm:pt modelId="{6BC89520-C78B-4232-B6C1-FDE98C75FD1D}" type="sibTrans" cxnId="{653181D8-62F5-44DC-BBBD-12C45FD536E0}">
      <dgm:prSet/>
      <dgm:spPr/>
      <dgm:t>
        <a:bodyPr/>
        <a:lstStyle/>
        <a:p>
          <a:endParaRPr lang="en-IN"/>
        </a:p>
      </dgm:t>
    </dgm:pt>
    <dgm:pt modelId="{CCE574D7-C5BF-45D1-9847-B6EACA0A5A57}">
      <dgm:prSet phldrT="[Text]" custT="1"/>
      <dgm:spPr/>
      <dgm:t>
        <a:bodyPr/>
        <a:lstStyle/>
        <a:p>
          <a:r>
            <a:rPr lang="en-IN" sz="1600" b="1" i="0" dirty="0">
              <a:latin typeface="Calibri" panose="020F0502020204030204" pitchFamily="34" charset="0"/>
              <a:cs typeface="Calibri" panose="020F0502020204030204" pitchFamily="34" charset="0"/>
            </a:rPr>
            <a:t>Encoding the data.</a:t>
          </a:r>
          <a:endParaRPr lang="en-IN" sz="1600" dirty="0">
            <a:latin typeface="Calibri" panose="020F0502020204030204" pitchFamily="34" charset="0"/>
            <a:cs typeface="Calibri" panose="020F0502020204030204" pitchFamily="34" charset="0"/>
          </a:endParaRPr>
        </a:p>
      </dgm:t>
    </dgm:pt>
    <dgm:pt modelId="{FFB2CA69-64C7-41FF-AE09-0AC75BB4DEFE}" type="parTrans" cxnId="{DE33AAE8-BD6D-487A-93CC-81B29A1EE17F}">
      <dgm:prSet/>
      <dgm:spPr/>
      <dgm:t>
        <a:bodyPr/>
        <a:lstStyle/>
        <a:p>
          <a:endParaRPr lang="en-IN"/>
        </a:p>
      </dgm:t>
    </dgm:pt>
    <dgm:pt modelId="{2B0EF0F4-3B05-4221-B448-8A2A3262BB7D}" type="sibTrans" cxnId="{DE33AAE8-BD6D-487A-93CC-81B29A1EE17F}">
      <dgm:prSet/>
      <dgm:spPr/>
      <dgm:t>
        <a:bodyPr/>
        <a:lstStyle/>
        <a:p>
          <a:endParaRPr lang="en-IN"/>
        </a:p>
      </dgm:t>
    </dgm:pt>
    <dgm:pt modelId="{C8FACECE-8E35-4B19-9349-3E32EA870AE5}">
      <dgm:prSet phldrT="[Text]" custT="1"/>
      <dgm:spPr/>
      <dgm:t>
        <a:bodyPr/>
        <a:lstStyle/>
        <a:p>
          <a:r>
            <a:rPr lang="en-IN" sz="1600" b="1" i="0" dirty="0">
              <a:latin typeface="Calibri" panose="020F0502020204030204" pitchFamily="34" charset="0"/>
              <a:cs typeface="Calibri" panose="020F0502020204030204" pitchFamily="34" charset="0"/>
            </a:rPr>
            <a:t>Checking Outliers and  Skewness.</a:t>
          </a:r>
          <a:endParaRPr lang="en-IN" sz="1600" dirty="0">
            <a:latin typeface="Calibri" panose="020F0502020204030204" pitchFamily="34" charset="0"/>
            <a:cs typeface="Calibri" panose="020F0502020204030204" pitchFamily="34" charset="0"/>
          </a:endParaRPr>
        </a:p>
      </dgm:t>
    </dgm:pt>
    <dgm:pt modelId="{3237188B-70FA-4ACB-81CC-BA2400F4145E}" type="parTrans" cxnId="{7916BCA2-5484-41CF-ABA9-AF4A8F7964C2}">
      <dgm:prSet/>
      <dgm:spPr/>
      <dgm:t>
        <a:bodyPr/>
        <a:lstStyle/>
        <a:p>
          <a:endParaRPr lang="en-IN"/>
        </a:p>
      </dgm:t>
    </dgm:pt>
    <dgm:pt modelId="{A6515E31-E1FE-47DE-9100-D8CE11EF35DC}" type="sibTrans" cxnId="{7916BCA2-5484-41CF-ABA9-AF4A8F7964C2}">
      <dgm:prSet/>
      <dgm:spPr/>
      <dgm:t>
        <a:bodyPr/>
        <a:lstStyle/>
        <a:p>
          <a:endParaRPr lang="en-IN"/>
        </a:p>
      </dgm:t>
    </dgm:pt>
    <dgm:pt modelId="{EF644E85-0D44-4129-B18C-B6A33AE15858}">
      <dgm:prSet phldrT="[Text]" custT="1"/>
      <dgm:spPr/>
      <dgm:t>
        <a:bodyPr/>
        <a:lstStyle/>
        <a:p>
          <a:r>
            <a:rPr lang="en-IN" sz="1600" b="1" dirty="0">
              <a:latin typeface="Calibri" panose="020F0502020204030204" pitchFamily="34" charset="0"/>
              <a:cs typeface="Calibri" panose="020F0502020204030204" pitchFamily="34" charset="0"/>
            </a:rPr>
            <a:t>getting the data dimension - (269, 71)</a:t>
          </a:r>
        </a:p>
      </dgm:t>
    </dgm:pt>
    <dgm:pt modelId="{1858C29C-8367-43BF-AA68-82B6801C73AD}" type="parTrans" cxnId="{8AC90417-F342-4499-9801-FB50370D8EA8}">
      <dgm:prSet/>
      <dgm:spPr/>
      <dgm:t>
        <a:bodyPr/>
        <a:lstStyle/>
        <a:p>
          <a:endParaRPr lang="en-IN"/>
        </a:p>
      </dgm:t>
    </dgm:pt>
    <dgm:pt modelId="{7183C8C0-ECFB-4771-9C8B-AE46FC268644}" type="sibTrans" cxnId="{8AC90417-F342-4499-9801-FB50370D8EA8}">
      <dgm:prSet/>
      <dgm:spPr/>
      <dgm:t>
        <a:bodyPr/>
        <a:lstStyle/>
        <a:p>
          <a:endParaRPr lang="en-IN"/>
        </a:p>
      </dgm:t>
    </dgm:pt>
    <dgm:pt modelId="{9B3B15FE-BEDB-436D-BBF3-73D36B547744}">
      <dgm:prSet phldrT="[Text]" custT="1"/>
      <dgm:spPr/>
      <dgm:t>
        <a:bodyPr/>
        <a:lstStyle/>
        <a:p>
          <a:r>
            <a:rPr lang="en-US" sz="1600" b="1" dirty="0">
              <a:latin typeface="Calibri" panose="020F0502020204030204" pitchFamily="34" charset="0"/>
              <a:cs typeface="Calibri" panose="020F0502020204030204" pitchFamily="34" charset="0"/>
            </a:rPr>
            <a:t>Data type of each column of the data frame is given below.</a:t>
          </a:r>
          <a:endParaRPr lang="en-IN" sz="1600" b="1" dirty="0">
            <a:latin typeface="Calibri" panose="020F0502020204030204" pitchFamily="34" charset="0"/>
            <a:cs typeface="Calibri" panose="020F0502020204030204" pitchFamily="34" charset="0"/>
          </a:endParaRPr>
        </a:p>
      </dgm:t>
    </dgm:pt>
    <dgm:pt modelId="{1E3C0AF8-235E-4B1A-86CD-837A437D2F32}" type="parTrans" cxnId="{F71AE6CC-335A-4234-9BBA-6C93C17FDBAB}">
      <dgm:prSet/>
      <dgm:spPr/>
      <dgm:t>
        <a:bodyPr/>
        <a:lstStyle/>
        <a:p>
          <a:endParaRPr lang="en-IN"/>
        </a:p>
      </dgm:t>
    </dgm:pt>
    <dgm:pt modelId="{6D7B566B-889D-45DF-A294-CEF9AE5129F7}" type="sibTrans" cxnId="{F71AE6CC-335A-4234-9BBA-6C93C17FDBAB}">
      <dgm:prSet/>
      <dgm:spPr/>
      <dgm:t>
        <a:bodyPr/>
        <a:lstStyle/>
        <a:p>
          <a:endParaRPr lang="en-IN"/>
        </a:p>
      </dgm:t>
    </dgm:pt>
    <dgm:pt modelId="{BDE38549-4F49-49FC-B0CA-F4096C4E5401}">
      <dgm:prSet phldrT="[Text]" custT="1"/>
      <dgm:spPr/>
      <dgm:t>
        <a:bodyPr/>
        <a:lstStyle/>
        <a:p>
          <a:r>
            <a:rPr lang="en-US" sz="1600" b="1" i="0" dirty="0">
              <a:latin typeface="Calibri" panose="020F0502020204030204" pitchFamily="34" charset="0"/>
              <a:cs typeface="Calibri" panose="020F0502020204030204" pitchFamily="34" charset="0"/>
            </a:rPr>
            <a:t>Getting the value counts of each column of the data frame.</a:t>
          </a:r>
          <a:endParaRPr lang="en-IN" sz="1600" dirty="0">
            <a:latin typeface="Calibri" panose="020F0502020204030204" pitchFamily="34" charset="0"/>
            <a:cs typeface="Calibri" panose="020F0502020204030204" pitchFamily="34" charset="0"/>
          </a:endParaRPr>
        </a:p>
      </dgm:t>
    </dgm:pt>
    <dgm:pt modelId="{1CFBBA1A-A22B-4A19-ABED-AE6886A975A5}" type="parTrans" cxnId="{7A3105F3-B6ED-4FCB-9E81-793157F10163}">
      <dgm:prSet/>
      <dgm:spPr/>
      <dgm:t>
        <a:bodyPr/>
        <a:lstStyle/>
        <a:p>
          <a:endParaRPr lang="en-IN"/>
        </a:p>
      </dgm:t>
    </dgm:pt>
    <dgm:pt modelId="{09358072-4571-4ECC-B36D-363785DBF230}" type="sibTrans" cxnId="{7A3105F3-B6ED-4FCB-9E81-793157F10163}">
      <dgm:prSet/>
      <dgm:spPr/>
      <dgm:t>
        <a:bodyPr/>
        <a:lstStyle/>
        <a:p>
          <a:endParaRPr lang="en-IN"/>
        </a:p>
      </dgm:t>
    </dgm:pt>
    <dgm:pt modelId="{219C6CBB-EE85-4DF3-9263-59C9BCF5DD7B}">
      <dgm:prSet phldrT="[Text]" custT="1"/>
      <dgm:spPr/>
      <dgm:t>
        <a:bodyPr/>
        <a:lstStyle/>
        <a:p>
          <a:r>
            <a:rPr lang="en-IN" sz="1600" b="1" i="0" dirty="0">
              <a:latin typeface="Calibri" panose="020F0502020204030204" pitchFamily="34" charset="0"/>
              <a:cs typeface="Calibri" panose="020F0502020204030204" pitchFamily="34" charset="0"/>
            </a:rPr>
            <a:t>Describing the dataset.</a:t>
          </a:r>
          <a:endParaRPr lang="en-IN" sz="1600" dirty="0">
            <a:latin typeface="Calibri" panose="020F0502020204030204" pitchFamily="34" charset="0"/>
            <a:cs typeface="Calibri" panose="020F0502020204030204" pitchFamily="34" charset="0"/>
          </a:endParaRPr>
        </a:p>
      </dgm:t>
    </dgm:pt>
    <dgm:pt modelId="{23E5F146-CE08-442E-B104-F78C4D64362F}" type="parTrans" cxnId="{8CF298DD-28EE-4436-90D4-92A1C7C5455F}">
      <dgm:prSet/>
      <dgm:spPr/>
      <dgm:t>
        <a:bodyPr/>
        <a:lstStyle/>
        <a:p>
          <a:endParaRPr lang="en-IN"/>
        </a:p>
      </dgm:t>
    </dgm:pt>
    <dgm:pt modelId="{C6CDA3CB-00F3-4206-8799-63A06DC1DD8E}" type="sibTrans" cxnId="{8CF298DD-28EE-4436-90D4-92A1C7C5455F}">
      <dgm:prSet/>
      <dgm:spPr/>
      <dgm:t>
        <a:bodyPr/>
        <a:lstStyle/>
        <a:p>
          <a:endParaRPr lang="en-IN"/>
        </a:p>
      </dgm:t>
    </dgm:pt>
    <dgm:pt modelId="{D5649B9D-2EB9-45A2-B905-D09649A4A5AB}">
      <dgm:prSet phldrT="[Text]" custT="1"/>
      <dgm:spPr/>
      <dgm:t>
        <a:bodyPr/>
        <a:lstStyle/>
        <a:p>
          <a:r>
            <a:rPr lang="en-IN" sz="1600" b="1" i="0" dirty="0">
              <a:latin typeface="Calibri" panose="020F0502020204030204" pitchFamily="34" charset="0"/>
              <a:cs typeface="Calibri" panose="020F0502020204030204" pitchFamily="34" charset="0"/>
            </a:rPr>
            <a:t>Checking the correlation.</a:t>
          </a:r>
          <a:endParaRPr lang="en-IN" sz="1600" dirty="0">
            <a:latin typeface="Calibri" panose="020F0502020204030204" pitchFamily="34" charset="0"/>
            <a:cs typeface="Calibri" panose="020F0502020204030204" pitchFamily="34" charset="0"/>
          </a:endParaRPr>
        </a:p>
      </dgm:t>
    </dgm:pt>
    <dgm:pt modelId="{387A622A-9147-42EC-8B87-25FE89702884}" type="parTrans" cxnId="{7439B068-B41B-4A69-9914-150B22B524BF}">
      <dgm:prSet/>
      <dgm:spPr/>
      <dgm:t>
        <a:bodyPr/>
        <a:lstStyle/>
        <a:p>
          <a:endParaRPr lang="en-IN"/>
        </a:p>
      </dgm:t>
    </dgm:pt>
    <dgm:pt modelId="{B01C756F-3C35-4E19-AF73-DFF20F5D20E8}" type="sibTrans" cxnId="{7439B068-B41B-4A69-9914-150B22B524BF}">
      <dgm:prSet/>
      <dgm:spPr/>
      <dgm:t>
        <a:bodyPr/>
        <a:lstStyle/>
        <a:p>
          <a:endParaRPr lang="en-IN"/>
        </a:p>
      </dgm:t>
    </dgm:pt>
    <dgm:pt modelId="{865200BF-F6E6-45C9-B1F8-342283578A52}">
      <dgm:prSet phldrT="[Text]" custT="1"/>
      <dgm:spPr/>
      <dgm:t>
        <a:bodyPr/>
        <a:lstStyle/>
        <a:p>
          <a:r>
            <a:rPr lang="en-IN" sz="1600" b="1" i="0" dirty="0">
              <a:latin typeface="Calibri" panose="020F0502020204030204" pitchFamily="34" charset="0"/>
              <a:cs typeface="Calibri" panose="020F0502020204030204" pitchFamily="34" charset="0"/>
            </a:rPr>
            <a:t>Feature Selection Process.</a:t>
          </a:r>
          <a:endParaRPr lang="en-IN" sz="1600" dirty="0">
            <a:latin typeface="Calibri" panose="020F0502020204030204" pitchFamily="34" charset="0"/>
            <a:cs typeface="Calibri" panose="020F0502020204030204" pitchFamily="34" charset="0"/>
          </a:endParaRPr>
        </a:p>
      </dgm:t>
    </dgm:pt>
    <dgm:pt modelId="{36211664-46A8-41B2-9874-26054F364780}" type="parTrans" cxnId="{F5BF5CC7-7C7E-46A4-A4B5-13FEF9FEF362}">
      <dgm:prSet/>
      <dgm:spPr/>
      <dgm:t>
        <a:bodyPr/>
        <a:lstStyle/>
        <a:p>
          <a:endParaRPr lang="en-IN"/>
        </a:p>
      </dgm:t>
    </dgm:pt>
    <dgm:pt modelId="{CC27A05D-4D49-448B-95D8-ED9CBFD91CF6}" type="sibTrans" cxnId="{F5BF5CC7-7C7E-46A4-A4B5-13FEF9FEF362}">
      <dgm:prSet/>
      <dgm:spPr/>
      <dgm:t>
        <a:bodyPr/>
        <a:lstStyle/>
        <a:p>
          <a:endParaRPr lang="en-IN"/>
        </a:p>
      </dgm:t>
    </dgm:pt>
    <dgm:pt modelId="{5F69F4B7-03E2-43AC-8886-44B3C743E4DC}">
      <dgm:prSet phldrT="[Text]" custT="1"/>
      <dgm:spPr/>
      <dgm:t>
        <a:bodyPr/>
        <a:lstStyle/>
        <a:p>
          <a:r>
            <a:rPr lang="en-IN" sz="1600" b="1" i="0" dirty="0">
              <a:latin typeface="Calibri" panose="020F0502020204030204" pitchFamily="34" charset="0"/>
              <a:cs typeface="Calibri" panose="020F0502020204030204" pitchFamily="34" charset="0"/>
            </a:rPr>
            <a:t>Creating a Desired model.</a:t>
          </a:r>
          <a:endParaRPr lang="en-IN" sz="1600" dirty="0">
            <a:latin typeface="Calibri" panose="020F0502020204030204" pitchFamily="34" charset="0"/>
            <a:cs typeface="Calibri" panose="020F0502020204030204" pitchFamily="34" charset="0"/>
          </a:endParaRPr>
        </a:p>
      </dgm:t>
    </dgm:pt>
    <dgm:pt modelId="{F1C3CD76-1216-45D9-A600-AD3E66F929B6}" type="parTrans" cxnId="{80B329F9-C1C4-4F19-94E6-97508B5E8BBC}">
      <dgm:prSet/>
      <dgm:spPr/>
      <dgm:t>
        <a:bodyPr/>
        <a:lstStyle/>
        <a:p>
          <a:endParaRPr lang="en-IN"/>
        </a:p>
      </dgm:t>
    </dgm:pt>
    <dgm:pt modelId="{DF4627D7-D7EB-4C53-ADDF-2C0AA183119C}" type="sibTrans" cxnId="{80B329F9-C1C4-4F19-94E6-97508B5E8BBC}">
      <dgm:prSet/>
      <dgm:spPr/>
      <dgm:t>
        <a:bodyPr/>
        <a:lstStyle/>
        <a:p>
          <a:endParaRPr lang="en-IN"/>
        </a:p>
      </dgm:t>
    </dgm:pt>
    <dgm:pt modelId="{C1DE0BA6-9576-415F-8E89-D1A45E777999}" type="pres">
      <dgm:prSet presAssocID="{24BCCD44-D90F-479B-B3BE-CC7DCF74BF19}" presName="linearFlow" presStyleCnt="0">
        <dgm:presLayoutVars>
          <dgm:dir/>
          <dgm:animLvl val="lvl"/>
          <dgm:resizeHandles val="exact"/>
        </dgm:presLayoutVars>
      </dgm:prSet>
      <dgm:spPr/>
    </dgm:pt>
    <dgm:pt modelId="{ECA38261-DC06-4EB3-83A7-A8A79331034E}" type="pres">
      <dgm:prSet presAssocID="{5FA7A63B-4514-4F0E-A039-2AC9F8C26ED5}" presName="composite" presStyleCnt="0"/>
      <dgm:spPr/>
    </dgm:pt>
    <dgm:pt modelId="{C34D5C9E-A744-4D26-A9BD-26D916482DAA}" type="pres">
      <dgm:prSet presAssocID="{5FA7A63B-4514-4F0E-A039-2AC9F8C26ED5}" presName="parentText" presStyleLbl="alignNode1" presStyleIdx="0" presStyleCnt="3" custLinFactNeighborX="33" custLinFactNeighborY="-4660">
        <dgm:presLayoutVars>
          <dgm:chMax val="1"/>
          <dgm:bulletEnabled val="1"/>
        </dgm:presLayoutVars>
      </dgm:prSet>
      <dgm:spPr/>
    </dgm:pt>
    <dgm:pt modelId="{FB4C2AD1-DBB1-4796-80E0-22DB2F176789}" type="pres">
      <dgm:prSet presAssocID="{5FA7A63B-4514-4F0E-A039-2AC9F8C26ED5}" presName="descendantText" presStyleLbl="alignAcc1" presStyleIdx="0" presStyleCnt="3" custScaleY="134918" custLinFactNeighborX="0">
        <dgm:presLayoutVars>
          <dgm:bulletEnabled val="1"/>
        </dgm:presLayoutVars>
      </dgm:prSet>
      <dgm:spPr/>
    </dgm:pt>
    <dgm:pt modelId="{999F1A5B-2706-4703-818B-E3733950BCA4}" type="pres">
      <dgm:prSet presAssocID="{AD27DF3F-D45A-40AF-BCF3-A6576C95D20C}" presName="sp" presStyleCnt="0"/>
      <dgm:spPr/>
    </dgm:pt>
    <dgm:pt modelId="{8462FD79-AE00-4D2A-B719-2733C6AEB72D}" type="pres">
      <dgm:prSet presAssocID="{B10CF198-3FB8-4408-B0C8-1A69980D6E4E}" presName="composite" presStyleCnt="0"/>
      <dgm:spPr/>
    </dgm:pt>
    <dgm:pt modelId="{741713DA-F7AE-41EB-B29E-5B0598CDEC9D}" type="pres">
      <dgm:prSet presAssocID="{B10CF198-3FB8-4408-B0C8-1A69980D6E4E}" presName="parentText" presStyleLbl="alignNode1" presStyleIdx="1" presStyleCnt="3">
        <dgm:presLayoutVars>
          <dgm:chMax val="1"/>
          <dgm:bulletEnabled val="1"/>
        </dgm:presLayoutVars>
      </dgm:prSet>
      <dgm:spPr/>
    </dgm:pt>
    <dgm:pt modelId="{081A2669-8FBC-4AF9-A076-D1A734DC9A1B}" type="pres">
      <dgm:prSet presAssocID="{B10CF198-3FB8-4408-B0C8-1A69980D6E4E}" presName="descendantText" presStyleLbl="alignAcc1" presStyleIdx="1" presStyleCnt="3" custScaleY="139506" custLinFactNeighborX="0">
        <dgm:presLayoutVars>
          <dgm:bulletEnabled val="1"/>
        </dgm:presLayoutVars>
      </dgm:prSet>
      <dgm:spPr/>
    </dgm:pt>
    <dgm:pt modelId="{6683BE81-B2AB-4CA4-8076-497DB9910FB1}" type="pres">
      <dgm:prSet presAssocID="{DEF66051-54F5-4D6E-925F-F7CC328C46F3}" presName="sp" presStyleCnt="0"/>
      <dgm:spPr/>
    </dgm:pt>
    <dgm:pt modelId="{2707B5FE-435C-4E35-B5EC-5DD64DBE47A1}" type="pres">
      <dgm:prSet presAssocID="{92C9E9FD-4286-4B30-BB77-0D66E22C5FEC}" presName="composite" presStyleCnt="0"/>
      <dgm:spPr/>
    </dgm:pt>
    <dgm:pt modelId="{DA2C0638-C675-4BD4-8429-36DAF624E5D1}" type="pres">
      <dgm:prSet presAssocID="{92C9E9FD-4286-4B30-BB77-0D66E22C5FEC}" presName="parentText" presStyleLbl="alignNode1" presStyleIdx="2" presStyleCnt="3">
        <dgm:presLayoutVars>
          <dgm:chMax val="1"/>
          <dgm:bulletEnabled val="1"/>
        </dgm:presLayoutVars>
      </dgm:prSet>
      <dgm:spPr/>
    </dgm:pt>
    <dgm:pt modelId="{BB539C2D-9136-48E8-8566-2D78EB16E88E}" type="pres">
      <dgm:prSet presAssocID="{92C9E9FD-4286-4B30-BB77-0D66E22C5FEC}" presName="descendantText" presStyleLbl="alignAcc1" presStyleIdx="2" presStyleCnt="3" custScaleY="162586">
        <dgm:presLayoutVars>
          <dgm:bulletEnabled val="1"/>
        </dgm:presLayoutVars>
      </dgm:prSet>
      <dgm:spPr/>
    </dgm:pt>
  </dgm:ptLst>
  <dgm:cxnLst>
    <dgm:cxn modelId="{23B3C306-D7BB-45BC-B7B2-44544F69CCB2}" type="presOf" srcId="{92C9E9FD-4286-4B30-BB77-0D66E22C5FEC}" destId="{DA2C0638-C675-4BD4-8429-36DAF624E5D1}" srcOrd="0" destOrd="0" presId="urn:microsoft.com/office/officeart/2005/8/layout/chevron2"/>
    <dgm:cxn modelId="{A4EDBE07-FCF6-4973-91AA-D8CDFC433343}" type="presOf" srcId="{24BCCD44-D90F-479B-B3BE-CC7DCF74BF19}" destId="{C1DE0BA6-9576-415F-8E89-D1A45E777999}" srcOrd="0" destOrd="0" presId="urn:microsoft.com/office/officeart/2005/8/layout/chevron2"/>
    <dgm:cxn modelId="{2DBE430E-2963-43C0-92A8-26F4300E30AA}" srcId="{B10CF198-3FB8-4408-B0C8-1A69980D6E4E}" destId="{56E3FA65-9269-4E20-B93D-4E294AB8D7B4}" srcOrd="1" destOrd="0" parTransId="{DF81DB0D-FFEA-4B27-9BD4-BA72BD1DB9B4}" sibTransId="{8221EF8E-3560-4FD5-8433-35EFCD613C3D}"/>
    <dgm:cxn modelId="{E61DA710-D66D-4AD0-A45B-ADA5755A4794}" type="presOf" srcId="{9B3B15FE-BEDB-436D-BBF3-73D36B547744}" destId="{FB4C2AD1-DBB1-4796-80E0-22DB2F176789}" srcOrd="0" destOrd="3" presId="urn:microsoft.com/office/officeart/2005/8/layout/chevron2"/>
    <dgm:cxn modelId="{8AC90417-F342-4499-9801-FB50370D8EA8}" srcId="{5FA7A63B-4514-4F0E-A039-2AC9F8C26ED5}" destId="{EF644E85-0D44-4129-B18C-B6A33AE15858}" srcOrd="2" destOrd="0" parTransId="{1858C29C-8367-43BF-AA68-82B6801C73AD}" sibTransId="{7183C8C0-ECFB-4771-9C8B-AE46FC268644}"/>
    <dgm:cxn modelId="{84CC6B20-5E1F-4FDE-977F-043B08BA5B0D}" type="presOf" srcId="{1EB68A84-DB4A-4D49-AC6E-23A77CAF4D9E}" destId="{081A2669-8FBC-4AF9-A076-D1A734DC9A1B}" srcOrd="0" destOrd="0" presId="urn:microsoft.com/office/officeart/2005/8/layout/chevron2"/>
    <dgm:cxn modelId="{D96F0D21-1C3D-45F6-91F7-545BEC4469CF}" type="presOf" srcId="{219C6CBB-EE85-4DF3-9263-59C9BCF5DD7B}" destId="{081A2669-8FBC-4AF9-A076-D1A734DC9A1B}" srcOrd="0" destOrd="3" presId="urn:microsoft.com/office/officeart/2005/8/layout/chevron2"/>
    <dgm:cxn modelId="{5AD4F12F-DC82-49E2-AB9F-08910CD511CB}" type="presOf" srcId="{CCE574D7-C5BF-45D1-9847-B6EACA0A5A57}" destId="{BB539C2D-9136-48E8-8566-2D78EB16E88E}" srcOrd="0" destOrd="0" presId="urn:microsoft.com/office/officeart/2005/8/layout/chevron2"/>
    <dgm:cxn modelId="{60793434-5EF6-4DFC-92F8-43BA8F419DC4}" type="presOf" srcId="{0028813C-5613-4A3A-A58A-129D3BA259AB}" destId="{FB4C2AD1-DBB1-4796-80E0-22DB2F176789}" srcOrd="0" destOrd="1" presId="urn:microsoft.com/office/officeart/2005/8/layout/chevron2"/>
    <dgm:cxn modelId="{8FF01845-9F32-45D8-A373-C8B8E649011D}" srcId="{24BCCD44-D90F-479B-B3BE-CC7DCF74BF19}" destId="{B10CF198-3FB8-4408-B0C8-1A69980D6E4E}" srcOrd="1" destOrd="0" parTransId="{CBCA5527-0BB1-4E8B-BD91-7BDC4ED354B7}" sibTransId="{DEF66051-54F5-4D6E-925F-F7CC328C46F3}"/>
    <dgm:cxn modelId="{7439B068-B41B-4A69-9914-150B22B524BF}" srcId="{92C9E9FD-4286-4B30-BB77-0D66E22C5FEC}" destId="{D5649B9D-2EB9-45A2-B905-D09649A4A5AB}" srcOrd="1" destOrd="0" parTransId="{387A622A-9147-42EC-8B87-25FE89702884}" sibTransId="{B01C756F-3C35-4E19-AF73-DFF20F5D20E8}"/>
    <dgm:cxn modelId="{7612294D-BF3A-46E8-B838-584E804D82E6}" type="presOf" srcId="{9142065F-0022-4B3A-A9D8-D13B502B4CC2}" destId="{FB4C2AD1-DBB1-4796-80E0-22DB2F176789}" srcOrd="0" destOrd="0" presId="urn:microsoft.com/office/officeart/2005/8/layout/chevron2"/>
    <dgm:cxn modelId="{C19E6B71-36FF-4906-B791-48F632BB99ED}" srcId="{B10CF198-3FB8-4408-B0C8-1A69980D6E4E}" destId="{1EB68A84-DB4A-4D49-AC6E-23A77CAF4D9E}" srcOrd="0" destOrd="0" parTransId="{0F3C6DC2-24E2-48C8-BD85-0B06D4F02A2F}" sibTransId="{74C77CB2-20BE-4C56-A53E-644856A8E3A7}"/>
    <dgm:cxn modelId="{5AD60A58-2571-4318-A189-001957D97AA1}" type="presOf" srcId="{D5649B9D-2EB9-45A2-B905-D09649A4A5AB}" destId="{BB539C2D-9136-48E8-8566-2D78EB16E88E}" srcOrd="0" destOrd="1" presId="urn:microsoft.com/office/officeart/2005/8/layout/chevron2"/>
    <dgm:cxn modelId="{1559127B-11E2-4B7F-BEBC-EC84E97C58C2}" type="presOf" srcId="{BDE38549-4F49-49FC-B0CA-F4096C4E5401}" destId="{081A2669-8FBC-4AF9-A076-D1A734DC9A1B}" srcOrd="0" destOrd="2" presId="urn:microsoft.com/office/officeart/2005/8/layout/chevron2"/>
    <dgm:cxn modelId="{DEA1CE7B-DDA2-4EE6-B7E2-97CCDB12A231}" type="presOf" srcId="{5F69F4B7-03E2-43AC-8886-44B3C743E4DC}" destId="{BB539C2D-9136-48E8-8566-2D78EB16E88E}" srcOrd="0" destOrd="4" presId="urn:microsoft.com/office/officeart/2005/8/layout/chevron2"/>
    <dgm:cxn modelId="{B8F0F382-BD40-4916-AB55-4890166B2526}" type="presOf" srcId="{5FA7A63B-4514-4F0E-A039-2AC9F8C26ED5}" destId="{C34D5C9E-A744-4D26-A9BD-26D916482DAA}" srcOrd="0" destOrd="0" presId="urn:microsoft.com/office/officeart/2005/8/layout/chevron2"/>
    <dgm:cxn modelId="{1F61478E-2E2D-4940-BC88-5403C51B4032}" type="presOf" srcId="{56E3FA65-9269-4E20-B93D-4E294AB8D7B4}" destId="{081A2669-8FBC-4AF9-A076-D1A734DC9A1B}" srcOrd="0" destOrd="1" presId="urn:microsoft.com/office/officeart/2005/8/layout/chevron2"/>
    <dgm:cxn modelId="{78B0AEA0-8119-4D24-9B80-9E61FF6E0D67}" srcId="{24BCCD44-D90F-479B-B3BE-CC7DCF74BF19}" destId="{5FA7A63B-4514-4F0E-A039-2AC9F8C26ED5}" srcOrd="0" destOrd="0" parTransId="{9A20D7AB-BACF-4EFA-884E-79741EDAF395}" sibTransId="{AD27DF3F-D45A-40AF-BCF3-A6576C95D20C}"/>
    <dgm:cxn modelId="{7916BCA2-5484-41CF-ABA9-AF4A8F7964C2}" srcId="{92C9E9FD-4286-4B30-BB77-0D66E22C5FEC}" destId="{C8FACECE-8E35-4B19-9349-3E32EA870AE5}" srcOrd="2" destOrd="0" parTransId="{3237188B-70FA-4ACB-81CC-BA2400F4145E}" sibTransId="{A6515E31-E1FE-47DE-9100-D8CE11EF35DC}"/>
    <dgm:cxn modelId="{37E562A3-8E81-4C58-9BCE-45897C1FEE8E}" type="presOf" srcId="{EF644E85-0D44-4129-B18C-B6A33AE15858}" destId="{FB4C2AD1-DBB1-4796-80E0-22DB2F176789}" srcOrd="0" destOrd="2" presId="urn:microsoft.com/office/officeart/2005/8/layout/chevron2"/>
    <dgm:cxn modelId="{5E3445AD-C830-4244-B20A-49D2374FCC06}" srcId="{5FA7A63B-4514-4F0E-A039-2AC9F8C26ED5}" destId="{0028813C-5613-4A3A-A58A-129D3BA259AB}" srcOrd="1" destOrd="0" parTransId="{FB985012-3591-4DFC-A2FE-6B874383C46F}" sibTransId="{027C3773-6685-4A64-8683-E93E2B712035}"/>
    <dgm:cxn modelId="{F574D9BB-722A-45D5-9954-3B1771965CCB}" type="presOf" srcId="{B10CF198-3FB8-4408-B0C8-1A69980D6E4E}" destId="{741713DA-F7AE-41EB-B29E-5B0598CDEC9D}" srcOrd="0" destOrd="0" presId="urn:microsoft.com/office/officeart/2005/8/layout/chevron2"/>
    <dgm:cxn modelId="{F5BF5CC7-7C7E-46A4-A4B5-13FEF9FEF362}" srcId="{92C9E9FD-4286-4B30-BB77-0D66E22C5FEC}" destId="{865200BF-F6E6-45C9-B1F8-342283578A52}" srcOrd="3" destOrd="0" parTransId="{36211664-46A8-41B2-9874-26054F364780}" sibTransId="{CC27A05D-4D49-448B-95D8-ED9CBFD91CF6}"/>
    <dgm:cxn modelId="{F71AE6CC-335A-4234-9BBA-6C93C17FDBAB}" srcId="{5FA7A63B-4514-4F0E-A039-2AC9F8C26ED5}" destId="{9B3B15FE-BEDB-436D-BBF3-73D36B547744}" srcOrd="3" destOrd="0" parTransId="{1E3C0AF8-235E-4B1A-86CD-837A437D2F32}" sibTransId="{6D7B566B-889D-45DF-A294-CEF9AE5129F7}"/>
    <dgm:cxn modelId="{653181D8-62F5-44DC-BBBD-12C45FD536E0}" srcId="{24BCCD44-D90F-479B-B3BE-CC7DCF74BF19}" destId="{92C9E9FD-4286-4B30-BB77-0D66E22C5FEC}" srcOrd="2" destOrd="0" parTransId="{186BD614-2805-44C9-9E33-A3DCE88C3F3E}" sibTransId="{6BC89520-C78B-4232-B6C1-FDE98C75FD1D}"/>
    <dgm:cxn modelId="{8CF298DD-28EE-4436-90D4-92A1C7C5455F}" srcId="{B10CF198-3FB8-4408-B0C8-1A69980D6E4E}" destId="{219C6CBB-EE85-4DF3-9263-59C9BCF5DD7B}" srcOrd="3" destOrd="0" parTransId="{23E5F146-CE08-442E-B104-F78C4D64362F}" sibTransId="{C6CDA3CB-00F3-4206-8799-63A06DC1DD8E}"/>
    <dgm:cxn modelId="{C4290EE5-A203-4B11-AAA8-760755DCB789}" srcId="{5FA7A63B-4514-4F0E-A039-2AC9F8C26ED5}" destId="{9142065F-0022-4B3A-A9D8-D13B502B4CC2}" srcOrd="0" destOrd="0" parTransId="{978BE529-AF61-4E31-80F0-EBA0F00C0805}" sibTransId="{12C74D7E-5564-4A17-83B7-3531AD61176F}"/>
    <dgm:cxn modelId="{DE33AAE8-BD6D-487A-93CC-81B29A1EE17F}" srcId="{92C9E9FD-4286-4B30-BB77-0D66E22C5FEC}" destId="{CCE574D7-C5BF-45D1-9847-B6EACA0A5A57}" srcOrd="0" destOrd="0" parTransId="{FFB2CA69-64C7-41FF-AE09-0AC75BB4DEFE}" sibTransId="{2B0EF0F4-3B05-4221-B448-8A2A3262BB7D}"/>
    <dgm:cxn modelId="{7A3105F3-B6ED-4FCB-9E81-793157F10163}" srcId="{B10CF198-3FB8-4408-B0C8-1A69980D6E4E}" destId="{BDE38549-4F49-49FC-B0CA-F4096C4E5401}" srcOrd="2" destOrd="0" parTransId="{1CFBBA1A-A22B-4A19-ABED-AE6886A975A5}" sibTransId="{09358072-4571-4ECC-B36D-363785DBF230}"/>
    <dgm:cxn modelId="{80B329F9-C1C4-4F19-94E6-97508B5E8BBC}" srcId="{92C9E9FD-4286-4B30-BB77-0D66E22C5FEC}" destId="{5F69F4B7-03E2-43AC-8886-44B3C743E4DC}" srcOrd="4" destOrd="0" parTransId="{F1C3CD76-1216-45D9-A600-AD3E66F929B6}" sibTransId="{DF4627D7-D7EB-4C53-ADDF-2C0AA183119C}"/>
    <dgm:cxn modelId="{BA9F30FB-4603-4105-8996-AD318B4B7651}" type="presOf" srcId="{865200BF-F6E6-45C9-B1F8-342283578A52}" destId="{BB539C2D-9136-48E8-8566-2D78EB16E88E}" srcOrd="0" destOrd="3" presId="urn:microsoft.com/office/officeart/2005/8/layout/chevron2"/>
    <dgm:cxn modelId="{B6A246FE-64A7-4A22-82B4-E4B331E3BF63}" type="presOf" srcId="{C8FACECE-8E35-4B19-9349-3E32EA870AE5}" destId="{BB539C2D-9136-48E8-8566-2D78EB16E88E}" srcOrd="0" destOrd="2" presId="urn:microsoft.com/office/officeart/2005/8/layout/chevron2"/>
    <dgm:cxn modelId="{28705CEC-65DB-460E-BA67-EBCA6DF06F45}" type="presParOf" srcId="{C1DE0BA6-9576-415F-8E89-D1A45E777999}" destId="{ECA38261-DC06-4EB3-83A7-A8A79331034E}" srcOrd="0" destOrd="0" presId="urn:microsoft.com/office/officeart/2005/8/layout/chevron2"/>
    <dgm:cxn modelId="{F1BCF9F6-9460-4199-BF73-C7DBE258818A}" type="presParOf" srcId="{ECA38261-DC06-4EB3-83A7-A8A79331034E}" destId="{C34D5C9E-A744-4D26-A9BD-26D916482DAA}" srcOrd="0" destOrd="0" presId="urn:microsoft.com/office/officeart/2005/8/layout/chevron2"/>
    <dgm:cxn modelId="{760C76C5-8369-48BC-9446-CDB348A00032}" type="presParOf" srcId="{ECA38261-DC06-4EB3-83A7-A8A79331034E}" destId="{FB4C2AD1-DBB1-4796-80E0-22DB2F176789}" srcOrd="1" destOrd="0" presId="urn:microsoft.com/office/officeart/2005/8/layout/chevron2"/>
    <dgm:cxn modelId="{39DB238D-D846-4F48-9B8F-43C19D4CFC60}" type="presParOf" srcId="{C1DE0BA6-9576-415F-8E89-D1A45E777999}" destId="{999F1A5B-2706-4703-818B-E3733950BCA4}" srcOrd="1" destOrd="0" presId="urn:microsoft.com/office/officeart/2005/8/layout/chevron2"/>
    <dgm:cxn modelId="{887A13D6-4381-4F09-84C6-6B0D77C472D1}" type="presParOf" srcId="{C1DE0BA6-9576-415F-8E89-D1A45E777999}" destId="{8462FD79-AE00-4D2A-B719-2733C6AEB72D}" srcOrd="2" destOrd="0" presId="urn:microsoft.com/office/officeart/2005/8/layout/chevron2"/>
    <dgm:cxn modelId="{41920CFD-C8B4-4569-9325-AB200BB728BC}" type="presParOf" srcId="{8462FD79-AE00-4D2A-B719-2733C6AEB72D}" destId="{741713DA-F7AE-41EB-B29E-5B0598CDEC9D}" srcOrd="0" destOrd="0" presId="urn:microsoft.com/office/officeart/2005/8/layout/chevron2"/>
    <dgm:cxn modelId="{63ED46EB-DFA5-4EAD-897F-423AFBFF4929}" type="presParOf" srcId="{8462FD79-AE00-4D2A-B719-2733C6AEB72D}" destId="{081A2669-8FBC-4AF9-A076-D1A734DC9A1B}" srcOrd="1" destOrd="0" presId="urn:microsoft.com/office/officeart/2005/8/layout/chevron2"/>
    <dgm:cxn modelId="{A43F8F7C-8400-4447-B88D-BDD42C4DD87C}" type="presParOf" srcId="{C1DE0BA6-9576-415F-8E89-D1A45E777999}" destId="{6683BE81-B2AB-4CA4-8076-497DB9910FB1}" srcOrd="3" destOrd="0" presId="urn:microsoft.com/office/officeart/2005/8/layout/chevron2"/>
    <dgm:cxn modelId="{EF511A8D-BE5E-47F3-9862-C9461614CD4A}" type="presParOf" srcId="{C1DE0BA6-9576-415F-8E89-D1A45E777999}" destId="{2707B5FE-435C-4E35-B5EC-5DD64DBE47A1}" srcOrd="4" destOrd="0" presId="urn:microsoft.com/office/officeart/2005/8/layout/chevron2"/>
    <dgm:cxn modelId="{67C77301-3E3A-4B67-8945-D937A1601FEB}" type="presParOf" srcId="{2707B5FE-435C-4E35-B5EC-5DD64DBE47A1}" destId="{DA2C0638-C675-4BD4-8429-36DAF624E5D1}" srcOrd="0" destOrd="0" presId="urn:microsoft.com/office/officeart/2005/8/layout/chevron2"/>
    <dgm:cxn modelId="{0E64D075-8BFD-47F4-8844-09B19DAB49A2}" type="presParOf" srcId="{2707B5FE-435C-4E35-B5EC-5DD64DBE47A1}" destId="{BB539C2D-9136-48E8-8566-2D78EB16E88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D5C9E-A744-4D26-A9BD-26D916482DAA}">
      <dsp:nvSpPr>
        <dsp:cNvPr id="0" name=""/>
        <dsp:cNvSpPr/>
      </dsp:nvSpPr>
      <dsp:spPr>
        <a:xfrm rot="5400000">
          <a:off x="-183828" y="268140"/>
          <a:ext cx="1227413" cy="859189"/>
        </a:xfrm>
        <a:prstGeom prst="chevron">
          <a:avLst/>
        </a:prstGeom>
        <a:solidFill>
          <a:schemeClr val="tx1"/>
        </a:solidFill>
        <a:ln w="12700" cap="flat" cmpd="sng" algn="ctr">
          <a:solidFill>
            <a:schemeClr val="bg1"/>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baseline="0" dirty="0">
              <a:solidFill>
                <a:schemeClr val="bg1"/>
              </a:solidFill>
            </a:rPr>
            <a:t>1</a:t>
          </a:r>
        </a:p>
      </dsp:txBody>
      <dsp:txXfrm rot="-5400000">
        <a:off x="285" y="513623"/>
        <a:ext cx="859189" cy="368224"/>
      </dsp:txXfrm>
    </dsp:sp>
    <dsp:sp modelId="{FB4C2AD1-DBB1-4796-80E0-22DB2F176789}">
      <dsp:nvSpPr>
        <dsp:cNvPr id="0" name=""/>
        <dsp:cNvSpPr/>
      </dsp:nvSpPr>
      <dsp:spPr>
        <a:xfrm rot="5400000">
          <a:off x="5273132" y="-4412009"/>
          <a:ext cx="1076400" cy="990428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1" i="0" kern="1200" dirty="0">
              <a:latin typeface="Calibri" panose="020F0502020204030204" pitchFamily="34" charset="0"/>
              <a:cs typeface="Calibri" panose="020F0502020204030204" pitchFamily="34" charset="0"/>
            </a:rPr>
            <a:t>Import all the necessary Libraries.</a:t>
          </a:r>
          <a:endParaRPr lang="en-IN" sz="1600" b="1"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IN" sz="1600" b="1" i="0" kern="1200" dirty="0">
              <a:latin typeface="Calibri" panose="020F0502020204030204" pitchFamily="34" charset="0"/>
              <a:cs typeface="Calibri" panose="020F0502020204030204" pitchFamily="34" charset="0"/>
            </a:rPr>
            <a:t>Load the dataset.</a:t>
          </a:r>
          <a:endParaRPr lang="en-IN" sz="1600" b="1"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IN" sz="1600" b="1" kern="1200" dirty="0">
              <a:latin typeface="Calibri" panose="020F0502020204030204" pitchFamily="34" charset="0"/>
              <a:cs typeface="Calibri" panose="020F0502020204030204" pitchFamily="34" charset="0"/>
            </a:rPr>
            <a:t>getting the data dimension - (269, 71)</a:t>
          </a:r>
        </a:p>
        <a:p>
          <a:pPr marL="171450" lvl="1" indent="-171450" algn="l" defTabSz="711200">
            <a:lnSpc>
              <a:spcPct val="90000"/>
            </a:lnSpc>
            <a:spcBef>
              <a:spcPct val="0"/>
            </a:spcBef>
            <a:spcAft>
              <a:spcPct val="15000"/>
            </a:spcAft>
            <a:buChar char="•"/>
          </a:pPr>
          <a:r>
            <a:rPr lang="en-US" sz="1600" b="1" kern="1200" dirty="0">
              <a:latin typeface="Calibri" panose="020F0502020204030204" pitchFamily="34" charset="0"/>
              <a:cs typeface="Calibri" panose="020F0502020204030204" pitchFamily="34" charset="0"/>
            </a:rPr>
            <a:t>Data type of each column of the data frame is given below.</a:t>
          </a:r>
          <a:endParaRPr lang="en-IN" sz="1600" b="1" kern="1200" dirty="0">
            <a:latin typeface="Calibri" panose="020F0502020204030204" pitchFamily="34" charset="0"/>
            <a:cs typeface="Calibri" panose="020F0502020204030204" pitchFamily="34" charset="0"/>
          </a:endParaRPr>
        </a:p>
      </dsp:txBody>
      <dsp:txXfrm rot="-5400000">
        <a:off x="859189" y="54480"/>
        <a:ext cx="9851741" cy="971308"/>
      </dsp:txXfrm>
    </dsp:sp>
    <dsp:sp modelId="{741713DA-F7AE-41EB-B29E-5B0598CDEC9D}">
      <dsp:nvSpPr>
        <dsp:cNvPr id="0" name=""/>
        <dsp:cNvSpPr/>
      </dsp:nvSpPr>
      <dsp:spPr>
        <a:xfrm rot="5400000">
          <a:off x="-184111" y="1541539"/>
          <a:ext cx="1227413" cy="859189"/>
        </a:xfrm>
        <a:prstGeom prst="chevron">
          <a:avLst/>
        </a:prstGeom>
        <a:solidFill>
          <a:schemeClr val="tx1"/>
        </a:soli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baseline="0" dirty="0">
              <a:solidFill>
                <a:schemeClr val="bg1"/>
              </a:solidFill>
            </a:rPr>
            <a:t>2</a:t>
          </a:r>
        </a:p>
      </dsp:txBody>
      <dsp:txXfrm rot="-5400000">
        <a:off x="2" y="1787022"/>
        <a:ext cx="859189" cy="368224"/>
      </dsp:txXfrm>
    </dsp:sp>
    <dsp:sp modelId="{081A2669-8FBC-4AF9-A076-D1A734DC9A1B}">
      <dsp:nvSpPr>
        <dsp:cNvPr id="0" name=""/>
        <dsp:cNvSpPr/>
      </dsp:nvSpPr>
      <dsp:spPr>
        <a:xfrm rot="5400000">
          <a:off x="5254830" y="-3195807"/>
          <a:ext cx="1113004" cy="990428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1" i="0" kern="1200" dirty="0">
              <a:latin typeface="Calibri" panose="020F0502020204030204" pitchFamily="34" charset="0"/>
              <a:cs typeface="Calibri" panose="020F0502020204030204" pitchFamily="34" charset="0"/>
            </a:rPr>
            <a:t>Checking the null values and null count of each column in the given dataset- No Null count.</a:t>
          </a:r>
          <a:endParaRPr lang="en-IN" sz="160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US" sz="1600" b="1" i="0" kern="1200" dirty="0">
              <a:latin typeface="Calibri" panose="020F0502020204030204" pitchFamily="34" charset="0"/>
              <a:cs typeface="Calibri" panose="020F0502020204030204" pitchFamily="34" charset="0"/>
            </a:rPr>
            <a:t>Data Visualization using bar graph.</a:t>
          </a:r>
          <a:endParaRPr lang="en-IN" sz="160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US" sz="1600" b="1" i="0" kern="1200" dirty="0">
              <a:latin typeface="Calibri" panose="020F0502020204030204" pitchFamily="34" charset="0"/>
              <a:cs typeface="Calibri" panose="020F0502020204030204" pitchFamily="34" charset="0"/>
            </a:rPr>
            <a:t>Getting the value counts of each column of the data frame.</a:t>
          </a:r>
          <a:endParaRPr lang="en-IN" sz="160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IN" sz="1600" b="1" i="0" kern="1200" dirty="0">
              <a:latin typeface="Calibri" panose="020F0502020204030204" pitchFamily="34" charset="0"/>
              <a:cs typeface="Calibri" panose="020F0502020204030204" pitchFamily="34" charset="0"/>
            </a:rPr>
            <a:t>Describing the dataset.</a:t>
          </a:r>
          <a:endParaRPr lang="en-IN" sz="1600" kern="1200" dirty="0">
            <a:latin typeface="Calibri" panose="020F0502020204030204" pitchFamily="34" charset="0"/>
            <a:cs typeface="Calibri" panose="020F0502020204030204" pitchFamily="34" charset="0"/>
          </a:endParaRPr>
        </a:p>
      </dsp:txBody>
      <dsp:txXfrm rot="-5400000">
        <a:off x="859189" y="1254166"/>
        <a:ext cx="9849955" cy="1004340"/>
      </dsp:txXfrm>
    </dsp:sp>
    <dsp:sp modelId="{DA2C0638-C675-4BD4-8429-36DAF624E5D1}">
      <dsp:nvSpPr>
        <dsp:cNvPr id="0" name=""/>
        <dsp:cNvSpPr/>
      </dsp:nvSpPr>
      <dsp:spPr>
        <a:xfrm rot="5400000">
          <a:off x="-184111" y="2849809"/>
          <a:ext cx="1227413" cy="859189"/>
        </a:xfrm>
        <a:prstGeom prst="chevron">
          <a:avLst/>
        </a:prstGeom>
        <a:solidFill>
          <a:schemeClr val="tx1"/>
        </a:soli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baseline="0" dirty="0">
              <a:solidFill>
                <a:schemeClr val="bg1"/>
              </a:solidFill>
            </a:rPr>
            <a:t>3</a:t>
          </a:r>
        </a:p>
      </dsp:txBody>
      <dsp:txXfrm rot="-5400000">
        <a:off x="2" y="3095292"/>
        <a:ext cx="859189" cy="368224"/>
      </dsp:txXfrm>
    </dsp:sp>
    <dsp:sp modelId="{BB539C2D-9136-48E8-8566-2D78EB16E88E}">
      <dsp:nvSpPr>
        <dsp:cNvPr id="0" name=""/>
        <dsp:cNvSpPr/>
      </dsp:nvSpPr>
      <dsp:spPr>
        <a:xfrm rot="5400000">
          <a:off x="5162762" y="-1887537"/>
          <a:ext cx="1297141" cy="990428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b="1" i="0" kern="1200" dirty="0">
              <a:latin typeface="Calibri" panose="020F0502020204030204" pitchFamily="34" charset="0"/>
              <a:cs typeface="Calibri" panose="020F0502020204030204" pitchFamily="34" charset="0"/>
            </a:rPr>
            <a:t>Encoding the data.</a:t>
          </a:r>
          <a:endParaRPr lang="en-IN" sz="160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IN" sz="1600" b="1" i="0" kern="1200" dirty="0">
              <a:latin typeface="Calibri" panose="020F0502020204030204" pitchFamily="34" charset="0"/>
              <a:cs typeface="Calibri" panose="020F0502020204030204" pitchFamily="34" charset="0"/>
            </a:rPr>
            <a:t>Checking the correlation.</a:t>
          </a:r>
          <a:endParaRPr lang="en-IN" sz="160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IN" sz="1600" b="1" i="0" kern="1200" dirty="0">
              <a:latin typeface="Calibri" panose="020F0502020204030204" pitchFamily="34" charset="0"/>
              <a:cs typeface="Calibri" panose="020F0502020204030204" pitchFamily="34" charset="0"/>
            </a:rPr>
            <a:t>Checking Outliers and  Skewness.</a:t>
          </a:r>
          <a:endParaRPr lang="en-IN" sz="160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IN" sz="1600" b="1" i="0" kern="1200" dirty="0">
              <a:latin typeface="Calibri" panose="020F0502020204030204" pitchFamily="34" charset="0"/>
              <a:cs typeface="Calibri" panose="020F0502020204030204" pitchFamily="34" charset="0"/>
            </a:rPr>
            <a:t>Feature Selection Process.</a:t>
          </a:r>
          <a:endParaRPr lang="en-IN" sz="160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IN" sz="1600" b="1" i="0" kern="1200" dirty="0">
              <a:latin typeface="Calibri" panose="020F0502020204030204" pitchFamily="34" charset="0"/>
              <a:cs typeface="Calibri" panose="020F0502020204030204" pitchFamily="34" charset="0"/>
            </a:rPr>
            <a:t>Creating a Desired model.</a:t>
          </a:r>
          <a:endParaRPr lang="en-IN" sz="1600" kern="1200" dirty="0">
            <a:latin typeface="Calibri" panose="020F0502020204030204" pitchFamily="34" charset="0"/>
            <a:cs typeface="Calibri" panose="020F0502020204030204" pitchFamily="34" charset="0"/>
          </a:endParaRPr>
        </a:p>
      </dsp:txBody>
      <dsp:txXfrm rot="-5400000">
        <a:off x="859190" y="2479356"/>
        <a:ext cx="9840966" cy="11704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7472B899-9BAA-4120-ABDF-C37ED56BD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84814" y="640081"/>
            <a:ext cx="3659246" cy="2566652"/>
          </a:xfrm>
        </p:spPr>
        <p:txBody>
          <a:bodyPr>
            <a:normAutofit/>
          </a:bodyPr>
          <a:lstStyle/>
          <a:p>
            <a:br>
              <a:rPr lang="en-US" sz="3000" b="1" i="0">
                <a:solidFill>
                  <a:schemeClr val="tx1"/>
                </a:solidFill>
                <a:effectLst/>
                <a:latin typeface="Helvetica Neue"/>
              </a:rPr>
            </a:br>
            <a:r>
              <a:rPr lang="en-US" sz="3000" b="1" i="0">
                <a:solidFill>
                  <a:schemeClr val="tx1"/>
                </a:solidFill>
                <a:effectLst/>
                <a:latin typeface="Algerian" panose="04020705040A02060702" pitchFamily="82" charset="0"/>
              </a:rPr>
              <a:t>A case study from Indian</a:t>
            </a:r>
            <a:br>
              <a:rPr lang="en-US" sz="3000" b="1" i="0">
                <a:solidFill>
                  <a:schemeClr val="tx1"/>
                </a:solidFill>
                <a:effectLst/>
                <a:latin typeface="Algerian" panose="04020705040A02060702" pitchFamily="82" charset="0"/>
              </a:rPr>
            </a:br>
            <a:r>
              <a:rPr lang="en-US" sz="3000" b="1" i="0">
                <a:solidFill>
                  <a:schemeClr val="tx1"/>
                </a:solidFill>
                <a:effectLst/>
                <a:latin typeface="Algerian" panose="04020705040A02060702" pitchFamily="82" charset="0"/>
              </a:rPr>
              <a:t> e-commerce customers</a:t>
            </a:r>
            <a:br>
              <a:rPr lang="en-US" sz="3000" b="1" i="0">
                <a:solidFill>
                  <a:schemeClr val="tx1"/>
                </a:solidFill>
                <a:effectLst/>
                <a:latin typeface="Algerian" panose="04020705040A02060702" pitchFamily="82" charset="0"/>
              </a:rPr>
            </a:br>
            <a:endParaRPr lang="en-US" sz="3000">
              <a:solidFill>
                <a:schemeClr val="tx1"/>
              </a:solidFill>
              <a:latin typeface="Algerian" panose="04020705040A02060702" pitchFamily="82" charset="0"/>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84814" y="3651268"/>
            <a:ext cx="3659246" cy="2510689"/>
          </a:xfrm>
        </p:spPr>
        <p:txBody>
          <a:bodyPr>
            <a:normAutofit/>
          </a:bodyPr>
          <a:lstStyle/>
          <a:p>
            <a:r>
              <a:rPr lang="en-US" sz="1800">
                <a:latin typeface="Berlin Sans FB" panose="020E0602020502020306" pitchFamily="34" charset="0"/>
              </a:rPr>
              <a:t>Chaganti Sai Mahathi</a:t>
            </a:r>
          </a:p>
        </p:txBody>
      </p:sp>
      <p:cxnSp>
        <p:nvCxnSpPr>
          <p:cNvPr id="57" name="Straight Connector 56">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429000"/>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t="10173" r="-1" b="10234"/>
          <a:stretch/>
        </p:blipFill>
        <p:spPr>
          <a:xfrm>
            <a:off x="5065486" y="716280"/>
            <a:ext cx="6880989" cy="5445671"/>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ocument 4">
            <a:extLst>
              <a:ext uri="{FF2B5EF4-FFF2-40B4-BE49-F238E27FC236}">
                <a16:creationId xmlns:a16="http://schemas.microsoft.com/office/drawing/2014/main" id="{ADAEA5EC-8F4E-4DB9-A6ED-8F10E14307DF}"/>
              </a:ext>
            </a:extLst>
          </p:cNvPr>
          <p:cNvSpPr/>
          <p:nvPr/>
        </p:nvSpPr>
        <p:spPr>
          <a:xfrm>
            <a:off x="174171" y="174171"/>
            <a:ext cx="4978400" cy="1770743"/>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800" dirty="0">
                <a:latin typeface="Modern No. 20" panose="02070704070505020303" pitchFamily="18" charset="0"/>
              </a:rPr>
              <a:t>Conclusion</a:t>
            </a:r>
          </a:p>
        </p:txBody>
      </p:sp>
      <p:sp>
        <p:nvSpPr>
          <p:cNvPr id="7" name="Rectangle 6">
            <a:extLst>
              <a:ext uri="{FF2B5EF4-FFF2-40B4-BE49-F238E27FC236}">
                <a16:creationId xmlns:a16="http://schemas.microsoft.com/office/drawing/2014/main" id="{FB2F9F6D-8077-4B17-811F-C23489423BDF}"/>
              </a:ext>
            </a:extLst>
          </p:cNvPr>
          <p:cNvSpPr/>
          <p:nvPr/>
        </p:nvSpPr>
        <p:spPr>
          <a:xfrm>
            <a:off x="798285" y="2278743"/>
            <a:ext cx="10726057" cy="24093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Customer retention is Primary aspect that the Online shopping needs to take care of .</a:t>
            </a:r>
          </a:p>
          <a:p>
            <a:pPr algn="ctr"/>
            <a:r>
              <a:rPr lang="en-IN" dirty="0"/>
              <a:t>Here this model consists of 71 columns after the analysis of data we come to the conclusion that the given data can be classified using Random Forest classifier, KNN model. And so on to get the prediction of the top rated efficient website. Here, this gives an information regarding the data before modelling the data we need to analyse and pre-process the data like checking the null count, visualising the data and checking the outliers and skewness if exists any dropping the unwanted columns and also feature selection methods are used to get the require data for model processing</a:t>
            </a:r>
          </a:p>
        </p:txBody>
      </p:sp>
    </p:spTree>
    <p:extLst>
      <p:ext uri="{BB962C8B-B14F-4D97-AF65-F5344CB8AC3E}">
        <p14:creationId xmlns:p14="http://schemas.microsoft.com/office/powerpoint/2010/main" val="3153431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ED69BC-66D4-439D-9739-69DA08317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7312F7-2B85-4A98-BE37-BB99514D3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 logo&#10;&#10;Description automatically generated">
            <a:extLst>
              <a:ext uri="{FF2B5EF4-FFF2-40B4-BE49-F238E27FC236}">
                <a16:creationId xmlns:a16="http://schemas.microsoft.com/office/drawing/2014/main" id="{A5B780FE-EA51-4A3E-B983-F9DD340CB99E}"/>
              </a:ext>
            </a:extLst>
          </p:cNvPr>
          <p:cNvPicPr>
            <a:picLocks noChangeAspect="1"/>
          </p:cNvPicPr>
          <p:nvPr/>
        </p:nvPicPr>
        <p:blipFill rotWithShape="1">
          <a:blip r:embed="rId2"/>
          <a:srcRect t="2330" r="1" b="6850"/>
          <a:stretch/>
        </p:blipFill>
        <p:spPr>
          <a:xfrm>
            <a:off x="643467" y="643467"/>
            <a:ext cx="10905066" cy="5571066"/>
          </a:xfrm>
          <a:prstGeom prst="rect">
            <a:avLst/>
          </a:prstGeom>
        </p:spPr>
      </p:pic>
    </p:spTree>
    <p:extLst>
      <p:ext uri="{BB962C8B-B14F-4D97-AF65-F5344CB8AC3E}">
        <p14:creationId xmlns:p14="http://schemas.microsoft.com/office/powerpoint/2010/main" val="308806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5889B53-6C5A-4F00-92D7-B0E8F8990ED6}"/>
              </a:ext>
            </a:extLst>
          </p:cNvPr>
          <p:cNvSpPr>
            <a:spLocks noGrp="1"/>
          </p:cNvSpPr>
          <p:nvPr>
            <p:ph type="title"/>
          </p:nvPr>
        </p:nvSpPr>
        <p:spPr>
          <a:xfrm>
            <a:off x="1097280" y="286603"/>
            <a:ext cx="10058400" cy="1450757"/>
          </a:xfrm>
        </p:spPr>
        <p:txBody>
          <a:bodyPr anchor="ctr">
            <a:normAutofit/>
          </a:bodyPr>
          <a:lstStyle/>
          <a:p>
            <a:r>
              <a:rPr lang="en-IN" dirty="0">
                <a:solidFill>
                  <a:srgbClr val="FFFFFF"/>
                </a:solidFill>
                <a:latin typeface="Modern No. 20" panose="02070704070505020303" pitchFamily="18" charset="0"/>
              </a:rPr>
              <a:t>Agenda:</a:t>
            </a:r>
          </a:p>
        </p:txBody>
      </p:sp>
      <p:sp>
        <p:nvSpPr>
          <p:cNvPr id="3" name="Content Placeholder 2">
            <a:extLst>
              <a:ext uri="{FF2B5EF4-FFF2-40B4-BE49-F238E27FC236}">
                <a16:creationId xmlns:a16="http://schemas.microsoft.com/office/drawing/2014/main" id="{F98EA2ED-1CF9-4DF1-8B36-2F3D20D1F7AB}"/>
              </a:ext>
            </a:extLst>
          </p:cNvPr>
          <p:cNvSpPr>
            <a:spLocks noGrp="1"/>
          </p:cNvSpPr>
          <p:nvPr>
            <p:ph idx="1"/>
          </p:nvPr>
        </p:nvSpPr>
        <p:spPr>
          <a:xfrm>
            <a:off x="232229" y="2023963"/>
            <a:ext cx="10923134" cy="4376837"/>
          </a:xfrm>
        </p:spPr>
        <p:txBody>
          <a:bodyPr>
            <a:normAutofit/>
          </a:bodyPr>
          <a:lstStyle/>
          <a:p>
            <a:r>
              <a:rPr lang="en-IN" dirty="0">
                <a:solidFill>
                  <a:schemeClr val="tx1"/>
                </a:solidFill>
                <a:latin typeface="Modern No. 20" panose="02070704070505020303" pitchFamily="18" charset="0"/>
              </a:rPr>
              <a:t>1. Customer Retention- Problem Analysis</a:t>
            </a:r>
          </a:p>
          <a:p>
            <a:r>
              <a:rPr lang="en-IN" dirty="0">
                <a:solidFill>
                  <a:schemeClr val="tx1"/>
                </a:solidFill>
                <a:latin typeface="Modern No. 20" panose="02070704070505020303" pitchFamily="18" charset="0"/>
              </a:rPr>
              <a:t>2. Steps to Process EDA</a:t>
            </a:r>
          </a:p>
          <a:p>
            <a:r>
              <a:rPr lang="en-IN" dirty="0">
                <a:solidFill>
                  <a:schemeClr val="tx1"/>
                </a:solidFill>
                <a:latin typeface="Modern No. 20" panose="02070704070505020303" pitchFamily="18" charset="0"/>
              </a:rPr>
              <a:t>3.Step1:Data Analysis</a:t>
            </a:r>
          </a:p>
          <a:p>
            <a:r>
              <a:rPr lang="en-IN" dirty="0">
                <a:solidFill>
                  <a:schemeClr val="tx1"/>
                </a:solidFill>
                <a:latin typeface="Modern No. 20" panose="02070704070505020303" pitchFamily="18" charset="0"/>
              </a:rPr>
              <a:t>4.Step2:</a:t>
            </a:r>
            <a:r>
              <a:rPr lang="en-US" spc="-50" dirty="0">
                <a:solidFill>
                  <a:schemeClr val="tx1"/>
                </a:solidFill>
                <a:latin typeface="Modern No. 20" panose="02070704070505020303" pitchFamily="18" charset="0"/>
                <a:ea typeface="+mj-ea"/>
                <a:cs typeface="+mj-cs"/>
              </a:rPr>
              <a:t>Data Visualization </a:t>
            </a:r>
          </a:p>
          <a:p>
            <a:r>
              <a:rPr lang="en-US" spc="-50" dirty="0">
                <a:solidFill>
                  <a:schemeClr val="tx1"/>
                </a:solidFill>
                <a:latin typeface="Modern No. 20" panose="02070704070505020303" pitchFamily="18" charset="0"/>
                <a:ea typeface="+mj-ea"/>
                <a:cs typeface="+mj-cs"/>
              </a:rPr>
              <a:t>5.Encoding</a:t>
            </a:r>
          </a:p>
          <a:p>
            <a:r>
              <a:rPr lang="en-US" spc="-50" dirty="0">
                <a:solidFill>
                  <a:schemeClr val="tx1"/>
                </a:solidFill>
                <a:latin typeface="Modern No. 20" panose="02070704070505020303" pitchFamily="18" charset="0"/>
                <a:ea typeface="+mj-ea"/>
                <a:cs typeface="+mj-cs"/>
              </a:rPr>
              <a:t>6.Step3: Correlation</a:t>
            </a:r>
          </a:p>
          <a:p>
            <a:r>
              <a:rPr lang="en-IN" dirty="0">
                <a:solidFill>
                  <a:schemeClr val="tx1"/>
                </a:solidFill>
                <a:latin typeface="Modern No. 20" panose="02070704070505020303" pitchFamily="18" charset="0"/>
              </a:rPr>
              <a:t>7.Feature selection process </a:t>
            </a:r>
          </a:p>
          <a:p>
            <a:r>
              <a:rPr lang="en-IN" dirty="0">
                <a:solidFill>
                  <a:schemeClr val="tx1"/>
                </a:solidFill>
                <a:latin typeface="Modern No. 20" panose="02070704070505020303" pitchFamily="18" charset="0"/>
              </a:rPr>
              <a:t>8.Conclusion</a:t>
            </a:r>
          </a:p>
          <a:p>
            <a:endParaRPr lang="en-IN" dirty="0">
              <a:latin typeface="Modern No. 20" panose="02070704070505020303" pitchFamily="18" charset="0"/>
            </a:endParaRP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2869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FA7D-169D-4281-A6BC-0A6B59DFF792}"/>
              </a:ext>
            </a:extLst>
          </p:cNvPr>
          <p:cNvSpPr>
            <a:spLocks noGrp="1"/>
          </p:cNvSpPr>
          <p:nvPr>
            <p:ph type="title"/>
          </p:nvPr>
        </p:nvSpPr>
        <p:spPr>
          <a:xfrm>
            <a:off x="836023" y="333037"/>
            <a:ext cx="10058400" cy="1450757"/>
          </a:xfrm>
        </p:spPr>
        <p:txBody>
          <a:bodyPr>
            <a:normAutofit fontScale="90000"/>
          </a:bodyPr>
          <a:lstStyle/>
          <a:p>
            <a:br>
              <a:rPr lang="en-IN" dirty="0"/>
            </a:br>
            <a:r>
              <a:rPr lang="en-IN" dirty="0"/>
              <a:t>Customer Retention- </a:t>
            </a:r>
            <a:br>
              <a:rPr lang="en-IN" dirty="0"/>
            </a:br>
            <a:r>
              <a:rPr lang="en-IN" dirty="0"/>
              <a:t>Problem Analysis</a:t>
            </a:r>
          </a:p>
        </p:txBody>
      </p:sp>
      <p:sp>
        <p:nvSpPr>
          <p:cNvPr id="3" name="Content Placeholder 2">
            <a:extLst>
              <a:ext uri="{FF2B5EF4-FFF2-40B4-BE49-F238E27FC236}">
                <a16:creationId xmlns:a16="http://schemas.microsoft.com/office/drawing/2014/main" id="{2F5EBABF-C07E-4755-ADFA-51EB0F75D06A}"/>
              </a:ext>
            </a:extLst>
          </p:cNvPr>
          <p:cNvSpPr>
            <a:spLocks noGrp="1"/>
          </p:cNvSpPr>
          <p:nvPr>
            <p:ph idx="1"/>
          </p:nvPr>
        </p:nvSpPr>
        <p:spPr/>
        <p:txBody>
          <a:bodyPr>
            <a:normAutofit fontScale="92500" lnSpcReduction="20000"/>
          </a:bodyPr>
          <a:lstStyle/>
          <a:p>
            <a:pPr algn="l"/>
            <a:r>
              <a:rPr lang="en-US" b="0" i="0" dirty="0">
                <a:solidFill>
                  <a:schemeClr val="tx1"/>
                </a:solidFill>
                <a:effectLst/>
                <a:latin typeface="Modern No. 20" panose="02070704070505020303" pitchFamily="18" charset="0"/>
                <a:cs typeface="heebo" panose="020B0604020202020204" pitchFamily="2" charset="-79"/>
              </a:rPr>
              <a:t>Customer retention is one of the most important factor for a successful eCommerce business .</a:t>
            </a:r>
          </a:p>
          <a:p>
            <a:pPr algn="l"/>
            <a:r>
              <a:rPr lang="en-US" b="0" i="0" dirty="0">
                <a:solidFill>
                  <a:schemeClr val="tx1"/>
                </a:solidFill>
                <a:effectLst/>
                <a:latin typeface="Modern No. 20" panose="02070704070505020303" pitchFamily="18" charset="0"/>
                <a:cs typeface="heebo" panose="020B0604020202020204" pitchFamily="2" charset="-79"/>
              </a:rPr>
              <a:t> Customer retention </a:t>
            </a:r>
            <a:r>
              <a:rPr lang="en-US" b="0" i="0" dirty="0">
                <a:solidFill>
                  <a:schemeClr val="tx1"/>
                </a:solidFill>
                <a:effectLst/>
                <a:latin typeface="Modern No. 20" panose="02070704070505020303" pitchFamily="18" charset="0"/>
              </a:rPr>
              <a:t>defines as the ability of a business to avoid customer defection for a while, and  It also includes all activities that a business engages in to ensure customer loyalty and retaining your existing customers is one of the best ways to increase your recurring revenue and average cart value.</a:t>
            </a:r>
          </a:p>
          <a:p>
            <a:r>
              <a:rPr lang="en-IN" sz="1800" dirty="0">
                <a:solidFill>
                  <a:srgbClr val="111111"/>
                </a:solidFill>
                <a:effectLst/>
                <a:latin typeface="Modern No. 20" panose="02070704070505020303" pitchFamily="18" charset="0"/>
                <a:ea typeface="Calibri" panose="020F0502020204030204" pitchFamily="34" charset="0"/>
              </a:rPr>
              <a:t>Five major factors that contributed to the success of an e-commerce store have been identified as: service quality, </a:t>
            </a:r>
            <a:r>
              <a:rPr lang="en-IN" dirty="0">
                <a:solidFill>
                  <a:srgbClr val="111111"/>
                </a:solidFill>
                <a:effectLst/>
                <a:latin typeface="Modern No. 20" panose="02070704070505020303" pitchFamily="18" charset="0"/>
                <a:ea typeface="Calibri" panose="020F0502020204030204" pitchFamily="34" charset="0"/>
              </a:rPr>
              <a:t>system</a:t>
            </a:r>
            <a:r>
              <a:rPr lang="en-IN" sz="1800" dirty="0">
                <a:solidFill>
                  <a:srgbClr val="111111"/>
                </a:solidFill>
                <a:effectLst/>
                <a:latin typeface="Modern No. 20" panose="02070704070505020303" pitchFamily="18" charset="0"/>
                <a:ea typeface="Calibri" panose="020F0502020204030204" pitchFamily="34" charset="0"/>
              </a:rPr>
              <a:t> quality, information quality, trust and net benefit.</a:t>
            </a:r>
          </a:p>
          <a:p>
            <a:r>
              <a:rPr lang="en-IN" sz="1800" dirty="0">
                <a:solidFill>
                  <a:srgbClr val="111111"/>
                </a:solidFill>
                <a:effectLst/>
                <a:latin typeface="Modern No. 20" panose="02070704070505020303" pitchFamily="18" charset="0"/>
                <a:ea typeface="Calibri" panose="020F0502020204030204" pitchFamily="34" charset="0"/>
                <a:cs typeface="Times New Roman" panose="02020603050405020304" pitchFamily="18" charset="0"/>
              </a:rPr>
              <a:t>The Data collected is from the Indian online shoppers. Results indicate the e-retail success factors, which are very much critical for customer satisfaction.</a:t>
            </a:r>
          </a:p>
          <a:p>
            <a:r>
              <a:rPr lang="en-US" sz="2100" b="0" i="0" dirty="0">
                <a:solidFill>
                  <a:srgbClr val="000000"/>
                </a:solidFill>
                <a:effectLst/>
                <a:latin typeface="Modern No. 20" panose="02070704070505020303" pitchFamily="18" charset="0"/>
              </a:rPr>
              <a:t>The given model is a classification model which is used to predict the best Indian online retailer would you recommend to a friend based on the various feedback details and reviews of the daily online customers</a:t>
            </a:r>
            <a:endParaRPr lang="en-IN" sz="2100" dirty="0">
              <a:effectLst/>
              <a:latin typeface="Modern No. 20" panose="02070704070505020303" pitchFamily="18" charset="0"/>
              <a:ea typeface="Calibri" panose="020F0502020204030204" pitchFamily="34" charset="0"/>
              <a:cs typeface="Times New Roman" panose="02020603050405020304" pitchFamily="18" charset="0"/>
            </a:endParaRPr>
          </a:p>
          <a:p>
            <a:endParaRPr lang="en-IN" sz="1800" dirty="0">
              <a:latin typeface="Modern No. 20" panose="02070704070505020303" pitchFamily="18" charset="0"/>
            </a:endParaRPr>
          </a:p>
        </p:txBody>
      </p:sp>
      <p:sp>
        <p:nvSpPr>
          <p:cNvPr id="4" name="Diamond 3">
            <a:extLst>
              <a:ext uri="{FF2B5EF4-FFF2-40B4-BE49-F238E27FC236}">
                <a16:creationId xmlns:a16="http://schemas.microsoft.com/office/drawing/2014/main" id="{15907EBD-9E21-40B9-94AE-E9B374599589}"/>
              </a:ext>
            </a:extLst>
          </p:cNvPr>
          <p:cNvSpPr/>
          <p:nvPr/>
        </p:nvSpPr>
        <p:spPr>
          <a:xfrm>
            <a:off x="43545" y="1911289"/>
            <a:ext cx="914400" cy="428172"/>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1</a:t>
            </a:r>
          </a:p>
        </p:txBody>
      </p:sp>
      <p:sp>
        <p:nvSpPr>
          <p:cNvPr id="6" name="Diamond 5">
            <a:extLst>
              <a:ext uri="{FF2B5EF4-FFF2-40B4-BE49-F238E27FC236}">
                <a16:creationId xmlns:a16="http://schemas.microsoft.com/office/drawing/2014/main" id="{CDA20697-2D12-4D3E-9DD3-26954F8A4FC1}"/>
              </a:ext>
            </a:extLst>
          </p:cNvPr>
          <p:cNvSpPr/>
          <p:nvPr/>
        </p:nvSpPr>
        <p:spPr>
          <a:xfrm>
            <a:off x="59514" y="2524189"/>
            <a:ext cx="926010" cy="464457"/>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2</a:t>
            </a:r>
          </a:p>
        </p:txBody>
      </p:sp>
      <p:sp>
        <p:nvSpPr>
          <p:cNvPr id="7" name="Diamond 6">
            <a:extLst>
              <a:ext uri="{FF2B5EF4-FFF2-40B4-BE49-F238E27FC236}">
                <a16:creationId xmlns:a16="http://schemas.microsoft.com/office/drawing/2014/main" id="{B20FE545-D5F7-4222-A031-E2E8F4121C5D}"/>
              </a:ext>
            </a:extLst>
          </p:cNvPr>
          <p:cNvSpPr/>
          <p:nvPr/>
        </p:nvSpPr>
        <p:spPr>
          <a:xfrm>
            <a:off x="1" y="3405602"/>
            <a:ext cx="969554" cy="464457"/>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3</a:t>
            </a:r>
          </a:p>
        </p:txBody>
      </p:sp>
      <p:sp>
        <p:nvSpPr>
          <p:cNvPr id="8" name="Diamond 7">
            <a:extLst>
              <a:ext uri="{FF2B5EF4-FFF2-40B4-BE49-F238E27FC236}">
                <a16:creationId xmlns:a16="http://schemas.microsoft.com/office/drawing/2014/main" id="{146F81C1-0267-44D3-9407-1309673DCFF2}"/>
              </a:ext>
            </a:extLst>
          </p:cNvPr>
          <p:cNvSpPr/>
          <p:nvPr/>
        </p:nvSpPr>
        <p:spPr>
          <a:xfrm>
            <a:off x="0" y="3984525"/>
            <a:ext cx="969554" cy="464457"/>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4</a:t>
            </a:r>
          </a:p>
        </p:txBody>
      </p:sp>
      <p:sp>
        <p:nvSpPr>
          <p:cNvPr id="9" name="Diamond 8">
            <a:extLst>
              <a:ext uri="{FF2B5EF4-FFF2-40B4-BE49-F238E27FC236}">
                <a16:creationId xmlns:a16="http://schemas.microsoft.com/office/drawing/2014/main" id="{6B1526A6-602C-4142-953D-DBF728657941}"/>
              </a:ext>
            </a:extLst>
          </p:cNvPr>
          <p:cNvSpPr/>
          <p:nvPr/>
        </p:nvSpPr>
        <p:spPr>
          <a:xfrm>
            <a:off x="43545" y="4703971"/>
            <a:ext cx="926010" cy="464457"/>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5</a:t>
            </a:r>
          </a:p>
        </p:txBody>
      </p:sp>
    </p:spTree>
    <p:extLst>
      <p:ext uri="{BB962C8B-B14F-4D97-AF65-F5344CB8AC3E}">
        <p14:creationId xmlns:p14="http://schemas.microsoft.com/office/powerpoint/2010/main" val="381482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69FC-F6CF-4EFD-964E-6589B2E1FEAF}"/>
              </a:ext>
            </a:extLst>
          </p:cNvPr>
          <p:cNvSpPr>
            <a:spLocks noGrp="1"/>
          </p:cNvSpPr>
          <p:nvPr>
            <p:ph type="title"/>
          </p:nvPr>
        </p:nvSpPr>
        <p:spPr>
          <a:xfrm>
            <a:off x="391886" y="248783"/>
            <a:ext cx="10058400" cy="1480457"/>
          </a:xfrm>
        </p:spPr>
        <p:txBody>
          <a:bodyPr/>
          <a:lstStyle/>
          <a:p>
            <a:r>
              <a:rPr lang="en-IN" dirty="0"/>
              <a:t>Steps to Process EDA:</a:t>
            </a:r>
          </a:p>
        </p:txBody>
      </p:sp>
      <p:graphicFrame>
        <p:nvGraphicFramePr>
          <p:cNvPr id="5" name="Content Placeholder 4">
            <a:extLst>
              <a:ext uri="{FF2B5EF4-FFF2-40B4-BE49-F238E27FC236}">
                <a16:creationId xmlns:a16="http://schemas.microsoft.com/office/drawing/2014/main" id="{6FF19882-DCA8-46C5-90C9-4B790234A1AA}"/>
              </a:ext>
            </a:extLst>
          </p:cNvPr>
          <p:cNvGraphicFramePr>
            <a:graphicFrameLocks noGrp="1"/>
          </p:cNvGraphicFramePr>
          <p:nvPr>
            <p:ph idx="1"/>
            <p:extLst>
              <p:ext uri="{D42A27DB-BD31-4B8C-83A1-F6EECF244321}">
                <p14:modId xmlns:p14="http://schemas.microsoft.com/office/powerpoint/2010/main" val="2457563567"/>
              </p:ext>
            </p:extLst>
          </p:nvPr>
        </p:nvGraphicFramePr>
        <p:xfrm>
          <a:off x="391886" y="1973943"/>
          <a:ext cx="10763477" cy="3895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6870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4D7379-0055-459C-B192-734E968C0C7F}"/>
              </a:ext>
            </a:extLst>
          </p:cNvPr>
          <p:cNvPicPr>
            <a:picLocks noChangeAspect="1"/>
          </p:cNvPicPr>
          <p:nvPr/>
        </p:nvPicPr>
        <p:blipFill>
          <a:blip r:embed="rId2"/>
          <a:stretch>
            <a:fillRect/>
          </a:stretch>
        </p:blipFill>
        <p:spPr>
          <a:xfrm>
            <a:off x="5558971" y="2525486"/>
            <a:ext cx="6429829" cy="3754097"/>
          </a:xfrm>
          <a:prstGeom prst="rect">
            <a:avLst/>
          </a:prstGeom>
        </p:spPr>
      </p:pic>
      <p:sp>
        <p:nvSpPr>
          <p:cNvPr id="5" name="Title 4">
            <a:extLst>
              <a:ext uri="{FF2B5EF4-FFF2-40B4-BE49-F238E27FC236}">
                <a16:creationId xmlns:a16="http://schemas.microsoft.com/office/drawing/2014/main" id="{5A46ED4B-F6C2-40FA-8046-EA770286244B}"/>
              </a:ext>
            </a:extLst>
          </p:cNvPr>
          <p:cNvSpPr>
            <a:spLocks noGrp="1"/>
          </p:cNvSpPr>
          <p:nvPr>
            <p:ph type="title"/>
          </p:nvPr>
        </p:nvSpPr>
        <p:spPr>
          <a:xfrm>
            <a:off x="566058" y="972457"/>
            <a:ext cx="3756182" cy="870855"/>
          </a:xfrm>
        </p:spPr>
        <p:txBody>
          <a:bodyPr>
            <a:normAutofit/>
          </a:bodyPr>
          <a:lstStyle/>
          <a:p>
            <a:r>
              <a:rPr lang="en-IN" dirty="0"/>
              <a:t>Step1:</a:t>
            </a:r>
          </a:p>
        </p:txBody>
      </p:sp>
      <p:sp>
        <p:nvSpPr>
          <p:cNvPr id="6" name="Content Placeholder 5">
            <a:extLst>
              <a:ext uri="{FF2B5EF4-FFF2-40B4-BE49-F238E27FC236}">
                <a16:creationId xmlns:a16="http://schemas.microsoft.com/office/drawing/2014/main" id="{6966B699-39DB-4F6D-BE08-595579DED8A1}"/>
              </a:ext>
            </a:extLst>
          </p:cNvPr>
          <p:cNvSpPr>
            <a:spLocks noGrp="1"/>
          </p:cNvSpPr>
          <p:nvPr>
            <p:ph idx="1"/>
          </p:nvPr>
        </p:nvSpPr>
        <p:spPr>
          <a:xfrm>
            <a:off x="5123543" y="1571843"/>
            <a:ext cx="6052457" cy="4535714"/>
          </a:xfrm>
        </p:spPr>
        <p:txBody>
          <a:bodyPr/>
          <a:lstStyle/>
          <a:p>
            <a:pPr algn="l"/>
            <a:r>
              <a:rPr lang="en-US" b="1" dirty="0">
                <a:solidFill>
                  <a:srgbClr val="000000"/>
                </a:solidFill>
                <a:latin typeface="Helvetica Neue"/>
              </a:rPr>
              <a:t>N</a:t>
            </a:r>
            <a:r>
              <a:rPr lang="en-US" b="1" i="0" dirty="0">
                <a:solidFill>
                  <a:srgbClr val="000000"/>
                </a:solidFill>
                <a:effectLst/>
                <a:latin typeface="Helvetica Neue"/>
              </a:rPr>
              <a:t>ull values and Null count of each column in the given dataset</a:t>
            </a:r>
          </a:p>
        </p:txBody>
      </p:sp>
      <p:sp>
        <p:nvSpPr>
          <p:cNvPr id="7" name="Text Placeholder 6">
            <a:extLst>
              <a:ext uri="{FF2B5EF4-FFF2-40B4-BE49-F238E27FC236}">
                <a16:creationId xmlns:a16="http://schemas.microsoft.com/office/drawing/2014/main" id="{DA2BA854-A2AF-4731-9AE4-5F23F92F2A5C}"/>
              </a:ext>
            </a:extLst>
          </p:cNvPr>
          <p:cNvSpPr>
            <a:spLocks noGrp="1"/>
          </p:cNvSpPr>
          <p:nvPr>
            <p:ph type="body" sz="half" idx="2"/>
          </p:nvPr>
        </p:nvSpPr>
        <p:spPr>
          <a:xfrm>
            <a:off x="34809" y="2322286"/>
            <a:ext cx="4571999" cy="4535714"/>
          </a:xfrm>
        </p:spPr>
        <p:txBody>
          <a:bodyPr>
            <a:normAutofit/>
          </a:bodyPr>
          <a:lstStyle/>
          <a:p>
            <a:r>
              <a:rPr lang="en-IN" dirty="0"/>
              <a:t>1)</a:t>
            </a:r>
            <a:r>
              <a:rPr lang="en-IN" dirty="0">
                <a:latin typeface="Modern No. 20" panose="02070704070505020303" pitchFamily="18" charset="0"/>
              </a:rPr>
              <a:t>There are 269 rows, and 71 columns present in the data set</a:t>
            </a:r>
            <a:r>
              <a:rPr lang="en-IN" dirty="0"/>
              <a:t>.</a:t>
            </a:r>
          </a:p>
          <a:p>
            <a:r>
              <a:rPr lang="en-IN" dirty="0"/>
              <a:t>2</a:t>
            </a:r>
            <a:r>
              <a:rPr lang="en-IN" sz="1400" dirty="0"/>
              <a:t>)</a:t>
            </a:r>
            <a:r>
              <a:rPr lang="en-US" sz="1400" b="0" i="0" dirty="0">
                <a:solidFill>
                  <a:srgbClr val="000000"/>
                </a:solidFill>
                <a:effectLst/>
                <a:latin typeface="Helvetica Neue"/>
              </a:rPr>
              <a:t> </a:t>
            </a:r>
            <a:r>
              <a:rPr lang="en-US" sz="1600" b="0" i="0" dirty="0">
                <a:solidFill>
                  <a:schemeClr val="bg1"/>
                </a:solidFill>
                <a:effectLst/>
                <a:latin typeface="Modern No. 20" panose="02070704070505020303" pitchFamily="18" charset="0"/>
              </a:rPr>
              <a:t>The given model is a classification model which is used to predict the best Indian online retailer would you recommend to a friend based on the various feedback details and reviews of the daily online customers.</a:t>
            </a:r>
          </a:p>
          <a:p>
            <a:r>
              <a:rPr lang="en-US" dirty="0">
                <a:solidFill>
                  <a:schemeClr val="bg1"/>
                </a:solidFill>
                <a:latin typeface="Modern No. 20" panose="02070704070505020303" pitchFamily="18" charset="0"/>
              </a:rPr>
              <a:t>3)Data type  is Object type.</a:t>
            </a:r>
          </a:p>
          <a:p>
            <a:r>
              <a:rPr lang="en-US" dirty="0">
                <a:solidFill>
                  <a:schemeClr val="bg1"/>
                </a:solidFill>
                <a:latin typeface="Helvetica Neue"/>
              </a:rPr>
              <a:t>4</a:t>
            </a:r>
            <a:r>
              <a:rPr lang="en-US" dirty="0">
                <a:solidFill>
                  <a:schemeClr val="bg1"/>
                </a:solidFill>
                <a:latin typeface="Modern No. 20" panose="02070704070505020303" pitchFamily="18" charset="0"/>
              </a:rPr>
              <a:t>)There is no null count present in the dataset.</a:t>
            </a:r>
            <a:endParaRPr lang="en-IN" dirty="0">
              <a:solidFill>
                <a:schemeClr val="bg1"/>
              </a:solidFill>
              <a:latin typeface="Modern No. 20" panose="02070704070505020303" pitchFamily="18" charset="0"/>
            </a:endParaRPr>
          </a:p>
        </p:txBody>
      </p:sp>
    </p:spTree>
    <p:extLst>
      <p:ext uri="{BB962C8B-B14F-4D97-AF65-F5344CB8AC3E}">
        <p14:creationId xmlns:p14="http://schemas.microsoft.com/office/powerpoint/2010/main" val="315134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E428662-A797-4FB2-8FA4-77A39A26E163}"/>
              </a:ext>
            </a:extLst>
          </p:cNvPr>
          <p:cNvSpPr txBox="1"/>
          <p:nvPr/>
        </p:nvSpPr>
        <p:spPr>
          <a:xfrm>
            <a:off x="721086" y="4706666"/>
            <a:ext cx="10823444" cy="832303"/>
          </a:xfrm>
          <a:prstGeom prst="rect">
            <a:avLst/>
          </a:prstGeom>
        </p:spPr>
        <p:txBody>
          <a:bodyPr vert="horz" lIns="91440" tIns="45720" rIns="91440" bIns="45720" rtlCol="0" anchor="b">
            <a:normAutofit fontScale="92500"/>
          </a:bodyPr>
          <a:lstStyle/>
          <a:p>
            <a:pPr>
              <a:lnSpc>
                <a:spcPct val="90000"/>
              </a:lnSpc>
              <a:spcBef>
                <a:spcPct val="0"/>
              </a:spcBef>
              <a:spcAft>
                <a:spcPts val="600"/>
              </a:spcAft>
            </a:pPr>
            <a:r>
              <a:rPr lang="en-US" sz="4700" b="1" spc="-50" dirty="0">
                <a:solidFill>
                  <a:schemeClr val="tx1">
                    <a:lumMod val="85000"/>
                    <a:lumOff val="15000"/>
                  </a:schemeClr>
                </a:solidFill>
                <a:latin typeface="+mj-lt"/>
                <a:ea typeface="+mj-ea"/>
                <a:cs typeface="+mj-cs"/>
              </a:rPr>
              <a:t>Data Visualization using bar graph:</a:t>
            </a:r>
          </a:p>
        </p:txBody>
      </p:sp>
      <p:pic>
        <p:nvPicPr>
          <p:cNvPr id="9" name="Picture 8">
            <a:extLst>
              <a:ext uri="{FF2B5EF4-FFF2-40B4-BE49-F238E27FC236}">
                <a16:creationId xmlns:a16="http://schemas.microsoft.com/office/drawing/2014/main" id="{8EF083C4-DD4B-4BE2-AD96-AA919AAA59B3}"/>
              </a:ext>
            </a:extLst>
          </p:cNvPr>
          <p:cNvPicPr>
            <a:picLocks noChangeAspect="1"/>
          </p:cNvPicPr>
          <p:nvPr/>
        </p:nvPicPr>
        <p:blipFill rotWithShape="1">
          <a:blip r:embed="rId2"/>
          <a:srcRect r="-1" b="19993"/>
          <a:stretch/>
        </p:blipFill>
        <p:spPr>
          <a:xfrm>
            <a:off x="2859314" y="640079"/>
            <a:ext cx="8692606" cy="3728333"/>
          </a:xfrm>
          <a:prstGeom prst="rect">
            <a:avLst/>
          </a:prstGeom>
        </p:spPr>
      </p:pic>
      <p:cxnSp>
        <p:nvCxnSpPr>
          <p:cNvPr id="20" name="!!Straight Connector">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Diagonal Corners Rounded 16">
            <a:extLst>
              <a:ext uri="{FF2B5EF4-FFF2-40B4-BE49-F238E27FC236}">
                <a16:creationId xmlns:a16="http://schemas.microsoft.com/office/drawing/2014/main" id="{6E92E736-CBFD-4B09-9FE1-2129EF233AE6}"/>
              </a:ext>
            </a:extLst>
          </p:cNvPr>
          <p:cNvSpPr/>
          <p:nvPr/>
        </p:nvSpPr>
        <p:spPr>
          <a:xfrm>
            <a:off x="385318" y="622286"/>
            <a:ext cx="3667830" cy="4172916"/>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Modern No. 20" panose="02070704070505020303" pitchFamily="18" charset="0"/>
              </a:rPr>
              <a:t>Amongst all the retailing online websites Amazon is the highest retailer that any customer would recommend based on the Data Collected from the Indian Online shoppers using all the feature details.</a:t>
            </a:r>
          </a:p>
        </p:txBody>
      </p:sp>
      <p:sp>
        <p:nvSpPr>
          <p:cNvPr id="19" name="Rectangle: Single Corner Snipped 18">
            <a:extLst>
              <a:ext uri="{FF2B5EF4-FFF2-40B4-BE49-F238E27FC236}">
                <a16:creationId xmlns:a16="http://schemas.microsoft.com/office/drawing/2014/main" id="{9B9D4AA6-47CD-47FE-A01C-B054EABEE18D}"/>
              </a:ext>
            </a:extLst>
          </p:cNvPr>
          <p:cNvSpPr/>
          <p:nvPr/>
        </p:nvSpPr>
        <p:spPr>
          <a:xfrm>
            <a:off x="721086" y="777012"/>
            <a:ext cx="2959394" cy="542017"/>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solidFill>
                  <a:schemeClr val="tx1"/>
                </a:solidFill>
                <a:latin typeface="Modern No. 20" panose="02070704070505020303" pitchFamily="18" charset="0"/>
              </a:rPr>
              <a:t>Step 2:</a:t>
            </a:r>
          </a:p>
        </p:txBody>
      </p:sp>
    </p:spTree>
    <p:extLst>
      <p:ext uri="{BB962C8B-B14F-4D97-AF65-F5344CB8AC3E}">
        <p14:creationId xmlns:p14="http://schemas.microsoft.com/office/powerpoint/2010/main" val="800347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9C216B-DED4-43EF-ABDD-DB898A461255}"/>
              </a:ext>
            </a:extLst>
          </p:cNvPr>
          <p:cNvSpPr/>
          <p:nvPr/>
        </p:nvSpPr>
        <p:spPr>
          <a:xfrm>
            <a:off x="2496457" y="188687"/>
            <a:ext cx="7358743" cy="6821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latin typeface="Modern No. 20" panose="02070704070505020303" pitchFamily="18" charset="0"/>
              </a:rPr>
              <a:t>Encoding of Data</a:t>
            </a:r>
          </a:p>
        </p:txBody>
      </p:sp>
      <p:sp>
        <p:nvSpPr>
          <p:cNvPr id="3" name="Rectangle: Rounded Corners 2">
            <a:extLst>
              <a:ext uri="{FF2B5EF4-FFF2-40B4-BE49-F238E27FC236}">
                <a16:creationId xmlns:a16="http://schemas.microsoft.com/office/drawing/2014/main" id="{F1EA6F4E-2AE1-476E-B085-15FD4EB91FE1}"/>
              </a:ext>
            </a:extLst>
          </p:cNvPr>
          <p:cNvSpPr/>
          <p:nvPr/>
        </p:nvSpPr>
        <p:spPr>
          <a:xfrm>
            <a:off x="725713" y="1378857"/>
            <a:ext cx="4688113" cy="23114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endParaRPr lang="en-US" b="1" i="0" dirty="0">
              <a:solidFill>
                <a:srgbClr val="000000"/>
              </a:solidFill>
              <a:effectLst/>
              <a:latin typeface="inherit"/>
            </a:endParaRPr>
          </a:p>
          <a:p>
            <a:pPr algn="l"/>
            <a:endParaRPr lang="en-US" b="1" dirty="0">
              <a:solidFill>
                <a:srgbClr val="000000"/>
              </a:solidFill>
              <a:latin typeface="inherit"/>
            </a:endParaRPr>
          </a:p>
          <a:p>
            <a:pPr algn="l"/>
            <a:endParaRPr lang="en-US" i="0" dirty="0">
              <a:solidFill>
                <a:srgbClr val="000000"/>
              </a:solidFill>
              <a:effectLst/>
              <a:latin typeface="Modern No. 20" panose="02070704070505020303" pitchFamily="18" charset="0"/>
            </a:endParaRPr>
          </a:p>
          <a:p>
            <a:pPr algn="l"/>
            <a:endParaRPr lang="en-US" b="1" dirty="0">
              <a:solidFill>
                <a:srgbClr val="000000"/>
              </a:solidFill>
              <a:latin typeface="inherit"/>
            </a:endParaRPr>
          </a:p>
          <a:p>
            <a:pPr algn="l"/>
            <a:endParaRPr lang="en-US" b="1" i="0" dirty="0">
              <a:solidFill>
                <a:srgbClr val="000000"/>
              </a:solidFill>
              <a:effectLst/>
              <a:latin typeface="inherit"/>
            </a:endParaRPr>
          </a:p>
          <a:p>
            <a:pPr algn="l"/>
            <a:endParaRPr lang="en-US" b="1" dirty="0">
              <a:solidFill>
                <a:srgbClr val="000000"/>
              </a:solidFill>
              <a:latin typeface="inherit"/>
            </a:endParaRPr>
          </a:p>
          <a:p>
            <a:pPr algn="l"/>
            <a:endParaRPr lang="en-US" b="1" i="0" dirty="0">
              <a:solidFill>
                <a:srgbClr val="000000"/>
              </a:solidFill>
              <a:effectLst/>
              <a:latin typeface="inherit"/>
            </a:endParaRPr>
          </a:p>
          <a:p>
            <a:pPr algn="l"/>
            <a:endParaRPr lang="en-US" b="1" i="0" dirty="0">
              <a:solidFill>
                <a:srgbClr val="000000"/>
              </a:solidFill>
              <a:effectLst/>
              <a:latin typeface="Modern No. 20" panose="02070704070505020303" pitchFamily="18" charset="0"/>
            </a:endParaRPr>
          </a:p>
          <a:p>
            <a:pPr algn="l"/>
            <a:r>
              <a:rPr lang="en-US" b="1" i="0" dirty="0">
                <a:solidFill>
                  <a:srgbClr val="000000"/>
                </a:solidFill>
                <a:effectLst/>
                <a:latin typeface="Modern No. 20" panose="02070704070505020303" pitchFamily="18" charset="0"/>
              </a:rPr>
              <a:t>Label </a:t>
            </a:r>
            <a:r>
              <a:rPr lang="en-US" sz="2400" b="1" i="0" dirty="0">
                <a:solidFill>
                  <a:srgbClr val="000000"/>
                </a:solidFill>
                <a:effectLst/>
                <a:latin typeface="Modern No. 20" panose="02070704070505020303" pitchFamily="18" charset="0"/>
              </a:rPr>
              <a:t>Encoder</a:t>
            </a:r>
            <a:r>
              <a:rPr lang="en-US" b="1" i="0" dirty="0">
                <a:solidFill>
                  <a:srgbClr val="000000"/>
                </a:solidFill>
                <a:effectLst/>
                <a:latin typeface="Modern No. 20" panose="02070704070505020303" pitchFamily="18" charset="0"/>
              </a:rPr>
              <a:t>:</a:t>
            </a:r>
          </a:p>
          <a:p>
            <a:pPr algn="l"/>
            <a:r>
              <a:rPr lang="en-US" sz="2000" b="0" i="0" dirty="0">
                <a:solidFill>
                  <a:srgbClr val="000000"/>
                </a:solidFill>
                <a:effectLst/>
                <a:latin typeface="Modern No. 20" panose="02070704070505020303" pitchFamily="18" charset="0"/>
              </a:rPr>
              <a:t>Encoding the target variable using label encoder</a:t>
            </a:r>
            <a:r>
              <a:rPr lang="en-US" b="0" i="0" dirty="0">
                <a:solidFill>
                  <a:srgbClr val="000000"/>
                </a:solidFill>
                <a:effectLst/>
                <a:latin typeface="Modern No. 20" panose="02070704070505020303" pitchFamily="18" charset="0"/>
              </a:rPr>
              <a:t>.</a:t>
            </a:r>
          </a:p>
          <a:p>
            <a:pPr algn="l"/>
            <a:endParaRPr lang="en-US" dirty="0">
              <a:solidFill>
                <a:srgbClr val="000000"/>
              </a:solidFill>
              <a:latin typeface="Modern No. 20" panose="02070704070505020303" pitchFamily="18" charset="0"/>
            </a:endParaRPr>
          </a:p>
          <a:p>
            <a:pPr algn="l"/>
            <a:endParaRPr lang="en-US" b="0" i="0" dirty="0">
              <a:solidFill>
                <a:srgbClr val="000000"/>
              </a:solidFill>
              <a:effectLst/>
              <a:latin typeface="Helvetica Neue"/>
            </a:endParaRPr>
          </a:p>
          <a:p>
            <a:pPr algn="l"/>
            <a:endParaRPr lang="en-US" dirty="0">
              <a:solidFill>
                <a:srgbClr val="000000"/>
              </a:solidFill>
              <a:latin typeface="Helvetica Neue"/>
            </a:endParaRPr>
          </a:p>
          <a:p>
            <a:pPr algn="l"/>
            <a:endParaRPr lang="en-US" b="0" i="0" dirty="0">
              <a:solidFill>
                <a:srgbClr val="000000"/>
              </a:solidFill>
              <a:effectLst/>
              <a:latin typeface="Helvetica Neue"/>
            </a:endParaRPr>
          </a:p>
          <a:p>
            <a:pPr algn="l"/>
            <a:endParaRPr lang="en-US" dirty="0">
              <a:solidFill>
                <a:srgbClr val="000000"/>
              </a:solidFill>
              <a:latin typeface="Helvetica Neue"/>
            </a:endParaRPr>
          </a:p>
          <a:p>
            <a:pPr algn="l"/>
            <a:endParaRPr lang="en-US" b="0" i="0" dirty="0">
              <a:solidFill>
                <a:srgbClr val="000000"/>
              </a:solidFill>
              <a:effectLst/>
              <a:latin typeface="Helvetica Neue"/>
            </a:endParaRPr>
          </a:p>
          <a:p>
            <a:pPr algn="l"/>
            <a:endParaRPr lang="en-US" dirty="0">
              <a:solidFill>
                <a:srgbClr val="000000"/>
              </a:solidFill>
              <a:latin typeface="Helvetica Neue"/>
            </a:endParaRPr>
          </a:p>
          <a:p>
            <a:pPr algn="l"/>
            <a:endParaRPr lang="en-US" b="0" i="0" dirty="0">
              <a:solidFill>
                <a:srgbClr val="000000"/>
              </a:solidFill>
              <a:effectLst/>
              <a:latin typeface="Helvetica Neue"/>
            </a:endParaRPr>
          </a:p>
        </p:txBody>
      </p:sp>
      <p:sp>
        <p:nvSpPr>
          <p:cNvPr id="6" name="Rectangle: Rounded Corners 5">
            <a:extLst>
              <a:ext uri="{FF2B5EF4-FFF2-40B4-BE49-F238E27FC236}">
                <a16:creationId xmlns:a16="http://schemas.microsoft.com/office/drawing/2014/main" id="{BD53DDA4-48A1-4E18-87FA-7BEB537E6C90}"/>
              </a:ext>
            </a:extLst>
          </p:cNvPr>
          <p:cNvSpPr/>
          <p:nvPr/>
        </p:nvSpPr>
        <p:spPr>
          <a:xfrm>
            <a:off x="725713" y="3937000"/>
            <a:ext cx="4688113" cy="21916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Modern No. 20" panose="02070704070505020303" pitchFamily="18" charset="0"/>
              </a:rPr>
              <a:t>Ordinal Encoder:</a:t>
            </a:r>
          </a:p>
          <a:p>
            <a:pPr algn="ctr"/>
            <a:r>
              <a:rPr lang="en-US" sz="2400" dirty="0">
                <a:latin typeface="Modern No. 20" panose="02070704070505020303" pitchFamily="18" charset="0"/>
              </a:rPr>
              <a:t>Encoding all the other features using Ordinal encoder since the features are in object type.</a:t>
            </a:r>
            <a:endParaRPr lang="en-IN" sz="2400" dirty="0">
              <a:latin typeface="Modern No. 20" panose="02070704070505020303" pitchFamily="18" charset="0"/>
            </a:endParaRPr>
          </a:p>
        </p:txBody>
      </p:sp>
      <p:pic>
        <p:nvPicPr>
          <p:cNvPr id="10" name="Picture 9">
            <a:extLst>
              <a:ext uri="{FF2B5EF4-FFF2-40B4-BE49-F238E27FC236}">
                <a16:creationId xmlns:a16="http://schemas.microsoft.com/office/drawing/2014/main" id="{E4CE37A6-404A-4BF2-BF64-C372274719F8}"/>
              </a:ext>
            </a:extLst>
          </p:cNvPr>
          <p:cNvPicPr>
            <a:picLocks noChangeAspect="1"/>
          </p:cNvPicPr>
          <p:nvPr/>
        </p:nvPicPr>
        <p:blipFill>
          <a:blip r:embed="rId2"/>
          <a:stretch>
            <a:fillRect/>
          </a:stretch>
        </p:blipFill>
        <p:spPr>
          <a:xfrm>
            <a:off x="6444342" y="1583871"/>
            <a:ext cx="4912633" cy="3690258"/>
          </a:xfrm>
          <a:prstGeom prst="rect">
            <a:avLst/>
          </a:prstGeom>
        </p:spPr>
      </p:pic>
    </p:spTree>
    <p:extLst>
      <p:ext uri="{BB962C8B-B14F-4D97-AF65-F5344CB8AC3E}">
        <p14:creationId xmlns:p14="http://schemas.microsoft.com/office/powerpoint/2010/main" val="2106362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8A4289-90D7-4C19-AA69-B57E6BB492DA}"/>
              </a:ext>
            </a:extLst>
          </p:cNvPr>
          <p:cNvPicPr>
            <a:picLocks noChangeAspect="1"/>
          </p:cNvPicPr>
          <p:nvPr/>
        </p:nvPicPr>
        <p:blipFill>
          <a:blip r:embed="rId2"/>
          <a:stretch>
            <a:fillRect/>
          </a:stretch>
        </p:blipFill>
        <p:spPr>
          <a:xfrm>
            <a:off x="5892800" y="1433060"/>
            <a:ext cx="6168570" cy="4474254"/>
          </a:xfrm>
          <a:prstGeom prst="rect">
            <a:avLst/>
          </a:prstGeom>
        </p:spPr>
      </p:pic>
      <p:sp>
        <p:nvSpPr>
          <p:cNvPr id="7" name="Arrow: Pentagon 6">
            <a:extLst>
              <a:ext uri="{FF2B5EF4-FFF2-40B4-BE49-F238E27FC236}">
                <a16:creationId xmlns:a16="http://schemas.microsoft.com/office/drawing/2014/main" id="{A22FF516-FBD0-4E22-AA29-44F9C5A381C4}"/>
              </a:ext>
            </a:extLst>
          </p:cNvPr>
          <p:cNvSpPr/>
          <p:nvPr/>
        </p:nvSpPr>
        <p:spPr>
          <a:xfrm>
            <a:off x="130630" y="1433060"/>
            <a:ext cx="5958114" cy="1655592"/>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Modern No. 20" panose="02070704070505020303" pitchFamily="18" charset="0"/>
              </a:rPr>
              <a:t>Correlation of the target variable with respect to all the other features.</a:t>
            </a:r>
          </a:p>
        </p:txBody>
      </p:sp>
      <p:sp>
        <p:nvSpPr>
          <p:cNvPr id="8" name="Rectangle 7">
            <a:extLst>
              <a:ext uri="{FF2B5EF4-FFF2-40B4-BE49-F238E27FC236}">
                <a16:creationId xmlns:a16="http://schemas.microsoft.com/office/drawing/2014/main" id="{45F89CEA-649D-4514-A825-8E7BC5409C05}"/>
              </a:ext>
            </a:extLst>
          </p:cNvPr>
          <p:cNvSpPr/>
          <p:nvPr/>
        </p:nvSpPr>
        <p:spPr>
          <a:xfrm>
            <a:off x="130630" y="3178629"/>
            <a:ext cx="5573484" cy="30006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Modern No. 20" panose="02070704070505020303" pitchFamily="18" charset="0"/>
              </a:rPr>
              <a:t>Code Used:</a:t>
            </a:r>
          </a:p>
          <a:p>
            <a:pPr algn="ctr"/>
            <a:r>
              <a:rPr lang="en-US" dirty="0">
                <a:latin typeface="Modern No. 20" panose="02070704070505020303" pitchFamily="18" charset="0"/>
              </a:rPr>
              <a:t>df.drop('Which of the Indian online retailer would you recommend to a friend?',axis=1).corrwith(df['Which of the Indian online retailer would you recommend to a friend?']).plot(kind='bar',grid=</a:t>
            </a:r>
            <a:r>
              <a:rPr lang="en-US" dirty="0" err="1">
                <a:latin typeface="Modern No. 20" panose="02070704070505020303" pitchFamily="18" charset="0"/>
              </a:rPr>
              <a:t>False,figsize</a:t>
            </a:r>
            <a:r>
              <a:rPr lang="en-US" dirty="0">
                <a:latin typeface="Modern No. 20" panose="02070704070505020303" pitchFamily="18" charset="0"/>
              </a:rPr>
              <a:t>=(10,7),title='Correlation with target variable')</a:t>
            </a:r>
          </a:p>
          <a:p>
            <a:pPr algn="ctr"/>
            <a:r>
              <a:rPr lang="en-US" dirty="0" err="1">
                <a:latin typeface="Modern No. 20" panose="02070704070505020303" pitchFamily="18" charset="0"/>
              </a:rPr>
              <a:t>plt.show</a:t>
            </a:r>
            <a:r>
              <a:rPr lang="en-US" dirty="0">
                <a:latin typeface="Modern No. 20" panose="02070704070505020303" pitchFamily="18" charset="0"/>
              </a:rPr>
              <a:t>()</a:t>
            </a:r>
            <a:endParaRPr lang="en-IN" dirty="0">
              <a:latin typeface="Modern No. 20" panose="02070704070505020303" pitchFamily="18" charset="0"/>
            </a:endParaRPr>
          </a:p>
        </p:txBody>
      </p:sp>
      <p:sp>
        <p:nvSpPr>
          <p:cNvPr id="9" name="Rectangle: Diagonal Corners Rounded 8">
            <a:extLst>
              <a:ext uri="{FF2B5EF4-FFF2-40B4-BE49-F238E27FC236}">
                <a16:creationId xmlns:a16="http://schemas.microsoft.com/office/drawing/2014/main" id="{4A479A93-1DF1-4CC5-81AE-6B5A212E4F51}"/>
              </a:ext>
            </a:extLst>
          </p:cNvPr>
          <p:cNvSpPr/>
          <p:nvPr/>
        </p:nvSpPr>
        <p:spPr>
          <a:xfrm>
            <a:off x="4129314" y="246743"/>
            <a:ext cx="3149600" cy="752815"/>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Modern No. 20" panose="02070704070505020303" pitchFamily="18" charset="0"/>
              </a:rPr>
              <a:t>Step3</a:t>
            </a:r>
          </a:p>
          <a:p>
            <a:pPr algn="ctr"/>
            <a:r>
              <a:rPr lang="en-IN" sz="2400" dirty="0">
                <a:latin typeface="Modern No. 20" panose="02070704070505020303" pitchFamily="18" charset="0"/>
              </a:rPr>
              <a:t>Correlation</a:t>
            </a:r>
          </a:p>
        </p:txBody>
      </p:sp>
    </p:spTree>
    <p:extLst>
      <p:ext uri="{BB962C8B-B14F-4D97-AF65-F5344CB8AC3E}">
        <p14:creationId xmlns:p14="http://schemas.microsoft.com/office/powerpoint/2010/main" val="740871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ECD93E4-07BB-42BD-A380-8AB70A50557C}"/>
              </a:ext>
            </a:extLst>
          </p:cNvPr>
          <p:cNvSpPr txBox="1"/>
          <p:nvPr/>
        </p:nvSpPr>
        <p:spPr>
          <a:xfrm>
            <a:off x="290285" y="391885"/>
            <a:ext cx="10290629" cy="646331"/>
          </a:xfrm>
          <a:prstGeom prst="rect">
            <a:avLst/>
          </a:prstGeom>
          <a:noFill/>
        </p:spPr>
        <p:txBody>
          <a:bodyPr wrap="square" rtlCol="0">
            <a:spAutoFit/>
          </a:bodyPr>
          <a:lstStyle/>
          <a:p>
            <a:r>
              <a:rPr lang="en-IN" dirty="0">
                <a:latin typeface="Modern No. 20" panose="02070704070505020303" pitchFamily="18" charset="0"/>
              </a:rPr>
              <a:t>Outliers and skewness of the data need to be identified, since there is no much clear output we are going to choose the top 50 best features of the data using Feature Selection Process</a:t>
            </a:r>
          </a:p>
        </p:txBody>
      </p:sp>
      <p:sp>
        <p:nvSpPr>
          <p:cNvPr id="7" name="TextBox 6">
            <a:extLst>
              <a:ext uri="{FF2B5EF4-FFF2-40B4-BE49-F238E27FC236}">
                <a16:creationId xmlns:a16="http://schemas.microsoft.com/office/drawing/2014/main" id="{9A57B32F-8B75-434F-996B-2C40944143AC}"/>
              </a:ext>
            </a:extLst>
          </p:cNvPr>
          <p:cNvSpPr txBox="1"/>
          <p:nvPr/>
        </p:nvSpPr>
        <p:spPr>
          <a:xfrm>
            <a:off x="6981368" y="1669143"/>
            <a:ext cx="4688115" cy="4801314"/>
          </a:xfrm>
          <a:prstGeom prst="rect">
            <a:avLst/>
          </a:prstGeom>
          <a:noFill/>
        </p:spPr>
        <p:txBody>
          <a:bodyPr wrap="square" rtlCol="0">
            <a:spAutoFit/>
          </a:bodyPr>
          <a:lstStyle/>
          <a:p>
            <a:r>
              <a:rPr lang="en-US" dirty="0">
                <a:latin typeface="Modern No. 20" panose="02070704070505020303" pitchFamily="18" charset="0"/>
              </a:rPr>
              <a:t>'9 What is the screen size of your mobile device?\t\t\t\t\t\t                                        ',</a:t>
            </a:r>
          </a:p>
          <a:p>
            <a:r>
              <a:rPr lang="en-US" dirty="0">
                <a:latin typeface="Modern No. 20" panose="02070704070505020303" pitchFamily="18" charset="0"/>
              </a:rPr>
              <a:t>       'Visual appealing web-page layout',</a:t>
            </a:r>
          </a:p>
          <a:p>
            <a:r>
              <a:rPr lang="en-US" dirty="0">
                <a:latin typeface="Modern No. 20" panose="02070704070505020303" pitchFamily="18" charset="0"/>
              </a:rPr>
              <a:t>       '23 Loading and processing speed',</a:t>
            </a:r>
          </a:p>
          <a:p>
            <a:r>
              <a:rPr lang="en-US" dirty="0">
                <a:latin typeface="Modern No. 20" panose="02070704070505020303" pitchFamily="18" charset="0"/>
              </a:rPr>
              <a:t>       'Longer time in displaying graphics and photos (promotion, sales period)',</a:t>
            </a:r>
          </a:p>
          <a:p>
            <a:r>
              <a:rPr lang="en-US" dirty="0">
                <a:latin typeface="Modern No. 20" panose="02070704070505020303" pitchFamily="18" charset="0"/>
              </a:rPr>
              <a:t>       'Limited mode of payment on most products (promotion, sales period)',</a:t>
            </a:r>
          </a:p>
          <a:p>
            <a:r>
              <a:rPr lang="en-US" dirty="0">
                <a:latin typeface="Modern No. 20" panose="02070704070505020303" pitchFamily="18" charset="0"/>
              </a:rPr>
              <a:t>       'Wild variety of product on offer',</a:t>
            </a:r>
          </a:p>
          <a:p>
            <a:r>
              <a:rPr lang="en-US" dirty="0">
                <a:latin typeface="Modern No. 20" panose="02070704070505020303" pitchFamily="18" charset="0"/>
              </a:rPr>
              <a:t>       '13 After first visit, how do you reach the online retail store?\t\t\t\t                                                   ',</a:t>
            </a:r>
          </a:p>
          <a:p>
            <a:r>
              <a:rPr lang="en-US" dirty="0">
                <a:latin typeface="Modern No. 20" panose="02070704070505020303" pitchFamily="18" charset="0"/>
              </a:rPr>
              <a:t>       'Presence of online assistance through multi-channel',</a:t>
            </a:r>
          </a:p>
          <a:p>
            <a:r>
              <a:rPr lang="en-US" dirty="0">
                <a:latin typeface="Modern No. 20" panose="02070704070505020303" pitchFamily="18" charset="0"/>
              </a:rPr>
              <a:t>       '17 Why did you abandon the “Bag”, “Shopping Cart”?\t\t\t\t\t                                                                                                                                                       ‘,………and so on </a:t>
            </a:r>
          </a:p>
        </p:txBody>
      </p:sp>
      <p:sp>
        <p:nvSpPr>
          <p:cNvPr id="9" name="Rectangle: Single Corner Rounded 8">
            <a:extLst>
              <a:ext uri="{FF2B5EF4-FFF2-40B4-BE49-F238E27FC236}">
                <a16:creationId xmlns:a16="http://schemas.microsoft.com/office/drawing/2014/main" id="{E6864E60-E42C-46E3-8D85-3D971495D025}"/>
              </a:ext>
            </a:extLst>
          </p:cNvPr>
          <p:cNvSpPr/>
          <p:nvPr/>
        </p:nvSpPr>
        <p:spPr>
          <a:xfrm>
            <a:off x="290285" y="1524000"/>
            <a:ext cx="5950857" cy="1509486"/>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Modern No. 20" panose="02070704070505020303" pitchFamily="18" charset="0"/>
              </a:rPr>
              <a:t>Code:</a:t>
            </a:r>
          </a:p>
          <a:p>
            <a:pPr algn="ctr"/>
            <a:r>
              <a:rPr lang="en-IN" dirty="0">
                <a:latin typeface="Modern No. 20" panose="02070704070505020303" pitchFamily="18" charset="0"/>
              </a:rPr>
              <a:t>best_features=SelectKBest(score_func=f_classif,k=50)</a:t>
            </a:r>
          </a:p>
          <a:p>
            <a:pPr algn="ctr"/>
            <a:r>
              <a:rPr lang="en-IN" dirty="0">
                <a:latin typeface="Modern No. 20" panose="02070704070505020303" pitchFamily="18" charset="0"/>
              </a:rPr>
              <a:t>fit=best_features.fit(</a:t>
            </a:r>
            <a:r>
              <a:rPr lang="en-IN" dirty="0" err="1">
                <a:latin typeface="Modern No. 20" panose="02070704070505020303" pitchFamily="18" charset="0"/>
              </a:rPr>
              <a:t>x,y</a:t>
            </a:r>
            <a:r>
              <a:rPr lang="en-IN" dirty="0">
                <a:latin typeface="Modern No. 20" panose="02070704070505020303" pitchFamily="18" charset="0"/>
              </a:rPr>
              <a:t>)</a:t>
            </a:r>
          </a:p>
          <a:p>
            <a:pPr algn="ctr"/>
            <a:endParaRPr lang="en-IN" dirty="0"/>
          </a:p>
        </p:txBody>
      </p:sp>
      <p:sp>
        <p:nvSpPr>
          <p:cNvPr id="10" name="TextBox 9">
            <a:extLst>
              <a:ext uri="{FF2B5EF4-FFF2-40B4-BE49-F238E27FC236}">
                <a16:creationId xmlns:a16="http://schemas.microsoft.com/office/drawing/2014/main" id="{8CE6B881-838E-4795-9561-897A2604ABF5}"/>
              </a:ext>
            </a:extLst>
          </p:cNvPr>
          <p:cNvSpPr txBox="1"/>
          <p:nvPr/>
        </p:nvSpPr>
        <p:spPr>
          <a:xfrm>
            <a:off x="6792683" y="1169013"/>
            <a:ext cx="4688115" cy="369332"/>
          </a:xfrm>
          <a:prstGeom prst="rect">
            <a:avLst/>
          </a:prstGeom>
          <a:noFill/>
        </p:spPr>
        <p:txBody>
          <a:bodyPr wrap="square" rtlCol="0">
            <a:spAutoFit/>
          </a:bodyPr>
          <a:lstStyle/>
          <a:p>
            <a:r>
              <a:rPr lang="en-IN" b="1" dirty="0">
                <a:latin typeface="Modern No. 20" panose="02070704070505020303" pitchFamily="18" charset="0"/>
              </a:rPr>
              <a:t>Some of the features that got selected:</a:t>
            </a:r>
          </a:p>
        </p:txBody>
      </p:sp>
      <p:sp>
        <p:nvSpPr>
          <p:cNvPr id="11" name="Oval 10">
            <a:extLst>
              <a:ext uri="{FF2B5EF4-FFF2-40B4-BE49-F238E27FC236}">
                <a16:creationId xmlns:a16="http://schemas.microsoft.com/office/drawing/2014/main" id="{56F7948E-3571-4ED1-ACB2-6DA44DA60438}"/>
              </a:ext>
            </a:extLst>
          </p:cNvPr>
          <p:cNvSpPr/>
          <p:nvPr/>
        </p:nvSpPr>
        <p:spPr>
          <a:xfrm>
            <a:off x="943429" y="3429000"/>
            <a:ext cx="4963885" cy="276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New Data Frame is created using these features and target variable and the desired model gets created using this modified dataset.</a:t>
            </a:r>
          </a:p>
        </p:txBody>
      </p:sp>
    </p:spTree>
    <p:extLst>
      <p:ext uri="{BB962C8B-B14F-4D97-AF65-F5344CB8AC3E}">
        <p14:creationId xmlns:p14="http://schemas.microsoft.com/office/powerpoint/2010/main" val="30863643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{431E8275-0467-4682-BD81-31A94C7063B2}tf22712842_win32</Template>
  <TotalTime>240</TotalTime>
  <Words>923</Words>
  <Application>Microsoft Office PowerPoint</Application>
  <PresentationFormat>Widescreen</PresentationFormat>
  <Paragraphs>91</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Berlin Sans FB</vt:lpstr>
      <vt:lpstr>Bookman Old Style</vt:lpstr>
      <vt:lpstr>Calibri</vt:lpstr>
      <vt:lpstr>Franklin Gothic Book</vt:lpstr>
      <vt:lpstr>Helvetica Neue</vt:lpstr>
      <vt:lpstr>inherit</vt:lpstr>
      <vt:lpstr>Modern No. 20</vt:lpstr>
      <vt:lpstr>1_RetrospectVTI</vt:lpstr>
      <vt:lpstr> A case study from Indian  e-commerce customers </vt:lpstr>
      <vt:lpstr>Agenda:</vt:lpstr>
      <vt:lpstr> Customer Retention-  Problem Analysis</vt:lpstr>
      <vt:lpstr>Steps to Process EDA:</vt:lpstr>
      <vt:lpstr>Step1:</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case study from Indian  e-commerce customers </dc:title>
  <dc:creator>Neelam, Kishore Veera Venkata</dc:creator>
  <cp:lastModifiedBy>Neelam, Kishore Veera Venkata</cp:lastModifiedBy>
  <cp:revision>2</cp:revision>
  <dcterms:created xsi:type="dcterms:W3CDTF">2022-04-07T16:52:53Z</dcterms:created>
  <dcterms:modified xsi:type="dcterms:W3CDTF">2022-04-07T20:53:51Z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ea60d57e-af5b-4752-ac57-3e4f28ca11dc_Enabled">
    <vt:lpwstr>true</vt:lpwstr>
  </property>
  <property fmtid="{D5CDD505-2E9C-101B-9397-08002B2CF9AE}" pid="4" name="MSIP_Label_ea60d57e-af5b-4752-ac57-3e4f28ca11dc_SetDate">
    <vt:lpwstr>2022-04-07T16:53:00Z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9711f4ce-fa8c-4a12-894a-01e09c3a4e29</vt:lpwstr>
  </property>
  <property fmtid="{D5CDD505-2E9C-101B-9397-08002B2CF9AE}" pid="9" name="MSIP_Label_ea60d57e-af5b-4752-ac57-3e4f28ca11dc_ContentBits">
    <vt:lpwstr>0</vt:lpwstr>
  </property>
</Properties>
</file>