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4"/>
  </p:sldMasterIdLst>
  <p:notesMasterIdLst>
    <p:notesMasterId r:id="rId27"/>
  </p:notesMasterIdLst>
  <p:sldIdLst>
    <p:sldId id="256" r:id="rId5"/>
    <p:sldId id="298" r:id="rId6"/>
    <p:sldId id="259" r:id="rId7"/>
    <p:sldId id="299" r:id="rId8"/>
    <p:sldId id="300" r:id="rId9"/>
    <p:sldId id="285" r:id="rId10"/>
    <p:sldId id="286" r:id="rId11"/>
    <p:sldId id="287" r:id="rId12"/>
    <p:sldId id="288" r:id="rId13"/>
    <p:sldId id="289" r:id="rId14"/>
    <p:sldId id="301" r:id="rId15"/>
    <p:sldId id="302" r:id="rId16"/>
    <p:sldId id="303" r:id="rId17"/>
    <p:sldId id="304" r:id="rId18"/>
    <p:sldId id="290" r:id="rId19"/>
    <p:sldId id="291" r:id="rId20"/>
    <p:sldId id="296" r:id="rId21"/>
    <p:sldId id="292" r:id="rId22"/>
    <p:sldId id="305" r:id="rId23"/>
    <p:sldId id="306" r:id="rId24"/>
    <p:sldId id="307"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98"/>
            <p14:sldId id="259"/>
            <p14:sldId id="299"/>
            <p14:sldId id="300"/>
            <p14:sldId id="285"/>
            <p14:sldId id="286"/>
            <p14:sldId id="287"/>
            <p14:sldId id="288"/>
            <p14:sldId id="289"/>
            <p14:sldId id="301"/>
            <p14:sldId id="302"/>
            <p14:sldId id="303"/>
            <p14:sldId id="304"/>
            <p14:sldId id="290"/>
            <p14:sldId id="291"/>
            <p14:sldId id="296"/>
            <p14:sldId id="292"/>
            <p14:sldId id="305"/>
            <p14:sldId id="306"/>
            <p14:sldId id="307"/>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B0FF59"/>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1818" autoAdjust="0"/>
  </p:normalViewPr>
  <p:slideViewPr>
    <p:cSldViewPr snapToGrid="0">
      <p:cViewPr>
        <p:scale>
          <a:sx n="63" d="100"/>
          <a:sy n="63" d="100"/>
        </p:scale>
        <p:origin x="333" y="2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E3AF5-D5EA-4BB4-837D-4D70C9A4B7D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F67E590-5058-4E57-B095-275710B570CD}">
      <dgm:prSet custT="1"/>
      <dgm:spPr/>
      <dgm:t>
        <a:bodyPr/>
        <a:lstStyle/>
        <a:p>
          <a:r>
            <a:rPr lang="en-US" sz="1800" b="1" dirty="0">
              <a:latin typeface="Times New Roman" panose="02020603050405020304" pitchFamily="18" charset="0"/>
              <a:cs typeface="Times New Roman" panose="02020603050405020304" pitchFamily="18" charset="0"/>
            </a:rPr>
            <a:t>Dataset Overview</a:t>
          </a:r>
          <a:r>
            <a:rPr lang="en-US" sz="1800" dirty="0">
              <a:latin typeface="Times New Roman" panose="02020603050405020304" pitchFamily="18" charset="0"/>
              <a:cs typeface="Times New Roman" panose="02020603050405020304" pitchFamily="18" charset="0"/>
            </a:rPr>
            <a:t>:</a:t>
          </a:r>
        </a:p>
      </dgm:t>
    </dgm:pt>
    <dgm:pt modelId="{E9A95288-1BD3-4569-A3E8-C98BC4E37F8E}" type="parTrans" cxnId="{6A67C76F-1624-4715-BE43-1A53942D5596}">
      <dgm:prSet/>
      <dgm:spPr/>
      <dgm:t>
        <a:bodyPr/>
        <a:lstStyle/>
        <a:p>
          <a:endParaRPr lang="en-US"/>
        </a:p>
      </dgm:t>
    </dgm:pt>
    <dgm:pt modelId="{2598BC37-5D01-4CBD-A4FB-C8A2E086CBF4}" type="sibTrans" cxnId="{6A67C76F-1624-4715-BE43-1A53942D5596}">
      <dgm:prSet/>
      <dgm:spPr/>
      <dgm:t>
        <a:bodyPr/>
        <a:lstStyle/>
        <a:p>
          <a:endParaRPr lang="en-US"/>
        </a:p>
      </dgm:t>
    </dgm:pt>
    <dgm:pt modelId="{AB207E8C-1A18-4576-91D6-F60839F62D95}">
      <dgm:prSet custT="1"/>
      <dgm:spPr/>
      <dgm:t>
        <a:bodyPr/>
        <a:lstStyle/>
        <a:p>
          <a:r>
            <a:rPr lang="en-US" sz="1800" dirty="0">
              <a:latin typeface="Times New Roman" panose="02020603050405020304" pitchFamily="18" charset="0"/>
              <a:cs typeface="Times New Roman" panose="02020603050405020304" pitchFamily="18" charset="0"/>
            </a:rPr>
            <a:t>The dataset tracks daily screen time across various devices, including computers, smartphones, TV, and video games, alongside self-reported well-being metrics such as optimism, relaxation, confidence, and happiness.</a:t>
          </a:r>
        </a:p>
      </dgm:t>
    </dgm:pt>
    <dgm:pt modelId="{13CE9D84-CB9F-4650-AEA5-EF9D08A57853}" type="parTrans" cxnId="{07B8291E-DBD9-4C46-9E11-14925811C2EE}">
      <dgm:prSet/>
      <dgm:spPr/>
      <dgm:t>
        <a:bodyPr/>
        <a:lstStyle/>
        <a:p>
          <a:endParaRPr lang="en-US"/>
        </a:p>
      </dgm:t>
    </dgm:pt>
    <dgm:pt modelId="{787511E3-EFB8-47DA-A2C3-2C9F5400CD0E}" type="sibTrans" cxnId="{07B8291E-DBD9-4C46-9E11-14925811C2EE}">
      <dgm:prSet/>
      <dgm:spPr/>
      <dgm:t>
        <a:bodyPr/>
        <a:lstStyle/>
        <a:p>
          <a:endParaRPr lang="en-US"/>
        </a:p>
      </dgm:t>
    </dgm:pt>
    <dgm:pt modelId="{1AB87D68-987A-48ED-B86F-E2C366A1E373}">
      <dgm:prSet custT="1"/>
      <dgm:spPr/>
      <dgm:t>
        <a:bodyPr/>
        <a:lstStyle/>
        <a:p>
          <a:r>
            <a:rPr lang="en-US" sz="1800" b="1" dirty="0">
              <a:latin typeface="Times New Roman" panose="02020603050405020304" pitchFamily="18" charset="0"/>
              <a:cs typeface="Times New Roman" panose="02020603050405020304" pitchFamily="18" charset="0"/>
            </a:rPr>
            <a:t>Research Focus:</a:t>
          </a:r>
        </a:p>
      </dgm:t>
    </dgm:pt>
    <dgm:pt modelId="{54E11E10-14F1-46CE-B312-3314645EB7BE}" type="parTrans" cxnId="{096FF96C-BDD7-4620-A9FB-94ABC48C11ED}">
      <dgm:prSet/>
      <dgm:spPr/>
      <dgm:t>
        <a:bodyPr/>
        <a:lstStyle/>
        <a:p>
          <a:endParaRPr lang="en-US"/>
        </a:p>
      </dgm:t>
    </dgm:pt>
    <dgm:pt modelId="{8C2934F9-96B3-4070-8601-9F7384CF54D8}" type="sibTrans" cxnId="{096FF96C-BDD7-4620-A9FB-94ABC48C11ED}">
      <dgm:prSet/>
      <dgm:spPr/>
      <dgm:t>
        <a:bodyPr/>
        <a:lstStyle/>
        <a:p>
          <a:endParaRPr lang="en-US"/>
        </a:p>
      </dgm:t>
    </dgm:pt>
    <dgm:pt modelId="{5226F6A0-5AB9-4EBB-B626-06A646BEE0DE}">
      <dgm:prSet custT="1"/>
      <dgm:spPr/>
      <dgm:t>
        <a:bodyPr/>
        <a:lstStyle/>
        <a:p>
          <a:r>
            <a:rPr lang="en-US" sz="1800" dirty="0">
              <a:latin typeface="Times New Roman" panose="02020603050405020304" pitchFamily="18" charset="0"/>
              <a:cs typeface="Times New Roman" panose="02020603050405020304" pitchFamily="18" charset="0"/>
            </a:rPr>
            <a:t>The analysis explores the relationship between screen time (weekends vs weekdays) and well-being indicators using both descriptive and inferential statistical techniques.</a:t>
          </a:r>
        </a:p>
      </dgm:t>
    </dgm:pt>
    <dgm:pt modelId="{5AD5FC04-DBA3-4123-A7AE-B3CEE1A228D6}" type="parTrans" cxnId="{556C8320-DD65-444F-97AA-D6011EEC0864}">
      <dgm:prSet/>
      <dgm:spPr/>
      <dgm:t>
        <a:bodyPr/>
        <a:lstStyle/>
        <a:p>
          <a:endParaRPr lang="en-US"/>
        </a:p>
      </dgm:t>
    </dgm:pt>
    <dgm:pt modelId="{5C84AA5C-FD37-4421-8624-3BC1056C89A5}" type="sibTrans" cxnId="{556C8320-DD65-444F-97AA-D6011EEC0864}">
      <dgm:prSet/>
      <dgm:spPr/>
      <dgm:t>
        <a:bodyPr/>
        <a:lstStyle/>
        <a:p>
          <a:endParaRPr lang="en-US"/>
        </a:p>
      </dgm:t>
    </dgm:pt>
    <dgm:pt modelId="{12FB32CB-07BD-4309-88B0-8766C40C6ACB}" type="pres">
      <dgm:prSet presAssocID="{05DE3AF5-D5EA-4BB4-837D-4D70C9A4B7D1}" presName="linear" presStyleCnt="0">
        <dgm:presLayoutVars>
          <dgm:animLvl val="lvl"/>
          <dgm:resizeHandles val="exact"/>
        </dgm:presLayoutVars>
      </dgm:prSet>
      <dgm:spPr/>
    </dgm:pt>
    <dgm:pt modelId="{7670DFE4-4A56-4CCE-8BA4-9533C564B38C}" type="pres">
      <dgm:prSet presAssocID="{7F67E590-5058-4E57-B095-275710B570CD}" presName="parentText" presStyleLbl="node1" presStyleIdx="0" presStyleCnt="4">
        <dgm:presLayoutVars>
          <dgm:chMax val="0"/>
          <dgm:bulletEnabled val="1"/>
        </dgm:presLayoutVars>
      </dgm:prSet>
      <dgm:spPr/>
    </dgm:pt>
    <dgm:pt modelId="{8DC24D00-5104-4F65-9726-67A1F01218F1}" type="pres">
      <dgm:prSet presAssocID="{2598BC37-5D01-4CBD-A4FB-C8A2E086CBF4}" presName="spacer" presStyleCnt="0"/>
      <dgm:spPr/>
    </dgm:pt>
    <dgm:pt modelId="{CD6B90D6-3A6F-4F4C-89F2-ECA8A452C765}" type="pres">
      <dgm:prSet presAssocID="{AB207E8C-1A18-4576-91D6-F60839F62D95}" presName="parentText" presStyleLbl="node1" presStyleIdx="1" presStyleCnt="4">
        <dgm:presLayoutVars>
          <dgm:chMax val="0"/>
          <dgm:bulletEnabled val="1"/>
        </dgm:presLayoutVars>
      </dgm:prSet>
      <dgm:spPr/>
    </dgm:pt>
    <dgm:pt modelId="{0E6F8FB7-67B6-4634-B366-0051C57C929E}" type="pres">
      <dgm:prSet presAssocID="{787511E3-EFB8-47DA-A2C3-2C9F5400CD0E}" presName="spacer" presStyleCnt="0"/>
      <dgm:spPr/>
    </dgm:pt>
    <dgm:pt modelId="{A9E4E4CC-EAE1-4024-A0DB-1919D9207A9A}" type="pres">
      <dgm:prSet presAssocID="{1AB87D68-987A-48ED-B86F-E2C366A1E373}" presName="parentText" presStyleLbl="node1" presStyleIdx="2" presStyleCnt="4" custLinFactNeighborX="-9668" custLinFactNeighborY="-72192">
        <dgm:presLayoutVars>
          <dgm:chMax val="0"/>
          <dgm:bulletEnabled val="1"/>
        </dgm:presLayoutVars>
      </dgm:prSet>
      <dgm:spPr/>
    </dgm:pt>
    <dgm:pt modelId="{88B4A5B8-7931-474A-B0F3-596CDC0023E1}" type="pres">
      <dgm:prSet presAssocID="{8C2934F9-96B3-4070-8601-9F7384CF54D8}" presName="spacer" presStyleCnt="0"/>
      <dgm:spPr/>
    </dgm:pt>
    <dgm:pt modelId="{9094C10F-C7B3-4EA7-90CF-29657B9C3AA0}" type="pres">
      <dgm:prSet presAssocID="{5226F6A0-5AB9-4EBB-B626-06A646BEE0DE}" presName="parentText" presStyleLbl="node1" presStyleIdx="3" presStyleCnt="4">
        <dgm:presLayoutVars>
          <dgm:chMax val="0"/>
          <dgm:bulletEnabled val="1"/>
        </dgm:presLayoutVars>
      </dgm:prSet>
      <dgm:spPr/>
    </dgm:pt>
  </dgm:ptLst>
  <dgm:cxnLst>
    <dgm:cxn modelId="{07108608-B587-404A-829D-17A9DFEE345B}" type="presOf" srcId="{1AB87D68-987A-48ED-B86F-E2C366A1E373}" destId="{A9E4E4CC-EAE1-4024-A0DB-1919D9207A9A}" srcOrd="0" destOrd="0" presId="urn:microsoft.com/office/officeart/2005/8/layout/vList2"/>
    <dgm:cxn modelId="{C598960B-58D3-4780-B1F0-76608AE001D4}" type="presOf" srcId="{5226F6A0-5AB9-4EBB-B626-06A646BEE0DE}" destId="{9094C10F-C7B3-4EA7-90CF-29657B9C3AA0}" srcOrd="0" destOrd="0" presId="urn:microsoft.com/office/officeart/2005/8/layout/vList2"/>
    <dgm:cxn modelId="{07B8291E-DBD9-4C46-9E11-14925811C2EE}" srcId="{05DE3AF5-D5EA-4BB4-837D-4D70C9A4B7D1}" destId="{AB207E8C-1A18-4576-91D6-F60839F62D95}" srcOrd="1" destOrd="0" parTransId="{13CE9D84-CB9F-4650-AEA5-EF9D08A57853}" sibTransId="{787511E3-EFB8-47DA-A2C3-2C9F5400CD0E}"/>
    <dgm:cxn modelId="{556C8320-DD65-444F-97AA-D6011EEC0864}" srcId="{05DE3AF5-D5EA-4BB4-837D-4D70C9A4B7D1}" destId="{5226F6A0-5AB9-4EBB-B626-06A646BEE0DE}" srcOrd="3" destOrd="0" parTransId="{5AD5FC04-DBA3-4123-A7AE-B3CEE1A228D6}" sibTransId="{5C84AA5C-FD37-4421-8624-3BC1056C89A5}"/>
    <dgm:cxn modelId="{FFF00937-A2C2-4093-819C-85CDFEBF80F4}" type="presOf" srcId="{05DE3AF5-D5EA-4BB4-837D-4D70C9A4B7D1}" destId="{12FB32CB-07BD-4309-88B0-8766C40C6ACB}" srcOrd="0" destOrd="0" presId="urn:microsoft.com/office/officeart/2005/8/layout/vList2"/>
    <dgm:cxn modelId="{096FF96C-BDD7-4620-A9FB-94ABC48C11ED}" srcId="{05DE3AF5-D5EA-4BB4-837D-4D70C9A4B7D1}" destId="{1AB87D68-987A-48ED-B86F-E2C366A1E373}" srcOrd="2" destOrd="0" parTransId="{54E11E10-14F1-46CE-B312-3314645EB7BE}" sibTransId="{8C2934F9-96B3-4070-8601-9F7384CF54D8}"/>
    <dgm:cxn modelId="{6A67C76F-1624-4715-BE43-1A53942D5596}" srcId="{05DE3AF5-D5EA-4BB4-837D-4D70C9A4B7D1}" destId="{7F67E590-5058-4E57-B095-275710B570CD}" srcOrd="0" destOrd="0" parTransId="{E9A95288-1BD3-4569-A3E8-C98BC4E37F8E}" sibTransId="{2598BC37-5D01-4CBD-A4FB-C8A2E086CBF4}"/>
    <dgm:cxn modelId="{40944473-59F6-41F9-8609-F9785467034F}" type="presOf" srcId="{7F67E590-5058-4E57-B095-275710B570CD}" destId="{7670DFE4-4A56-4CCE-8BA4-9533C564B38C}" srcOrd="0" destOrd="0" presId="urn:microsoft.com/office/officeart/2005/8/layout/vList2"/>
    <dgm:cxn modelId="{3F26848A-CF45-423A-9FAC-FCF57B862FA2}" type="presOf" srcId="{AB207E8C-1A18-4576-91D6-F60839F62D95}" destId="{CD6B90D6-3A6F-4F4C-89F2-ECA8A452C765}" srcOrd="0" destOrd="0" presId="urn:microsoft.com/office/officeart/2005/8/layout/vList2"/>
    <dgm:cxn modelId="{CF5CE41B-9ED9-4F17-99BF-03F3673C3060}" type="presParOf" srcId="{12FB32CB-07BD-4309-88B0-8766C40C6ACB}" destId="{7670DFE4-4A56-4CCE-8BA4-9533C564B38C}" srcOrd="0" destOrd="0" presId="urn:microsoft.com/office/officeart/2005/8/layout/vList2"/>
    <dgm:cxn modelId="{7373D221-765D-4AA5-AE13-D67C00D58716}" type="presParOf" srcId="{12FB32CB-07BD-4309-88B0-8766C40C6ACB}" destId="{8DC24D00-5104-4F65-9726-67A1F01218F1}" srcOrd="1" destOrd="0" presId="urn:microsoft.com/office/officeart/2005/8/layout/vList2"/>
    <dgm:cxn modelId="{7CD70482-7B95-4298-B934-D4D054EE01C4}" type="presParOf" srcId="{12FB32CB-07BD-4309-88B0-8766C40C6ACB}" destId="{CD6B90D6-3A6F-4F4C-89F2-ECA8A452C765}" srcOrd="2" destOrd="0" presId="urn:microsoft.com/office/officeart/2005/8/layout/vList2"/>
    <dgm:cxn modelId="{D78C1446-19ED-4349-B34E-A64C2C917F09}" type="presParOf" srcId="{12FB32CB-07BD-4309-88B0-8766C40C6ACB}" destId="{0E6F8FB7-67B6-4634-B366-0051C57C929E}" srcOrd="3" destOrd="0" presId="urn:microsoft.com/office/officeart/2005/8/layout/vList2"/>
    <dgm:cxn modelId="{B4EF1F21-B44E-4103-9D0F-D0EB12D53069}" type="presParOf" srcId="{12FB32CB-07BD-4309-88B0-8766C40C6ACB}" destId="{A9E4E4CC-EAE1-4024-A0DB-1919D9207A9A}" srcOrd="4" destOrd="0" presId="urn:microsoft.com/office/officeart/2005/8/layout/vList2"/>
    <dgm:cxn modelId="{2BCD20CC-71AD-4B88-B0DA-6B6987789BA1}" type="presParOf" srcId="{12FB32CB-07BD-4309-88B0-8766C40C6ACB}" destId="{88B4A5B8-7931-474A-B0F3-596CDC0023E1}" srcOrd="5" destOrd="0" presId="urn:microsoft.com/office/officeart/2005/8/layout/vList2"/>
    <dgm:cxn modelId="{96BACB00-4D50-4D9C-8265-87DBCA8829B8}" type="presParOf" srcId="{12FB32CB-07BD-4309-88B0-8766C40C6ACB}" destId="{9094C10F-C7B3-4EA7-90CF-29657B9C3AA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0DFE4-4A56-4CCE-8BA4-9533C564B38C}">
      <dsp:nvSpPr>
        <dsp:cNvPr id="0" name=""/>
        <dsp:cNvSpPr/>
      </dsp:nvSpPr>
      <dsp:spPr>
        <a:xfrm>
          <a:off x="0" y="3090"/>
          <a:ext cx="6628804" cy="12109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Dataset Overview</a:t>
          </a:r>
          <a:r>
            <a:rPr lang="en-US" sz="1800" kern="1200" dirty="0">
              <a:latin typeface="Times New Roman" panose="02020603050405020304" pitchFamily="18" charset="0"/>
              <a:cs typeface="Times New Roman" panose="02020603050405020304" pitchFamily="18" charset="0"/>
            </a:rPr>
            <a:t>:</a:t>
          </a:r>
        </a:p>
      </dsp:txBody>
      <dsp:txXfrm>
        <a:off x="59114" y="62204"/>
        <a:ext cx="6510576" cy="1092721"/>
      </dsp:txXfrm>
    </dsp:sp>
    <dsp:sp modelId="{CD6B90D6-3A6F-4F4C-89F2-ECA8A452C765}">
      <dsp:nvSpPr>
        <dsp:cNvPr id="0" name=""/>
        <dsp:cNvSpPr/>
      </dsp:nvSpPr>
      <dsp:spPr>
        <a:xfrm>
          <a:off x="0" y="1257240"/>
          <a:ext cx="6628804" cy="121094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dataset tracks daily screen time across various devices, including computers, smartphones, TV, and video games, alongside self-reported well-being metrics such as optimism, relaxation, confidence, and happiness.</a:t>
          </a:r>
        </a:p>
      </dsp:txBody>
      <dsp:txXfrm>
        <a:off x="59114" y="1316354"/>
        <a:ext cx="6510576" cy="1092721"/>
      </dsp:txXfrm>
    </dsp:sp>
    <dsp:sp modelId="{A9E4E4CC-EAE1-4024-A0DB-1919D9207A9A}">
      <dsp:nvSpPr>
        <dsp:cNvPr id="0" name=""/>
        <dsp:cNvSpPr/>
      </dsp:nvSpPr>
      <dsp:spPr>
        <a:xfrm>
          <a:off x="0" y="2480203"/>
          <a:ext cx="6628804" cy="121094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Research Focus:</a:t>
          </a:r>
        </a:p>
      </dsp:txBody>
      <dsp:txXfrm>
        <a:off x="59114" y="2539317"/>
        <a:ext cx="6510576" cy="1092721"/>
      </dsp:txXfrm>
    </dsp:sp>
    <dsp:sp modelId="{9094C10F-C7B3-4EA7-90CF-29657B9C3AA0}">
      <dsp:nvSpPr>
        <dsp:cNvPr id="0" name=""/>
        <dsp:cNvSpPr/>
      </dsp:nvSpPr>
      <dsp:spPr>
        <a:xfrm>
          <a:off x="0" y="3765540"/>
          <a:ext cx="6628804" cy="121094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analysis explores the relationship between screen time (weekends vs weekdays) and well-being indicators using both descriptive and inferential statistical techniques.</a:t>
          </a:r>
        </a:p>
      </dsp:txBody>
      <dsp:txXfrm>
        <a:off x="59114" y="3824654"/>
        <a:ext cx="6510576" cy="10927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digital devices has become an integral part of daily life, significantly influencing various aspects of well-being, particularly among children and adolescents. With the increasing presence of computers, smartphones, video games, and television, concerns about the potential negative effects of excessive screen time on physical, psychological, and emotional health have gained attention. Recent studies, including a clinical trial that demonstrated the benefits of short-term screen time reduction, suggest that limiting digital device use can improve behaviors and psychological symptoms in children and adolescents. However, the broader impact of screen time on overall well-being across age groups remains a subject of active investigation.</a:t>
            </a:r>
          </a:p>
          <a:p>
            <a:r>
              <a:rPr lang="en-US" dirty="0"/>
              <a:t>The dataset used in this study captures detailed information on daily screen time across multiple devices, alongside self-reported well-being indicators. These datasets provide a unique opportunity to explore the relationships between digital screen time and well-being outcomes, allowing for both descriptive and inferential statistical analyses. The primary objective of this study is to investigate how screen time, particularly on different devices and at different times (weekends vs. weekdays), correlates with well-being indicators such as optimism, relaxation, confidence, and overall happiness.</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3</a:t>
            </a:fld>
            <a:endParaRPr lang="en-US"/>
          </a:p>
        </p:txBody>
      </p:sp>
    </p:spTree>
    <p:extLst>
      <p:ext uri="{BB962C8B-B14F-4D97-AF65-F5344CB8AC3E}">
        <p14:creationId xmlns:p14="http://schemas.microsoft.com/office/powerpoint/2010/main" val="290663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visualizes the average daily screen time for different devices across weekdays and weekends, based on the provided data. Here's a breakdown of the key insights from the chart:</a:t>
            </a:r>
          </a:p>
          <a:p>
            <a:r>
              <a:rPr lang="en-US" b="1" dirty="0"/>
              <a:t>Overall Screen Time Trends</a:t>
            </a:r>
            <a:r>
              <a:rPr lang="en-US" dirty="0"/>
              <a:t>:</a:t>
            </a:r>
          </a:p>
          <a:p>
            <a:pPr lvl="1"/>
            <a:r>
              <a:rPr lang="en-US" b="1" dirty="0"/>
              <a:t>Television (T)</a:t>
            </a:r>
            <a:r>
              <a:rPr lang="en-US" dirty="0"/>
              <a:t> has the highest average screen time for both weekdays (3.65 hours) and weekends (2.55 hours), indicating that TV is the most frequently used device. This trend is consistent with common usage patterns where TV viewing is a popular leisure activity.</a:t>
            </a:r>
          </a:p>
          <a:p>
            <a:r>
              <a:rPr lang="en-US" b="1" dirty="0"/>
              <a:t>Device Comparison</a:t>
            </a:r>
            <a:r>
              <a:rPr lang="en-US" dirty="0"/>
              <a:t>:</a:t>
            </a:r>
          </a:p>
          <a:p>
            <a:pPr lvl="1"/>
            <a:r>
              <a:rPr lang="en-US" b="1" dirty="0"/>
              <a:t>Social Media (S)</a:t>
            </a:r>
            <a:r>
              <a:rPr lang="en-US" dirty="0"/>
              <a:t> comes next, with an average of 3.50 hours on weekends and 2.89 hours on weekdays. This high usage reflects the increasing role of social media in daily life and its appeal for entertainment and social interaction.</a:t>
            </a:r>
          </a:p>
          <a:p>
            <a:pPr lvl="1"/>
            <a:r>
              <a:rPr lang="en-US" b="1" dirty="0"/>
              <a:t>Computers (C)</a:t>
            </a:r>
            <a:r>
              <a:rPr lang="en-US" dirty="0"/>
              <a:t> and </a:t>
            </a:r>
            <a:r>
              <a:rPr lang="en-US" b="1" dirty="0"/>
              <a:t>Gaming (G)</a:t>
            </a:r>
            <a:r>
              <a:rPr lang="en-US" dirty="0"/>
              <a:t> have similar patterns but with lower average screen times compared to TV and social media. Computers are used for an average of 2.20 hours on weekends and 1.77 hours on weekdays, while gaming devices are used for 1.73 hours on weekends and 1.00 hours on weekdays. This suggests that while gaming and computer use are significant, they are not as dominant as TV and social media in daily routines.</a:t>
            </a:r>
          </a:p>
          <a:p>
            <a:r>
              <a:rPr lang="en-US" b="1" dirty="0"/>
              <a:t>Weekday vs. Weekend Usage</a:t>
            </a:r>
            <a:r>
              <a:rPr lang="en-US" dirty="0"/>
              <a:t>:</a:t>
            </a:r>
          </a:p>
          <a:p>
            <a:pPr lvl="1"/>
            <a:r>
              <a:rPr lang="en-US" dirty="0"/>
              <a:t>For all devices, screen time is generally higher on weekends compared to weekdays. This is likely due to the increased availability of free time on weekends, leading to more leisure activities, including extended screen time.</a:t>
            </a:r>
          </a:p>
          <a:p>
            <a:pPr lvl="1"/>
            <a:r>
              <a:rPr lang="en-US" dirty="0"/>
              <a:t>The increase in screen time on weekends is most pronounced for social media and TV, which are popular for relaxation and entertainment during free time.</a:t>
            </a:r>
          </a:p>
          <a:p>
            <a:r>
              <a:rPr lang="en-US" b="1" dirty="0"/>
              <a:t>Visualization Insights</a:t>
            </a:r>
            <a:r>
              <a:rPr lang="en-US" dirty="0"/>
              <a:t>:</a:t>
            </a:r>
          </a:p>
          <a:p>
            <a:pPr lvl="1"/>
            <a:r>
              <a:rPr lang="en-US" dirty="0"/>
              <a:t>The bar chart effectively highlights the differences in average screen time by device, allowing for a quick visual comparison. The highest bars represent the devices with the most screen time, emphasizing TV's dominant role and the growing importance of social media.</a:t>
            </a:r>
          </a:p>
          <a:p>
            <a:r>
              <a:rPr lang="en-US" dirty="0"/>
              <a:t>Overall, the results suggest that while screen time varies by device and day of the week, TV and social media are the most significant contributors to daily screen time. The data can inform strategies for managing screen time, particularly in addressing the predominant use of TV and social media, and considering the implications for health and well-being.</a:t>
            </a:r>
          </a:p>
        </p:txBody>
      </p:sp>
      <p:sp>
        <p:nvSpPr>
          <p:cNvPr id="4" name="Slide Number Placeholder 3"/>
          <p:cNvSpPr>
            <a:spLocks noGrp="1"/>
          </p:cNvSpPr>
          <p:nvPr>
            <p:ph type="sldNum" sz="quarter" idx="5"/>
          </p:nvPr>
        </p:nvSpPr>
        <p:spPr/>
        <p:txBody>
          <a:bodyPr/>
          <a:lstStyle/>
          <a:p>
            <a:fld id="{5A01C38D-F26D-4167-83EF-8774BC62D548}" type="slidenum">
              <a:rPr lang="en-US" smtClean="0"/>
              <a:t>12</a:t>
            </a:fld>
            <a:endParaRPr lang="en-US"/>
          </a:p>
        </p:txBody>
      </p:sp>
    </p:spTree>
    <p:extLst>
      <p:ext uri="{BB962C8B-B14F-4D97-AF65-F5344CB8AC3E}">
        <p14:creationId xmlns:p14="http://schemas.microsoft.com/office/powerpoint/2010/main" val="21753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visualizes the average daily screen time for different devices across weekdays and weekends, based on the provided data. Here's a breakdown of the key insights from the chart:</a:t>
            </a:r>
          </a:p>
          <a:p>
            <a:r>
              <a:rPr lang="en-US" b="1" dirty="0"/>
              <a:t>Overall Screen Time Trends</a:t>
            </a:r>
            <a:r>
              <a:rPr lang="en-US" dirty="0"/>
              <a:t>:</a:t>
            </a:r>
          </a:p>
          <a:p>
            <a:pPr lvl="1"/>
            <a:r>
              <a:rPr lang="en-US" b="1" dirty="0"/>
              <a:t>Television (T)</a:t>
            </a:r>
            <a:r>
              <a:rPr lang="en-US" dirty="0"/>
              <a:t> has the highest average screen time for both weekdays (3.65 hours) and weekends (2.55 hours), indicating that TV is the most frequently used device. This trend is consistent with common usage patterns where TV viewing is a popular leisure activity.</a:t>
            </a:r>
          </a:p>
          <a:p>
            <a:r>
              <a:rPr lang="en-US" b="1" dirty="0"/>
              <a:t>Device Comparison</a:t>
            </a:r>
            <a:r>
              <a:rPr lang="en-US" dirty="0"/>
              <a:t>:</a:t>
            </a:r>
          </a:p>
          <a:p>
            <a:pPr lvl="1"/>
            <a:r>
              <a:rPr lang="en-US" b="1" dirty="0"/>
              <a:t>Social Media (S)</a:t>
            </a:r>
            <a:r>
              <a:rPr lang="en-US" dirty="0"/>
              <a:t> comes next, with an average of 3.50 hours on weekends and 2.89 hours on weekdays. This high usage reflects the increasing role of social media in daily life and its appeal for entertainment and social interaction.</a:t>
            </a:r>
          </a:p>
          <a:p>
            <a:pPr lvl="1"/>
            <a:r>
              <a:rPr lang="en-US" b="1" dirty="0"/>
              <a:t>Computers (C)</a:t>
            </a:r>
            <a:r>
              <a:rPr lang="en-US" dirty="0"/>
              <a:t> and </a:t>
            </a:r>
            <a:r>
              <a:rPr lang="en-US" b="1" dirty="0"/>
              <a:t>Gaming (G)</a:t>
            </a:r>
            <a:r>
              <a:rPr lang="en-US" dirty="0"/>
              <a:t> have similar patterns but with lower average screen times compared to TV and social media. Computers are used for an average of 2.20 hours on weekends and 1.77 hours on weekdays, while gaming devices are used for 1.73 hours on weekends and 1.00 hours on weekdays. This suggests that while gaming and computer use are significant, they are not as dominant as TV and social media in daily routines.</a:t>
            </a:r>
          </a:p>
          <a:p>
            <a:r>
              <a:rPr lang="en-US" b="1" dirty="0"/>
              <a:t>Weekday vs. Weekend Usage</a:t>
            </a:r>
            <a:r>
              <a:rPr lang="en-US" dirty="0"/>
              <a:t>:</a:t>
            </a:r>
          </a:p>
          <a:p>
            <a:pPr lvl="1"/>
            <a:r>
              <a:rPr lang="en-US" dirty="0"/>
              <a:t>For all devices, screen time is generally higher on weekends compared to weekdays. This is likely due to the increased availability of free time on weekends, leading to more leisure activities, including extended screen time.</a:t>
            </a:r>
          </a:p>
          <a:p>
            <a:pPr lvl="1"/>
            <a:r>
              <a:rPr lang="en-US" dirty="0"/>
              <a:t>The increase in screen time on weekends is most pronounced for social media and TV, which are popular for relaxation and entertainment during free time.</a:t>
            </a:r>
          </a:p>
          <a:p>
            <a:r>
              <a:rPr lang="en-US" b="1" dirty="0"/>
              <a:t>Visualization Insights</a:t>
            </a:r>
            <a:r>
              <a:rPr lang="en-US" dirty="0"/>
              <a:t>:</a:t>
            </a:r>
          </a:p>
          <a:p>
            <a:pPr lvl="1"/>
            <a:r>
              <a:rPr lang="en-US" dirty="0"/>
              <a:t>The bar chart effectively highlights the differences in average screen time by device, allowing for a quick visual comparison. The highest bars represent the devices with the most screen time, emphasizing TV's dominant role and the growing importance of social media.</a:t>
            </a:r>
          </a:p>
          <a:p>
            <a:r>
              <a:rPr lang="en-US" dirty="0"/>
              <a:t>Overall, the results suggest that while screen time varies by device and day of the week, TV and social media are the most significant contributors to daily screen time. The data can inform strategies for managing screen time, particularly in addressing the predominant use of TV and social media, and considering the implications for health and well-being.</a:t>
            </a:r>
          </a:p>
        </p:txBody>
      </p:sp>
      <p:sp>
        <p:nvSpPr>
          <p:cNvPr id="4" name="Slide Number Placeholder 3"/>
          <p:cNvSpPr>
            <a:spLocks noGrp="1"/>
          </p:cNvSpPr>
          <p:nvPr>
            <p:ph type="sldNum" sz="quarter" idx="5"/>
          </p:nvPr>
        </p:nvSpPr>
        <p:spPr/>
        <p:txBody>
          <a:bodyPr/>
          <a:lstStyle/>
          <a:p>
            <a:fld id="{5A01C38D-F26D-4167-83EF-8774BC62D548}" type="slidenum">
              <a:rPr lang="en-US" smtClean="0"/>
              <a:t>13</a:t>
            </a:fld>
            <a:endParaRPr lang="en-US"/>
          </a:p>
        </p:txBody>
      </p:sp>
    </p:spTree>
    <p:extLst>
      <p:ext uri="{BB962C8B-B14F-4D97-AF65-F5344CB8AC3E}">
        <p14:creationId xmlns:p14="http://schemas.microsoft.com/office/powerpoint/2010/main" val="160123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histograms and frequency counts provide insights into the distribution of well-being scores across various indicators. Here's a detailed explanation of the results:</a:t>
            </a:r>
          </a:p>
          <a:p>
            <a:r>
              <a:rPr lang="en-US" b="1" dirty="0"/>
              <a:t>Histogram Analysis</a:t>
            </a:r>
          </a:p>
          <a:p>
            <a:r>
              <a:rPr lang="en-US" b="1" dirty="0"/>
              <a:t>Histogram Overview</a:t>
            </a:r>
            <a:r>
              <a:rPr lang="en-US" dirty="0"/>
              <a:t>:</a:t>
            </a:r>
          </a:p>
          <a:p>
            <a:pPr lvl="1"/>
            <a:r>
              <a:rPr lang="en-US" dirty="0"/>
              <a:t>Each histogram represents the distribution of scores for one of the well-being indicators.</a:t>
            </a:r>
          </a:p>
          <a:p>
            <a:pPr lvl="1"/>
            <a:r>
              <a:rPr lang="en-US" dirty="0"/>
              <a:t>The x-axis shows the well-being score categories (1 through 5), while the y-axis represents the frequency of respondents falling into each score category.</a:t>
            </a:r>
          </a:p>
          <a:p>
            <a:r>
              <a:rPr lang="en-US" b="1" dirty="0"/>
              <a:t>Score Distribution Trends</a:t>
            </a:r>
            <a:r>
              <a:rPr lang="en-US" dirty="0"/>
              <a:t>:</a:t>
            </a:r>
          </a:p>
          <a:p>
            <a:pPr lvl="1"/>
            <a:r>
              <a:rPr lang="en-US" b="1" dirty="0"/>
              <a:t>Most Indicators</a:t>
            </a:r>
            <a:r>
              <a:rPr lang="en-US" dirty="0"/>
              <a:t>: For most indicators, there is a noticeable concentration of scores in the middle categories (3 and 4). This trend suggests that a majority of respondents rate their well-being in the moderate to high range.</a:t>
            </a:r>
          </a:p>
          <a:p>
            <a:pPr lvl="1"/>
            <a:r>
              <a:rPr lang="en-US" b="1" dirty="0"/>
              <a:t>High Scores</a:t>
            </a:r>
            <a:r>
              <a:rPr lang="en-US" dirty="0"/>
              <a:t>: Scores of 4 and 5 are frequently observed across most indicators, indicating a positive perception of well-being in several areas.</a:t>
            </a:r>
          </a:p>
          <a:p>
            <a:pPr lvl="1"/>
            <a:r>
              <a:rPr lang="en-US" b="1" dirty="0"/>
              <a:t>Low Scores</a:t>
            </a:r>
            <a:r>
              <a:rPr lang="en-US" dirty="0"/>
              <a:t>: The lower scores (1 and 2) are less frequent but still present, highlighting that some respondents experience lower levels of well-being in specific areas.</a:t>
            </a:r>
          </a:p>
          <a:p>
            <a:r>
              <a:rPr lang="en-US" b="1" dirty="0"/>
              <a:t>Indicators with Notable Patterns</a:t>
            </a:r>
            <a:r>
              <a:rPr lang="en-US" dirty="0"/>
              <a:t>:</a:t>
            </a:r>
          </a:p>
          <a:p>
            <a:pPr lvl="1"/>
            <a:r>
              <a:rPr lang="en-US" b="1" dirty="0"/>
              <a:t>Loved</a:t>
            </a:r>
            <a:r>
              <a:rPr lang="en-US" dirty="0"/>
              <a:t>: This indicator shows a particularly high number of respondents scoring a 5, suggesting that a large portion of the population feels strongly loved.</a:t>
            </a:r>
          </a:p>
          <a:p>
            <a:pPr lvl="1"/>
            <a:r>
              <a:rPr lang="en-US" b="1" dirty="0"/>
              <a:t>Cheer</a:t>
            </a:r>
            <a:r>
              <a:rPr lang="en-US" dirty="0"/>
              <a:t>: Similar to Loved, the Cheer indicator also has a substantial number of respondents scoring a 5, indicating high levels of cheerfulness.</a:t>
            </a:r>
          </a:p>
          <a:p>
            <a:pPr lvl="1"/>
            <a:r>
              <a:rPr lang="en-US" b="1" dirty="0" err="1"/>
              <a:t>Mkmind</a:t>
            </a:r>
            <a:r>
              <a:rPr lang="en-US" dirty="0"/>
              <a:t>: This indicator shows a broader distribution with more respondents scoring lower (1 and 2), reflecting a range of responses regarding their mindset.</a:t>
            </a:r>
          </a:p>
          <a:p>
            <a:r>
              <a:rPr lang="en-US" b="1" dirty="0"/>
              <a:t>Frequency Count Analysis</a:t>
            </a:r>
          </a:p>
          <a:p>
            <a:r>
              <a:rPr lang="en-US" b="1" dirty="0"/>
              <a:t>Counts Summary</a:t>
            </a:r>
            <a:r>
              <a:rPr lang="en-US" dirty="0"/>
              <a:t>:</a:t>
            </a:r>
          </a:p>
          <a:p>
            <a:pPr lvl="1"/>
            <a:r>
              <a:rPr lang="en-US" dirty="0"/>
              <a:t>The frequency counts provide a detailed look at how many respondents fall into each score category for each well-being indicator.</a:t>
            </a:r>
          </a:p>
          <a:p>
            <a:pPr lvl="1"/>
            <a:r>
              <a:rPr lang="en-US" b="1" dirty="0"/>
              <a:t>High Frequencies in Middle and Upper Scores</a:t>
            </a:r>
            <a:r>
              <a:rPr lang="en-US" dirty="0"/>
              <a:t>: For most indicators, the highest frequencies are found in the middle (3) and upper (4 and 5) categories. This pattern confirms the positive trend observed in the histograms.</a:t>
            </a:r>
          </a:p>
          <a:p>
            <a:r>
              <a:rPr lang="en-US" b="1" dirty="0"/>
              <a:t>Indicators with High Frequencies in Specific Scores</a:t>
            </a:r>
            <a:r>
              <a:rPr lang="en-US" dirty="0"/>
              <a:t>:</a:t>
            </a:r>
          </a:p>
          <a:p>
            <a:pPr lvl="1"/>
            <a:r>
              <a:rPr lang="en-US" b="1" dirty="0"/>
              <a:t>Loved and Cheer</a:t>
            </a:r>
            <a:r>
              <a:rPr lang="en-US" dirty="0"/>
              <a:t>: Both indicators show high counts for the highest score (5), reinforcing the histogram findings that many respondents feel highly loved and cheerful.</a:t>
            </a:r>
          </a:p>
          <a:p>
            <a:pPr lvl="1"/>
            <a:r>
              <a:rPr lang="en-US" b="1" dirty="0" err="1"/>
              <a:t>Mkmind</a:t>
            </a:r>
            <a:r>
              <a:rPr lang="en-US" dirty="0"/>
              <a:t>: This indicator stands out with a significant number of responses in the lower score categories (1 and 2), which may suggest challenges or variability in how respondents perceive their mindset.</a:t>
            </a:r>
          </a:p>
          <a:p>
            <a:r>
              <a:rPr lang="en-US" b="1" dirty="0"/>
              <a:t>Variability Across Indicators</a:t>
            </a:r>
            <a:r>
              <a:rPr lang="en-US" dirty="0"/>
              <a:t>:</a:t>
            </a:r>
          </a:p>
          <a:p>
            <a:pPr lvl="1"/>
            <a:r>
              <a:rPr lang="en-US" b="1" dirty="0" err="1"/>
              <a:t>Optm</a:t>
            </a:r>
            <a:r>
              <a:rPr lang="en-US" b="1" dirty="0"/>
              <a:t>, </a:t>
            </a:r>
            <a:r>
              <a:rPr lang="en-US" b="1" dirty="0" err="1"/>
              <a:t>Usef</a:t>
            </a:r>
            <a:r>
              <a:rPr lang="en-US" b="1" dirty="0"/>
              <a:t>, and </a:t>
            </a:r>
            <a:r>
              <a:rPr lang="en-US" b="1" dirty="0" err="1"/>
              <a:t>Relx</a:t>
            </a:r>
            <a:r>
              <a:rPr lang="en-US" dirty="0"/>
              <a:t>: These indicators have more balanced distributions across the score categories, indicating a diverse range of well-being perceptions.</a:t>
            </a:r>
          </a:p>
          <a:p>
            <a:pPr lvl="1"/>
            <a:r>
              <a:rPr lang="en-US" b="1" dirty="0" err="1"/>
              <a:t>Dealpr</a:t>
            </a:r>
            <a:r>
              <a:rPr lang="en-US" b="1" dirty="0"/>
              <a:t> and </a:t>
            </a:r>
            <a:r>
              <a:rPr lang="en-US" b="1" dirty="0" err="1"/>
              <a:t>Thcklr</a:t>
            </a:r>
            <a:r>
              <a:rPr lang="en-US" dirty="0"/>
              <a:t>: These indicators show a high number of responses in the mid to upper score categories, suggesting a generally positive view among respondents.</a:t>
            </a:r>
          </a:p>
          <a:p>
            <a:endParaRPr lang="en-US" dirty="0"/>
          </a:p>
          <a:p>
            <a:r>
              <a:rPr lang="en-US" dirty="0"/>
              <a:t>Overall, the histograms and frequency counts reveal that most respondents rate their well-being positively across the different indicators. There is a tendency for scores to cluster in the middle to higher categories, with a few indicators displaying notable variations in lower scores. This analysis can help identify areas where well-being is perceived more positively or negatively, providing insights for further investigation or intervention.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14</a:t>
            </a:fld>
            <a:endParaRPr lang="en-US"/>
          </a:p>
        </p:txBody>
      </p:sp>
    </p:spTree>
    <p:extLst>
      <p:ext uri="{BB962C8B-B14F-4D97-AF65-F5344CB8AC3E}">
        <p14:creationId xmlns:p14="http://schemas.microsoft.com/office/powerpoint/2010/main" val="800652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histograms and frequency counts provide insights into the distribution of well-being scores across various indicators. Here's a detailed explanation of the results:</a:t>
            </a:r>
          </a:p>
          <a:p>
            <a:r>
              <a:rPr lang="en-US" b="1" dirty="0"/>
              <a:t>Histogram Analysis</a:t>
            </a:r>
          </a:p>
          <a:p>
            <a:r>
              <a:rPr lang="en-US" b="1" dirty="0"/>
              <a:t>Histogram Overview</a:t>
            </a:r>
            <a:r>
              <a:rPr lang="en-US" dirty="0"/>
              <a:t>:</a:t>
            </a:r>
          </a:p>
          <a:p>
            <a:pPr lvl="1"/>
            <a:r>
              <a:rPr lang="en-US" dirty="0"/>
              <a:t>Each histogram represents the distribution of scores for one of the well-being indicators.</a:t>
            </a:r>
          </a:p>
          <a:p>
            <a:pPr lvl="1"/>
            <a:r>
              <a:rPr lang="en-US" dirty="0"/>
              <a:t>The x-axis shows the well-being score categories (1 through 5), while the y-axis represents the frequency of respondents falling into each score category.</a:t>
            </a:r>
          </a:p>
          <a:p>
            <a:r>
              <a:rPr lang="en-US" b="1" dirty="0"/>
              <a:t>Score Distribution Trends</a:t>
            </a:r>
            <a:r>
              <a:rPr lang="en-US" dirty="0"/>
              <a:t>:</a:t>
            </a:r>
          </a:p>
          <a:p>
            <a:pPr lvl="1"/>
            <a:r>
              <a:rPr lang="en-US" b="1" dirty="0"/>
              <a:t>Most Indicators</a:t>
            </a:r>
            <a:r>
              <a:rPr lang="en-US" dirty="0"/>
              <a:t>: For most indicators, there is a noticeable concentration of scores in the middle categories (3 and 4). This trend suggests that a majority of respondents rate their well-being in the moderate to high range.</a:t>
            </a:r>
          </a:p>
          <a:p>
            <a:pPr lvl="1"/>
            <a:r>
              <a:rPr lang="en-US" b="1" dirty="0"/>
              <a:t>High Scores</a:t>
            </a:r>
            <a:r>
              <a:rPr lang="en-US" dirty="0"/>
              <a:t>: Scores of 4 and 5 are frequently observed across most indicators, indicating a positive perception of well-being in several areas.</a:t>
            </a:r>
          </a:p>
          <a:p>
            <a:pPr lvl="1"/>
            <a:r>
              <a:rPr lang="en-US" b="1" dirty="0"/>
              <a:t>Low Scores</a:t>
            </a:r>
            <a:r>
              <a:rPr lang="en-US" dirty="0"/>
              <a:t>: The lower scores (1 and 2) are less frequent but still present, highlighting that some respondents experience lower levels of well-being in specific areas.</a:t>
            </a:r>
          </a:p>
          <a:p>
            <a:r>
              <a:rPr lang="en-US" b="1" dirty="0"/>
              <a:t>Indicators with Notable Patterns</a:t>
            </a:r>
            <a:r>
              <a:rPr lang="en-US" dirty="0"/>
              <a:t>:</a:t>
            </a:r>
          </a:p>
          <a:p>
            <a:pPr lvl="1"/>
            <a:r>
              <a:rPr lang="en-US" b="1" dirty="0"/>
              <a:t>Loved</a:t>
            </a:r>
            <a:r>
              <a:rPr lang="en-US" dirty="0"/>
              <a:t>: This indicator shows a particularly high number of respondents scoring a 5, suggesting that a large portion of the population feels strongly loved.</a:t>
            </a:r>
          </a:p>
          <a:p>
            <a:pPr lvl="1"/>
            <a:r>
              <a:rPr lang="en-US" b="1" dirty="0"/>
              <a:t>Cheer</a:t>
            </a:r>
            <a:r>
              <a:rPr lang="en-US" dirty="0"/>
              <a:t>: Similar to Loved, the Cheer indicator also has a substantial number of respondents scoring a 5, indicating high levels of cheerfulness.</a:t>
            </a:r>
          </a:p>
          <a:p>
            <a:pPr lvl="1"/>
            <a:r>
              <a:rPr lang="en-US" b="1" dirty="0" err="1"/>
              <a:t>Mkmind</a:t>
            </a:r>
            <a:r>
              <a:rPr lang="en-US" dirty="0"/>
              <a:t>: This indicator shows a broader distribution with more respondents scoring lower (1 and 2), reflecting a range of responses regarding their mindset.</a:t>
            </a:r>
          </a:p>
          <a:p>
            <a:r>
              <a:rPr lang="en-US" b="1" dirty="0"/>
              <a:t>Frequency Count Analysis</a:t>
            </a:r>
          </a:p>
          <a:p>
            <a:r>
              <a:rPr lang="en-US" b="1" dirty="0"/>
              <a:t>Counts Summary</a:t>
            </a:r>
            <a:r>
              <a:rPr lang="en-US" dirty="0"/>
              <a:t>:</a:t>
            </a:r>
          </a:p>
          <a:p>
            <a:pPr lvl="1"/>
            <a:r>
              <a:rPr lang="en-US" dirty="0"/>
              <a:t>The frequency counts provide a detailed look at how many respondents fall into each score category for each well-being indicator.</a:t>
            </a:r>
          </a:p>
          <a:p>
            <a:pPr lvl="1"/>
            <a:r>
              <a:rPr lang="en-US" b="1" dirty="0"/>
              <a:t>High Frequencies in Middle and Upper Scores</a:t>
            </a:r>
            <a:r>
              <a:rPr lang="en-US" dirty="0"/>
              <a:t>: For most indicators, the highest frequencies are found in the middle (3) and upper (4 and 5) categories. This pattern confirms the positive trend observed in the histograms.</a:t>
            </a:r>
          </a:p>
          <a:p>
            <a:r>
              <a:rPr lang="en-US" b="1" dirty="0"/>
              <a:t>Indicators with High Frequencies in Specific Scores</a:t>
            </a:r>
            <a:r>
              <a:rPr lang="en-US" dirty="0"/>
              <a:t>:</a:t>
            </a:r>
          </a:p>
          <a:p>
            <a:pPr lvl="1"/>
            <a:r>
              <a:rPr lang="en-US" b="1" dirty="0"/>
              <a:t>Loved and Cheer</a:t>
            </a:r>
            <a:r>
              <a:rPr lang="en-US" dirty="0"/>
              <a:t>: Both indicators show high counts for the highest score (5), reinforcing the histogram findings that many respondents feel highly loved and cheerful.</a:t>
            </a:r>
          </a:p>
          <a:p>
            <a:pPr lvl="1"/>
            <a:r>
              <a:rPr lang="en-US" b="1" dirty="0" err="1"/>
              <a:t>Mkmind</a:t>
            </a:r>
            <a:r>
              <a:rPr lang="en-US" dirty="0"/>
              <a:t>: This indicator stands out with a significant number of responses in the lower score categories (1 and 2), which may suggest challenges or variability in how respondents perceive their mindset.</a:t>
            </a:r>
          </a:p>
          <a:p>
            <a:r>
              <a:rPr lang="en-US" b="1" dirty="0"/>
              <a:t>Variability Across Indicators</a:t>
            </a:r>
            <a:r>
              <a:rPr lang="en-US" dirty="0"/>
              <a:t>:</a:t>
            </a:r>
          </a:p>
          <a:p>
            <a:pPr lvl="1"/>
            <a:r>
              <a:rPr lang="en-US" b="1" dirty="0" err="1"/>
              <a:t>Optm</a:t>
            </a:r>
            <a:r>
              <a:rPr lang="en-US" b="1" dirty="0"/>
              <a:t>, </a:t>
            </a:r>
            <a:r>
              <a:rPr lang="en-US" b="1" dirty="0" err="1"/>
              <a:t>Usef</a:t>
            </a:r>
            <a:r>
              <a:rPr lang="en-US" b="1" dirty="0"/>
              <a:t>, and </a:t>
            </a:r>
            <a:r>
              <a:rPr lang="en-US" b="1" dirty="0" err="1"/>
              <a:t>Relx</a:t>
            </a:r>
            <a:r>
              <a:rPr lang="en-US" dirty="0"/>
              <a:t>: These indicators have more balanced distributions across the score categories, indicating a diverse range of well-being perceptions.</a:t>
            </a:r>
          </a:p>
          <a:p>
            <a:pPr lvl="1"/>
            <a:r>
              <a:rPr lang="en-US" b="1" dirty="0" err="1"/>
              <a:t>Dealpr</a:t>
            </a:r>
            <a:r>
              <a:rPr lang="en-US" b="1" dirty="0"/>
              <a:t> and </a:t>
            </a:r>
            <a:r>
              <a:rPr lang="en-US" b="1" dirty="0" err="1"/>
              <a:t>Thcklr</a:t>
            </a:r>
            <a:r>
              <a:rPr lang="en-US" dirty="0"/>
              <a:t>: These indicators show a high number of responses in the mid to upper score categories, suggesting a generally positive view among respondents.</a:t>
            </a:r>
          </a:p>
          <a:p>
            <a:endParaRPr lang="en-US" dirty="0"/>
          </a:p>
          <a:p>
            <a:r>
              <a:rPr lang="en-US" dirty="0"/>
              <a:t>Overall, the histograms and frequency counts reveal that most respondents rate their well-being positively across the different indicators. There is a tendency for scores to cluster in the middle to higher categories, with a few indicators displaying notable variations in lower scores. This analysis can help identify areas where well-being is perceived more positively or negatively, providing insights for further investigation or intervention.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15</a:t>
            </a:fld>
            <a:endParaRPr lang="en-US"/>
          </a:p>
        </p:txBody>
      </p:sp>
    </p:spTree>
    <p:extLst>
      <p:ext uri="{BB962C8B-B14F-4D97-AF65-F5344CB8AC3E}">
        <p14:creationId xmlns:p14="http://schemas.microsoft.com/office/powerpoint/2010/main" val="1586167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Results:</a:t>
            </a:r>
          </a:p>
          <a:p>
            <a:r>
              <a:rPr lang="en-US" b="1" dirty="0"/>
              <a:t>Optimism (</a:t>
            </a:r>
            <a:r>
              <a:rPr lang="en-US" b="1" dirty="0" err="1"/>
              <a:t>Optm</a:t>
            </a:r>
            <a:r>
              <a:rPr lang="en-US" b="1" dirty="0"/>
              <a:t>)</a:t>
            </a:r>
            <a:endParaRPr lang="en-US" dirty="0"/>
          </a:p>
          <a:p>
            <a:pPr lvl="1"/>
            <a:r>
              <a:rPr lang="en-US" b="1" dirty="0"/>
              <a:t>High Screen Time</a:t>
            </a:r>
            <a:r>
              <a:rPr lang="en-US" dirty="0"/>
              <a:t>: Generally associated with significantly lower optimism (e.g., significant results for </a:t>
            </a:r>
            <a:r>
              <a:rPr lang="en-US" dirty="0" err="1"/>
              <a:t>C_we</a:t>
            </a:r>
            <a:r>
              <a:rPr lang="en-US" dirty="0"/>
              <a:t>, </a:t>
            </a:r>
            <a:r>
              <a:rPr lang="en-US" dirty="0" err="1"/>
              <a:t>S_we</a:t>
            </a:r>
            <a:r>
              <a:rPr lang="en-US" dirty="0"/>
              <a:t>, </a:t>
            </a:r>
            <a:r>
              <a:rPr lang="en-US" dirty="0" err="1"/>
              <a:t>S_wk</a:t>
            </a:r>
            <a:r>
              <a:rPr lang="en-US" dirty="0"/>
              <a:t>, </a:t>
            </a:r>
            <a:r>
              <a:rPr lang="en-US" dirty="0" err="1"/>
              <a:t>T_we</a:t>
            </a:r>
            <a:r>
              <a:rPr lang="en-US" dirty="0"/>
              <a:t>, </a:t>
            </a:r>
            <a:r>
              <a:rPr lang="en-US" dirty="0" err="1"/>
              <a:t>T_wk</a:t>
            </a:r>
            <a:r>
              <a:rPr lang="en-US" dirty="0"/>
              <a:t>).</a:t>
            </a:r>
          </a:p>
          <a:p>
            <a:pPr lvl="1"/>
            <a:r>
              <a:rPr lang="en-US" b="1" dirty="0"/>
              <a:t>Low Screen Time</a:t>
            </a:r>
            <a:r>
              <a:rPr lang="en-US" dirty="0"/>
              <a:t>: Generally associated with higher optimism in the high screen time groups.</a:t>
            </a:r>
          </a:p>
          <a:p>
            <a:r>
              <a:rPr lang="en-US" b="1" dirty="0"/>
              <a:t>Usefulness (</a:t>
            </a:r>
            <a:r>
              <a:rPr lang="en-US" b="1" dirty="0" err="1"/>
              <a:t>Usef</a:t>
            </a:r>
            <a:r>
              <a:rPr lang="en-US" b="1" dirty="0"/>
              <a:t>)</a:t>
            </a:r>
            <a:endParaRPr lang="en-US" dirty="0"/>
          </a:p>
          <a:p>
            <a:pPr lvl="1"/>
            <a:r>
              <a:rPr lang="en-US" b="1" dirty="0"/>
              <a:t>High Screen Time</a:t>
            </a:r>
            <a:r>
              <a:rPr lang="en-US" dirty="0"/>
              <a:t>: Associated with significantly lower usefulness scores across most screen time categories (e.g., significant results for </a:t>
            </a:r>
            <a:r>
              <a:rPr lang="en-US" dirty="0" err="1"/>
              <a:t>C_we</a:t>
            </a:r>
            <a:r>
              <a:rPr lang="en-US" dirty="0"/>
              <a:t>, </a:t>
            </a:r>
            <a:r>
              <a:rPr lang="en-US" dirty="0" err="1"/>
              <a:t>C_wk</a:t>
            </a:r>
            <a:r>
              <a:rPr lang="en-US" dirty="0"/>
              <a:t>, </a:t>
            </a:r>
            <a:r>
              <a:rPr lang="en-US" dirty="0" err="1"/>
              <a:t>G_we</a:t>
            </a:r>
            <a:r>
              <a:rPr lang="en-US" dirty="0"/>
              <a:t>, </a:t>
            </a:r>
            <a:r>
              <a:rPr lang="en-US" dirty="0" err="1"/>
              <a:t>G_wk</a:t>
            </a:r>
            <a:r>
              <a:rPr lang="en-US" dirty="0"/>
              <a:t>, </a:t>
            </a:r>
            <a:r>
              <a:rPr lang="en-US" dirty="0" err="1"/>
              <a:t>S_we</a:t>
            </a:r>
            <a:r>
              <a:rPr lang="en-US" dirty="0"/>
              <a:t>, </a:t>
            </a:r>
            <a:r>
              <a:rPr lang="en-US" dirty="0" err="1"/>
              <a:t>S_wk</a:t>
            </a:r>
            <a:r>
              <a:rPr lang="en-US" dirty="0"/>
              <a:t>, </a:t>
            </a:r>
            <a:r>
              <a:rPr lang="en-US" dirty="0" err="1"/>
              <a:t>T_we</a:t>
            </a:r>
            <a:r>
              <a:rPr lang="en-US" dirty="0"/>
              <a:t>, </a:t>
            </a:r>
            <a:r>
              <a:rPr lang="en-US" dirty="0" err="1"/>
              <a:t>T_wk</a:t>
            </a:r>
            <a:r>
              <a:rPr lang="en-US" dirty="0"/>
              <a:t>).</a:t>
            </a:r>
          </a:p>
          <a:p>
            <a:pPr lvl="1"/>
            <a:r>
              <a:rPr lang="en-US" b="1" dirty="0"/>
              <a:t>Low Screen Time</a:t>
            </a:r>
            <a:r>
              <a:rPr lang="en-US" dirty="0"/>
              <a:t>: Associated with higher usefulness in the high screen time groups.</a:t>
            </a:r>
          </a:p>
          <a:p>
            <a:r>
              <a:rPr lang="en-US" b="1" dirty="0"/>
              <a:t>Relaxation (</a:t>
            </a:r>
            <a:r>
              <a:rPr lang="en-US" b="1" dirty="0" err="1"/>
              <a:t>Relx</a:t>
            </a:r>
            <a:r>
              <a:rPr lang="en-US" b="1" dirty="0"/>
              <a:t>)</a:t>
            </a:r>
            <a:endParaRPr lang="en-US" dirty="0"/>
          </a:p>
          <a:p>
            <a:pPr lvl="1"/>
            <a:r>
              <a:rPr lang="en-US" b="1" dirty="0"/>
              <a:t>High Screen Time</a:t>
            </a:r>
            <a:r>
              <a:rPr lang="en-US" dirty="0"/>
              <a:t>: Significantly associated with lower relaxation scores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Generally shows higher relaxation scores.</a:t>
            </a:r>
          </a:p>
          <a:p>
            <a:r>
              <a:rPr lang="en-US" b="1" dirty="0"/>
              <a:t>Interpretation (</a:t>
            </a:r>
            <a:r>
              <a:rPr lang="en-US" b="1" dirty="0" err="1"/>
              <a:t>Intp</a:t>
            </a:r>
            <a:r>
              <a:rPr lang="en-US" b="1" dirty="0"/>
              <a:t>)</a:t>
            </a:r>
            <a:endParaRPr lang="en-US" dirty="0"/>
          </a:p>
          <a:p>
            <a:pPr lvl="1"/>
            <a:r>
              <a:rPr lang="en-US" b="1" dirty="0"/>
              <a:t>High Screen Time</a:t>
            </a:r>
            <a:r>
              <a:rPr lang="en-US" dirty="0"/>
              <a:t>: Shows mixed results, with significant effects for </a:t>
            </a:r>
            <a:r>
              <a:rPr lang="en-US" dirty="0" err="1"/>
              <a:t>C_wk</a:t>
            </a:r>
            <a:r>
              <a:rPr lang="en-US" dirty="0"/>
              <a:t>, </a:t>
            </a:r>
            <a:r>
              <a:rPr lang="en-US" dirty="0" err="1"/>
              <a:t>G_we</a:t>
            </a:r>
            <a:r>
              <a:rPr lang="en-US" dirty="0"/>
              <a:t>, </a:t>
            </a:r>
            <a:r>
              <a:rPr lang="en-US" dirty="0" err="1"/>
              <a:t>G_wk</a:t>
            </a:r>
            <a:r>
              <a:rPr lang="en-US" dirty="0"/>
              <a:t>, </a:t>
            </a:r>
            <a:r>
              <a:rPr lang="en-US" dirty="0" err="1"/>
              <a:t>T_we</a:t>
            </a:r>
            <a:r>
              <a:rPr lang="en-US" dirty="0"/>
              <a:t>, </a:t>
            </a:r>
            <a:r>
              <a:rPr lang="en-US" dirty="0" err="1"/>
              <a:t>T_wk</a:t>
            </a:r>
            <a:r>
              <a:rPr lang="en-US" dirty="0"/>
              <a:t>.</a:t>
            </a:r>
          </a:p>
          <a:p>
            <a:pPr lvl="1"/>
            <a:r>
              <a:rPr lang="en-US" b="1" dirty="0"/>
              <a:t>Low Screen Time</a:t>
            </a:r>
            <a:r>
              <a:rPr lang="en-US" dirty="0"/>
              <a:t>: In some cases, high screen time is associated with lower interpretation scores.</a:t>
            </a:r>
          </a:p>
          <a:p>
            <a:r>
              <a:rPr lang="en-US" b="1" dirty="0"/>
              <a:t>Engagement (</a:t>
            </a:r>
            <a:r>
              <a:rPr lang="en-US" b="1" dirty="0" err="1"/>
              <a:t>Engs</a:t>
            </a:r>
            <a:r>
              <a:rPr lang="en-US" b="1" dirty="0"/>
              <a:t>)</a:t>
            </a:r>
            <a:endParaRPr lang="en-US" dirty="0"/>
          </a:p>
          <a:p>
            <a:pPr lvl="1"/>
            <a:r>
              <a:rPr lang="en-US" b="1" dirty="0"/>
              <a:t>High Screen Time</a:t>
            </a:r>
            <a:r>
              <a:rPr lang="en-US" dirty="0"/>
              <a:t>: Significantly associated with lower engagement scores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 </a:t>
            </a:r>
            <a:r>
              <a:rPr lang="en-US" dirty="0" err="1"/>
              <a:t>T_wk</a:t>
            </a:r>
            <a:r>
              <a:rPr lang="en-US" dirty="0"/>
              <a:t>).</a:t>
            </a:r>
          </a:p>
          <a:p>
            <a:pPr lvl="1"/>
            <a:r>
              <a:rPr lang="en-US" b="1" dirty="0"/>
              <a:t>Low Screen Time</a:t>
            </a:r>
            <a:r>
              <a:rPr lang="en-US" dirty="0"/>
              <a:t>: Shows higher engagement scores.</a:t>
            </a:r>
          </a:p>
          <a:p>
            <a:r>
              <a:rPr lang="en-US" b="1" dirty="0"/>
              <a:t>Dealing with Problems (</a:t>
            </a:r>
            <a:r>
              <a:rPr lang="en-US" b="1" dirty="0" err="1"/>
              <a:t>Dealpr</a:t>
            </a:r>
            <a:r>
              <a:rPr lang="en-US" b="1" dirty="0"/>
              <a:t>)</a:t>
            </a:r>
            <a:endParaRPr lang="en-US" dirty="0"/>
          </a:p>
          <a:p>
            <a:pPr lvl="1"/>
            <a:r>
              <a:rPr lang="en-US" b="1" dirty="0"/>
              <a:t>High Screen Time</a:t>
            </a:r>
            <a:r>
              <a:rPr lang="en-US" dirty="0"/>
              <a:t>: Significantly associated with lower scores in dealing with problems (e.g., significant results for </a:t>
            </a:r>
            <a:r>
              <a:rPr lang="en-US" dirty="0" err="1"/>
              <a:t>C_we</a:t>
            </a:r>
            <a:r>
              <a:rPr lang="en-US" dirty="0"/>
              <a:t>, </a:t>
            </a:r>
            <a:r>
              <a:rPr lang="en-US" dirty="0" err="1"/>
              <a:t>C_wk</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scores are seen in lower screen time groups.</a:t>
            </a:r>
          </a:p>
          <a:p>
            <a:r>
              <a:rPr lang="en-US" b="1" dirty="0"/>
              <a:t>Thick-skinned (</a:t>
            </a:r>
            <a:r>
              <a:rPr lang="en-US" b="1" dirty="0" err="1"/>
              <a:t>Thcklr</a:t>
            </a:r>
            <a:r>
              <a:rPr lang="en-US" b="1" dirty="0"/>
              <a:t>)</a:t>
            </a:r>
            <a:endParaRPr lang="en-US" dirty="0"/>
          </a:p>
          <a:p>
            <a:pPr lvl="1"/>
            <a:r>
              <a:rPr lang="en-US" b="1" dirty="0"/>
              <a:t>High Screen Time</a:t>
            </a:r>
            <a:r>
              <a:rPr lang="en-US" dirty="0"/>
              <a:t>: Generally associated with lower thick-skinned scores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Shows higher thick-skinned scores.</a:t>
            </a:r>
          </a:p>
          <a:p>
            <a:r>
              <a:rPr lang="en-US" b="1" dirty="0"/>
              <a:t>Good Mental Health (</a:t>
            </a:r>
            <a:r>
              <a:rPr lang="en-US" b="1" dirty="0" err="1"/>
              <a:t>Goodme</a:t>
            </a:r>
            <a:r>
              <a:rPr lang="en-US" b="1" dirty="0"/>
              <a:t>)</a:t>
            </a:r>
            <a:endParaRPr lang="en-US" dirty="0"/>
          </a:p>
          <a:p>
            <a:pPr lvl="1"/>
            <a:r>
              <a:rPr lang="en-US" b="1" dirty="0"/>
              <a:t>High Screen Time</a:t>
            </a:r>
            <a:r>
              <a:rPr lang="en-US" dirty="0"/>
              <a:t>: Significantly associated with lower good mental health scores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scores are seen in lower screen time groups.</a:t>
            </a:r>
          </a:p>
          <a:p>
            <a:r>
              <a:rPr lang="en-US" b="1" dirty="0"/>
              <a:t>Close Relationships (</a:t>
            </a:r>
            <a:r>
              <a:rPr lang="en-US" b="1" dirty="0" err="1"/>
              <a:t>Clsep</a:t>
            </a:r>
            <a:r>
              <a:rPr lang="en-US" b="1" dirty="0"/>
              <a:t>)</a:t>
            </a:r>
            <a:endParaRPr lang="en-US" dirty="0"/>
          </a:p>
          <a:p>
            <a:pPr lvl="1"/>
            <a:r>
              <a:rPr lang="en-US" b="1" dirty="0"/>
              <a:t>High Screen Time</a:t>
            </a:r>
            <a:r>
              <a:rPr lang="en-US" dirty="0"/>
              <a:t>: Associated with lower scores in having close relationships (e.g., significant results for </a:t>
            </a:r>
            <a:r>
              <a:rPr lang="en-US" dirty="0" err="1"/>
              <a:t>C_we</a:t>
            </a:r>
            <a:r>
              <a:rPr lang="en-US" dirty="0"/>
              <a:t>, </a:t>
            </a:r>
            <a:r>
              <a:rPr lang="en-US" dirty="0" err="1"/>
              <a:t>G_we</a:t>
            </a:r>
            <a:r>
              <a:rPr lang="en-US" dirty="0"/>
              <a:t>, </a:t>
            </a:r>
            <a:r>
              <a:rPr lang="en-US" dirty="0" err="1"/>
              <a:t>T_we</a:t>
            </a:r>
            <a:r>
              <a:rPr lang="en-US" dirty="0"/>
              <a:t>).</a:t>
            </a:r>
          </a:p>
          <a:p>
            <a:pPr lvl="1"/>
            <a:r>
              <a:rPr lang="en-US" b="1" dirty="0"/>
              <a:t>Low Screen Time</a:t>
            </a:r>
            <a:r>
              <a:rPr lang="en-US" dirty="0"/>
              <a:t>: Shows higher close relationships scores.</a:t>
            </a:r>
          </a:p>
          <a:p>
            <a:r>
              <a:rPr lang="en-US" b="1" dirty="0"/>
              <a:t>Confidence (Conf)</a:t>
            </a:r>
            <a:endParaRPr lang="en-US" dirty="0"/>
          </a:p>
          <a:p>
            <a:pPr lvl="1"/>
            <a:r>
              <a:rPr lang="en-US" b="1" dirty="0"/>
              <a:t>High Screen Time</a:t>
            </a:r>
            <a:r>
              <a:rPr lang="en-US" dirty="0"/>
              <a:t>: Generally associated with lower confidence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confidence scores are associated with lower screen time.</a:t>
            </a:r>
          </a:p>
          <a:p>
            <a:r>
              <a:rPr lang="en-US" b="1" dirty="0"/>
              <a:t>Making Mindful Decisions (</a:t>
            </a:r>
            <a:r>
              <a:rPr lang="en-US" b="1" dirty="0" err="1"/>
              <a:t>Mkmind</a:t>
            </a:r>
            <a:r>
              <a:rPr lang="en-US" b="1" dirty="0"/>
              <a:t>)</a:t>
            </a:r>
            <a:endParaRPr lang="en-US" dirty="0"/>
          </a:p>
          <a:p>
            <a:pPr lvl="1"/>
            <a:r>
              <a:rPr lang="en-US" b="1" dirty="0"/>
              <a:t>High Screen Time</a:t>
            </a:r>
            <a:r>
              <a:rPr lang="en-US" dirty="0"/>
              <a:t>: Significantly associated with lower mindful decision-making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mindful decision-making scores.</a:t>
            </a:r>
          </a:p>
          <a:p>
            <a:r>
              <a:rPr lang="en-US" b="1" dirty="0"/>
              <a:t>Feeling Loved (Loved)</a:t>
            </a:r>
            <a:endParaRPr lang="en-US" dirty="0"/>
          </a:p>
          <a:p>
            <a:pPr lvl="1"/>
            <a:r>
              <a:rPr lang="en-US" b="1" dirty="0"/>
              <a:t>High Screen Time</a:t>
            </a:r>
            <a:r>
              <a:rPr lang="en-US" dirty="0"/>
              <a:t>: Associated with lower scores for feeling loved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scores are seen in lower screen time groups.</a:t>
            </a:r>
          </a:p>
          <a:p>
            <a:r>
              <a:rPr lang="en-US" b="1" dirty="0"/>
              <a:t>Interesting Thoughts (</a:t>
            </a:r>
            <a:r>
              <a:rPr lang="en-US" b="1" dirty="0" err="1"/>
              <a:t>Intthg</a:t>
            </a:r>
            <a:r>
              <a:rPr lang="en-US" b="1" dirty="0"/>
              <a:t>)</a:t>
            </a:r>
            <a:endParaRPr lang="en-US" dirty="0"/>
          </a:p>
          <a:p>
            <a:pPr lvl="1"/>
            <a:r>
              <a:rPr lang="en-US" b="1" dirty="0"/>
              <a:t>High Screen Time</a:t>
            </a:r>
            <a:r>
              <a:rPr lang="en-US" dirty="0"/>
              <a:t>: Associated with lower interesting thoughts scores (e.g., significant results for </a:t>
            </a:r>
            <a:r>
              <a:rPr lang="en-US" dirty="0" err="1"/>
              <a:t>C_we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Shows higher interesting thoughts scores.</a:t>
            </a:r>
          </a:p>
          <a:p>
            <a:r>
              <a:rPr lang="en-US" b="1" dirty="0"/>
              <a:t>Cheerfulness (Cheer)</a:t>
            </a:r>
            <a:endParaRPr lang="en-US" dirty="0"/>
          </a:p>
          <a:p>
            <a:pPr lvl="1"/>
            <a:r>
              <a:rPr lang="en-US" b="1" dirty="0"/>
              <a:t>High Screen Time</a:t>
            </a:r>
            <a:r>
              <a:rPr lang="en-US" dirty="0"/>
              <a:t>: Significantly associated with lower cheerfulness (e.g., significant results for </a:t>
            </a:r>
            <a:r>
              <a:rPr lang="en-US" dirty="0" err="1"/>
              <a:t>C_we</a:t>
            </a:r>
            <a:r>
              <a:rPr lang="en-US" dirty="0"/>
              <a:t>, </a:t>
            </a:r>
            <a:r>
              <a:rPr lang="en-US" dirty="0" err="1"/>
              <a:t>G_we</a:t>
            </a:r>
            <a:r>
              <a:rPr lang="en-US" dirty="0"/>
              <a:t>, </a:t>
            </a:r>
            <a:r>
              <a:rPr lang="en-US" dirty="0" err="1"/>
              <a:t>S_we</a:t>
            </a:r>
            <a:r>
              <a:rPr lang="en-US" dirty="0"/>
              <a:t>, </a:t>
            </a:r>
            <a:r>
              <a:rPr lang="en-US" dirty="0" err="1"/>
              <a:t>T_we</a:t>
            </a:r>
            <a:r>
              <a:rPr lang="en-US" dirty="0"/>
              <a:t>).</a:t>
            </a:r>
          </a:p>
          <a:p>
            <a:pPr lvl="1"/>
            <a:r>
              <a:rPr lang="en-US" b="1" dirty="0"/>
              <a:t>Low Screen Time</a:t>
            </a:r>
            <a:r>
              <a:rPr lang="en-US" dirty="0"/>
              <a:t>: Higher cheerfulness scores.</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16</a:t>
            </a:fld>
            <a:endParaRPr lang="en-US"/>
          </a:p>
        </p:txBody>
      </p:sp>
    </p:spTree>
    <p:extLst>
      <p:ext uri="{BB962C8B-B14F-4D97-AF65-F5344CB8AC3E}">
        <p14:creationId xmlns:p14="http://schemas.microsoft.com/office/powerpoint/2010/main" val="93300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17</a:t>
            </a:fld>
            <a:endParaRPr lang="en-US"/>
          </a:p>
        </p:txBody>
      </p:sp>
    </p:spTree>
    <p:extLst>
      <p:ext uri="{BB962C8B-B14F-4D97-AF65-F5344CB8AC3E}">
        <p14:creationId xmlns:p14="http://schemas.microsoft.com/office/powerpoint/2010/main" val="3728230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Analyze how different types of screen time affect specific well-being outcomes and identify activities that may be more strongly correlated with psychological symptoms.</a:t>
            </a:r>
          </a:p>
          <a:p>
            <a:r>
              <a:rPr lang="en-US" b="1" dirty="0"/>
              <a:t>Results Overview:</a:t>
            </a:r>
            <a:endParaRPr lang="en-US" dirty="0"/>
          </a:p>
          <a:p>
            <a:r>
              <a:rPr lang="en-US" b="1" dirty="0"/>
              <a:t>General Observations:</a:t>
            </a:r>
            <a:endParaRPr lang="en-US" dirty="0"/>
          </a:p>
          <a:p>
            <a:pPr lvl="1"/>
            <a:r>
              <a:rPr lang="en-US" dirty="0"/>
              <a:t>All well-being indicators show significant differences between males and females, suggesting that gender plays a crucial role in well-being assessments.</a:t>
            </a:r>
          </a:p>
          <a:p>
            <a:r>
              <a:rPr lang="en-US" b="1" dirty="0"/>
              <a:t>Key Findings:</a:t>
            </a:r>
            <a:endParaRPr lang="en-US" dirty="0"/>
          </a:p>
          <a:p>
            <a:pPr lvl="1"/>
            <a:r>
              <a:rPr lang="en-US" b="1" dirty="0"/>
              <a:t>Overall Well-being Indicators:</a:t>
            </a:r>
            <a:endParaRPr lang="en-US" dirty="0"/>
          </a:p>
          <a:p>
            <a:pPr lvl="2"/>
            <a:r>
              <a:rPr lang="en-US" b="1" dirty="0" err="1"/>
              <a:t>Optm</a:t>
            </a:r>
            <a:r>
              <a:rPr lang="en-US" b="1" dirty="0"/>
              <a:t>, </a:t>
            </a:r>
            <a:r>
              <a:rPr lang="en-US" b="1" dirty="0" err="1"/>
              <a:t>Usef</a:t>
            </a:r>
            <a:r>
              <a:rPr lang="en-US" b="1" dirty="0"/>
              <a:t>, </a:t>
            </a:r>
            <a:r>
              <a:rPr lang="en-US" b="1" dirty="0" err="1"/>
              <a:t>Relx</a:t>
            </a:r>
            <a:r>
              <a:rPr lang="en-US" b="1" dirty="0"/>
              <a:t>, etc.:</a:t>
            </a:r>
            <a:r>
              <a:rPr lang="en-US" dirty="0"/>
              <a:t> The high t-statistics and low p-values indicate that screen time has a significant impact on these indicators, with higher screen time often correlating with lower well-being scores.</a:t>
            </a:r>
          </a:p>
          <a:p>
            <a:pPr lvl="1"/>
            <a:r>
              <a:rPr lang="en-US" b="1" dirty="0"/>
              <a:t>Gender Differences:</a:t>
            </a:r>
            <a:endParaRPr lang="en-US" dirty="0"/>
          </a:p>
          <a:p>
            <a:pPr lvl="2"/>
            <a:r>
              <a:rPr lang="en-US" b="1" dirty="0"/>
              <a:t>Male vs. Female Well-being Scores:</a:t>
            </a:r>
            <a:r>
              <a:rPr lang="en-US" dirty="0"/>
              <a:t> The t-tests reveal that there are substantial differences in well-being indicators based on gender, with males and females experiencing different levels of well-being across various indicators.</a:t>
            </a:r>
          </a:p>
          <a:p>
            <a:pPr lvl="2"/>
            <a:r>
              <a:rPr lang="en-US" b="1" dirty="0"/>
              <a:t>Example Indicators:</a:t>
            </a:r>
            <a:endParaRPr lang="en-US" dirty="0"/>
          </a:p>
          <a:p>
            <a:pPr lvl="3"/>
            <a:r>
              <a:rPr lang="en-US" b="1" dirty="0"/>
              <a:t>Optimism (</a:t>
            </a:r>
            <a:r>
              <a:rPr lang="en-US" b="1" dirty="0" err="1"/>
              <a:t>Optm</a:t>
            </a:r>
            <a:r>
              <a:rPr lang="en-US" b="1" dirty="0"/>
              <a:t>):</a:t>
            </a:r>
            <a:r>
              <a:rPr lang="en-US" dirty="0"/>
              <a:t> Males report significantly higher optimism than females.</a:t>
            </a:r>
          </a:p>
          <a:p>
            <a:pPr lvl="3"/>
            <a:r>
              <a:rPr lang="en-US" b="1" dirty="0"/>
              <a:t>Relaxation (</a:t>
            </a:r>
            <a:r>
              <a:rPr lang="en-US" b="1" dirty="0" err="1"/>
              <a:t>Relx</a:t>
            </a:r>
            <a:r>
              <a:rPr lang="en-US" b="1" dirty="0"/>
              <a:t>):</a:t>
            </a:r>
            <a:r>
              <a:rPr lang="en-US" dirty="0"/>
              <a:t> Males also show significantly higher relaxation scores compared to females.</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18</a:t>
            </a:fld>
            <a:endParaRPr lang="en-US"/>
          </a:p>
        </p:txBody>
      </p:sp>
    </p:spTree>
    <p:extLst>
      <p:ext uri="{BB962C8B-B14F-4D97-AF65-F5344CB8AC3E}">
        <p14:creationId xmlns:p14="http://schemas.microsoft.com/office/powerpoint/2010/main" val="4172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histograms and frequency counts provide insights into the distribution of well-being scores across various indicators. Here's a detailed explanation of the results:</a:t>
            </a:r>
          </a:p>
          <a:p>
            <a:r>
              <a:rPr lang="en-US" b="1" dirty="0"/>
              <a:t>Histogram Analysis</a:t>
            </a:r>
          </a:p>
          <a:p>
            <a:r>
              <a:rPr lang="en-US" b="1" dirty="0"/>
              <a:t>Histogram Overview</a:t>
            </a:r>
            <a:r>
              <a:rPr lang="en-US" dirty="0"/>
              <a:t>:</a:t>
            </a:r>
          </a:p>
          <a:p>
            <a:pPr lvl="1"/>
            <a:r>
              <a:rPr lang="en-US" dirty="0"/>
              <a:t>Each histogram represents the distribution of scores for one of the well-being indicators.</a:t>
            </a:r>
          </a:p>
          <a:p>
            <a:pPr lvl="1"/>
            <a:r>
              <a:rPr lang="en-US" dirty="0"/>
              <a:t>The x-axis shows the well-being score categories (1 through 5), while the y-axis represents the frequency of respondents falling into each score category.</a:t>
            </a:r>
          </a:p>
          <a:p>
            <a:r>
              <a:rPr lang="en-US" b="1" dirty="0"/>
              <a:t>Score Distribution Trends</a:t>
            </a:r>
            <a:r>
              <a:rPr lang="en-US" dirty="0"/>
              <a:t>:</a:t>
            </a:r>
          </a:p>
          <a:p>
            <a:pPr lvl="1"/>
            <a:r>
              <a:rPr lang="en-US" b="1" dirty="0"/>
              <a:t>Most Indicators</a:t>
            </a:r>
            <a:r>
              <a:rPr lang="en-US" dirty="0"/>
              <a:t>: For most indicators, there is a noticeable concentration of scores in the middle categories (3 and 4). This trend suggests that a majority of respondents rate their well-being in the moderate to high range.</a:t>
            </a:r>
          </a:p>
          <a:p>
            <a:pPr lvl="1"/>
            <a:r>
              <a:rPr lang="en-US" b="1" dirty="0"/>
              <a:t>High Scores</a:t>
            </a:r>
            <a:r>
              <a:rPr lang="en-US" dirty="0"/>
              <a:t>: Scores of 4 and 5 are frequently observed across most indicators, indicating a positive perception of well-being in several areas.</a:t>
            </a:r>
          </a:p>
          <a:p>
            <a:pPr lvl="1"/>
            <a:r>
              <a:rPr lang="en-US" b="1" dirty="0"/>
              <a:t>Low Scores</a:t>
            </a:r>
            <a:r>
              <a:rPr lang="en-US" dirty="0"/>
              <a:t>: The lower scores (1 and 2) are less frequent but still present, highlighting that some respondents experience lower levels of well-being in specific areas.</a:t>
            </a:r>
          </a:p>
          <a:p>
            <a:r>
              <a:rPr lang="en-US" b="1" dirty="0"/>
              <a:t>Indicators with Notable Patterns</a:t>
            </a:r>
            <a:r>
              <a:rPr lang="en-US" dirty="0"/>
              <a:t>:</a:t>
            </a:r>
          </a:p>
          <a:p>
            <a:pPr lvl="1"/>
            <a:r>
              <a:rPr lang="en-US" b="1" dirty="0"/>
              <a:t>Loved</a:t>
            </a:r>
            <a:r>
              <a:rPr lang="en-US" dirty="0"/>
              <a:t>: This indicator shows a particularly high number of respondents scoring a 5, suggesting that a large portion of the population feels strongly loved.</a:t>
            </a:r>
          </a:p>
          <a:p>
            <a:pPr lvl="1"/>
            <a:r>
              <a:rPr lang="en-US" b="1" dirty="0"/>
              <a:t>Cheer</a:t>
            </a:r>
            <a:r>
              <a:rPr lang="en-US" dirty="0"/>
              <a:t>: Similar to Loved, the Cheer indicator also has a substantial number of respondents scoring a 5, indicating high levels of cheerfulness.</a:t>
            </a:r>
          </a:p>
          <a:p>
            <a:pPr lvl="1"/>
            <a:r>
              <a:rPr lang="en-US" b="1" dirty="0" err="1"/>
              <a:t>Mkmind</a:t>
            </a:r>
            <a:r>
              <a:rPr lang="en-US" dirty="0"/>
              <a:t>: This indicator shows a broader distribution with more respondents scoring lower (1 and 2), reflecting a range of responses regarding their mindset.</a:t>
            </a:r>
          </a:p>
          <a:p>
            <a:r>
              <a:rPr lang="en-US" b="1" dirty="0"/>
              <a:t>Frequency Count Analysis</a:t>
            </a:r>
          </a:p>
          <a:p>
            <a:r>
              <a:rPr lang="en-US" b="1" dirty="0"/>
              <a:t>Counts Summary</a:t>
            </a:r>
            <a:r>
              <a:rPr lang="en-US" dirty="0"/>
              <a:t>:</a:t>
            </a:r>
          </a:p>
          <a:p>
            <a:pPr lvl="1"/>
            <a:r>
              <a:rPr lang="en-US" dirty="0"/>
              <a:t>The frequency counts provide a detailed look at how many respondents fall into each score category for each well-being indicator.</a:t>
            </a:r>
          </a:p>
          <a:p>
            <a:pPr lvl="1"/>
            <a:r>
              <a:rPr lang="en-US" b="1" dirty="0"/>
              <a:t>High Frequencies in Middle and Upper Scores</a:t>
            </a:r>
            <a:r>
              <a:rPr lang="en-US" dirty="0"/>
              <a:t>: For most indicators, the highest frequencies are found in the middle (3) and upper (4 and 5) categories. This pattern confirms the positive trend observed in the histograms.</a:t>
            </a:r>
          </a:p>
          <a:p>
            <a:r>
              <a:rPr lang="en-US" b="1" dirty="0"/>
              <a:t>Indicators with High Frequencies in Specific Scores</a:t>
            </a:r>
            <a:r>
              <a:rPr lang="en-US" dirty="0"/>
              <a:t>:</a:t>
            </a:r>
          </a:p>
          <a:p>
            <a:pPr lvl="1"/>
            <a:r>
              <a:rPr lang="en-US" b="1" dirty="0"/>
              <a:t>Loved and Cheer</a:t>
            </a:r>
            <a:r>
              <a:rPr lang="en-US" dirty="0"/>
              <a:t>: Both indicators show high counts for the highest score (5), reinforcing the histogram findings that many respondents feel highly loved and cheerful.</a:t>
            </a:r>
          </a:p>
          <a:p>
            <a:pPr lvl="1"/>
            <a:r>
              <a:rPr lang="en-US" b="1" dirty="0" err="1"/>
              <a:t>Mkmind</a:t>
            </a:r>
            <a:r>
              <a:rPr lang="en-US" dirty="0"/>
              <a:t>: This indicator stands out with a significant number of responses in the lower score categories (1 and 2), which may suggest challenges or variability in how respondents perceive their mindset.</a:t>
            </a:r>
          </a:p>
          <a:p>
            <a:r>
              <a:rPr lang="en-US" b="1" dirty="0"/>
              <a:t>Variability Across Indicators</a:t>
            </a:r>
            <a:r>
              <a:rPr lang="en-US" dirty="0"/>
              <a:t>:</a:t>
            </a:r>
          </a:p>
          <a:p>
            <a:pPr lvl="1"/>
            <a:r>
              <a:rPr lang="en-US" b="1" dirty="0" err="1"/>
              <a:t>Optm</a:t>
            </a:r>
            <a:r>
              <a:rPr lang="en-US" b="1" dirty="0"/>
              <a:t>, </a:t>
            </a:r>
            <a:r>
              <a:rPr lang="en-US" b="1" dirty="0" err="1"/>
              <a:t>Usef</a:t>
            </a:r>
            <a:r>
              <a:rPr lang="en-US" b="1" dirty="0"/>
              <a:t>, and </a:t>
            </a:r>
            <a:r>
              <a:rPr lang="en-US" b="1" dirty="0" err="1"/>
              <a:t>Relx</a:t>
            </a:r>
            <a:r>
              <a:rPr lang="en-US" dirty="0"/>
              <a:t>: These indicators have more balanced distributions across the score categories, indicating a diverse range of well-being perceptions.</a:t>
            </a:r>
          </a:p>
          <a:p>
            <a:pPr lvl="1"/>
            <a:r>
              <a:rPr lang="en-US" b="1" dirty="0" err="1"/>
              <a:t>Dealpr</a:t>
            </a:r>
            <a:r>
              <a:rPr lang="en-US" b="1" dirty="0"/>
              <a:t> and </a:t>
            </a:r>
            <a:r>
              <a:rPr lang="en-US" b="1" dirty="0" err="1"/>
              <a:t>Thcklr</a:t>
            </a:r>
            <a:r>
              <a:rPr lang="en-US" dirty="0"/>
              <a:t>: These indicators show a high number of responses in the mid to upper score categories, suggesting a generally positive view among respondents.</a:t>
            </a:r>
          </a:p>
          <a:p>
            <a:endParaRPr lang="en-US" dirty="0"/>
          </a:p>
          <a:p>
            <a:r>
              <a:rPr lang="en-US" dirty="0"/>
              <a:t>Overall, the histograms and frequency counts reveal that most respondents rate their well-being positively across the different indicators. There is a tendency for scores to cluster in the middle to higher categories, with a few indicators displaying notable variations in lower scores. This analysis can help identify areas where well-being is perceived more positively or negatively, providing insights for further investigation or intervention.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19</a:t>
            </a:fld>
            <a:endParaRPr lang="en-US"/>
          </a:p>
        </p:txBody>
      </p:sp>
    </p:spTree>
    <p:extLst>
      <p:ext uri="{BB962C8B-B14F-4D97-AF65-F5344CB8AC3E}">
        <p14:creationId xmlns:p14="http://schemas.microsoft.com/office/powerpoint/2010/main" val="3798369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histograms and frequency counts provide insights into the distribution of well-being scores across various indicators. Here's a detailed explanation of the results:</a:t>
            </a:r>
          </a:p>
          <a:p>
            <a:r>
              <a:rPr lang="en-US" b="1" dirty="0"/>
              <a:t>Histogram Analysis</a:t>
            </a:r>
          </a:p>
          <a:p>
            <a:r>
              <a:rPr lang="en-US" b="1" dirty="0"/>
              <a:t>Histogram Overview</a:t>
            </a:r>
            <a:r>
              <a:rPr lang="en-US" dirty="0"/>
              <a:t>:</a:t>
            </a:r>
          </a:p>
          <a:p>
            <a:pPr lvl="1"/>
            <a:r>
              <a:rPr lang="en-US" dirty="0"/>
              <a:t>Each histogram represents the distribution of scores for one of the well-being indicators.</a:t>
            </a:r>
          </a:p>
          <a:p>
            <a:pPr lvl="1"/>
            <a:r>
              <a:rPr lang="en-US" dirty="0"/>
              <a:t>The x-axis shows the well-being score categories (1 through 5), while the y-axis represents the frequency of respondents falling into each score category.</a:t>
            </a:r>
          </a:p>
          <a:p>
            <a:r>
              <a:rPr lang="en-US" b="1" dirty="0"/>
              <a:t>Score Distribution Trends</a:t>
            </a:r>
            <a:r>
              <a:rPr lang="en-US" dirty="0"/>
              <a:t>:</a:t>
            </a:r>
          </a:p>
          <a:p>
            <a:pPr lvl="1"/>
            <a:r>
              <a:rPr lang="en-US" b="1" dirty="0"/>
              <a:t>Most Indicators</a:t>
            </a:r>
            <a:r>
              <a:rPr lang="en-US" dirty="0"/>
              <a:t>: For most indicators, there is a noticeable concentration of scores in the middle categories (3 and 4). This trend suggests that a majority of respondents rate their well-being in the moderate to high range.</a:t>
            </a:r>
          </a:p>
          <a:p>
            <a:pPr lvl="1"/>
            <a:r>
              <a:rPr lang="en-US" b="1" dirty="0"/>
              <a:t>High Scores</a:t>
            </a:r>
            <a:r>
              <a:rPr lang="en-US" dirty="0"/>
              <a:t>: Scores of 4 and 5 are frequently observed across most indicators, indicating a positive perception of well-being in several areas.</a:t>
            </a:r>
          </a:p>
          <a:p>
            <a:pPr lvl="1"/>
            <a:r>
              <a:rPr lang="en-US" b="1" dirty="0"/>
              <a:t>Low Scores</a:t>
            </a:r>
            <a:r>
              <a:rPr lang="en-US" dirty="0"/>
              <a:t>: The lower scores (1 and 2) are less frequent but still present, highlighting that some respondents experience lower levels of well-being in specific areas.</a:t>
            </a:r>
          </a:p>
          <a:p>
            <a:r>
              <a:rPr lang="en-US" b="1" dirty="0"/>
              <a:t>Indicators with Notable Patterns</a:t>
            </a:r>
            <a:r>
              <a:rPr lang="en-US" dirty="0"/>
              <a:t>:</a:t>
            </a:r>
          </a:p>
          <a:p>
            <a:pPr lvl="1"/>
            <a:r>
              <a:rPr lang="en-US" b="1" dirty="0"/>
              <a:t>Loved</a:t>
            </a:r>
            <a:r>
              <a:rPr lang="en-US" dirty="0"/>
              <a:t>: This indicator shows a particularly high number of respondents scoring a 5, suggesting that a large portion of the population feels strongly loved.</a:t>
            </a:r>
          </a:p>
          <a:p>
            <a:pPr lvl="1"/>
            <a:r>
              <a:rPr lang="en-US" b="1" dirty="0"/>
              <a:t>Cheer</a:t>
            </a:r>
            <a:r>
              <a:rPr lang="en-US" dirty="0"/>
              <a:t>: Similar to Loved, the Cheer indicator also has a substantial number of respondents scoring a 5, indicating high levels of cheerfulness.</a:t>
            </a:r>
          </a:p>
          <a:p>
            <a:pPr lvl="1"/>
            <a:r>
              <a:rPr lang="en-US" b="1" dirty="0" err="1"/>
              <a:t>Mkmind</a:t>
            </a:r>
            <a:r>
              <a:rPr lang="en-US" dirty="0"/>
              <a:t>: This indicator shows a broader distribution with more respondents scoring lower (1 and 2), reflecting a range of responses regarding their mindset.</a:t>
            </a:r>
          </a:p>
          <a:p>
            <a:r>
              <a:rPr lang="en-US" b="1" dirty="0"/>
              <a:t>Frequency Count Analysis</a:t>
            </a:r>
          </a:p>
          <a:p>
            <a:r>
              <a:rPr lang="en-US" b="1" dirty="0"/>
              <a:t>Counts Summary</a:t>
            </a:r>
            <a:r>
              <a:rPr lang="en-US" dirty="0"/>
              <a:t>:</a:t>
            </a:r>
          </a:p>
          <a:p>
            <a:pPr lvl="1"/>
            <a:r>
              <a:rPr lang="en-US" dirty="0"/>
              <a:t>The frequency counts provide a detailed look at how many respondents fall into each score category for each well-being indicator.</a:t>
            </a:r>
          </a:p>
          <a:p>
            <a:pPr lvl="1"/>
            <a:r>
              <a:rPr lang="en-US" b="1" dirty="0"/>
              <a:t>High Frequencies in Middle and Upper Scores</a:t>
            </a:r>
            <a:r>
              <a:rPr lang="en-US" dirty="0"/>
              <a:t>: For most indicators, the highest frequencies are found in the middle (3) and upper (4 and 5) categories. This pattern confirms the positive trend observed in the histograms.</a:t>
            </a:r>
          </a:p>
          <a:p>
            <a:r>
              <a:rPr lang="en-US" b="1" dirty="0"/>
              <a:t>Indicators with High Frequencies in Specific Scores</a:t>
            </a:r>
            <a:r>
              <a:rPr lang="en-US" dirty="0"/>
              <a:t>:</a:t>
            </a:r>
          </a:p>
          <a:p>
            <a:pPr lvl="1"/>
            <a:r>
              <a:rPr lang="en-US" b="1" dirty="0"/>
              <a:t>Loved and Cheer</a:t>
            </a:r>
            <a:r>
              <a:rPr lang="en-US" dirty="0"/>
              <a:t>: Both indicators show high counts for the highest score (5), reinforcing the histogram findings that many respondents feel highly loved and cheerful.</a:t>
            </a:r>
          </a:p>
          <a:p>
            <a:pPr lvl="1"/>
            <a:r>
              <a:rPr lang="en-US" b="1" dirty="0" err="1"/>
              <a:t>Mkmind</a:t>
            </a:r>
            <a:r>
              <a:rPr lang="en-US" dirty="0"/>
              <a:t>: This indicator stands out with a significant number of responses in the lower score categories (1 and 2), which may suggest challenges or variability in how respondents perceive their mindset.</a:t>
            </a:r>
          </a:p>
          <a:p>
            <a:r>
              <a:rPr lang="en-US" b="1" dirty="0"/>
              <a:t>Variability Across Indicators</a:t>
            </a:r>
            <a:r>
              <a:rPr lang="en-US" dirty="0"/>
              <a:t>:</a:t>
            </a:r>
          </a:p>
          <a:p>
            <a:pPr lvl="1"/>
            <a:r>
              <a:rPr lang="en-US" b="1" dirty="0" err="1"/>
              <a:t>Optm</a:t>
            </a:r>
            <a:r>
              <a:rPr lang="en-US" b="1" dirty="0"/>
              <a:t>, </a:t>
            </a:r>
            <a:r>
              <a:rPr lang="en-US" b="1" dirty="0" err="1"/>
              <a:t>Usef</a:t>
            </a:r>
            <a:r>
              <a:rPr lang="en-US" b="1" dirty="0"/>
              <a:t>, and </a:t>
            </a:r>
            <a:r>
              <a:rPr lang="en-US" b="1" dirty="0" err="1"/>
              <a:t>Relx</a:t>
            </a:r>
            <a:r>
              <a:rPr lang="en-US" dirty="0"/>
              <a:t>: These indicators have more balanced distributions across the score categories, indicating a diverse range of well-being perceptions.</a:t>
            </a:r>
          </a:p>
          <a:p>
            <a:pPr lvl="1"/>
            <a:r>
              <a:rPr lang="en-US" b="1" dirty="0" err="1"/>
              <a:t>Dealpr</a:t>
            </a:r>
            <a:r>
              <a:rPr lang="en-US" b="1" dirty="0"/>
              <a:t> and </a:t>
            </a:r>
            <a:r>
              <a:rPr lang="en-US" b="1" dirty="0" err="1"/>
              <a:t>Thcklr</a:t>
            </a:r>
            <a:r>
              <a:rPr lang="en-US" dirty="0"/>
              <a:t>: These indicators show a high number of responses in the mid to upper score categories, suggesting a generally positive view among respondents.</a:t>
            </a:r>
          </a:p>
          <a:p>
            <a:endParaRPr lang="en-US" dirty="0"/>
          </a:p>
          <a:p>
            <a:r>
              <a:rPr lang="en-US" dirty="0"/>
              <a:t>Overall, the histograms and frequency counts reveal that most respondents rate their well-being positively across the different indicators. There is a tendency for scores to cluster in the middle to higher categories, with a few indicators displaying notable variations in lower scores. This analysis can help identify areas where well-being is perceived more positively or negatively, providing insights for further investigation or intervention.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20</a:t>
            </a:fld>
            <a:endParaRPr lang="en-US"/>
          </a:p>
        </p:txBody>
      </p:sp>
    </p:spTree>
    <p:extLst>
      <p:ext uri="{BB962C8B-B14F-4D97-AF65-F5344CB8AC3E}">
        <p14:creationId xmlns:p14="http://schemas.microsoft.com/office/powerpoint/2010/main" val="3798690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histograms and frequency counts provide insights into the distribution of well-being scores across various indicators. Here's a detailed explanation of the results:</a:t>
            </a:r>
          </a:p>
          <a:p>
            <a:r>
              <a:rPr lang="en-US" b="1" dirty="0"/>
              <a:t>Histogram Analysis</a:t>
            </a:r>
          </a:p>
          <a:p>
            <a:r>
              <a:rPr lang="en-US" b="1" dirty="0"/>
              <a:t>Histogram Overview</a:t>
            </a:r>
            <a:r>
              <a:rPr lang="en-US" dirty="0"/>
              <a:t>:</a:t>
            </a:r>
          </a:p>
          <a:p>
            <a:pPr lvl="1"/>
            <a:r>
              <a:rPr lang="en-US" dirty="0"/>
              <a:t>Each histogram represents the distribution of scores for one of the well-being indicators.</a:t>
            </a:r>
          </a:p>
          <a:p>
            <a:pPr lvl="1"/>
            <a:r>
              <a:rPr lang="en-US" dirty="0"/>
              <a:t>The x-axis shows the well-being score categories (1 through 5), while the y-axis represents the frequency of respondents falling into each score category.</a:t>
            </a:r>
          </a:p>
          <a:p>
            <a:r>
              <a:rPr lang="en-US" b="1" dirty="0"/>
              <a:t>Score Distribution Trends</a:t>
            </a:r>
            <a:r>
              <a:rPr lang="en-US" dirty="0"/>
              <a:t>:</a:t>
            </a:r>
          </a:p>
          <a:p>
            <a:pPr lvl="1"/>
            <a:r>
              <a:rPr lang="en-US" b="1" dirty="0"/>
              <a:t>Most Indicators</a:t>
            </a:r>
            <a:r>
              <a:rPr lang="en-US" dirty="0"/>
              <a:t>: For most indicators, there is a noticeable concentration of scores in the middle categories (3 and 4). This trend suggests that a majority of respondents rate their well-being in the moderate to high range.</a:t>
            </a:r>
          </a:p>
          <a:p>
            <a:pPr lvl="1"/>
            <a:r>
              <a:rPr lang="en-US" b="1" dirty="0"/>
              <a:t>High Scores</a:t>
            </a:r>
            <a:r>
              <a:rPr lang="en-US" dirty="0"/>
              <a:t>: Scores of 4 and 5 are frequently observed across most indicators, indicating a positive perception of well-being in several areas.</a:t>
            </a:r>
          </a:p>
          <a:p>
            <a:pPr lvl="1"/>
            <a:r>
              <a:rPr lang="en-US" b="1" dirty="0"/>
              <a:t>Low Scores</a:t>
            </a:r>
            <a:r>
              <a:rPr lang="en-US" dirty="0"/>
              <a:t>: The lower scores (1 and 2) are less frequent but still present, highlighting that some respondents experience lower levels of well-being in specific areas.</a:t>
            </a:r>
          </a:p>
          <a:p>
            <a:r>
              <a:rPr lang="en-US" b="1" dirty="0"/>
              <a:t>Indicators with Notable Patterns</a:t>
            </a:r>
            <a:r>
              <a:rPr lang="en-US" dirty="0"/>
              <a:t>:</a:t>
            </a:r>
          </a:p>
          <a:p>
            <a:pPr lvl="1"/>
            <a:r>
              <a:rPr lang="en-US" b="1" dirty="0"/>
              <a:t>Loved</a:t>
            </a:r>
            <a:r>
              <a:rPr lang="en-US" dirty="0"/>
              <a:t>: This indicator shows a particularly high number of respondents scoring a 5, suggesting that a large portion of the population feels strongly loved.</a:t>
            </a:r>
          </a:p>
          <a:p>
            <a:pPr lvl="1"/>
            <a:r>
              <a:rPr lang="en-US" b="1" dirty="0"/>
              <a:t>Cheer</a:t>
            </a:r>
            <a:r>
              <a:rPr lang="en-US" dirty="0"/>
              <a:t>: Similar to Loved, the Cheer indicator also has a substantial number of respondents scoring a 5, indicating high levels of cheerfulness.</a:t>
            </a:r>
          </a:p>
          <a:p>
            <a:pPr lvl="1"/>
            <a:r>
              <a:rPr lang="en-US" b="1" dirty="0" err="1"/>
              <a:t>Mkmind</a:t>
            </a:r>
            <a:r>
              <a:rPr lang="en-US" dirty="0"/>
              <a:t>: This indicator shows a broader distribution with more respondents scoring lower (1 and 2), reflecting a range of responses regarding their mindset.</a:t>
            </a:r>
          </a:p>
          <a:p>
            <a:r>
              <a:rPr lang="en-US" b="1" dirty="0"/>
              <a:t>Frequency Count Analysis</a:t>
            </a:r>
          </a:p>
          <a:p>
            <a:r>
              <a:rPr lang="en-US" b="1" dirty="0"/>
              <a:t>Counts Summary</a:t>
            </a:r>
            <a:r>
              <a:rPr lang="en-US" dirty="0"/>
              <a:t>:</a:t>
            </a:r>
          </a:p>
          <a:p>
            <a:pPr lvl="1"/>
            <a:r>
              <a:rPr lang="en-US" dirty="0"/>
              <a:t>The frequency counts provide a detailed look at how many respondents fall into each score category for each well-being indicator.</a:t>
            </a:r>
          </a:p>
          <a:p>
            <a:pPr lvl="1"/>
            <a:r>
              <a:rPr lang="en-US" b="1" dirty="0"/>
              <a:t>High Frequencies in Middle and Upper Scores</a:t>
            </a:r>
            <a:r>
              <a:rPr lang="en-US" dirty="0"/>
              <a:t>: For most indicators, the highest frequencies are found in the middle (3) and upper (4 and 5) categories. This pattern confirms the positive trend observed in the histograms.</a:t>
            </a:r>
          </a:p>
          <a:p>
            <a:r>
              <a:rPr lang="en-US" b="1" dirty="0"/>
              <a:t>Indicators with High Frequencies in Specific Scores</a:t>
            </a:r>
            <a:r>
              <a:rPr lang="en-US" dirty="0"/>
              <a:t>:</a:t>
            </a:r>
          </a:p>
          <a:p>
            <a:pPr lvl="1"/>
            <a:r>
              <a:rPr lang="en-US" b="1" dirty="0"/>
              <a:t>Loved and Cheer</a:t>
            </a:r>
            <a:r>
              <a:rPr lang="en-US" dirty="0"/>
              <a:t>: Both indicators show high counts for the highest score (5), reinforcing the histogram findings that many respondents feel highly loved and cheerful.</a:t>
            </a:r>
          </a:p>
          <a:p>
            <a:pPr lvl="1"/>
            <a:r>
              <a:rPr lang="en-US" b="1" dirty="0" err="1"/>
              <a:t>Mkmind</a:t>
            </a:r>
            <a:r>
              <a:rPr lang="en-US" dirty="0"/>
              <a:t>: This indicator stands out with a significant number of responses in the lower score categories (1 and 2), which may suggest challenges or variability in how respondents perceive their mindset.</a:t>
            </a:r>
          </a:p>
          <a:p>
            <a:r>
              <a:rPr lang="en-US" b="1" dirty="0"/>
              <a:t>Variability Across Indicators</a:t>
            </a:r>
            <a:r>
              <a:rPr lang="en-US" dirty="0"/>
              <a:t>:</a:t>
            </a:r>
          </a:p>
          <a:p>
            <a:pPr lvl="1"/>
            <a:r>
              <a:rPr lang="en-US" b="1" dirty="0" err="1"/>
              <a:t>Optm</a:t>
            </a:r>
            <a:r>
              <a:rPr lang="en-US" b="1" dirty="0"/>
              <a:t>, </a:t>
            </a:r>
            <a:r>
              <a:rPr lang="en-US" b="1" dirty="0" err="1"/>
              <a:t>Usef</a:t>
            </a:r>
            <a:r>
              <a:rPr lang="en-US" b="1" dirty="0"/>
              <a:t>, and </a:t>
            </a:r>
            <a:r>
              <a:rPr lang="en-US" b="1" dirty="0" err="1"/>
              <a:t>Relx</a:t>
            </a:r>
            <a:r>
              <a:rPr lang="en-US" dirty="0"/>
              <a:t>: These indicators have more balanced distributions across the score categories, indicating a diverse range of well-being perceptions.</a:t>
            </a:r>
          </a:p>
          <a:p>
            <a:pPr lvl="1"/>
            <a:r>
              <a:rPr lang="en-US" b="1" dirty="0" err="1"/>
              <a:t>Dealpr</a:t>
            </a:r>
            <a:r>
              <a:rPr lang="en-US" b="1" dirty="0"/>
              <a:t> and </a:t>
            </a:r>
            <a:r>
              <a:rPr lang="en-US" b="1" dirty="0" err="1"/>
              <a:t>Thcklr</a:t>
            </a:r>
            <a:r>
              <a:rPr lang="en-US" dirty="0"/>
              <a:t>: These indicators show a high number of responses in the mid to upper score categories, suggesting a generally positive view among respondents.</a:t>
            </a:r>
          </a:p>
          <a:p>
            <a:endParaRPr lang="en-US" dirty="0"/>
          </a:p>
          <a:p>
            <a:r>
              <a:rPr lang="en-US" dirty="0"/>
              <a:t>Overall, the histograms and frequency counts reveal that most respondents rate their well-being positively across the different indicators. There is a tendency for scores to cluster in the middle to higher categories, with a few indicators displaying notable variations in lower scores. This analysis can help identify areas where well-being is perceived more positively or negatively, providing insights for further investigation or intervention.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21</a:t>
            </a:fld>
            <a:endParaRPr lang="en-US"/>
          </a:p>
        </p:txBody>
      </p:sp>
    </p:spTree>
    <p:extLst>
      <p:ext uri="{BB962C8B-B14F-4D97-AF65-F5344CB8AC3E}">
        <p14:creationId xmlns:p14="http://schemas.microsoft.com/office/powerpoint/2010/main" val="125395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digital devices has become an integral part of daily life, significantly influencing various aspects of well-being, particularly among children and adolescents. With the increasing presence of computers, smartphones, video games, and television, concerns about the potential negative effects of excessive screen time on physical, psychological, and emotional health have gained attention. Recent studies, including a clinical trial that demonstrated the benefits of short-term screen time reduction, suggest that limiting digital device use can improve behaviors and psychological symptoms in children and adolescents. However, the broader impact of screen time on overall well-being across age groups remains a subject of active investigation.</a:t>
            </a:r>
          </a:p>
          <a:p>
            <a:r>
              <a:rPr lang="en-US" dirty="0"/>
              <a:t>The dataset used in this study captures detailed information on daily screen time across multiple devices, alongside self-reported well-being indicators. These datasets provide a unique opportunity to explore the relationships between digital screen time and well-being outcomes, allowing for both descriptive and inferential statistical analyses. The primary objective of this study is to investigate how screen time, particularly on different devices and at different times (weekends vs. weekdays), correlates with well-being indicators such as optimism, relaxation, confidence, and overall happiness.</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716630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22</a:t>
            </a:fld>
            <a:endParaRPr lang="en-US"/>
          </a:p>
        </p:txBody>
      </p:sp>
    </p:spTree>
    <p:extLst>
      <p:ext uri="{BB962C8B-B14F-4D97-AF65-F5344CB8AC3E}">
        <p14:creationId xmlns:p14="http://schemas.microsoft.com/office/powerpoint/2010/main" val="98723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digital devices has become an integral part of daily life, significantly influencing various aspects of well-being, particularly among children and adolescents. With the increasing presence of computers, smartphones, video games, and television, concerns about the potential negative effects of excessive screen time on physical, psychological, and emotional health have gained attention. Recent studies, including a clinical trial that demonstrated the benefits of short-term screen time reduction, suggest that limiting digital device use can improve behaviors and psychological symptoms in children and adolescents. However, the broader impact of screen time on overall well-being across age groups remains a subject of active investigation.</a:t>
            </a:r>
          </a:p>
          <a:p>
            <a:r>
              <a:rPr lang="en-US" dirty="0"/>
              <a:t>The dataset used in this study captures detailed information on daily screen time across multiple devices, alongside self-reported well-being indicators. These datasets provide a unique opportunity to explore the relationships between digital screen time and well-being outcomes, allowing for both descriptive and inferential statistical analyses. The primary objective of this study is to investigate how screen time, particularly on different devices and at different times (weekends vs. weekdays), correlates with well-being indicators such as optimism, relaxation, confidence, and overall happiness.</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236811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Proposed Investigations</a:t>
            </a:r>
          </a:p>
          <a:p>
            <a:r>
              <a:rPr lang="en-US" b="1" dirty="0"/>
              <a:t>Inferential Statistical Analyses:</a:t>
            </a:r>
            <a:endParaRPr lang="en-US" dirty="0"/>
          </a:p>
          <a:p>
            <a:pPr lvl="1"/>
            <a:r>
              <a:rPr lang="en-US" b="1" dirty="0"/>
              <a:t>Investigation 1: Comparing well-being scores between high and low screen time groups</a:t>
            </a:r>
            <a:br>
              <a:rPr lang="en-US" dirty="0"/>
            </a:br>
            <a:r>
              <a:rPr lang="en-US" dirty="0"/>
              <a:t>An inferential analysis will be conducted to compare well-being outcomes between respondents with high and low screen time. Using a t-test, this investigation will assess whether individuals with high screen time report significantly lower or higher well-being scores across various indicators.</a:t>
            </a:r>
          </a:p>
          <a:p>
            <a:pPr lvl="1"/>
            <a:r>
              <a:rPr lang="en-US" b="1" dirty="0"/>
              <a:t>Investigation 2: Identifying the impact of different types of screen time on specific well-being indicators</a:t>
            </a:r>
            <a:br>
              <a:rPr lang="en-US" dirty="0"/>
            </a:br>
            <a:r>
              <a:rPr lang="en-US" dirty="0"/>
              <a:t>The second inferential analysis will explore how screen time on different devices (e.g., smartphone, TV) influences specific well-being outcomes. This analysis will determine whether the type of screen activity (e.g., gaming, social media) has a stronger correlation with certain psychological symptoms, such as stress or relaxation.</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6</a:t>
            </a:fld>
            <a:endParaRPr lang="en-US"/>
          </a:p>
        </p:txBody>
      </p:sp>
    </p:spTree>
    <p:extLst>
      <p:ext uri="{BB962C8B-B14F-4D97-AF65-F5344CB8AC3E}">
        <p14:creationId xmlns:p14="http://schemas.microsoft.com/office/powerpoint/2010/main" val="109317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Proposed Investigations</a:t>
            </a:r>
          </a:p>
          <a:p>
            <a:r>
              <a:rPr lang="en-US" b="1" dirty="0"/>
              <a:t>Descriptive Statistical Analyses:</a:t>
            </a:r>
            <a:endParaRPr lang="en-US" dirty="0"/>
          </a:p>
          <a:p>
            <a:pPr lvl="1"/>
            <a:r>
              <a:rPr lang="en-US" b="1" dirty="0"/>
              <a:t>Investigation 1: Average screen time across different devices</a:t>
            </a:r>
            <a:br>
              <a:rPr lang="en-US" dirty="0"/>
            </a:br>
            <a:r>
              <a:rPr lang="en-US" dirty="0"/>
              <a:t>The first descriptive analysis will explore the average daily screen time for various devices (computers, video games, smartphones, and TV) on weekdays and weekends. This investigation will reveal which device contributes most to overall screen time and how usage patterns differ between weekdays and weekends.</a:t>
            </a:r>
          </a:p>
          <a:p>
            <a:pPr lvl="1"/>
            <a:r>
              <a:rPr lang="en-US" b="1" dirty="0"/>
              <a:t>Investigation 2: Distribution of well-being scores</a:t>
            </a:r>
            <a:br>
              <a:rPr lang="en-US" dirty="0"/>
            </a:br>
            <a:r>
              <a:rPr lang="en-US" dirty="0"/>
              <a:t>The second descriptive analysis will examine the distribution of well-being indicators, such as optimism, relaxation, and confidence, among respondents. This analysis will provide insights into the general well-being trends in the population and identify any patterns in self-reported mental health.</a:t>
            </a:r>
          </a:p>
          <a:p>
            <a:r>
              <a:rPr lang="en-US" b="1" dirty="0"/>
              <a:t>Inferential Statistical Analyses:</a:t>
            </a:r>
            <a:endParaRPr lang="en-US" dirty="0"/>
          </a:p>
          <a:p>
            <a:pPr lvl="1"/>
            <a:r>
              <a:rPr lang="en-US" b="1" dirty="0"/>
              <a:t>Investigation 1: Comparing well-being scores between high and low screen time groups</a:t>
            </a:r>
            <a:br>
              <a:rPr lang="en-US" dirty="0"/>
            </a:br>
            <a:r>
              <a:rPr lang="en-US" dirty="0"/>
              <a:t>An inferential analysis will be conducted to compare well-being outcomes between respondents with high and low screen time. Using a t-test, this investigation will assess whether individuals with high screen time report significantly lower or higher well-being scores across various indicators.</a:t>
            </a:r>
          </a:p>
          <a:p>
            <a:pPr lvl="1"/>
            <a:r>
              <a:rPr lang="en-US" b="1" dirty="0"/>
              <a:t>Investigation 2: Identifying the impact of different types of screen time on specific well-being indicators</a:t>
            </a:r>
            <a:br>
              <a:rPr lang="en-US" dirty="0"/>
            </a:br>
            <a:r>
              <a:rPr lang="en-US" dirty="0"/>
              <a:t>The second inferential analysis will explore how screen time on different devices (e.g., smartphone, TV) influences specific well-being outcomes. This analysis will determine whether the type of screen activity (e.g., gaming, social media) has a stronger correlation with certain psychological symptoms, such as stress or relaxation.</a:t>
            </a:r>
          </a:p>
          <a:p>
            <a:r>
              <a:rPr lang="en-US" dirty="0"/>
              <a:t>By combining these descriptive and inferential analyses, this study aims to provide a comprehensive understanding of the relationship between screen time and well-being. The findings can inform recommendations for healthy digital device usage and strategies for mitigating the negative impact of excessive screen time.</a:t>
            </a:r>
          </a:p>
          <a:p>
            <a:endParaRPr lang="en-PK" dirty="0"/>
          </a:p>
        </p:txBody>
      </p:sp>
      <p:sp>
        <p:nvSpPr>
          <p:cNvPr id="4" name="Slide Number Placeholder 3"/>
          <p:cNvSpPr>
            <a:spLocks noGrp="1"/>
          </p:cNvSpPr>
          <p:nvPr>
            <p:ph type="sldNum" sz="quarter" idx="5"/>
          </p:nvPr>
        </p:nvSpPr>
        <p:spPr/>
        <p:txBody>
          <a:bodyPr/>
          <a:lstStyle/>
          <a:p>
            <a:fld id="{5A01C38D-F26D-4167-83EF-8774BC62D548}" type="slidenum">
              <a:rPr lang="en-US" smtClean="0"/>
              <a:t>7</a:t>
            </a:fld>
            <a:endParaRPr lang="en-US"/>
          </a:p>
        </p:txBody>
      </p:sp>
    </p:spTree>
    <p:extLst>
      <p:ext uri="{BB962C8B-B14F-4D97-AF65-F5344CB8AC3E}">
        <p14:creationId xmlns:p14="http://schemas.microsoft.com/office/powerpoint/2010/main" val="338515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increasing ubiquity of digital devices in everyday life has raised important questions about their effects on human health and well-being, especially in children and adolescents. Concerns about screen time's impact on physical, mental, and emotional health have led to a growing body of research investigating these relationships. However, while many studies have focused on specific aspects of device usage, such as its effects on sleep or academic performance, few provide a comprehensive analysis of how different types of screen time affect well-being across multiple psychological and emotional indicators.</a:t>
            </a:r>
          </a:p>
          <a:p>
            <a:r>
              <a:rPr lang="en-US" b="1" dirty="0"/>
              <a:t>Justification for Descriptive Analyses</a:t>
            </a:r>
            <a:br>
              <a:rPr lang="en-US" dirty="0"/>
            </a:br>
            <a:r>
              <a:rPr lang="en-US" dirty="0"/>
              <a:t>Descriptive statistical analyses serve as the foundation for understanding overall patterns and trends in both screen time and well-being indicators. By analyzing the average daily screen time across different devices (e.g., computers, smartphones, video games, and TV), we can identify which devices are used the most and when (weekdays vs. weekends). Understanding these basic patterns is crucial, as different devices may contribute differently to health outcomes. For example, excessive video game use may have different psychological effects compared to passive TV consumption.</a:t>
            </a:r>
            <a:br>
              <a:rPr lang="en-US" dirty="0"/>
            </a:br>
            <a:r>
              <a:rPr lang="en-US" dirty="0"/>
              <a:t>Additionally, describing the distribution of well-being scores provides a snapshot of the mental and emotional states of the population. This analysis is essential for understanding the overall well-being landscape and identifying any early warning signs of poor mental health associated with high screen time. Without such foundational insights, it would be difficult to move forward with more complex analyses aimed at uncovering correlations or causal relationships.</a:t>
            </a:r>
          </a:p>
        </p:txBody>
      </p:sp>
      <p:sp>
        <p:nvSpPr>
          <p:cNvPr id="4" name="Slide Number Placeholder 3"/>
          <p:cNvSpPr>
            <a:spLocks noGrp="1"/>
          </p:cNvSpPr>
          <p:nvPr>
            <p:ph type="sldNum" sz="quarter" idx="5"/>
          </p:nvPr>
        </p:nvSpPr>
        <p:spPr/>
        <p:txBody>
          <a:bodyPr/>
          <a:lstStyle/>
          <a:p>
            <a:fld id="{5A01C38D-F26D-4167-83EF-8774BC62D548}" type="slidenum">
              <a:rPr lang="en-US" smtClean="0"/>
              <a:t>8</a:t>
            </a:fld>
            <a:endParaRPr lang="en-US"/>
          </a:p>
        </p:txBody>
      </p:sp>
    </p:spTree>
    <p:extLst>
      <p:ext uri="{BB962C8B-B14F-4D97-AF65-F5344CB8AC3E}">
        <p14:creationId xmlns:p14="http://schemas.microsoft.com/office/powerpoint/2010/main" val="360675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Justification for Inferential Analyses</a:t>
            </a:r>
            <a:br>
              <a:rPr lang="en-US" dirty="0"/>
            </a:br>
            <a:r>
              <a:rPr lang="en-US" dirty="0"/>
              <a:t>Inferential analyses allow us to test hypotheses and determine whether significant relationships exist between screen time and well-being. A key question in the digital health field is whether high screen time is associated with lower levels of well-being. Conducting t-tests comparing well-being scores between high and low screen time groups helps address this question. The findings from such an analysis can provide evidence for or against the idea that screen time contributes to negative psychological outcomes.</a:t>
            </a:r>
            <a:br>
              <a:rPr lang="en-US" dirty="0"/>
            </a:br>
            <a:r>
              <a:rPr lang="en-US" dirty="0"/>
              <a:t>Moreover, understanding the specific effects of different types of screen time (e.g., social media use vs. gaming) on well-being indicators such as stress, optimism, or relaxation is critical for tailoring public health recommendations. For example, screen time spent on social media may lead to higher stress levels, while time spent on educational apps could have more neutral or even positive effects. By identifying these nuances, the study can provide a more targeted and effective approach to screen time management.</a:t>
            </a:r>
          </a:p>
          <a:p>
            <a:r>
              <a:rPr lang="en-US" dirty="0"/>
              <a:t>Overall, the proposed study fills a critical gap in the literature by providing a comprehensive, data-driven analysis of how screen time on different devices impacts multiple well-being indicators. The use of both descriptive and inferential statistics ensures that the research will yield actionable insights, contributing to evidence-based guidelines and recommendations for healthy digital habits.</a:t>
            </a:r>
          </a:p>
        </p:txBody>
      </p:sp>
      <p:sp>
        <p:nvSpPr>
          <p:cNvPr id="4" name="Slide Number Placeholder 3"/>
          <p:cNvSpPr>
            <a:spLocks noGrp="1"/>
          </p:cNvSpPr>
          <p:nvPr>
            <p:ph type="sldNum" sz="quarter" idx="5"/>
          </p:nvPr>
        </p:nvSpPr>
        <p:spPr/>
        <p:txBody>
          <a:bodyPr/>
          <a:lstStyle/>
          <a:p>
            <a:fld id="{5A01C38D-F26D-4167-83EF-8774BC62D548}" type="slidenum">
              <a:rPr lang="en-US" smtClean="0"/>
              <a:t>9</a:t>
            </a:fld>
            <a:endParaRPr lang="en-US"/>
          </a:p>
        </p:txBody>
      </p:sp>
    </p:spTree>
    <p:extLst>
      <p:ext uri="{BB962C8B-B14F-4D97-AF65-F5344CB8AC3E}">
        <p14:creationId xmlns:p14="http://schemas.microsoft.com/office/powerpoint/2010/main" val="408508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visualizes the average daily screen time for different devices across weekdays and weekends, based on the provided data. Here's a breakdown of the key insights from the chart:</a:t>
            </a:r>
          </a:p>
          <a:p>
            <a:r>
              <a:rPr lang="en-US" b="1" dirty="0"/>
              <a:t>Overall Screen Time Trends</a:t>
            </a:r>
            <a:r>
              <a:rPr lang="en-US" dirty="0"/>
              <a:t>:</a:t>
            </a:r>
          </a:p>
          <a:p>
            <a:pPr lvl="1"/>
            <a:r>
              <a:rPr lang="en-US" b="1" dirty="0"/>
              <a:t>Television (T)</a:t>
            </a:r>
            <a:r>
              <a:rPr lang="en-US" dirty="0"/>
              <a:t> has the highest average screen time for both weekdays (3.65 hours) and weekends (2.55 hours), indicating that TV is the most frequently used device. This trend is consistent with common usage patterns where TV viewing is a popular leisure activity.</a:t>
            </a:r>
          </a:p>
          <a:p>
            <a:r>
              <a:rPr lang="en-US" b="1" dirty="0"/>
              <a:t>Device Comparison</a:t>
            </a:r>
            <a:r>
              <a:rPr lang="en-US" dirty="0"/>
              <a:t>:</a:t>
            </a:r>
          </a:p>
          <a:p>
            <a:pPr lvl="1"/>
            <a:r>
              <a:rPr lang="en-US" b="1" dirty="0"/>
              <a:t>Social Media (S)</a:t>
            </a:r>
            <a:r>
              <a:rPr lang="en-US" dirty="0"/>
              <a:t> comes next, with an average of 3.50 hours on weekends and 2.89 hours on weekdays. This high usage reflects the increasing role of social media in daily life and its appeal for entertainment and social interaction.</a:t>
            </a:r>
          </a:p>
          <a:p>
            <a:pPr lvl="1"/>
            <a:r>
              <a:rPr lang="en-US" b="1" dirty="0"/>
              <a:t>Computers (C)</a:t>
            </a:r>
            <a:r>
              <a:rPr lang="en-US" dirty="0"/>
              <a:t> and </a:t>
            </a:r>
            <a:r>
              <a:rPr lang="en-US" b="1" dirty="0"/>
              <a:t>Gaming (G)</a:t>
            </a:r>
            <a:r>
              <a:rPr lang="en-US" dirty="0"/>
              <a:t> have similar patterns but with lower average screen times compared to TV and social media. Computers are used for an average of 2.20 hours on weekends and 1.77 hours on weekdays, while gaming devices are used for 1.73 hours on weekends and 1.00 hours on weekdays. This suggests that while gaming and computer use are significant, they are not as dominant as TV and social media in daily routines.</a:t>
            </a:r>
          </a:p>
          <a:p>
            <a:r>
              <a:rPr lang="en-US" b="1" dirty="0"/>
              <a:t>Weekday vs. Weekend Usage</a:t>
            </a:r>
            <a:r>
              <a:rPr lang="en-US" dirty="0"/>
              <a:t>:</a:t>
            </a:r>
          </a:p>
          <a:p>
            <a:pPr lvl="1"/>
            <a:r>
              <a:rPr lang="en-US" dirty="0"/>
              <a:t>For all devices, screen time is generally higher on weekends compared to weekdays. This is likely due to the increased availability of free time on weekends, leading to more leisure activities, including extended screen time.</a:t>
            </a:r>
          </a:p>
          <a:p>
            <a:pPr lvl="1"/>
            <a:r>
              <a:rPr lang="en-US" dirty="0"/>
              <a:t>The increase in screen time on weekends is most pronounced for social media and TV, which are popular for relaxation and entertainment during free time.</a:t>
            </a:r>
          </a:p>
          <a:p>
            <a:r>
              <a:rPr lang="en-US" b="1" dirty="0"/>
              <a:t>Visualization Insights</a:t>
            </a:r>
            <a:r>
              <a:rPr lang="en-US" dirty="0"/>
              <a:t>:</a:t>
            </a:r>
          </a:p>
          <a:p>
            <a:pPr lvl="1"/>
            <a:r>
              <a:rPr lang="en-US" dirty="0"/>
              <a:t>The bar chart effectively highlights the differences in average screen time by device, allowing for a quick visual comparison. The highest bars represent the devices with the most screen time, emphasizing TV's dominant role and the growing importance of social media.</a:t>
            </a:r>
          </a:p>
          <a:p>
            <a:r>
              <a:rPr lang="en-US" dirty="0"/>
              <a:t>Overall, the results suggest that while screen time varies by device and day of the week, TV and social media are the most significant contributors to daily screen time. The data can inform strategies for managing screen time, particularly in addressing the predominant use of TV and social media, and considering the implications for health and well-being.</a:t>
            </a:r>
          </a:p>
        </p:txBody>
      </p:sp>
      <p:sp>
        <p:nvSpPr>
          <p:cNvPr id="4" name="Slide Number Placeholder 3"/>
          <p:cNvSpPr>
            <a:spLocks noGrp="1"/>
          </p:cNvSpPr>
          <p:nvPr>
            <p:ph type="sldNum" sz="quarter" idx="5"/>
          </p:nvPr>
        </p:nvSpPr>
        <p:spPr/>
        <p:txBody>
          <a:bodyPr/>
          <a:lstStyle/>
          <a:p>
            <a:fld id="{5A01C38D-F26D-4167-83EF-8774BC62D548}" type="slidenum">
              <a:rPr lang="en-US" smtClean="0"/>
              <a:t>10</a:t>
            </a:fld>
            <a:endParaRPr lang="en-US"/>
          </a:p>
        </p:txBody>
      </p:sp>
    </p:spTree>
    <p:extLst>
      <p:ext uri="{BB962C8B-B14F-4D97-AF65-F5344CB8AC3E}">
        <p14:creationId xmlns:p14="http://schemas.microsoft.com/office/powerpoint/2010/main" val="376110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visualizes the average daily screen time for different devices across weekdays and weekends, based on the provided data. Here's a breakdown of the key insights from the chart:</a:t>
            </a:r>
          </a:p>
          <a:p>
            <a:r>
              <a:rPr lang="en-US" b="1" dirty="0"/>
              <a:t>Overall Screen Time Trends</a:t>
            </a:r>
            <a:r>
              <a:rPr lang="en-US" dirty="0"/>
              <a:t>:</a:t>
            </a:r>
          </a:p>
          <a:p>
            <a:pPr lvl="1"/>
            <a:r>
              <a:rPr lang="en-US" b="1" dirty="0"/>
              <a:t>Television (T)</a:t>
            </a:r>
            <a:r>
              <a:rPr lang="en-US" dirty="0"/>
              <a:t> has the highest average screen time for both weekdays (3.65 hours) and weekends (2.55 hours), indicating that TV is the most frequently used device. This trend is consistent with common usage patterns where TV viewing is a popular leisure activity.</a:t>
            </a:r>
          </a:p>
          <a:p>
            <a:r>
              <a:rPr lang="en-US" b="1" dirty="0"/>
              <a:t>Device Comparison</a:t>
            </a:r>
            <a:r>
              <a:rPr lang="en-US" dirty="0"/>
              <a:t>:</a:t>
            </a:r>
          </a:p>
          <a:p>
            <a:pPr lvl="1"/>
            <a:r>
              <a:rPr lang="en-US" b="1" dirty="0"/>
              <a:t>Social Media (S)</a:t>
            </a:r>
            <a:r>
              <a:rPr lang="en-US" dirty="0"/>
              <a:t> comes next, with an average of 3.50 hours on weekends and 2.89 hours on weekdays. This high usage reflects the increasing role of social media in daily life and its appeal for entertainment and social interaction.</a:t>
            </a:r>
          </a:p>
          <a:p>
            <a:pPr lvl="1"/>
            <a:r>
              <a:rPr lang="en-US" b="1" dirty="0"/>
              <a:t>Computers (C)</a:t>
            </a:r>
            <a:r>
              <a:rPr lang="en-US" dirty="0"/>
              <a:t> and </a:t>
            </a:r>
            <a:r>
              <a:rPr lang="en-US" b="1" dirty="0"/>
              <a:t>Gaming (G)</a:t>
            </a:r>
            <a:r>
              <a:rPr lang="en-US" dirty="0"/>
              <a:t> have similar patterns but with lower average screen times compared to TV and social media. Computers are used for an average of 2.20 hours on weekends and 1.77 hours on weekdays, while gaming devices are used for 1.73 hours on weekends and 1.00 hours on weekdays. This suggests that while gaming and computer use are significant, they are not as dominant as TV and social media in daily routines.</a:t>
            </a:r>
          </a:p>
          <a:p>
            <a:r>
              <a:rPr lang="en-US" b="1" dirty="0"/>
              <a:t>Weekday vs. Weekend Usage</a:t>
            </a:r>
            <a:r>
              <a:rPr lang="en-US" dirty="0"/>
              <a:t>:</a:t>
            </a:r>
          </a:p>
          <a:p>
            <a:pPr lvl="1"/>
            <a:r>
              <a:rPr lang="en-US" dirty="0"/>
              <a:t>For all devices, screen time is generally higher on weekends compared to weekdays. This is likely due to the increased availability of free time on weekends, leading to more leisure activities, including extended screen time.</a:t>
            </a:r>
          </a:p>
          <a:p>
            <a:pPr lvl="1"/>
            <a:r>
              <a:rPr lang="en-US" dirty="0"/>
              <a:t>The increase in screen time on weekends is most pronounced for social media and TV, which are popular for relaxation and entertainment during free time.</a:t>
            </a:r>
          </a:p>
          <a:p>
            <a:r>
              <a:rPr lang="en-US" b="1" dirty="0"/>
              <a:t>Visualization Insights</a:t>
            </a:r>
            <a:r>
              <a:rPr lang="en-US" dirty="0"/>
              <a:t>:</a:t>
            </a:r>
          </a:p>
          <a:p>
            <a:pPr lvl="1"/>
            <a:r>
              <a:rPr lang="en-US" dirty="0"/>
              <a:t>The bar chart effectively highlights the differences in average screen time by device, allowing for a quick visual comparison. The highest bars represent the devices with the most screen time, emphasizing TV's dominant role and the growing importance of social media.</a:t>
            </a:r>
          </a:p>
          <a:p>
            <a:r>
              <a:rPr lang="en-US" dirty="0"/>
              <a:t>Overall, the results suggest that while screen time varies by device and day of the week, TV and social media are the most significant contributors to daily screen time. The data can inform strategies for managing screen time, particularly in addressing the predominant use of TV and social media, and considering the implications for health and well-being.</a:t>
            </a:r>
          </a:p>
        </p:txBody>
      </p:sp>
      <p:sp>
        <p:nvSpPr>
          <p:cNvPr id="4" name="Slide Number Placeholder 3"/>
          <p:cNvSpPr>
            <a:spLocks noGrp="1"/>
          </p:cNvSpPr>
          <p:nvPr>
            <p:ph type="sldNum" sz="quarter" idx="5"/>
          </p:nvPr>
        </p:nvSpPr>
        <p:spPr/>
        <p:txBody>
          <a:bodyPr/>
          <a:lstStyle/>
          <a:p>
            <a:fld id="{5A01C38D-F26D-4167-83EF-8774BC62D548}" type="slidenum">
              <a:rPr lang="en-US" smtClean="0"/>
              <a:t>11</a:t>
            </a:fld>
            <a:endParaRPr lang="en-US"/>
          </a:p>
        </p:txBody>
      </p:sp>
    </p:spTree>
    <p:extLst>
      <p:ext uri="{BB962C8B-B14F-4D97-AF65-F5344CB8AC3E}">
        <p14:creationId xmlns:p14="http://schemas.microsoft.com/office/powerpoint/2010/main" val="2265932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4860697F-643F-E281-00C0-00E9B02EC307}"/>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60EE5EEB-6EB4-1810-7CA2-7A084F29CF7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113395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33363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89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219430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095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608613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15459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73818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42C85F3D-1C93-B146-EAD3-B1FA5659FC7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2979822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94164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27248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16851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Rectangle 5">
            <a:extLst>
              <a:ext uri="{FF2B5EF4-FFF2-40B4-BE49-F238E27FC236}">
                <a16:creationId xmlns:a16="http://schemas.microsoft.com/office/drawing/2014/main" id="{75A92598-76E2-9603-539C-273FB84AB5CE}"/>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35024C60-167A-8580-B5A0-29FB0A4871EA}"/>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46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71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9790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80767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44E560-77BF-4D1A-B6E7-CD55CE12B1B8}" type="datetimeFigureOut">
              <a:rPr lang="en-US" smtClean="0"/>
              <a:t>9/13/2024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59379A-16E2-4C4A-96D0-A52C442257E7}" type="slidenum">
              <a:rPr lang="en-US" smtClean="0"/>
              <a:t>‹#›</a:t>
            </a:fld>
            <a:endParaRPr lang="en-US"/>
          </a:p>
        </p:txBody>
      </p:sp>
      <p:sp>
        <p:nvSpPr>
          <p:cNvPr id="8" name="Rectangle 7">
            <a:extLst>
              <a:ext uri="{FF2B5EF4-FFF2-40B4-BE49-F238E27FC236}">
                <a16:creationId xmlns:a16="http://schemas.microsoft.com/office/drawing/2014/main" id="{46CAC196-A7B7-3EBB-AFE1-2AE2239F21C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CADCDA18-AAF0-5160-2DBE-199E0AB73A77}"/>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30114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650" r:id="rId17"/>
    <p:sldLayoutId id="2147483663" r:id="rId18"/>
    <p:sldLayoutId id="2147483652" r:id="rId19"/>
    <p:sldLayoutId id="2147483660" r:id="rId20"/>
    <p:sldLayoutId id="2147483662" r:id="rId21"/>
    <p:sldLayoutId id="2147483661"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7" name="Isosceles Triangle 1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1" name="Isosceles Triangle 2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3" name="Freeform: Shape 2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419137" y="961236"/>
            <a:ext cx="6960759" cy="2849671"/>
          </a:xfrm>
        </p:spPr>
        <p:txBody>
          <a:bodyPr>
            <a:normAutofit/>
          </a:bodyPr>
          <a:lstStyle/>
          <a:p>
            <a:pPr algn="l"/>
            <a:r>
              <a:rPr lang="en-US" sz="6000" b="1" dirty="0">
                <a:solidFill>
                  <a:schemeClr val="accent2">
                    <a:lumMod val="50000"/>
                  </a:schemeClr>
                </a:solidFill>
                <a:latin typeface="Times New Roman" panose="02020603050405020304" pitchFamily="18" charset="0"/>
                <a:cs typeface="Times New Roman" panose="02020603050405020304" pitchFamily="18" charset="0"/>
              </a:rPr>
              <a:t>Project objective 1</a:t>
            </a:r>
          </a:p>
        </p:txBody>
      </p:sp>
      <p:sp>
        <p:nvSpPr>
          <p:cNvPr id="25" name="Isosceles Triangle 2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5803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77334" y="609600"/>
            <a:ext cx="8596668" cy="1320800"/>
          </a:xfrm>
        </p:spPr>
        <p:txBody>
          <a:bodyPr>
            <a:normAutofit/>
          </a:bodyPr>
          <a:lstStyle/>
          <a:p>
            <a:r>
              <a:rPr lang="en-US" b="1">
                <a:latin typeface="Verdana" panose="020B0604030504040204" pitchFamily="34" charset="0"/>
                <a:ea typeface="Verdana" panose="020B0604030504040204" pitchFamily="34" charset="0"/>
              </a:rPr>
              <a:t>Execution and Results</a:t>
            </a:r>
            <a:endParaRPr lang="en-US" b="1" dirty="0">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77332" y="2160589"/>
            <a:ext cx="441071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Descriptive Statistical Analyses: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Investigation 1: </a:t>
            </a:r>
            <a:r>
              <a:rPr lang="en-US" sz="1800" b="1" dirty="0">
                <a:effectLst/>
                <a:latin typeface="Times New Roman" panose="02020603050405020304" pitchFamily="18" charset="0"/>
                <a:cs typeface="Times New Roman" panose="02020603050405020304" pitchFamily="18" charset="0"/>
              </a:rPr>
              <a:t>Descriptive Statistics for Digital Screen Time</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Screen Time by Gender</a:t>
            </a:r>
          </a:p>
        </p:txBody>
      </p:sp>
      <p:pic>
        <p:nvPicPr>
          <p:cNvPr id="4" name="Picture 3">
            <a:extLst>
              <a:ext uri="{FF2B5EF4-FFF2-40B4-BE49-F238E27FC236}">
                <a16:creationId xmlns:a16="http://schemas.microsoft.com/office/drawing/2014/main" id="{ED61C114-9299-46AF-9E2C-EB38BC2689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75668" y="4858217"/>
            <a:ext cx="5234769" cy="1123357"/>
          </a:xfrm>
          <a:prstGeom prst="rect">
            <a:avLst/>
          </a:prstGeom>
        </p:spPr>
      </p:pic>
      <p:pic>
        <p:nvPicPr>
          <p:cNvPr id="6" name="Picture 5">
            <a:extLst>
              <a:ext uri="{FF2B5EF4-FFF2-40B4-BE49-F238E27FC236}">
                <a16:creationId xmlns:a16="http://schemas.microsoft.com/office/drawing/2014/main" id="{929CA0BE-1F1F-6CDB-F6A4-1D3B523CB9B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75668" y="1658386"/>
            <a:ext cx="6424873" cy="2712724"/>
          </a:xfrm>
          <a:prstGeom prst="rect">
            <a:avLst/>
          </a:prstGeom>
        </p:spPr>
      </p:pic>
    </p:spTree>
    <p:extLst>
      <p:ext uri="{BB962C8B-B14F-4D97-AF65-F5344CB8AC3E}">
        <p14:creationId xmlns:p14="http://schemas.microsoft.com/office/powerpoint/2010/main" val="97213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77334" y="609600"/>
            <a:ext cx="8596668" cy="1320800"/>
          </a:xfrm>
        </p:spPr>
        <p:txBody>
          <a:bodyPr>
            <a:normAutofit/>
          </a:bodyPr>
          <a:lstStyle/>
          <a:p>
            <a:r>
              <a:rPr lang="en-US" b="1">
                <a:latin typeface="Verdana" panose="020B0604030504040204" pitchFamily="34" charset="0"/>
                <a:ea typeface="Verdana" panose="020B0604030504040204" pitchFamily="34" charset="0"/>
              </a:rPr>
              <a:t>Execution and Results</a:t>
            </a:r>
            <a:endParaRPr lang="en-US" b="1" dirty="0">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77332" y="2160589"/>
            <a:ext cx="441071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Descriptive Statistical Analyses: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Investigation 1: </a:t>
            </a:r>
            <a:r>
              <a:rPr lang="en-US" sz="1800" b="1" dirty="0">
                <a:effectLst/>
                <a:latin typeface="Times New Roman" panose="02020603050405020304" pitchFamily="18" charset="0"/>
                <a:cs typeface="Times New Roman" panose="02020603050405020304" pitchFamily="18" charset="0"/>
              </a:rPr>
              <a:t>Descriptive Statistics for Digital Screen Time</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Screen Time by Gender</a:t>
            </a:r>
          </a:p>
        </p:txBody>
      </p:sp>
      <p:pic>
        <p:nvPicPr>
          <p:cNvPr id="4" name="Picture 3">
            <a:extLst>
              <a:ext uri="{FF2B5EF4-FFF2-40B4-BE49-F238E27FC236}">
                <a16:creationId xmlns:a16="http://schemas.microsoft.com/office/drawing/2014/main" id="{ED61C114-9299-46AF-9E2C-EB38BC2689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8625" y="4927601"/>
            <a:ext cx="5535728" cy="1003372"/>
          </a:xfrm>
          <a:prstGeom prst="rect">
            <a:avLst/>
          </a:prstGeom>
        </p:spPr>
      </p:pic>
      <p:pic>
        <p:nvPicPr>
          <p:cNvPr id="6" name="Picture 5">
            <a:extLst>
              <a:ext uri="{FF2B5EF4-FFF2-40B4-BE49-F238E27FC236}">
                <a16:creationId xmlns:a16="http://schemas.microsoft.com/office/drawing/2014/main" id="{929CA0BE-1F1F-6CDB-F6A4-1D3B523CB9B6}"/>
              </a:ext>
            </a:extLst>
          </p:cNvPr>
          <p:cNvPicPr>
            <a:picLocks noChangeAspect="1"/>
          </p:cNvPicPr>
          <p:nvPr/>
        </p:nvPicPr>
        <p:blipFill>
          <a:blip r:embed="rId4"/>
          <a:stretch>
            <a:fillRect/>
          </a:stretch>
        </p:blipFill>
        <p:spPr>
          <a:xfrm>
            <a:off x="5483544" y="1270000"/>
            <a:ext cx="5586845" cy="3315770"/>
          </a:xfrm>
          <a:prstGeom prst="rect">
            <a:avLst/>
          </a:prstGeom>
        </p:spPr>
      </p:pic>
    </p:spTree>
    <p:extLst>
      <p:ext uri="{BB962C8B-B14F-4D97-AF65-F5344CB8AC3E}">
        <p14:creationId xmlns:p14="http://schemas.microsoft.com/office/powerpoint/2010/main" val="289336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77334" y="609600"/>
            <a:ext cx="8596668" cy="1320800"/>
          </a:xfrm>
        </p:spPr>
        <p:txBody>
          <a:bodyPr>
            <a:normAutofit/>
          </a:bodyPr>
          <a:lstStyle/>
          <a:p>
            <a:r>
              <a:rPr lang="en-US" b="1">
                <a:latin typeface="Verdana" panose="020B0604030504040204" pitchFamily="34" charset="0"/>
                <a:ea typeface="Verdana" panose="020B0604030504040204" pitchFamily="34" charset="0"/>
              </a:rPr>
              <a:t>Execution and Results</a:t>
            </a:r>
            <a:endParaRPr lang="en-US" b="1" dirty="0">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77332" y="2160589"/>
            <a:ext cx="441071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Descriptive Statistical Analyses: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Investigation 1: </a:t>
            </a:r>
            <a:r>
              <a:rPr lang="en-US" sz="1800" b="1" dirty="0">
                <a:effectLst/>
                <a:latin typeface="Times New Roman" panose="02020603050405020304" pitchFamily="18" charset="0"/>
                <a:cs typeface="Times New Roman" panose="02020603050405020304" pitchFamily="18" charset="0"/>
              </a:rPr>
              <a:t>Descriptive Statistics for Digital Screen Time</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Screen Time Based on Deprivation Status</a:t>
            </a:r>
          </a:p>
        </p:txBody>
      </p:sp>
      <p:pic>
        <p:nvPicPr>
          <p:cNvPr id="4" name="Picture 3">
            <a:extLst>
              <a:ext uri="{FF2B5EF4-FFF2-40B4-BE49-F238E27FC236}">
                <a16:creationId xmlns:a16="http://schemas.microsoft.com/office/drawing/2014/main" id="{ED61C114-9299-46AF-9E2C-EB38BC2689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58625" y="4949450"/>
            <a:ext cx="5535728" cy="959674"/>
          </a:xfrm>
          <a:prstGeom prst="rect">
            <a:avLst/>
          </a:prstGeom>
        </p:spPr>
      </p:pic>
      <p:pic>
        <p:nvPicPr>
          <p:cNvPr id="6" name="Picture 5">
            <a:extLst>
              <a:ext uri="{FF2B5EF4-FFF2-40B4-BE49-F238E27FC236}">
                <a16:creationId xmlns:a16="http://schemas.microsoft.com/office/drawing/2014/main" id="{929CA0BE-1F1F-6CDB-F6A4-1D3B523CB9B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83544" y="1614738"/>
            <a:ext cx="5586845" cy="2763298"/>
          </a:xfrm>
          <a:prstGeom prst="rect">
            <a:avLst/>
          </a:prstGeom>
        </p:spPr>
      </p:pic>
    </p:spTree>
    <p:extLst>
      <p:ext uri="{BB962C8B-B14F-4D97-AF65-F5344CB8AC3E}">
        <p14:creationId xmlns:p14="http://schemas.microsoft.com/office/powerpoint/2010/main" val="429479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77334" y="609600"/>
            <a:ext cx="8596668" cy="1320800"/>
          </a:xfrm>
        </p:spPr>
        <p:txBody>
          <a:bodyPr>
            <a:normAutofit/>
          </a:bodyPr>
          <a:lstStyle/>
          <a:p>
            <a:r>
              <a:rPr lang="en-US" b="1">
                <a:latin typeface="Verdana" panose="020B0604030504040204" pitchFamily="34" charset="0"/>
                <a:ea typeface="Verdana" panose="020B0604030504040204" pitchFamily="34" charset="0"/>
              </a:rPr>
              <a:t>Execution and Results</a:t>
            </a:r>
            <a:endParaRPr lang="en-US" b="1" dirty="0">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77332" y="2160589"/>
            <a:ext cx="441071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Descriptive Statistical Analyses: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Investigation 1: </a:t>
            </a:r>
            <a:r>
              <a:rPr lang="en-US" sz="1800" b="1" dirty="0">
                <a:effectLst/>
                <a:latin typeface="Times New Roman" panose="02020603050405020304" pitchFamily="18" charset="0"/>
                <a:cs typeface="Times New Roman" panose="02020603050405020304" pitchFamily="18" charset="0"/>
              </a:rPr>
              <a:t>Descriptive Statistics for Digital Screen Time</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Screen Time Based on Deprivation Status</a:t>
            </a:r>
          </a:p>
        </p:txBody>
      </p:sp>
      <p:pic>
        <p:nvPicPr>
          <p:cNvPr id="4" name="Picture 3">
            <a:extLst>
              <a:ext uri="{FF2B5EF4-FFF2-40B4-BE49-F238E27FC236}">
                <a16:creationId xmlns:a16="http://schemas.microsoft.com/office/drawing/2014/main" id="{ED61C114-9299-46AF-9E2C-EB38BC2689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24562" y="5018723"/>
            <a:ext cx="6334822" cy="1167332"/>
          </a:xfrm>
          <a:prstGeom prst="rect">
            <a:avLst/>
          </a:prstGeom>
        </p:spPr>
      </p:pic>
      <p:pic>
        <p:nvPicPr>
          <p:cNvPr id="6" name="Picture 5">
            <a:extLst>
              <a:ext uri="{FF2B5EF4-FFF2-40B4-BE49-F238E27FC236}">
                <a16:creationId xmlns:a16="http://schemas.microsoft.com/office/drawing/2014/main" id="{929CA0BE-1F1F-6CDB-F6A4-1D3B523CB9B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33523" y="1344574"/>
            <a:ext cx="5516900" cy="3274258"/>
          </a:xfrm>
          <a:prstGeom prst="rect">
            <a:avLst/>
          </a:prstGeom>
        </p:spPr>
      </p:pic>
    </p:spTree>
    <p:extLst>
      <p:ext uri="{BB962C8B-B14F-4D97-AF65-F5344CB8AC3E}">
        <p14:creationId xmlns:p14="http://schemas.microsoft.com/office/powerpoint/2010/main" val="165734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55371"/>
            <a:ext cx="10798134" cy="83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Descriptive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0" dirty="0">
                <a:solidFill>
                  <a:schemeClr val="tx1">
                    <a:lumMod val="95000"/>
                    <a:lumOff val="5000"/>
                  </a:schemeClr>
                </a:solidFill>
                <a:effectLst/>
                <a:latin typeface="Times New Roman" panose="02020603050405020304" pitchFamily="18" charset="0"/>
                <a:cs typeface="Times New Roman" panose="02020603050405020304" pitchFamily="18" charset="0"/>
              </a:rPr>
              <a:t>Calculate and display descriptive statistics</a:t>
            </a:r>
          </a:p>
        </p:txBody>
      </p:sp>
      <p:pic>
        <p:nvPicPr>
          <p:cNvPr id="2" name="Picture 1">
            <a:extLst>
              <a:ext uri="{FF2B5EF4-FFF2-40B4-BE49-F238E27FC236}">
                <a16:creationId xmlns:a16="http://schemas.microsoft.com/office/drawing/2014/main" id="{76539457-8002-4226-B17D-3238AD16BB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434" y="2468776"/>
            <a:ext cx="5664234" cy="4141014"/>
          </a:xfrm>
          <a:prstGeom prst="rect">
            <a:avLst/>
          </a:prstGeom>
        </p:spPr>
      </p:pic>
      <p:pic>
        <p:nvPicPr>
          <p:cNvPr id="6" name="Picture 5" descr="A screen shot of a black screen&#10;&#10;Description automatically generated">
            <a:extLst>
              <a:ext uri="{FF2B5EF4-FFF2-40B4-BE49-F238E27FC236}">
                <a16:creationId xmlns:a16="http://schemas.microsoft.com/office/drawing/2014/main" id="{F39DA5C9-60F2-47F0-5B62-7AD92F828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2116" y="3002818"/>
            <a:ext cx="2240443" cy="3595037"/>
          </a:xfrm>
          <a:prstGeom prst="rect">
            <a:avLst/>
          </a:prstGeom>
        </p:spPr>
      </p:pic>
      <p:pic>
        <p:nvPicPr>
          <p:cNvPr id="8" name="Picture 7" descr="A screen shot of a black screen&#10;&#10;Description automatically generated">
            <a:extLst>
              <a:ext uri="{FF2B5EF4-FFF2-40B4-BE49-F238E27FC236}">
                <a16:creationId xmlns:a16="http://schemas.microsoft.com/office/drawing/2014/main" id="{F5353152-DB25-210B-4114-FB8E51AE5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9281" y="3002817"/>
            <a:ext cx="2292835" cy="3595037"/>
          </a:xfrm>
          <a:prstGeom prst="rect">
            <a:avLst/>
          </a:prstGeom>
        </p:spPr>
      </p:pic>
    </p:spTree>
    <p:extLst>
      <p:ext uri="{BB962C8B-B14F-4D97-AF65-F5344CB8AC3E}">
        <p14:creationId xmlns:p14="http://schemas.microsoft.com/office/powerpoint/2010/main" val="43810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55371"/>
            <a:ext cx="10798134" cy="83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Descriptive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0" dirty="0">
                <a:solidFill>
                  <a:schemeClr val="tx1">
                    <a:lumMod val="95000"/>
                    <a:lumOff val="5000"/>
                  </a:schemeClr>
                </a:solidFill>
                <a:effectLst/>
                <a:latin typeface="Times New Roman" panose="02020603050405020304" pitchFamily="18" charset="0"/>
                <a:cs typeface="Times New Roman" panose="02020603050405020304" pitchFamily="18" charset="0"/>
              </a:rPr>
              <a:t>Calculate and display descriptive statistics</a:t>
            </a:r>
          </a:p>
        </p:txBody>
      </p:sp>
      <p:pic>
        <p:nvPicPr>
          <p:cNvPr id="4" name="Picture 3">
            <a:extLst>
              <a:ext uri="{FF2B5EF4-FFF2-40B4-BE49-F238E27FC236}">
                <a16:creationId xmlns:a16="http://schemas.microsoft.com/office/drawing/2014/main" id="{A71811D1-3EC4-46C6-B159-50E28C4F74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609" y="4032966"/>
            <a:ext cx="6039173" cy="1049769"/>
          </a:xfrm>
          <a:prstGeom prst="rect">
            <a:avLst/>
          </a:prstGeom>
        </p:spPr>
      </p:pic>
      <p:pic>
        <p:nvPicPr>
          <p:cNvPr id="6" name="Picture 5">
            <a:extLst>
              <a:ext uri="{FF2B5EF4-FFF2-40B4-BE49-F238E27FC236}">
                <a16:creationId xmlns:a16="http://schemas.microsoft.com/office/drawing/2014/main" id="{244F894D-0982-6EF0-8B2F-0C83DBCF7A78}"/>
              </a:ext>
            </a:extLst>
          </p:cNvPr>
          <p:cNvPicPr>
            <a:picLocks noChangeAspect="1"/>
          </p:cNvPicPr>
          <p:nvPr/>
        </p:nvPicPr>
        <p:blipFill>
          <a:blip r:embed="rId4"/>
          <a:stretch>
            <a:fillRect/>
          </a:stretch>
        </p:blipFill>
        <p:spPr>
          <a:xfrm>
            <a:off x="6754091" y="1242104"/>
            <a:ext cx="5165985" cy="5347664"/>
          </a:xfrm>
          <a:prstGeom prst="rect">
            <a:avLst/>
          </a:prstGeom>
        </p:spPr>
      </p:pic>
    </p:spTree>
    <p:extLst>
      <p:ext uri="{BB962C8B-B14F-4D97-AF65-F5344CB8AC3E}">
        <p14:creationId xmlns:p14="http://schemas.microsoft.com/office/powerpoint/2010/main" val="34430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C2A8CEB-6C37-426B-81F9-CC8BDBBB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3D3FA92-DF24-40B1-A425-999A94593E72}"/>
              </a:ext>
            </a:extLst>
          </p:cNvPr>
          <p:cNvPicPr>
            <a:picLocks noChangeAspect="1"/>
          </p:cNvPicPr>
          <p:nvPr/>
        </p:nvPicPr>
        <p:blipFill>
          <a:blip r:embed="rId3">
            <a:extLst>
              <a:ext uri="{28A0092B-C50C-407E-A947-70E740481C1C}">
                <a14:useLocalDpi xmlns:a14="http://schemas.microsoft.com/office/drawing/2010/main" val="0"/>
              </a:ext>
            </a:extLst>
          </a:blip>
          <a:srcRect t="33170" r="1" b="19722"/>
          <a:stretch/>
        </p:blipFill>
        <p:spPr>
          <a:xfrm>
            <a:off x="20" y="10"/>
            <a:ext cx="7497313" cy="6857990"/>
          </a:xfrm>
          <a:prstGeom prst="rect">
            <a:avLst/>
          </a:prstGeom>
        </p:spPr>
      </p:pic>
      <p:sp>
        <p:nvSpPr>
          <p:cNvPr id="26" name="Freeform: Shape 25">
            <a:extLst>
              <a:ext uri="{FF2B5EF4-FFF2-40B4-BE49-F238E27FC236}">
                <a16:creationId xmlns:a16="http://schemas.microsoft.com/office/drawing/2014/main" id="{F3A2F260-D080-447B-9A2D-11973C05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250779"/>
            <a:ext cx="6067887" cy="4515399"/>
          </a:xfrm>
          <a:custGeom>
            <a:avLst/>
            <a:gdLst>
              <a:gd name="connsiteX0" fmla="*/ 0 w 6067887"/>
              <a:gd name="connsiteY0" fmla="*/ 0 h 4515399"/>
              <a:gd name="connsiteX1" fmla="*/ 6067887 w 6067887"/>
              <a:gd name="connsiteY1" fmla="*/ 0 h 4515399"/>
              <a:gd name="connsiteX2" fmla="*/ 4705907 w 6067887"/>
              <a:gd name="connsiteY2" fmla="*/ 4515399 h 4515399"/>
              <a:gd name="connsiteX3" fmla="*/ 0 w 6067887"/>
              <a:gd name="connsiteY3" fmla="*/ 4515399 h 4515399"/>
            </a:gdLst>
            <a:ahLst/>
            <a:cxnLst>
              <a:cxn ang="0">
                <a:pos x="connsiteX0" y="connsiteY0"/>
              </a:cxn>
              <a:cxn ang="0">
                <a:pos x="connsiteX1" y="connsiteY1"/>
              </a:cxn>
              <a:cxn ang="0">
                <a:pos x="connsiteX2" y="connsiteY2"/>
              </a:cxn>
              <a:cxn ang="0">
                <a:pos x="connsiteX3" y="connsiteY3"/>
              </a:cxn>
            </a:cxnLst>
            <a:rect l="l" t="t" r="r" b="b"/>
            <a:pathLst>
              <a:path w="6067887" h="4515399">
                <a:moveTo>
                  <a:pt x="0" y="0"/>
                </a:moveTo>
                <a:lnTo>
                  <a:pt x="6067887" y="0"/>
                </a:lnTo>
                <a:lnTo>
                  <a:pt x="4705907" y="4515399"/>
                </a:lnTo>
                <a:lnTo>
                  <a:pt x="0" y="4515399"/>
                </a:lnTo>
                <a:close/>
              </a:path>
            </a:pathLst>
          </a:cu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73206" y="1711250"/>
            <a:ext cx="4817660" cy="977359"/>
          </a:xfrm>
        </p:spPr>
        <p:txBody>
          <a:bodyPr>
            <a:normAutofit/>
          </a:bodyPr>
          <a:lstStyle/>
          <a:p>
            <a:pPr>
              <a:lnSpc>
                <a:spcPct val="90000"/>
              </a:lnSpc>
            </a:pPr>
            <a:r>
              <a:rPr lang="en-US" sz="3200" b="1" dirty="0">
                <a:latin typeface="Verdana" panose="020B0604030504040204" pitchFamily="34" charset="0"/>
                <a:ea typeface="Verdana" panose="020B0604030504040204" pitchFamily="34" charset="0"/>
              </a:rPr>
              <a:t>Execution and Results</a:t>
            </a:r>
            <a:endParaRPr lang="en-US" sz="3200" b="1">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573206" y="2879678"/>
            <a:ext cx="4257667" cy="21699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b="1" dirty="0">
                <a:latin typeface="Times New Roman" panose="02020603050405020304" pitchFamily="18" charset="0"/>
                <a:cs typeface="Times New Roman" panose="02020603050405020304" pitchFamily="18" charset="0"/>
              </a:rPr>
              <a:t>Descriptive Statistical Analyses: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Investigation 2: </a:t>
            </a:r>
            <a:r>
              <a:rPr lang="en-US" b="1" dirty="0">
                <a:effectLst/>
                <a:latin typeface="Times New Roman" panose="02020603050405020304" pitchFamily="18" charset="0"/>
                <a:cs typeface="Times New Roman" panose="02020603050405020304" pitchFamily="18" charset="0"/>
              </a:rPr>
              <a:t>Descriptive Statistics for Well-being Indicators</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1E1584D-60EA-4DFB-B1CD-B724F11A9C68}"/>
              </a:ext>
            </a:extLst>
          </p:cNvPr>
          <p:cNvPicPr>
            <a:picLocks noChangeAspect="1"/>
          </p:cNvPicPr>
          <p:nvPr/>
        </p:nvPicPr>
        <p:blipFill>
          <a:blip r:embed="rId4">
            <a:extLst>
              <a:ext uri="{28A0092B-C50C-407E-A947-70E740481C1C}">
                <a14:useLocalDpi xmlns:a14="http://schemas.microsoft.com/office/drawing/2010/main" val="0"/>
              </a:ext>
            </a:extLst>
          </a:blip>
          <a:srcRect t="31546" r="2" b="30839"/>
          <a:stretch/>
        </p:blipFill>
        <p:spPr>
          <a:xfrm>
            <a:off x="7497333" y="10"/>
            <a:ext cx="4694666" cy="3428990"/>
          </a:xfrm>
          <a:prstGeom prst="rect">
            <a:avLst/>
          </a:prstGeom>
        </p:spPr>
      </p:pic>
      <p:pic>
        <p:nvPicPr>
          <p:cNvPr id="7" name="Picture 6">
            <a:extLst>
              <a:ext uri="{FF2B5EF4-FFF2-40B4-BE49-F238E27FC236}">
                <a16:creationId xmlns:a16="http://schemas.microsoft.com/office/drawing/2014/main" id="{7BD7EBDC-55B5-48E5-87C5-896AC6214B04}"/>
              </a:ext>
            </a:extLst>
          </p:cNvPr>
          <p:cNvPicPr>
            <a:picLocks noChangeAspect="1"/>
          </p:cNvPicPr>
          <p:nvPr/>
        </p:nvPicPr>
        <p:blipFill>
          <a:blip r:embed="rId5">
            <a:extLst>
              <a:ext uri="{28A0092B-C50C-407E-A947-70E740481C1C}">
                <a14:useLocalDpi xmlns:a14="http://schemas.microsoft.com/office/drawing/2010/main" val="0"/>
              </a:ext>
            </a:extLst>
          </a:blip>
          <a:srcRect t="27121" r="-2" b="34684"/>
          <a:stretch/>
        </p:blipFill>
        <p:spPr>
          <a:xfrm>
            <a:off x="7497333" y="3429000"/>
            <a:ext cx="4690872" cy="3429000"/>
          </a:xfrm>
          <a:prstGeom prst="rect">
            <a:avLst/>
          </a:prstGeom>
        </p:spPr>
      </p:pic>
    </p:spTree>
    <p:extLst>
      <p:ext uri="{BB962C8B-B14F-4D97-AF65-F5344CB8AC3E}">
        <p14:creationId xmlns:p14="http://schemas.microsoft.com/office/powerpoint/2010/main" val="105171572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70760"/>
            <a:ext cx="10798134" cy="80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Descriptive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Investigation 2: </a:t>
            </a:r>
            <a:r>
              <a:rPr lang="en-US" sz="1800" b="1" dirty="0">
                <a:effectLst/>
                <a:latin typeface="Times New Roman" panose="02020603050405020304" pitchFamily="18" charset="0"/>
                <a:cs typeface="Times New Roman" panose="02020603050405020304" pitchFamily="18" charset="0"/>
              </a:rPr>
              <a:t>Descriptive Statistics for Well-being Indicators</a:t>
            </a:r>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90B1617-8084-42FA-B4DC-BD5693C0CA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69733" y="3090023"/>
            <a:ext cx="4793667" cy="1085737"/>
          </a:xfrm>
          <a:prstGeom prst="rect">
            <a:avLst/>
          </a:prstGeom>
        </p:spPr>
      </p:pic>
      <p:pic>
        <p:nvPicPr>
          <p:cNvPr id="5" name="Picture 4">
            <a:extLst>
              <a:ext uri="{FF2B5EF4-FFF2-40B4-BE49-F238E27FC236}">
                <a16:creationId xmlns:a16="http://schemas.microsoft.com/office/drawing/2014/main" id="{39833EA1-2D8A-A0F4-7ED4-E384412D1C1E}"/>
              </a:ext>
            </a:extLst>
          </p:cNvPr>
          <p:cNvPicPr>
            <a:picLocks noChangeAspect="1"/>
          </p:cNvPicPr>
          <p:nvPr/>
        </p:nvPicPr>
        <p:blipFill>
          <a:blip r:embed="rId4"/>
          <a:stretch>
            <a:fillRect/>
          </a:stretch>
        </p:blipFill>
        <p:spPr>
          <a:xfrm>
            <a:off x="530276" y="2392552"/>
            <a:ext cx="6639457" cy="4188623"/>
          </a:xfrm>
          <a:prstGeom prst="rect">
            <a:avLst/>
          </a:prstGeom>
          <a:ln/>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37816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401483"/>
            <a:ext cx="10798134" cy="114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Inferential Statistical Analyses: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Investigation 1: </a:t>
            </a:r>
            <a:r>
              <a:rPr lang="en-US" sz="2000" b="1" dirty="0">
                <a:effectLst/>
                <a:latin typeface="Times New Roman" panose="02020603050405020304" pitchFamily="18" charset="0"/>
                <a:cs typeface="Times New Roman" panose="02020603050405020304" pitchFamily="18" charset="0"/>
              </a:rPr>
              <a:t>Inferential Analysis for Screen Time (</a:t>
            </a:r>
            <a:r>
              <a:rPr lang="en-US" sz="2000" b="1" dirty="0" err="1">
                <a:effectLst/>
                <a:latin typeface="Times New Roman" panose="02020603050405020304" pitchFamily="18" charset="0"/>
                <a:cs typeface="Times New Roman" panose="02020603050405020304" pitchFamily="18" charset="0"/>
              </a:rPr>
              <a:t>T_we</a:t>
            </a:r>
            <a:r>
              <a:rPr lang="en-US" sz="2000" b="1" dirty="0">
                <a:effectLst/>
                <a:latin typeface="Times New Roman" panose="02020603050405020304" pitchFamily="18" charset="0"/>
                <a:cs typeface="Times New Roman" panose="02020603050405020304" pitchFamily="18" charset="0"/>
              </a:rPr>
              <a:t>) vs Optimism (</a:t>
            </a:r>
            <a:r>
              <a:rPr lang="en-US" sz="2000" b="1" dirty="0" err="1">
                <a:effectLst/>
                <a:latin typeface="Times New Roman" panose="02020603050405020304" pitchFamily="18" charset="0"/>
                <a:cs typeface="Times New Roman" panose="02020603050405020304" pitchFamily="18" charset="0"/>
              </a:rPr>
              <a:t>Optm</a:t>
            </a:r>
            <a:r>
              <a:rPr lang="en-US" sz="2000" b="1" dirty="0">
                <a:effectLst/>
                <a:latin typeface="Times New Roman" panose="02020603050405020304" pitchFamily="18" charset="0"/>
                <a:cs typeface="Times New Roman" panose="02020603050405020304" pitchFamily="18" charset="0"/>
              </a:rPr>
              <a:t>) + Hypothesis Test</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B38BE2-3188-4545-AE63-BAEF189F327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0555" y="2674970"/>
            <a:ext cx="5805445" cy="301850"/>
          </a:xfrm>
          <a:prstGeom prst="rect">
            <a:avLst/>
          </a:prstGeom>
        </p:spPr>
      </p:pic>
      <p:pic>
        <p:nvPicPr>
          <p:cNvPr id="5" name="Picture 4">
            <a:extLst>
              <a:ext uri="{FF2B5EF4-FFF2-40B4-BE49-F238E27FC236}">
                <a16:creationId xmlns:a16="http://schemas.microsoft.com/office/drawing/2014/main" id="{4334C9E7-3D18-437C-A43A-1DD7E03B0CA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0555" y="3024133"/>
            <a:ext cx="5805445" cy="1607601"/>
          </a:xfrm>
          <a:prstGeom prst="rect">
            <a:avLst/>
          </a:prstGeom>
        </p:spPr>
      </p:pic>
      <p:pic>
        <p:nvPicPr>
          <p:cNvPr id="6" name="Picture 5">
            <a:extLst>
              <a:ext uri="{FF2B5EF4-FFF2-40B4-BE49-F238E27FC236}">
                <a16:creationId xmlns:a16="http://schemas.microsoft.com/office/drawing/2014/main" id="{161A0DA4-E898-DEF9-D248-8C44514DA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615" y="4767251"/>
            <a:ext cx="8404860" cy="812133"/>
          </a:xfrm>
          <a:prstGeom prst="rect">
            <a:avLst/>
          </a:prstGeom>
        </p:spPr>
      </p:pic>
      <p:pic>
        <p:nvPicPr>
          <p:cNvPr id="8" name="Picture 7" descr="A black background with text&#10;&#10;Description automatically generated">
            <a:extLst>
              <a:ext uri="{FF2B5EF4-FFF2-40B4-BE49-F238E27FC236}">
                <a16:creationId xmlns:a16="http://schemas.microsoft.com/office/drawing/2014/main" id="{B1EECF4C-991B-A01A-0FDE-9EACA5C977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615" y="5708968"/>
            <a:ext cx="7999778" cy="1024629"/>
          </a:xfrm>
          <a:prstGeom prst="rect">
            <a:avLst/>
          </a:prstGeom>
        </p:spPr>
      </p:pic>
      <p:pic>
        <p:nvPicPr>
          <p:cNvPr id="10" name="Picture 9" descr="A screen shot of a computer screen&#10;&#10;Description automatically generated">
            <a:extLst>
              <a:ext uri="{FF2B5EF4-FFF2-40B4-BE49-F238E27FC236}">
                <a16:creationId xmlns:a16="http://schemas.microsoft.com/office/drawing/2014/main" id="{E766F113-7681-652F-9300-1070540936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4965" y="2976820"/>
            <a:ext cx="5726480" cy="1143903"/>
          </a:xfrm>
          <a:prstGeom prst="rect">
            <a:avLst/>
          </a:prstGeom>
        </p:spPr>
      </p:pic>
    </p:spTree>
    <p:extLst>
      <p:ext uri="{BB962C8B-B14F-4D97-AF65-F5344CB8AC3E}">
        <p14:creationId xmlns:p14="http://schemas.microsoft.com/office/powerpoint/2010/main" val="120901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70759"/>
            <a:ext cx="10798134" cy="80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Inferential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Investigation 1: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In</a:t>
            </a:r>
            <a:r>
              <a:rPr lang="en-US" sz="1800" dirty="0">
                <a:effectLst/>
                <a:latin typeface="Times New Roman" panose="02020603050405020304" pitchFamily="18" charset="0"/>
                <a:cs typeface="Times New Roman" panose="02020603050405020304" pitchFamily="18" charset="0"/>
              </a:rPr>
              <a:t>ferential Analysis for Screen Time (</a:t>
            </a:r>
            <a:r>
              <a:rPr lang="en-US" sz="1800" dirty="0" err="1">
                <a:effectLst/>
                <a:latin typeface="Times New Roman" panose="02020603050405020304" pitchFamily="18" charset="0"/>
                <a:cs typeface="Times New Roman" panose="02020603050405020304" pitchFamily="18" charset="0"/>
              </a:rPr>
              <a:t>T_we</a:t>
            </a:r>
            <a:r>
              <a:rPr lang="en-US" sz="1800" dirty="0">
                <a:effectLst/>
                <a:latin typeface="Times New Roman" panose="02020603050405020304" pitchFamily="18" charset="0"/>
                <a:cs typeface="Times New Roman" panose="02020603050405020304" pitchFamily="18" charset="0"/>
              </a:rPr>
              <a:t>) vs Optimism (</a:t>
            </a:r>
            <a:r>
              <a:rPr lang="en-US" sz="1800" dirty="0" err="1">
                <a:effectLst/>
                <a:latin typeface="Times New Roman" panose="02020603050405020304" pitchFamily="18" charset="0"/>
                <a:cs typeface="Times New Roman" panose="02020603050405020304" pitchFamily="18" charset="0"/>
              </a:rPr>
              <a:t>Optm</a:t>
            </a:r>
            <a:r>
              <a:rPr lang="en-US" sz="1800" dirty="0">
                <a:effectLst/>
                <a:latin typeface="Times New Roman" panose="02020603050405020304" pitchFamily="18" charset="0"/>
                <a:cs typeface="Times New Roman" panose="02020603050405020304" pitchFamily="18" charset="0"/>
              </a:rPr>
              <a:t>) + Hypothesis Test</a:t>
            </a:r>
            <a:endParaRPr lang="en-US" sz="1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A7B9E7-A0E6-60AA-9454-9D6253B0F2A4}"/>
              </a:ext>
            </a:extLst>
          </p:cNvPr>
          <p:cNvPicPr>
            <a:picLocks noChangeAspect="1"/>
          </p:cNvPicPr>
          <p:nvPr/>
        </p:nvPicPr>
        <p:blipFill>
          <a:blip r:embed="rId3"/>
          <a:stretch>
            <a:fillRect/>
          </a:stretch>
        </p:blipFill>
        <p:spPr>
          <a:xfrm>
            <a:off x="444414" y="2403076"/>
            <a:ext cx="6794847" cy="4194778"/>
          </a:xfrm>
          <a:prstGeom prst="rect">
            <a:avLst/>
          </a:prstGeom>
        </p:spPr>
      </p:pic>
      <p:pic>
        <p:nvPicPr>
          <p:cNvPr id="9" name="Picture 8" descr="A screen shot of a computer">
            <a:extLst>
              <a:ext uri="{FF2B5EF4-FFF2-40B4-BE49-F238E27FC236}">
                <a16:creationId xmlns:a16="http://schemas.microsoft.com/office/drawing/2014/main" id="{79974B27-3879-3DA6-5E28-99C9673F5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261" y="3062546"/>
            <a:ext cx="4701540" cy="1257993"/>
          </a:xfrm>
          <a:prstGeom prst="rect">
            <a:avLst/>
          </a:prstGeom>
        </p:spPr>
      </p:pic>
    </p:spTree>
    <p:extLst>
      <p:ext uri="{BB962C8B-B14F-4D97-AF65-F5344CB8AC3E}">
        <p14:creationId xmlns:p14="http://schemas.microsoft.com/office/powerpoint/2010/main" val="25633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4" name="Isosceles Triangle 1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7" name="Isosceles Triangle 1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8" name="Isosceles Triangle 1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grpSp>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07067" y="2404534"/>
            <a:ext cx="7766936" cy="1646302"/>
          </a:xfrm>
        </p:spPr>
        <p:txBody>
          <a:bodyPr>
            <a:normAutofit/>
          </a:bodyPr>
          <a:lstStyle/>
          <a:p>
            <a:pPr>
              <a:lnSpc>
                <a:spcPct val="90000"/>
              </a:lnSpc>
            </a:pPr>
            <a:r>
              <a:rPr lang="en-US" sz="4600" b="1">
                <a:latin typeface="Times New Roman" panose="02020603050405020304" pitchFamily="18" charset="0"/>
                <a:cs typeface="Times New Roman" panose="02020603050405020304" pitchFamily="18" charset="0"/>
              </a:rPr>
              <a:t>Impact of Digital Screen Time on Adolescent Well-being</a:t>
            </a:r>
          </a:p>
        </p:txBody>
      </p:sp>
    </p:spTree>
    <p:extLst>
      <p:ext uri="{BB962C8B-B14F-4D97-AF65-F5344CB8AC3E}">
        <p14:creationId xmlns:p14="http://schemas.microsoft.com/office/powerpoint/2010/main" val="4083704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70759"/>
            <a:ext cx="10798134" cy="80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Inferential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Investigation 2: </a:t>
            </a:r>
            <a:r>
              <a:rPr lang="en-US" sz="1800" dirty="0">
                <a:effectLst/>
                <a:latin typeface="Times New Roman" panose="02020603050405020304" pitchFamily="18" charset="0"/>
                <a:cs typeface="Times New Roman" panose="02020603050405020304" pitchFamily="18" charset="0"/>
              </a:rPr>
              <a:t>Inferential Analysis for Screen Time (</a:t>
            </a:r>
            <a:r>
              <a:rPr lang="en-US" sz="1800" dirty="0" err="1">
                <a:effectLst/>
                <a:latin typeface="Times New Roman" panose="02020603050405020304" pitchFamily="18" charset="0"/>
                <a:cs typeface="Times New Roman" panose="02020603050405020304" pitchFamily="18" charset="0"/>
              </a:rPr>
              <a:t>T_we</a:t>
            </a:r>
            <a:r>
              <a:rPr lang="en-US" sz="1800" dirty="0">
                <a:effectLst/>
                <a:latin typeface="Times New Roman" panose="02020603050405020304" pitchFamily="18" charset="0"/>
                <a:cs typeface="Times New Roman" panose="02020603050405020304" pitchFamily="18" charset="0"/>
              </a:rPr>
              <a:t>) vs Relaxation (</a:t>
            </a:r>
            <a:r>
              <a:rPr lang="en-US" sz="1800" dirty="0" err="1">
                <a:effectLst/>
                <a:latin typeface="Times New Roman" panose="02020603050405020304" pitchFamily="18" charset="0"/>
                <a:cs typeface="Times New Roman" panose="02020603050405020304" pitchFamily="18" charset="0"/>
              </a:rPr>
              <a:t>Relx</a:t>
            </a:r>
            <a:r>
              <a:rPr lang="en-US" sz="1800" dirty="0">
                <a:effectLst/>
                <a:latin typeface="Times New Roman" panose="02020603050405020304" pitchFamily="18" charset="0"/>
                <a:cs typeface="Times New Roman" panose="02020603050405020304" pitchFamily="18" charset="0"/>
              </a:rPr>
              <a:t>) + Hypothesis Test</a:t>
            </a:r>
            <a:endParaRPr lang="en-US" sz="1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A7B9E7-A0E6-60AA-9454-9D6253B0F2A4}"/>
              </a:ext>
            </a:extLst>
          </p:cNvPr>
          <p:cNvPicPr>
            <a:picLocks noChangeAspect="1"/>
          </p:cNvPicPr>
          <p:nvPr/>
        </p:nvPicPr>
        <p:blipFill>
          <a:blip r:embed="rId3"/>
          <a:stretch>
            <a:fillRect/>
          </a:stretch>
        </p:blipFill>
        <p:spPr>
          <a:xfrm>
            <a:off x="444414" y="2403076"/>
            <a:ext cx="6794847" cy="4194778"/>
          </a:xfrm>
          <a:prstGeom prst="rect">
            <a:avLst/>
          </a:prstGeom>
        </p:spPr>
      </p:pic>
      <p:pic>
        <p:nvPicPr>
          <p:cNvPr id="9" name="Picture 8" descr="A screen shot of a computer">
            <a:extLst>
              <a:ext uri="{FF2B5EF4-FFF2-40B4-BE49-F238E27FC236}">
                <a16:creationId xmlns:a16="http://schemas.microsoft.com/office/drawing/2014/main" id="{79974B27-3879-3DA6-5E28-99C9673F5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261" y="3062546"/>
            <a:ext cx="4701540" cy="1257993"/>
          </a:xfrm>
          <a:prstGeom prst="rect">
            <a:avLst/>
          </a:prstGeom>
        </p:spPr>
      </p:pic>
    </p:spTree>
    <p:extLst>
      <p:ext uri="{BB962C8B-B14F-4D97-AF65-F5344CB8AC3E}">
        <p14:creationId xmlns:p14="http://schemas.microsoft.com/office/powerpoint/2010/main" val="1074251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Execution and Results</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1570759"/>
            <a:ext cx="10798134" cy="805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Inferential Statistical Analyses: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Investigation 2: </a:t>
            </a:r>
            <a:r>
              <a:rPr lang="en-US" sz="1800" dirty="0">
                <a:effectLst/>
                <a:latin typeface="Times New Roman" panose="02020603050405020304" pitchFamily="18" charset="0"/>
                <a:cs typeface="Times New Roman" panose="02020603050405020304" pitchFamily="18" charset="0"/>
              </a:rPr>
              <a:t>Inferential Analysis for Screen Time (</a:t>
            </a:r>
            <a:r>
              <a:rPr lang="en-US" sz="1800" dirty="0" err="1">
                <a:effectLst/>
                <a:latin typeface="Times New Roman" panose="02020603050405020304" pitchFamily="18" charset="0"/>
                <a:cs typeface="Times New Roman" panose="02020603050405020304" pitchFamily="18" charset="0"/>
              </a:rPr>
              <a:t>T_we</a:t>
            </a:r>
            <a:r>
              <a:rPr lang="en-US" sz="1800" dirty="0">
                <a:effectLst/>
                <a:latin typeface="Times New Roman" panose="02020603050405020304" pitchFamily="18" charset="0"/>
                <a:cs typeface="Times New Roman" panose="02020603050405020304" pitchFamily="18" charset="0"/>
              </a:rPr>
              <a:t>) vs Relaxation (</a:t>
            </a:r>
            <a:r>
              <a:rPr lang="en-US" sz="1800" dirty="0" err="1">
                <a:effectLst/>
                <a:latin typeface="Times New Roman" panose="02020603050405020304" pitchFamily="18" charset="0"/>
                <a:cs typeface="Times New Roman" panose="02020603050405020304" pitchFamily="18" charset="0"/>
              </a:rPr>
              <a:t>Relx</a:t>
            </a:r>
            <a:r>
              <a:rPr lang="en-US" sz="1800" dirty="0">
                <a:effectLst/>
                <a:latin typeface="Times New Roman" panose="02020603050405020304" pitchFamily="18" charset="0"/>
                <a:cs typeface="Times New Roman" panose="02020603050405020304" pitchFamily="18" charset="0"/>
              </a:rPr>
              <a:t>) + Hypothesis Test</a:t>
            </a:r>
            <a:endParaRPr lang="en-US" sz="1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A7B9E7-A0E6-60AA-9454-9D6253B0F2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5599" y="3337267"/>
            <a:ext cx="4704384" cy="1576378"/>
          </a:xfrm>
          <a:prstGeom prst="rect">
            <a:avLst/>
          </a:prstGeom>
        </p:spPr>
      </p:pic>
      <p:pic>
        <p:nvPicPr>
          <p:cNvPr id="9" name="Picture 8">
            <a:extLst>
              <a:ext uri="{FF2B5EF4-FFF2-40B4-BE49-F238E27FC236}">
                <a16:creationId xmlns:a16="http://schemas.microsoft.com/office/drawing/2014/main" id="{79974B27-3879-3DA6-5E28-99C9673F52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2017" y="2449136"/>
            <a:ext cx="6983582" cy="4157404"/>
          </a:xfrm>
          <a:prstGeom prst="rect">
            <a:avLst/>
          </a:prstGeom>
        </p:spPr>
      </p:pic>
    </p:spTree>
    <p:extLst>
      <p:ext uri="{BB962C8B-B14F-4D97-AF65-F5344CB8AC3E}">
        <p14:creationId xmlns:p14="http://schemas.microsoft.com/office/powerpoint/2010/main" val="148138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35654" y="643467"/>
            <a:ext cx="4203045" cy="1375608"/>
          </a:xfrm>
        </p:spPr>
        <p:txBody>
          <a:bodyPr anchor="ctr">
            <a:normAutofit/>
          </a:bodyPr>
          <a:lstStyle/>
          <a:p>
            <a:r>
              <a:rPr lang="en-US" b="1" dirty="0">
                <a:solidFill>
                  <a:schemeClr val="bg1"/>
                </a:solidFill>
                <a:latin typeface="Verdana" panose="020B0604030504040204" pitchFamily="34" charset="0"/>
                <a:ea typeface="Verdana" panose="020B0604030504040204" pitchFamily="34" charset="0"/>
              </a:rPr>
              <a:t>Conclusion</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185439" y="2198690"/>
            <a:ext cx="3973943" cy="344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457200" lvl="1" indent="0">
              <a:lnSpc>
                <a:spcPct val="90000"/>
              </a:lnSpc>
              <a:buNone/>
            </a:pPr>
            <a:r>
              <a:rPr lang="en-US" sz="1400" dirty="0">
                <a:solidFill>
                  <a:schemeClr val="bg1"/>
                </a:solidFill>
                <a:latin typeface="Times New Roman" panose="02020603050405020304" pitchFamily="18" charset="0"/>
                <a:cs typeface="Times New Roman" panose="02020603050405020304" pitchFamily="18" charset="0"/>
              </a:rPr>
              <a:t>In conclusion, this analysis highlights the complex relationship between digital screen time and adolescent well-being. While excessive screen time, particularly on weekends, can negatively impact well-being indicators like optimism and relaxation, the findings emphasize the importance of balancing screen time with healthy habits. Through descriptive and inferential statistical analysis, we have gained valuable insights that could inform strategies to promote healthier digital behaviors in adolescents. Further research is needed to fully understand the long-term effects of screen time on mental and emotional health, providing a foundation for more informed guidelines on technology use.</a:t>
            </a:r>
          </a:p>
        </p:txBody>
      </p:sp>
      <p:pic>
        <p:nvPicPr>
          <p:cNvPr id="16" name="Graphic 15" descr="Thumbs Up Sign">
            <a:extLst>
              <a:ext uri="{FF2B5EF4-FFF2-40B4-BE49-F238E27FC236}">
                <a16:creationId xmlns:a16="http://schemas.microsoft.com/office/drawing/2014/main" id="{26000723-6BFF-8965-539E-73ABF12DF8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5683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9" name="Isosceles Triangle 2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3" name="Isosceles Triangle 3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931466" y="776895"/>
            <a:ext cx="3843375" cy="5175624"/>
          </a:xfrm>
        </p:spPr>
        <p:txBody>
          <a:bodyPr anchor="ctr">
            <a:normAutofit/>
          </a:bodyPr>
          <a:lstStyle/>
          <a:p>
            <a:r>
              <a:rPr lang="en-US" b="1" dirty="0">
                <a:solidFill>
                  <a:srgbClr val="CCFF33"/>
                </a:solidFill>
                <a:latin typeface="Times New Roman" panose="02020603050405020304" pitchFamily="18" charset="0"/>
                <a:ea typeface="Verdana" panose="020B0604030504040204" pitchFamily="34" charset="0"/>
                <a:cs typeface="Times New Roman" panose="02020603050405020304" pitchFamily="18" charset="0"/>
              </a:rPr>
              <a:t>Introduction</a:t>
            </a:r>
          </a:p>
        </p:txBody>
      </p:sp>
      <p:sp>
        <p:nvSpPr>
          <p:cNvPr id="35" name="Freeform: Shape 3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2">
            <a:extLst>
              <a:ext uri="{FF2B5EF4-FFF2-40B4-BE49-F238E27FC236}">
                <a16:creationId xmlns:a16="http://schemas.microsoft.com/office/drawing/2014/main" id="{C38C4A12-7ABB-E0EF-57A4-6ED69C5E9DBB}"/>
              </a:ext>
            </a:extLst>
          </p:cNvPr>
          <p:cNvSpPr>
            <a:spLocks noGrp="1" noChangeArrowheads="1"/>
          </p:cNvSpPr>
          <p:nvPr>
            <p:ph idx="1"/>
          </p:nvPr>
        </p:nvSpPr>
        <p:spPr bwMode="auto">
          <a:xfrm>
            <a:off x="5976417" y="1162608"/>
            <a:ext cx="61029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Background:</a:t>
            </a:r>
            <a:r>
              <a:rPr kumimoji="0" lang="en-US" altLang="en-US"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 </a:t>
            </a:r>
            <a:r>
              <a:rPr lang="en-US" dirty="0">
                <a:solidFill>
                  <a:schemeClr val="accent2">
                    <a:lumMod val="50000"/>
                  </a:schemeClr>
                </a:solidFill>
                <a:latin typeface="Times New Roman" panose="02020603050405020304" pitchFamily="18" charset="0"/>
                <a:cs typeface="Times New Roman" panose="02020603050405020304" pitchFamily="18" charset="0"/>
              </a:rPr>
              <a:t>The increasing use of digital devices (computers, smartphones, video games, TV) has raised concerns about their impact on the well-being of adolescents.</a:t>
            </a:r>
          </a:p>
          <a:p>
            <a:pPr marL="0" marR="0" lvl="0" indent="0" defTabSz="914400" rtl="0" eaLnBrk="0" fontAlgn="base" latinLnBrk="0" hangingPunct="0">
              <a:lnSpc>
                <a:spcPct val="100000"/>
              </a:lnSpc>
              <a:spcBef>
                <a:spcPct val="0"/>
              </a:spcBef>
              <a:spcAft>
                <a:spcPct val="0"/>
              </a:spcAft>
              <a:buClrTx/>
              <a:buSzTx/>
              <a:buNone/>
              <a:tabLst/>
            </a:pPr>
            <a:endParaRPr lang="en-US" dirty="0">
              <a:solidFill>
                <a:schemeClr val="accent2">
                  <a:lumMod val="50000"/>
                </a:schemeClr>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Health Risks: </a:t>
            </a:r>
            <a:r>
              <a:rPr lang="en-US" dirty="0">
                <a:solidFill>
                  <a:schemeClr val="accent2">
                    <a:lumMod val="50000"/>
                  </a:schemeClr>
                </a:solidFill>
                <a:latin typeface="Times New Roman" panose="02020603050405020304" pitchFamily="18" charset="0"/>
                <a:cs typeface="Times New Roman" panose="02020603050405020304" pitchFamily="18" charset="0"/>
              </a:rPr>
              <a:t>Excessive screen time has been linked to physical, psychological, and emotional health issues, particularly in younger population.</a:t>
            </a:r>
          </a:p>
          <a:p>
            <a:pPr marL="0" marR="0" lvl="0" indent="0" defTabSz="914400" rtl="0" eaLnBrk="0" fontAlgn="base" latinLnBrk="0" hangingPunct="0">
              <a:lnSpc>
                <a:spcPct val="100000"/>
              </a:lnSpc>
              <a:spcBef>
                <a:spcPct val="0"/>
              </a:spcBef>
              <a:spcAft>
                <a:spcPct val="0"/>
              </a:spcAft>
              <a:buClrTx/>
              <a:buSzTx/>
              <a:buNone/>
              <a:tabLst/>
            </a:pPr>
            <a:endParaRPr lang="en-US" dirty="0">
              <a:solidFill>
                <a:schemeClr val="accent2">
                  <a:lumMod val="50000"/>
                </a:schemeClr>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a:solidFill>
                  <a:schemeClr val="accent2">
                    <a:lumMod val="50000"/>
                  </a:schemeClr>
                </a:solidFill>
                <a:latin typeface="Times New Roman" panose="02020603050405020304" pitchFamily="18" charset="0"/>
                <a:cs typeface="Times New Roman" panose="02020603050405020304" pitchFamily="18" charset="0"/>
              </a:rPr>
              <a:t>Research Gap: </a:t>
            </a:r>
            <a:r>
              <a:rPr lang="en-US" dirty="0">
                <a:solidFill>
                  <a:schemeClr val="accent2">
                    <a:lumMod val="50000"/>
                  </a:schemeClr>
                </a:solidFill>
                <a:latin typeface="Times New Roman" panose="02020603050405020304" pitchFamily="18" charset="0"/>
                <a:cs typeface="Times New Roman" panose="02020603050405020304" pitchFamily="18" charset="0"/>
              </a:rPr>
              <a:t>The long-term effects of screen time on well-being across different age groups remain unclear, warranting further exploration.</a:t>
            </a:r>
          </a:p>
          <a:p>
            <a:pPr marL="0" marR="0" lvl="0" indent="0" defTabSz="914400" rtl="0" eaLnBrk="0" fontAlgn="base" latinLnBrk="0" hangingPunct="0">
              <a:lnSpc>
                <a:spcPct val="100000"/>
              </a:lnSpc>
              <a:spcBef>
                <a:spcPct val="0"/>
              </a:spcBef>
              <a:spcAft>
                <a:spcPct val="0"/>
              </a:spcAft>
              <a:buClrTx/>
              <a:buSzTx/>
              <a:buNone/>
              <a:tabLst/>
            </a:pPr>
            <a:endParaRPr lang="en-US" dirty="0">
              <a:solidFill>
                <a:schemeClr val="accent2">
                  <a:lumMod val="50000"/>
                </a:schemeClr>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Recent Study: </a:t>
            </a:r>
            <a:r>
              <a:rPr lang="en-US" dirty="0">
                <a:solidFill>
                  <a:schemeClr val="accent2">
                    <a:lumMod val="50000"/>
                  </a:schemeClr>
                </a:solidFill>
                <a:latin typeface="Times New Roman" panose="02020603050405020304" pitchFamily="18" charset="0"/>
                <a:cs typeface="Times New Roman" panose="02020603050405020304" pitchFamily="18" charset="0"/>
              </a:rPr>
              <a:t>A clinical trial showed that a short-term reduction in screen time improved behavior and psychological symptoms in children and adolescents.</a:t>
            </a:r>
            <a:endParaRPr kumimoji="0" lang="en-US" altLang="en-US"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390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52481" y="1382486"/>
            <a:ext cx="3547581" cy="4093028"/>
          </a:xfrm>
        </p:spPr>
        <p:txBody>
          <a:bodyPr anchor="ctr">
            <a:normAutofit/>
          </a:bodyPr>
          <a:lstStyle/>
          <a:p>
            <a:r>
              <a:rPr lang="en-AU" sz="4400" b="1">
                <a:latin typeface="Times New Roman" panose="02020603050405020304" pitchFamily="18" charset="0"/>
                <a:cs typeface="Times New Roman" panose="02020603050405020304" pitchFamily="18" charset="0"/>
              </a:rPr>
              <a:t>Dataset Overview</a:t>
            </a:r>
            <a:endParaRPr lang="en-US" sz="4400" b="1">
              <a:latin typeface="Times New Roman" panose="02020603050405020304" pitchFamily="18" charset="0"/>
              <a:ea typeface="Verdana" panose="020B060403050404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4" name="Straight Connector 4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8" name="Isosceles Triangle 4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2" name="Isosceles Triangle 5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grpSp>
      <p:sp>
        <p:nvSpPr>
          <p:cNvPr id="54" name="Rectangle 5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Rectangle 2">
            <a:extLst>
              <a:ext uri="{FF2B5EF4-FFF2-40B4-BE49-F238E27FC236}">
                <a16:creationId xmlns:a16="http://schemas.microsoft.com/office/drawing/2014/main" id="{57B5CFB3-C44B-FD03-8D50-59AA6557CC25}"/>
              </a:ext>
            </a:extLst>
          </p:cNvPr>
          <p:cNvGraphicFramePr>
            <a:graphicFrameLocks noGrp="1"/>
          </p:cNvGraphicFramePr>
          <p:nvPr>
            <p:ph idx="1"/>
            <p:extLst>
              <p:ext uri="{D42A27DB-BD31-4B8C-83A1-F6EECF244321}">
                <p14:modId xmlns:p14="http://schemas.microsoft.com/office/powerpoint/2010/main" val="106525043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573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4" name="Isosceles Triangle 5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58" name="Isosceles Triangle 5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60" name="Freeform: Shape 5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7181723" y="609600"/>
            <a:ext cx="4512989" cy="2227730"/>
          </a:xfrm>
        </p:spPr>
        <p:txBody>
          <a:bodyPr anchor="ctr">
            <a:normAutofit/>
          </a:bodyPr>
          <a:lstStyle/>
          <a:p>
            <a:r>
              <a:rPr lang="en-US" b="1">
                <a:solidFill>
                  <a:srgbClr val="FFFFFF"/>
                </a:solidFill>
                <a:latin typeface="Times New Roman" panose="02020603050405020304" pitchFamily="18" charset="0"/>
                <a:ea typeface="Verdana" panose="020B0604030504040204" pitchFamily="34" charset="0"/>
                <a:cs typeface="Times New Roman" panose="02020603050405020304" pitchFamily="18" charset="0"/>
              </a:rPr>
              <a:t>Methodology</a:t>
            </a:r>
            <a:br>
              <a:rPr lang="en-US" b="1">
                <a:solidFill>
                  <a:srgbClr val="FFFFFF"/>
                </a:solidFill>
                <a:latin typeface="Times New Roman" panose="02020603050405020304" pitchFamily="18" charset="0"/>
                <a:ea typeface="Verdana" panose="020B0604030504040204" pitchFamily="34" charset="0"/>
                <a:cs typeface="Times New Roman" panose="02020603050405020304" pitchFamily="18" charset="0"/>
              </a:rPr>
            </a:br>
            <a:r>
              <a:rPr lang="en-US" b="1">
                <a:solidFill>
                  <a:srgbClr val="FFFFFF"/>
                </a:solidFill>
                <a:latin typeface="Times New Roman" panose="02020603050405020304" pitchFamily="18" charset="0"/>
                <a:ea typeface="Verdana" panose="020B0604030504040204" pitchFamily="34" charset="0"/>
                <a:cs typeface="Times New Roman" panose="02020603050405020304" pitchFamily="18" charset="0"/>
              </a:rPr>
              <a:t>and </a:t>
            </a:r>
            <a:br>
              <a:rPr lang="en-US" b="1">
                <a:solidFill>
                  <a:srgbClr val="FFFFFF"/>
                </a:solidFill>
                <a:latin typeface="Times New Roman" panose="02020603050405020304" pitchFamily="18" charset="0"/>
                <a:ea typeface="Verdana" panose="020B0604030504040204" pitchFamily="34" charset="0"/>
                <a:cs typeface="Times New Roman" panose="02020603050405020304" pitchFamily="18" charset="0"/>
              </a:rPr>
            </a:br>
            <a:r>
              <a:rPr lang="en-US" b="1">
                <a:solidFill>
                  <a:srgbClr val="FFFFFF"/>
                </a:solidFill>
                <a:latin typeface="Times New Roman" panose="02020603050405020304" pitchFamily="18" charset="0"/>
                <a:ea typeface="Verdana" panose="020B0604030504040204" pitchFamily="34" charset="0"/>
                <a:cs typeface="Times New Roman" panose="02020603050405020304" pitchFamily="18" charset="0"/>
              </a:rPr>
              <a:t>Objective</a:t>
            </a:r>
          </a:p>
        </p:txBody>
      </p:sp>
      <p:pic>
        <p:nvPicPr>
          <p:cNvPr id="39" name="Graphic 38" descr="Statistics">
            <a:extLst>
              <a:ext uri="{FF2B5EF4-FFF2-40B4-BE49-F238E27FC236}">
                <a16:creationId xmlns:a16="http://schemas.microsoft.com/office/drawing/2014/main" id="{2B1698FD-BACE-96A1-FF76-31044250D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2" name="Content Placeholder 1">
            <a:extLst>
              <a:ext uri="{FF2B5EF4-FFF2-40B4-BE49-F238E27FC236}">
                <a16:creationId xmlns:a16="http://schemas.microsoft.com/office/drawing/2014/main" id="{ABE2728B-133B-F78A-454E-EC3E6FCEE33A}"/>
              </a:ext>
            </a:extLst>
          </p:cNvPr>
          <p:cNvSpPr>
            <a:spLocks noGrp="1" noChangeArrowheads="1"/>
          </p:cNvSpPr>
          <p:nvPr>
            <p:ph idx="1"/>
          </p:nvPr>
        </p:nvSpPr>
        <p:spPr bwMode="auto">
          <a:xfrm>
            <a:off x="7181725" y="2837329"/>
            <a:ext cx="4512988" cy="3317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R="0" lvl="0" defTabSz="914400" rtl="0" eaLnBrk="0" fontAlgn="base" latinLnBrk="0" hangingPunct="0">
              <a:lnSpc>
                <a:spcPct val="90000"/>
              </a:lnSpc>
              <a:spcBef>
                <a:spcPct val="0"/>
              </a:spcBef>
              <a:spcAft>
                <a:spcPct val="0"/>
              </a:spcAft>
              <a:buClrTx/>
              <a:buSzTx/>
              <a:buFont typeface="Wingdings" panose="05000000000000000000" pitchFamily="2" charset="2"/>
              <a:buChar char="ü"/>
              <a:tabLst/>
            </a:pPr>
            <a:r>
              <a:rPr kumimoji="0" lang="en-US" altLang="en-US" sz="15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Descriptive Analysis</a:t>
            </a:r>
            <a:r>
              <a:rPr kumimoji="0" lang="en-US" altLang="en-US" sz="15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Understand the distribution and patterns of screen time across different devices and well-being indicators.</a:t>
            </a:r>
          </a:p>
          <a:p>
            <a:pPr marR="0" lvl="0" defTabSz="914400" rtl="0" eaLnBrk="0" fontAlgn="base" latinLnBrk="0" hangingPunct="0">
              <a:lnSpc>
                <a:spcPct val="90000"/>
              </a:lnSpc>
              <a:spcBef>
                <a:spcPct val="0"/>
              </a:spcBef>
              <a:spcAft>
                <a:spcPct val="0"/>
              </a:spcAft>
              <a:buClrTx/>
              <a:buSzTx/>
              <a:buFont typeface="Wingdings" panose="05000000000000000000" pitchFamily="2" charset="2"/>
              <a:buChar char="ü"/>
              <a:tabLst/>
            </a:pPr>
            <a:r>
              <a:rPr kumimoji="0" lang="en-US" altLang="en-US" sz="15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Inferential Analysis</a:t>
            </a:r>
            <a:r>
              <a:rPr kumimoji="0" lang="en-US" altLang="en-US" sz="15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Use hypothesis testing (T-tests) to explore the correlation between screen time and specific well-being outcomes, such as optimism and relaxation. </a:t>
            </a:r>
          </a:p>
          <a:p>
            <a:pPr>
              <a:lnSpc>
                <a:spcPct val="90000"/>
              </a:lnSpc>
              <a:buFont typeface="Wingdings" panose="05000000000000000000" pitchFamily="2" charset="2"/>
              <a:buChar char="q"/>
            </a:pPr>
            <a:r>
              <a:rPr lang="en-US" sz="1500" b="1">
                <a:solidFill>
                  <a:srgbClr val="FFFFFF"/>
                </a:solidFill>
                <a:latin typeface="Times New Roman" panose="02020603050405020304" pitchFamily="18" charset="0"/>
                <a:cs typeface="Times New Roman" panose="02020603050405020304" pitchFamily="18" charset="0"/>
              </a:rPr>
              <a:t>Objective</a:t>
            </a:r>
            <a:r>
              <a:rPr lang="en-US" sz="1500">
                <a:solidFill>
                  <a:srgbClr val="FFFFFF"/>
                </a:solidFill>
                <a:latin typeface="Times New Roman" panose="02020603050405020304" pitchFamily="18" charset="0"/>
                <a:cs typeface="Times New Roman" panose="02020603050405020304" pitchFamily="18" charset="0"/>
              </a:rPr>
              <a:t>: Identify patterns in screen time usage and its impact on well-being indicators to guide recommendations for healthier digital habits.</a:t>
            </a:r>
          </a:p>
          <a:p>
            <a:pPr>
              <a:lnSpc>
                <a:spcPct val="90000"/>
              </a:lnSpc>
              <a:buFont typeface="Wingdings" panose="05000000000000000000" pitchFamily="2" charset="2"/>
              <a:buChar char="q"/>
            </a:pPr>
            <a:r>
              <a:rPr lang="en-US" sz="1500" b="1">
                <a:solidFill>
                  <a:srgbClr val="FFFFFF"/>
                </a:solidFill>
                <a:latin typeface="Times New Roman" panose="02020603050405020304" pitchFamily="18" charset="0"/>
                <a:cs typeface="Times New Roman" panose="02020603050405020304" pitchFamily="18" charset="0"/>
              </a:rPr>
              <a:t>Goal</a:t>
            </a:r>
            <a:r>
              <a:rPr lang="en-US" sz="1500">
                <a:solidFill>
                  <a:srgbClr val="FFFFFF"/>
                </a:solidFill>
                <a:latin typeface="Times New Roman" panose="02020603050405020304" pitchFamily="18" charset="0"/>
                <a:cs typeface="Times New Roman" panose="02020603050405020304" pitchFamily="18" charset="0"/>
              </a:rPr>
              <a:t>: Provide actionable insights into how digital screen time affects adolescent well-being and propose strategies for balanced screen time.</a:t>
            </a:r>
          </a:p>
          <a:p>
            <a:pPr marL="0" marR="0" lvl="0" indent="0" defTabSz="914400" rtl="0" eaLnBrk="0" fontAlgn="base" latinLnBrk="0" hangingPunct="0">
              <a:lnSpc>
                <a:spcPct val="90000"/>
              </a:lnSpc>
              <a:spcBef>
                <a:spcPct val="0"/>
              </a:spcBef>
              <a:spcAft>
                <a:spcPct val="0"/>
              </a:spcAft>
              <a:buClrTx/>
              <a:buSzTx/>
              <a:buFontTx/>
              <a:buChar char="•"/>
              <a:tabLst/>
            </a:pPr>
            <a:endParaRPr kumimoji="0" lang="en-US" altLang="en-US" sz="1500" b="0" i="0" u="none" strike="noStrike" cap="none" normalizeH="0" baseline="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121604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Propose</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2385913"/>
            <a:ext cx="10798134" cy="257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Descriptive Statistical Analyses: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Investigation 1: </a:t>
            </a:r>
            <a:r>
              <a:rPr lang="en-US" sz="2200" b="1" dirty="0">
                <a:effectLst/>
                <a:latin typeface="Times New Roman" panose="02020603050405020304" pitchFamily="18" charset="0"/>
                <a:cs typeface="Times New Roman" panose="02020603050405020304" pitchFamily="18" charset="0"/>
              </a:rPr>
              <a:t>Descriptive Statistics for Digital Screen Time</a:t>
            </a:r>
            <a:endParaRPr lang="en-US" sz="22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Analyze and describe the general trends in digital screen time by gender and deprivation status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Investigation 2: </a:t>
            </a:r>
            <a:r>
              <a:rPr lang="en-US" sz="2200" b="1" dirty="0">
                <a:effectLst/>
                <a:latin typeface="Times New Roman" panose="02020603050405020304" pitchFamily="18" charset="0"/>
                <a:cs typeface="Times New Roman" panose="02020603050405020304" pitchFamily="18" charset="0"/>
              </a:rPr>
              <a:t>Descriptive Statistics for Well-being Indicators</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Investigate the trends in well-being indicators based on self-reported responses.</a:t>
            </a:r>
          </a:p>
          <a:p>
            <a:pPr marL="285750" lvl="0" indent="-285750" algn="just" eaLnBrk="0" fontAlgn="base" hangingPunct="0">
              <a:lnSpc>
                <a:spcPct val="100000"/>
              </a:lnSpc>
              <a:spcBef>
                <a:spcPct val="0"/>
              </a:spcBef>
              <a:spcAft>
                <a:spcPct val="0"/>
              </a:spcAft>
              <a:buSzTx/>
              <a:buFont typeface="Wingdings" panose="05000000000000000000" pitchFamily="2" charset="2"/>
              <a:buChar char="v"/>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69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Propose</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604434" y="2170470"/>
            <a:ext cx="10798134" cy="300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Inferential Statistical Analyses: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Investigation 1: </a:t>
            </a:r>
            <a:r>
              <a:rPr lang="en-US" sz="2200" b="1" dirty="0">
                <a:effectLst/>
                <a:latin typeface="Times New Roman" panose="02020603050405020304" pitchFamily="18" charset="0"/>
                <a:cs typeface="Times New Roman" panose="02020603050405020304" pitchFamily="18" charset="0"/>
              </a:rPr>
              <a:t>Inferential Analysis for Screen Time (</a:t>
            </a:r>
            <a:r>
              <a:rPr lang="en-US" sz="2200" b="1" dirty="0" err="1">
                <a:effectLst/>
                <a:latin typeface="Times New Roman" panose="02020603050405020304" pitchFamily="18" charset="0"/>
                <a:cs typeface="Times New Roman" panose="02020603050405020304" pitchFamily="18" charset="0"/>
              </a:rPr>
              <a:t>T_we</a:t>
            </a:r>
            <a:r>
              <a:rPr lang="en-US" sz="2200" b="1" dirty="0">
                <a:effectLst/>
                <a:latin typeface="Times New Roman" panose="02020603050405020304" pitchFamily="18" charset="0"/>
                <a:cs typeface="Times New Roman" panose="02020603050405020304" pitchFamily="18" charset="0"/>
              </a:rPr>
              <a:t>) vs Optimism (</a:t>
            </a:r>
            <a:r>
              <a:rPr lang="en-US" sz="2200" b="1" dirty="0" err="1">
                <a:effectLst/>
                <a:latin typeface="Times New Roman" panose="02020603050405020304" pitchFamily="18" charset="0"/>
                <a:cs typeface="Times New Roman" panose="02020603050405020304" pitchFamily="18" charset="0"/>
              </a:rPr>
              <a:t>Optm</a:t>
            </a:r>
            <a:r>
              <a:rPr lang="en-US" sz="2200" b="1" dirty="0">
                <a:effectLst/>
                <a:latin typeface="Times New Roman" panose="02020603050405020304" pitchFamily="18" charset="0"/>
                <a:cs typeface="Times New Roman" panose="02020603050405020304" pitchFamily="18" charset="0"/>
              </a:rPr>
              <a:t>) + Hypothesis Test</a:t>
            </a:r>
            <a:endParaRPr lang="en-US" sz="20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Investigate the relationship between screen time on weekends and optimism levels.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Investigation 2: </a:t>
            </a:r>
            <a:r>
              <a:rPr lang="en-US" sz="2200" b="1" dirty="0">
                <a:effectLst/>
                <a:latin typeface="Times New Roman" panose="02020603050405020304" pitchFamily="18" charset="0"/>
                <a:cs typeface="Times New Roman" panose="02020603050405020304" pitchFamily="18" charset="0"/>
              </a:rPr>
              <a:t>Inferential Analysis for Screen Time (</a:t>
            </a:r>
            <a:r>
              <a:rPr lang="en-US" sz="2200" b="1" dirty="0" err="1">
                <a:effectLst/>
                <a:latin typeface="Times New Roman" panose="02020603050405020304" pitchFamily="18" charset="0"/>
                <a:cs typeface="Times New Roman" panose="02020603050405020304" pitchFamily="18" charset="0"/>
              </a:rPr>
              <a:t>T_we</a:t>
            </a:r>
            <a:r>
              <a:rPr lang="en-US" sz="2200" b="1" dirty="0">
                <a:effectLst/>
                <a:latin typeface="Times New Roman" panose="02020603050405020304" pitchFamily="18" charset="0"/>
                <a:cs typeface="Times New Roman" panose="02020603050405020304" pitchFamily="18" charset="0"/>
              </a:rPr>
              <a:t>) vs Relaxation (</a:t>
            </a:r>
            <a:r>
              <a:rPr lang="en-US" sz="2200" b="1" dirty="0" err="1">
                <a:effectLst/>
                <a:latin typeface="Times New Roman" panose="02020603050405020304" pitchFamily="18" charset="0"/>
                <a:cs typeface="Times New Roman" panose="02020603050405020304" pitchFamily="18" charset="0"/>
              </a:rPr>
              <a:t>Relx</a:t>
            </a:r>
            <a:r>
              <a:rPr lang="en-US" sz="2200" b="1" dirty="0">
                <a:effectLst/>
                <a:latin typeface="Times New Roman" panose="02020603050405020304" pitchFamily="18" charset="0"/>
                <a:cs typeface="Times New Roman" panose="02020603050405020304" pitchFamily="18" charset="0"/>
              </a:rPr>
              <a:t>) + Hypothesis Test</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Analyze the relationship between weekend screen time and relaxation levels.</a:t>
            </a:r>
          </a:p>
        </p:txBody>
      </p:sp>
    </p:spTree>
    <p:extLst>
      <p:ext uri="{BB962C8B-B14F-4D97-AF65-F5344CB8AC3E}">
        <p14:creationId xmlns:p14="http://schemas.microsoft.com/office/powerpoint/2010/main" val="343200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536734" y="609600"/>
            <a:ext cx="3737268" cy="1320800"/>
          </a:xfrm>
        </p:spPr>
        <p:txBody>
          <a:bodyPr>
            <a:normAutofit/>
          </a:bodyPr>
          <a:lstStyle/>
          <a:p>
            <a:r>
              <a:rPr lang="en-US" b="1">
                <a:latin typeface="Verdana" panose="020B0604030504040204" pitchFamily="34" charset="0"/>
                <a:ea typeface="Verdana" panose="020B0604030504040204" pitchFamily="34" charset="0"/>
              </a:rPr>
              <a:t>Justification</a:t>
            </a:r>
            <a:endParaRPr lang="en-US" b="1" dirty="0">
              <a:latin typeface="Verdana" panose="020B0604030504040204" pitchFamily="34" charset="0"/>
              <a:ea typeface="Verdana" panose="020B0604030504040204" pitchFamily="34" charset="0"/>
            </a:endParaRP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5147219" y="1930400"/>
            <a:ext cx="6559873"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nSpc>
                <a:spcPct val="90000"/>
              </a:lnSpc>
            </a:pPr>
            <a:r>
              <a:rPr lang="en-US" sz="2000" b="1" dirty="0">
                <a:latin typeface="Times New Roman" panose="02020603050405020304" pitchFamily="18" charset="0"/>
                <a:cs typeface="Times New Roman" panose="02020603050405020304" pitchFamily="18" charset="0"/>
              </a:rPr>
              <a:t>Justification for Descriptive Analyses</a:t>
            </a:r>
          </a:p>
          <a:p>
            <a:pPr lvl="1">
              <a:lnSpc>
                <a:spcPct val="90000"/>
              </a:lnSpc>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Understanding screen time patterns based on demographic factors like gender and deprivation status can reveal key insights into user behavior.</a:t>
            </a:r>
          </a:p>
          <a:p>
            <a:pPr lvl="1">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Screen time patterns provide insight into device preferences and how they vary between different days of the week, influencing well-being.</a:t>
            </a:r>
            <a:endParaRPr lang="en-US" sz="1800" b="0" dirty="0">
              <a:effectLst/>
              <a:latin typeface="Times New Roman" panose="02020603050405020304" pitchFamily="18" charset="0"/>
              <a:cs typeface="Times New Roman" panose="02020603050405020304" pitchFamily="18" charset="0"/>
            </a:endParaRPr>
          </a:p>
          <a:p>
            <a:pPr lvl="1">
              <a:lnSpc>
                <a:spcPct val="90000"/>
              </a:lnSpc>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Understanding well-being trends can provide insights into mental and emotional health in relation to screen time.</a:t>
            </a:r>
          </a:p>
          <a:p>
            <a:pPr lvl="1">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well-being indicators are critical for understanding the mental and emotional impact of digital screen time.</a:t>
            </a:r>
            <a:endParaRPr lang="en-US" sz="1800" b="0" dirty="0">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804DB22-0087-D459-58D7-25A2BB0E5F0E}"/>
              </a:ext>
            </a:extLst>
          </p:cNvPr>
          <p:cNvPicPr>
            <a:picLocks noChangeAspect="1"/>
          </p:cNvPicPr>
          <p:nvPr/>
        </p:nvPicPr>
        <p:blipFill>
          <a:blip r:embed="rId3"/>
          <a:srcRect l="8247" r="3924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8" name="Isosceles Triangle 2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60215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536734" y="609600"/>
            <a:ext cx="3737268" cy="1320800"/>
          </a:xfrm>
        </p:spPr>
        <p:txBody>
          <a:bodyPr>
            <a:normAutofit/>
          </a:bodyPr>
          <a:lstStyle/>
          <a:p>
            <a:r>
              <a:rPr lang="en-US" b="1" dirty="0">
                <a:latin typeface="Verdana" panose="020B0604030504040204" pitchFamily="34" charset="0"/>
                <a:ea typeface="Verdana" panose="020B0604030504040204" pitchFamily="34" charset="0"/>
              </a:rPr>
              <a:t>Justification</a:t>
            </a:r>
          </a:p>
        </p:txBody>
      </p:sp>
      <p:sp>
        <p:nvSpPr>
          <p:cNvPr id="12" name="Rectangle 2">
            <a:extLst>
              <a:ext uri="{FF2B5EF4-FFF2-40B4-BE49-F238E27FC236}">
                <a16:creationId xmlns:a16="http://schemas.microsoft.com/office/drawing/2014/main" id="{5B877971-E9D2-4707-AFDF-36E6DFBC8557}"/>
              </a:ext>
            </a:extLst>
          </p:cNvPr>
          <p:cNvSpPr>
            <a:spLocks noGrp="1" noChangeArrowheads="1"/>
          </p:cNvSpPr>
          <p:nvPr>
            <p:ph idx="1"/>
          </p:nvPr>
        </p:nvSpPr>
        <p:spPr bwMode="auto">
          <a:xfrm>
            <a:off x="5160818" y="1930400"/>
            <a:ext cx="6670963"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nSpc>
                <a:spcPct val="90000"/>
              </a:lnSpc>
            </a:pPr>
            <a:r>
              <a:rPr lang="en-US" sz="2000" b="1" dirty="0">
                <a:latin typeface="Times New Roman" panose="02020603050405020304" pitchFamily="18" charset="0"/>
                <a:cs typeface="Times New Roman" panose="02020603050405020304" pitchFamily="18" charset="0"/>
              </a:rPr>
              <a:t>Justification for Inferential Analyses</a:t>
            </a:r>
          </a:p>
          <a:p>
            <a:pPr lvl="1">
              <a:lnSpc>
                <a:spcPct val="90000"/>
              </a:lnSpc>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This analysis can determine if higher screen time correlates with lower optimism levels, providing insight into the impact of screen time on mental well-being.</a:t>
            </a:r>
          </a:p>
          <a:p>
            <a:pPr lvl="1">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Optimism is a key indicator of mental health, and understanding its relationship with screen time can provide insights into digital behavior’s emotional impact.</a:t>
            </a:r>
            <a:endParaRPr lang="en-US" sz="1800" b="0" dirty="0">
              <a:effectLst/>
              <a:latin typeface="Times New Roman" panose="02020603050405020304" pitchFamily="18" charset="0"/>
              <a:cs typeface="Times New Roman" panose="02020603050405020304" pitchFamily="18" charset="0"/>
            </a:endParaRPr>
          </a:p>
          <a:p>
            <a:pPr lvl="1">
              <a:lnSpc>
                <a:spcPct val="90000"/>
              </a:lnSpc>
              <a:buFont typeface="Arial" panose="020B0604020202020204" pitchFamily="34" charset="0"/>
              <a:buChar char="•"/>
            </a:pPr>
            <a:r>
              <a:rPr lang="en-US" sz="1800" b="0" dirty="0">
                <a:effectLst/>
                <a:latin typeface="Times New Roman" panose="02020603050405020304" pitchFamily="18" charset="0"/>
                <a:cs typeface="Times New Roman" panose="02020603050405020304" pitchFamily="18" charset="0"/>
              </a:rPr>
              <a:t>Relaxation is an important component of well-being. This analysis will help determine if higher weekend screen time impacts relaxation levels.</a:t>
            </a:r>
          </a:p>
          <a:p>
            <a:pPr lvl="1">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Relaxation is essential for emotional balance, and its relationship with screen time can help suggest healthier habits.</a:t>
            </a:r>
            <a:endParaRPr lang="en-US" sz="1800" b="0"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91E6200-BA56-CC75-CA12-DCD91AA86D00}"/>
              </a:ext>
            </a:extLst>
          </p:cNvPr>
          <p:cNvPicPr>
            <a:picLocks noChangeAspect="1"/>
          </p:cNvPicPr>
          <p:nvPr/>
        </p:nvPicPr>
        <p:blipFill>
          <a:blip r:embed="rId3"/>
          <a:srcRect l="8247" r="3924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2"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453104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7691</Words>
  <Application>Microsoft Office PowerPoint</Application>
  <PresentationFormat>Widescreen</PresentationFormat>
  <Paragraphs>360</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Segoe UI</vt:lpstr>
      <vt:lpstr>Times New Roman</vt:lpstr>
      <vt:lpstr>Trebuchet MS</vt:lpstr>
      <vt:lpstr>Verdana</vt:lpstr>
      <vt:lpstr>Wingdings</vt:lpstr>
      <vt:lpstr>Wingdings 3</vt:lpstr>
      <vt:lpstr>Facet</vt:lpstr>
      <vt:lpstr>Project objective 1</vt:lpstr>
      <vt:lpstr>Impact of Digital Screen Time on Adolescent Well-being</vt:lpstr>
      <vt:lpstr>Introduction</vt:lpstr>
      <vt:lpstr>Dataset Overview</vt:lpstr>
      <vt:lpstr>Methodology and  Objective</vt:lpstr>
      <vt:lpstr>Propose</vt:lpstr>
      <vt:lpstr>Propose</vt:lpstr>
      <vt:lpstr>Justification</vt:lpstr>
      <vt:lpstr>Justification</vt:lpstr>
      <vt:lpstr>Execution and Results</vt:lpstr>
      <vt:lpstr>Execution and Results</vt:lpstr>
      <vt:lpstr>Execution and Results</vt:lpstr>
      <vt:lpstr>Execution and Results</vt:lpstr>
      <vt:lpstr>Execution and Results</vt:lpstr>
      <vt:lpstr>Execution and Results</vt:lpstr>
      <vt:lpstr>Execution and Results</vt:lpstr>
      <vt:lpstr>Execution and Results</vt:lpstr>
      <vt:lpstr>Execution and Results</vt:lpstr>
      <vt:lpstr>Execution and Results</vt:lpstr>
      <vt:lpstr>Execution and Results</vt:lpstr>
      <vt:lpstr>Execution and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2024-09-05T04:51:40Z</dcterms:created>
  <dcterms:modified xsi:type="dcterms:W3CDTF">2024-09-12T21:38:20Z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