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League Spartan" charset="1" panose="00000800000000000000"/>
      <p:regular r:id="rId22"/>
    </p:embeddedFont>
    <p:embeddedFont>
      <p:font typeface="Kollektif Bold" charset="1" panose="020B0604020101010102"/>
      <p:regular r:id="rId23"/>
    </p:embeddedFont>
    <p:embeddedFont>
      <p:font typeface="Kollektif" charset="1" panose="020B0604020101010102"/>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6000"/>
            </a:blip>
            <a:stretch>
              <a:fillRect l="0" t="-12808" r="0" b="-18590"/>
            </a:stretch>
          </a:blipFill>
        </p:spPr>
      </p:sp>
      <p:grpSp>
        <p:nvGrpSpPr>
          <p:cNvPr name="Group 6" id="6"/>
          <p:cNvGrpSpPr/>
          <p:nvPr/>
        </p:nvGrpSpPr>
        <p:grpSpPr>
          <a:xfrm rot="0">
            <a:off x="5034548" y="1696692"/>
            <a:ext cx="8310952" cy="7164984"/>
            <a:chOff x="0" y="0"/>
            <a:chExt cx="2188893" cy="1887074"/>
          </a:xfrm>
        </p:grpSpPr>
        <p:sp>
          <p:nvSpPr>
            <p:cNvPr name="Freeform 7" id="7"/>
            <p:cNvSpPr/>
            <p:nvPr/>
          </p:nvSpPr>
          <p:spPr>
            <a:xfrm flipH="false" flipV="false" rot="0">
              <a:off x="0" y="0"/>
              <a:ext cx="2188893" cy="1887074"/>
            </a:xfrm>
            <a:custGeom>
              <a:avLst/>
              <a:gdLst/>
              <a:ahLst/>
              <a:cxnLst/>
              <a:rect r="r" b="b" t="t" l="l"/>
              <a:pathLst>
                <a:path h="1887074" w="2188893">
                  <a:moveTo>
                    <a:pt x="47508" y="0"/>
                  </a:moveTo>
                  <a:lnTo>
                    <a:pt x="2141384" y="0"/>
                  </a:lnTo>
                  <a:cubicBezTo>
                    <a:pt x="2153984" y="0"/>
                    <a:pt x="2166068" y="5005"/>
                    <a:pt x="2174978" y="13915"/>
                  </a:cubicBezTo>
                  <a:cubicBezTo>
                    <a:pt x="2183887" y="22824"/>
                    <a:pt x="2188893" y="34908"/>
                    <a:pt x="2188893" y="47508"/>
                  </a:cubicBezTo>
                  <a:lnTo>
                    <a:pt x="2188893" y="1839566"/>
                  </a:lnTo>
                  <a:cubicBezTo>
                    <a:pt x="2188893" y="1852166"/>
                    <a:pt x="2183887" y="1864250"/>
                    <a:pt x="2174978" y="1873159"/>
                  </a:cubicBezTo>
                  <a:cubicBezTo>
                    <a:pt x="2166068" y="1882069"/>
                    <a:pt x="2153984" y="1887074"/>
                    <a:pt x="2141384" y="1887074"/>
                  </a:cubicBezTo>
                  <a:lnTo>
                    <a:pt x="47508" y="1887074"/>
                  </a:lnTo>
                  <a:cubicBezTo>
                    <a:pt x="34908" y="1887074"/>
                    <a:pt x="22824" y="1882069"/>
                    <a:pt x="13915" y="1873159"/>
                  </a:cubicBezTo>
                  <a:cubicBezTo>
                    <a:pt x="5005" y="1864250"/>
                    <a:pt x="0" y="1852166"/>
                    <a:pt x="0" y="1839566"/>
                  </a:cubicBezTo>
                  <a:lnTo>
                    <a:pt x="0" y="47508"/>
                  </a:lnTo>
                  <a:cubicBezTo>
                    <a:pt x="0" y="34908"/>
                    <a:pt x="5005" y="22824"/>
                    <a:pt x="13915" y="13915"/>
                  </a:cubicBezTo>
                  <a:cubicBezTo>
                    <a:pt x="22824" y="5005"/>
                    <a:pt x="34908" y="0"/>
                    <a:pt x="47508" y="0"/>
                  </a:cubicBezTo>
                  <a:close/>
                </a:path>
              </a:pathLst>
            </a:custGeom>
            <a:solidFill>
              <a:srgbClr val="3B425E"/>
            </a:solidFill>
          </p:spPr>
        </p:sp>
        <p:sp>
          <p:nvSpPr>
            <p:cNvPr name="TextBox 8" id="8"/>
            <p:cNvSpPr txBox="true"/>
            <p:nvPr/>
          </p:nvSpPr>
          <p:spPr>
            <a:xfrm>
              <a:off x="0" y="-28575"/>
              <a:ext cx="2188893" cy="191564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0"/>
            <a:ext cx="5342224" cy="6108572"/>
          </a:xfrm>
          <a:custGeom>
            <a:avLst/>
            <a:gdLst/>
            <a:ahLst/>
            <a:cxnLst/>
            <a:rect r="r" b="b" t="t" l="l"/>
            <a:pathLst>
              <a:path h="6108572" w="5342224">
                <a:moveTo>
                  <a:pt x="0" y="0"/>
                </a:moveTo>
                <a:lnTo>
                  <a:pt x="5342224" y="0"/>
                </a:lnTo>
                <a:lnTo>
                  <a:pt x="5342224" y="6108572"/>
                </a:lnTo>
                <a:lnTo>
                  <a:pt x="0" y="61085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true" rot="0">
            <a:off x="14088831" y="5625091"/>
            <a:ext cx="4199169" cy="4801545"/>
          </a:xfrm>
          <a:custGeom>
            <a:avLst/>
            <a:gdLst/>
            <a:ahLst/>
            <a:cxnLst/>
            <a:rect r="r" b="b" t="t" l="l"/>
            <a:pathLst>
              <a:path h="4801545" w="4199169">
                <a:moveTo>
                  <a:pt x="4199169" y="4801545"/>
                </a:moveTo>
                <a:lnTo>
                  <a:pt x="0" y="4801545"/>
                </a:lnTo>
                <a:lnTo>
                  <a:pt x="0" y="0"/>
                </a:lnTo>
                <a:lnTo>
                  <a:pt x="4199169" y="0"/>
                </a:lnTo>
                <a:lnTo>
                  <a:pt x="4199169" y="480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5557215" y="2360182"/>
            <a:ext cx="7173571" cy="2849773"/>
          </a:xfrm>
          <a:prstGeom prst="rect">
            <a:avLst/>
          </a:prstGeom>
        </p:spPr>
        <p:txBody>
          <a:bodyPr anchor="t" rtlCol="false" tIns="0" lIns="0" bIns="0" rIns="0">
            <a:spAutoFit/>
          </a:bodyPr>
          <a:lstStyle/>
          <a:p>
            <a:pPr algn="ctr">
              <a:lnSpc>
                <a:spcPts val="11450"/>
              </a:lnSpc>
            </a:pPr>
            <a:r>
              <a:rPr lang="en-US" sz="8179">
                <a:solidFill>
                  <a:srgbClr val="FFFFFF"/>
                </a:solidFill>
                <a:latin typeface="League Spartan"/>
              </a:rPr>
              <a:t>PRESENTASI</a:t>
            </a:r>
          </a:p>
          <a:p>
            <a:pPr algn="ctr">
              <a:lnSpc>
                <a:spcPts val="11450"/>
              </a:lnSpc>
              <a:spcBef>
                <a:spcPct val="0"/>
              </a:spcBef>
            </a:pPr>
            <a:r>
              <a:rPr lang="en-US" sz="8179">
                <a:solidFill>
                  <a:srgbClr val="FFFFFF"/>
                </a:solidFill>
                <a:latin typeface="League Spartan"/>
              </a:rPr>
              <a:t>TUGAS</a:t>
            </a:r>
          </a:p>
        </p:txBody>
      </p:sp>
      <p:sp>
        <p:nvSpPr>
          <p:cNvPr name="TextBox 12" id="12"/>
          <p:cNvSpPr txBox="true"/>
          <p:nvPr/>
        </p:nvSpPr>
        <p:spPr>
          <a:xfrm rot="0">
            <a:off x="5898347" y="5124253"/>
            <a:ext cx="6491307" cy="1244600"/>
          </a:xfrm>
          <a:prstGeom prst="rect">
            <a:avLst/>
          </a:prstGeom>
        </p:spPr>
        <p:txBody>
          <a:bodyPr anchor="t" rtlCol="false" tIns="0" lIns="0" bIns="0" rIns="0">
            <a:spAutoFit/>
          </a:bodyPr>
          <a:lstStyle/>
          <a:p>
            <a:pPr algn="ctr">
              <a:lnSpc>
                <a:spcPts val="9100"/>
              </a:lnSpc>
              <a:spcBef>
                <a:spcPct val="0"/>
              </a:spcBef>
            </a:pPr>
            <a:r>
              <a:rPr lang="en-US" sz="6500" spc="845">
                <a:solidFill>
                  <a:srgbClr val="FFFFFF"/>
                </a:solidFill>
                <a:latin typeface="Kollektif Bold"/>
              </a:rPr>
              <a:t>Kelompok 1</a:t>
            </a:r>
          </a:p>
        </p:txBody>
      </p:sp>
      <p:sp>
        <p:nvSpPr>
          <p:cNvPr name="TextBox 13" id="13"/>
          <p:cNvSpPr txBox="true"/>
          <p:nvPr/>
        </p:nvSpPr>
        <p:spPr>
          <a:xfrm rot="0">
            <a:off x="6473899" y="7200900"/>
            <a:ext cx="5340203" cy="857250"/>
          </a:xfrm>
          <a:prstGeom prst="rect">
            <a:avLst/>
          </a:prstGeom>
        </p:spPr>
        <p:txBody>
          <a:bodyPr anchor="t" rtlCol="false" tIns="0" lIns="0" bIns="0" rIns="0">
            <a:spAutoFit/>
          </a:bodyPr>
          <a:lstStyle/>
          <a:p>
            <a:pPr algn="ctr">
              <a:lnSpc>
                <a:spcPts val="6299"/>
              </a:lnSpc>
              <a:spcBef>
                <a:spcPct val="0"/>
              </a:spcBef>
            </a:pPr>
            <a:r>
              <a:rPr lang="en-US" sz="4500" spc="89">
                <a:solidFill>
                  <a:srgbClr val="FFFFFF"/>
                </a:solidFill>
                <a:latin typeface="Kollektif Bold"/>
              </a:rPr>
              <a:t>Tulis tema di sini.</a:t>
            </a:r>
          </a:p>
        </p:txBody>
      </p:sp>
      <p:grpSp>
        <p:nvGrpSpPr>
          <p:cNvPr name="Group 14" id="14"/>
          <p:cNvGrpSpPr/>
          <p:nvPr/>
        </p:nvGrpSpPr>
        <p:grpSpPr>
          <a:xfrm rot="0">
            <a:off x="1181100" y="1181100"/>
            <a:ext cx="16230600" cy="8229600"/>
            <a:chOff x="0" y="0"/>
            <a:chExt cx="4274726" cy="2167467"/>
          </a:xfrm>
        </p:grpSpPr>
        <p:sp>
          <p:nvSpPr>
            <p:cNvPr name="Freeform 15" id="15"/>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16" id="16"/>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1181100" y="11811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6000"/>
            </a:blip>
            <a:stretch>
              <a:fillRect l="0" t="-12808" r="0" b="-18590"/>
            </a:stretch>
          </a:blipFill>
        </p:spPr>
      </p:sp>
      <p:grpSp>
        <p:nvGrpSpPr>
          <p:cNvPr name="Group 18" id="18"/>
          <p:cNvGrpSpPr/>
          <p:nvPr/>
        </p:nvGrpSpPr>
        <p:grpSpPr>
          <a:xfrm rot="0">
            <a:off x="5186948" y="1849092"/>
            <a:ext cx="8310952" cy="7164984"/>
            <a:chOff x="0" y="0"/>
            <a:chExt cx="2188893" cy="1887074"/>
          </a:xfrm>
        </p:grpSpPr>
        <p:sp>
          <p:nvSpPr>
            <p:cNvPr name="Freeform 19" id="19"/>
            <p:cNvSpPr/>
            <p:nvPr/>
          </p:nvSpPr>
          <p:spPr>
            <a:xfrm flipH="false" flipV="false" rot="0">
              <a:off x="0" y="0"/>
              <a:ext cx="2188893" cy="1887074"/>
            </a:xfrm>
            <a:custGeom>
              <a:avLst/>
              <a:gdLst/>
              <a:ahLst/>
              <a:cxnLst/>
              <a:rect r="r" b="b" t="t" l="l"/>
              <a:pathLst>
                <a:path h="1887074" w="2188893">
                  <a:moveTo>
                    <a:pt x="47508" y="0"/>
                  </a:moveTo>
                  <a:lnTo>
                    <a:pt x="2141384" y="0"/>
                  </a:lnTo>
                  <a:cubicBezTo>
                    <a:pt x="2153984" y="0"/>
                    <a:pt x="2166068" y="5005"/>
                    <a:pt x="2174978" y="13915"/>
                  </a:cubicBezTo>
                  <a:cubicBezTo>
                    <a:pt x="2183887" y="22824"/>
                    <a:pt x="2188893" y="34908"/>
                    <a:pt x="2188893" y="47508"/>
                  </a:cubicBezTo>
                  <a:lnTo>
                    <a:pt x="2188893" y="1839566"/>
                  </a:lnTo>
                  <a:cubicBezTo>
                    <a:pt x="2188893" y="1852166"/>
                    <a:pt x="2183887" y="1864250"/>
                    <a:pt x="2174978" y="1873159"/>
                  </a:cubicBezTo>
                  <a:cubicBezTo>
                    <a:pt x="2166068" y="1882069"/>
                    <a:pt x="2153984" y="1887074"/>
                    <a:pt x="2141384" y="1887074"/>
                  </a:cubicBezTo>
                  <a:lnTo>
                    <a:pt x="47508" y="1887074"/>
                  </a:lnTo>
                  <a:cubicBezTo>
                    <a:pt x="34908" y="1887074"/>
                    <a:pt x="22824" y="1882069"/>
                    <a:pt x="13915" y="1873159"/>
                  </a:cubicBezTo>
                  <a:cubicBezTo>
                    <a:pt x="5005" y="1864250"/>
                    <a:pt x="0" y="1852166"/>
                    <a:pt x="0" y="1839566"/>
                  </a:cubicBezTo>
                  <a:lnTo>
                    <a:pt x="0" y="47508"/>
                  </a:lnTo>
                  <a:cubicBezTo>
                    <a:pt x="0" y="34908"/>
                    <a:pt x="5005" y="22824"/>
                    <a:pt x="13915" y="13915"/>
                  </a:cubicBezTo>
                  <a:cubicBezTo>
                    <a:pt x="22824" y="5005"/>
                    <a:pt x="34908" y="0"/>
                    <a:pt x="47508" y="0"/>
                  </a:cubicBezTo>
                  <a:close/>
                </a:path>
              </a:pathLst>
            </a:custGeom>
            <a:solidFill>
              <a:srgbClr val="3B425E"/>
            </a:solidFill>
          </p:spPr>
        </p:sp>
        <p:sp>
          <p:nvSpPr>
            <p:cNvPr name="TextBox 20" id="20"/>
            <p:cNvSpPr txBox="true"/>
            <p:nvPr/>
          </p:nvSpPr>
          <p:spPr>
            <a:xfrm>
              <a:off x="0" y="-28575"/>
              <a:ext cx="2188893" cy="1915649"/>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52400" y="152400"/>
            <a:ext cx="5342224" cy="6108572"/>
          </a:xfrm>
          <a:custGeom>
            <a:avLst/>
            <a:gdLst/>
            <a:ahLst/>
            <a:cxnLst/>
            <a:rect r="r" b="b" t="t" l="l"/>
            <a:pathLst>
              <a:path h="6108572" w="5342224">
                <a:moveTo>
                  <a:pt x="0" y="0"/>
                </a:moveTo>
                <a:lnTo>
                  <a:pt x="5342224" y="0"/>
                </a:lnTo>
                <a:lnTo>
                  <a:pt x="5342224" y="6108572"/>
                </a:lnTo>
                <a:lnTo>
                  <a:pt x="0" y="61085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true" flipV="true" rot="0">
            <a:off x="14241231" y="5777491"/>
            <a:ext cx="4199169" cy="4801545"/>
          </a:xfrm>
          <a:custGeom>
            <a:avLst/>
            <a:gdLst/>
            <a:ahLst/>
            <a:cxnLst/>
            <a:rect r="r" b="b" t="t" l="l"/>
            <a:pathLst>
              <a:path h="4801545" w="4199169">
                <a:moveTo>
                  <a:pt x="4199169" y="4801545"/>
                </a:moveTo>
                <a:lnTo>
                  <a:pt x="0" y="4801545"/>
                </a:lnTo>
                <a:lnTo>
                  <a:pt x="0" y="0"/>
                </a:lnTo>
                <a:lnTo>
                  <a:pt x="4199169" y="0"/>
                </a:lnTo>
                <a:lnTo>
                  <a:pt x="4199169" y="480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3" id="23"/>
          <p:cNvSpPr txBox="true"/>
          <p:nvPr/>
        </p:nvSpPr>
        <p:spPr>
          <a:xfrm rot="0">
            <a:off x="5709615" y="2550682"/>
            <a:ext cx="7173571" cy="2193142"/>
          </a:xfrm>
          <a:prstGeom prst="rect">
            <a:avLst/>
          </a:prstGeom>
        </p:spPr>
        <p:txBody>
          <a:bodyPr anchor="t" rtlCol="false" tIns="0" lIns="0" bIns="0" rIns="0">
            <a:spAutoFit/>
          </a:bodyPr>
          <a:lstStyle/>
          <a:p>
            <a:pPr algn="ctr">
              <a:lnSpc>
                <a:spcPts val="8791"/>
              </a:lnSpc>
              <a:spcBef>
                <a:spcPct val="0"/>
              </a:spcBef>
            </a:pPr>
            <a:r>
              <a:rPr lang="en-US" sz="6279">
                <a:solidFill>
                  <a:srgbClr val="FFFFFF"/>
                </a:solidFill>
                <a:latin typeface="League Spartan"/>
              </a:rPr>
              <a:t>PEMROGRAMAN BERBASIS WEB</a:t>
            </a:r>
          </a:p>
        </p:txBody>
      </p:sp>
      <p:sp>
        <p:nvSpPr>
          <p:cNvPr name="TextBox 24" id="24"/>
          <p:cNvSpPr txBox="true"/>
          <p:nvPr/>
        </p:nvSpPr>
        <p:spPr>
          <a:xfrm rot="0">
            <a:off x="6050747" y="5276653"/>
            <a:ext cx="6491307" cy="2397017"/>
          </a:xfrm>
          <a:prstGeom prst="rect">
            <a:avLst/>
          </a:prstGeom>
        </p:spPr>
        <p:txBody>
          <a:bodyPr anchor="t" rtlCol="false" tIns="0" lIns="0" bIns="0" rIns="0">
            <a:spAutoFit/>
          </a:bodyPr>
          <a:lstStyle/>
          <a:p>
            <a:pPr algn="ctr">
              <a:lnSpc>
                <a:spcPts val="9100"/>
              </a:lnSpc>
              <a:spcBef>
                <a:spcPct val="0"/>
              </a:spcBef>
            </a:pPr>
            <a:r>
              <a:rPr lang="en-US" sz="6500" spc="845">
                <a:solidFill>
                  <a:srgbClr val="FFFFFF"/>
                </a:solidFill>
                <a:latin typeface="Kollektif Bold"/>
              </a:rPr>
              <a:t>Model View Controller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412747" y="1620212"/>
            <a:ext cx="11462506" cy="53084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DEFINISI CONTROLLER</a:t>
            </a:r>
          </a:p>
        </p:txBody>
      </p:sp>
      <p:sp>
        <p:nvSpPr>
          <p:cNvPr name="TextBox 10" id="10"/>
          <p:cNvSpPr txBox="true"/>
          <p:nvPr/>
        </p:nvSpPr>
        <p:spPr>
          <a:xfrm rot="0">
            <a:off x="1910228" y="3781715"/>
            <a:ext cx="14467544" cy="3268713"/>
          </a:xfrm>
          <a:prstGeom prst="rect">
            <a:avLst/>
          </a:prstGeom>
        </p:spPr>
        <p:txBody>
          <a:bodyPr anchor="t" rtlCol="false" tIns="0" lIns="0" bIns="0" rIns="0">
            <a:spAutoFit/>
          </a:bodyPr>
          <a:lstStyle/>
          <a:p>
            <a:pPr algn="just">
              <a:lnSpc>
                <a:spcPts val="3684"/>
              </a:lnSpc>
              <a:spcBef>
                <a:spcPct val="0"/>
              </a:spcBef>
            </a:pPr>
            <a:r>
              <a:rPr lang="en-US" sz="2632" spc="342">
                <a:solidFill>
                  <a:srgbClr val="3B425E"/>
                </a:solidFill>
                <a:latin typeface="Kollektif Bold"/>
              </a:rPr>
              <a:t>Controller merupakan bagian dari aplikasi yang memiliki peran penting dalam mengatur aliran logika dan menghubungkan Model dan View. Controller bertindak sebagai pengendali yang menerima input dari pengguna, seperti klik tombol atau pengisian formulir, dan mengambil tindakan yang sesuai. Tugas utama Controller adalah memproses input tersebut, mengambil data yang diperlukan dari Model, dan menentukan View mana yang harus ditampilkan kepada pengguna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Freeform 9" id="9"/>
          <p:cNvSpPr/>
          <p:nvPr/>
        </p:nvSpPr>
        <p:spPr>
          <a:xfrm flipH="false" flipV="false" rot="0">
            <a:off x="4204209" y="4538074"/>
            <a:ext cx="9879582" cy="2181339"/>
          </a:xfrm>
          <a:custGeom>
            <a:avLst/>
            <a:gdLst/>
            <a:ahLst/>
            <a:cxnLst/>
            <a:rect r="r" b="b" t="t" l="l"/>
            <a:pathLst>
              <a:path h="2181339" w="9879582">
                <a:moveTo>
                  <a:pt x="0" y="0"/>
                </a:moveTo>
                <a:lnTo>
                  <a:pt x="9879582" y="0"/>
                </a:lnTo>
                <a:lnTo>
                  <a:pt x="9879582" y="2181339"/>
                </a:lnTo>
                <a:lnTo>
                  <a:pt x="0" y="2181339"/>
                </a:lnTo>
                <a:lnTo>
                  <a:pt x="0" y="0"/>
                </a:lnTo>
                <a:close/>
              </a:path>
            </a:pathLst>
          </a:custGeom>
          <a:blipFill>
            <a:blip r:embed="rId3"/>
            <a:stretch>
              <a:fillRect l="0" t="0" r="0" b="-5932"/>
            </a:stretch>
          </a:blipFill>
        </p:spPr>
      </p:sp>
      <p:sp>
        <p:nvSpPr>
          <p:cNvPr name="TextBox 10" id="10"/>
          <p:cNvSpPr txBox="true"/>
          <p:nvPr/>
        </p:nvSpPr>
        <p:spPr>
          <a:xfrm rot="0">
            <a:off x="3412747" y="1620212"/>
            <a:ext cx="11462506" cy="53084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IMPLEMENTASI PADA PROJECT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2930625" y="3146033"/>
            <a:ext cx="12426749" cy="3159119"/>
            <a:chOff x="0" y="0"/>
            <a:chExt cx="3272889" cy="832031"/>
          </a:xfrm>
        </p:grpSpPr>
        <p:sp>
          <p:nvSpPr>
            <p:cNvPr name="Freeform 7" id="7"/>
            <p:cNvSpPr/>
            <p:nvPr/>
          </p:nvSpPr>
          <p:spPr>
            <a:xfrm flipH="false" flipV="false" rot="0">
              <a:off x="0" y="0"/>
              <a:ext cx="3272889" cy="832031"/>
            </a:xfrm>
            <a:custGeom>
              <a:avLst/>
              <a:gdLst/>
              <a:ahLst/>
              <a:cxnLst/>
              <a:rect r="r" b="b" t="t" l="l"/>
              <a:pathLst>
                <a:path h="832031" w="3272889">
                  <a:moveTo>
                    <a:pt x="31773" y="0"/>
                  </a:moveTo>
                  <a:lnTo>
                    <a:pt x="3241115" y="0"/>
                  </a:lnTo>
                  <a:cubicBezTo>
                    <a:pt x="3258663" y="0"/>
                    <a:pt x="3272889" y="14225"/>
                    <a:pt x="3272889" y="31773"/>
                  </a:cubicBezTo>
                  <a:lnTo>
                    <a:pt x="3272889" y="800258"/>
                  </a:lnTo>
                  <a:cubicBezTo>
                    <a:pt x="3272889" y="808685"/>
                    <a:pt x="3269541" y="816767"/>
                    <a:pt x="3263583" y="822725"/>
                  </a:cubicBezTo>
                  <a:cubicBezTo>
                    <a:pt x="3257624" y="828684"/>
                    <a:pt x="3249542" y="832031"/>
                    <a:pt x="3241115" y="832031"/>
                  </a:cubicBezTo>
                  <a:lnTo>
                    <a:pt x="31773" y="832031"/>
                  </a:lnTo>
                  <a:cubicBezTo>
                    <a:pt x="14225" y="832031"/>
                    <a:pt x="0" y="817806"/>
                    <a:pt x="0" y="800258"/>
                  </a:cubicBezTo>
                  <a:lnTo>
                    <a:pt x="0" y="31773"/>
                  </a:lnTo>
                  <a:cubicBezTo>
                    <a:pt x="0" y="14225"/>
                    <a:pt x="14225" y="0"/>
                    <a:pt x="31773" y="0"/>
                  </a:cubicBezTo>
                  <a:close/>
                </a:path>
              </a:pathLst>
            </a:custGeom>
            <a:solidFill>
              <a:srgbClr val="3B425E"/>
            </a:solidFill>
          </p:spPr>
        </p:sp>
        <p:sp>
          <p:nvSpPr>
            <p:cNvPr name="TextBox 8" id="8"/>
            <p:cNvSpPr txBox="true"/>
            <p:nvPr/>
          </p:nvSpPr>
          <p:spPr>
            <a:xfrm>
              <a:off x="0" y="-95250"/>
              <a:ext cx="3272889" cy="9272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2770058" y="3807954"/>
            <a:ext cx="23828117" cy="2516578"/>
          </a:xfrm>
          <a:prstGeom prst="rect">
            <a:avLst/>
          </a:prstGeom>
        </p:spPr>
        <p:txBody>
          <a:bodyPr anchor="t" rtlCol="false" tIns="0" lIns="0" bIns="0" rIns="0">
            <a:spAutoFit/>
          </a:bodyPr>
          <a:lstStyle/>
          <a:p>
            <a:pPr algn="ctr">
              <a:lnSpc>
                <a:spcPts val="6705"/>
              </a:lnSpc>
            </a:pPr>
            <a:r>
              <a:rPr lang="en-US" sz="4789">
                <a:solidFill>
                  <a:srgbClr val="FFFFFF"/>
                </a:solidFill>
                <a:latin typeface="League Spartan"/>
              </a:rPr>
              <a:t>Project 2: Zoo Management System </a:t>
            </a:r>
          </a:p>
          <a:p>
            <a:pPr algn="ctr">
              <a:lnSpc>
                <a:spcPts val="6705"/>
              </a:lnSpc>
            </a:pPr>
            <a:r>
              <a:rPr lang="en-US" sz="4789">
                <a:solidFill>
                  <a:srgbClr val="FFFFFF"/>
                </a:solidFill>
                <a:latin typeface="League Spartan"/>
              </a:rPr>
              <a:t>Project in PHP</a:t>
            </a:r>
          </a:p>
          <a:p>
            <a:pPr algn="ctr">
              <a:lnSpc>
                <a:spcPts val="6705"/>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Freeform 9" id="9"/>
          <p:cNvSpPr/>
          <p:nvPr/>
        </p:nvSpPr>
        <p:spPr>
          <a:xfrm flipH="false" flipV="false" rot="0">
            <a:off x="5847523" y="3490363"/>
            <a:ext cx="6592954" cy="5053152"/>
          </a:xfrm>
          <a:custGeom>
            <a:avLst/>
            <a:gdLst/>
            <a:ahLst/>
            <a:cxnLst/>
            <a:rect r="r" b="b" t="t" l="l"/>
            <a:pathLst>
              <a:path h="5053152" w="6592954">
                <a:moveTo>
                  <a:pt x="0" y="0"/>
                </a:moveTo>
                <a:lnTo>
                  <a:pt x="6592954" y="0"/>
                </a:lnTo>
                <a:lnTo>
                  <a:pt x="6592954" y="5053152"/>
                </a:lnTo>
                <a:lnTo>
                  <a:pt x="0" y="5053152"/>
                </a:lnTo>
                <a:lnTo>
                  <a:pt x="0" y="0"/>
                </a:lnTo>
                <a:close/>
              </a:path>
            </a:pathLst>
          </a:custGeom>
          <a:blipFill>
            <a:blip r:embed="rId3"/>
            <a:stretch>
              <a:fillRect l="0" t="0" r="0" b="0"/>
            </a:stretch>
          </a:blipFill>
        </p:spPr>
      </p:sp>
      <p:sp>
        <p:nvSpPr>
          <p:cNvPr name="TextBox 10" id="10"/>
          <p:cNvSpPr txBox="true"/>
          <p:nvPr/>
        </p:nvSpPr>
        <p:spPr>
          <a:xfrm rot="0">
            <a:off x="3412747" y="1620212"/>
            <a:ext cx="11462506" cy="53077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STRUKTUR FILE MODEL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Freeform 9" id="9"/>
          <p:cNvSpPr/>
          <p:nvPr/>
        </p:nvSpPr>
        <p:spPr>
          <a:xfrm flipH="false" flipV="false" rot="0">
            <a:off x="4212847" y="2859910"/>
            <a:ext cx="4241150" cy="6146983"/>
          </a:xfrm>
          <a:custGeom>
            <a:avLst/>
            <a:gdLst/>
            <a:ahLst/>
            <a:cxnLst/>
            <a:rect r="r" b="b" t="t" l="l"/>
            <a:pathLst>
              <a:path h="6146983" w="4241150">
                <a:moveTo>
                  <a:pt x="0" y="0"/>
                </a:moveTo>
                <a:lnTo>
                  <a:pt x="4241150" y="0"/>
                </a:lnTo>
                <a:lnTo>
                  <a:pt x="4241150" y="6146984"/>
                </a:lnTo>
                <a:lnTo>
                  <a:pt x="0" y="6146984"/>
                </a:lnTo>
                <a:lnTo>
                  <a:pt x="0" y="0"/>
                </a:lnTo>
                <a:close/>
              </a:path>
            </a:pathLst>
          </a:custGeom>
          <a:blipFill>
            <a:blip r:embed="rId3"/>
            <a:stretch>
              <a:fillRect l="0" t="0" r="0" b="0"/>
            </a:stretch>
          </a:blipFill>
        </p:spPr>
      </p:sp>
      <p:sp>
        <p:nvSpPr>
          <p:cNvPr name="Freeform 10" id="10"/>
          <p:cNvSpPr/>
          <p:nvPr/>
        </p:nvSpPr>
        <p:spPr>
          <a:xfrm flipH="false" flipV="false" rot="0">
            <a:off x="8898680" y="2840860"/>
            <a:ext cx="4178492" cy="6117531"/>
          </a:xfrm>
          <a:custGeom>
            <a:avLst/>
            <a:gdLst/>
            <a:ahLst/>
            <a:cxnLst/>
            <a:rect r="r" b="b" t="t" l="l"/>
            <a:pathLst>
              <a:path h="6117531" w="4178492">
                <a:moveTo>
                  <a:pt x="0" y="0"/>
                </a:moveTo>
                <a:lnTo>
                  <a:pt x="4178492" y="0"/>
                </a:lnTo>
                <a:lnTo>
                  <a:pt x="4178492" y="6117531"/>
                </a:lnTo>
                <a:lnTo>
                  <a:pt x="0" y="6117531"/>
                </a:lnTo>
                <a:lnTo>
                  <a:pt x="0" y="0"/>
                </a:lnTo>
                <a:close/>
              </a:path>
            </a:pathLst>
          </a:custGeom>
          <a:blipFill>
            <a:blip r:embed="rId4"/>
            <a:stretch>
              <a:fillRect l="0" t="0" r="0" b="0"/>
            </a:stretch>
          </a:blipFill>
        </p:spPr>
      </p:sp>
      <p:sp>
        <p:nvSpPr>
          <p:cNvPr name="TextBox 11" id="11"/>
          <p:cNvSpPr txBox="true"/>
          <p:nvPr/>
        </p:nvSpPr>
        <p:spPr>
          <a:xfrm rot="0">
            <a:off x="3412747" y="1620212"/>
            <a:ext cx="11462506" cy="53077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STRUKTUR FILE VIEW</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Freeform 9" id="9"/>
          <p:cNvSpPr/>
          <p:nvPr/>
        </p:nvSpPr>
        <p:spPr>
          <a:xfrm flipH="false" flipV="false" rot="0">
            <a:off x="4213031" y="4014724"/>
            <a:ext cx="9861938" cy="2257552"/>
          </a:xfrm>
          <a:custGeom>
            <a:avLst/>
            <a:gdLst/>
            <a:ahLst/>
            <a:cxnLst/>
            <a:rect r="r" b="b" t="t" l="l"/>
            <a:pathLst>
              <a:path h="2257552" w="9861938">
                <a:moveTo>
                  <a:pt x="0" y="0"/>
                </a:moveTo>
                <a:lnTo>
                  <a:pt x="9861938" y="0"/>
                </a:lnTo>
                <a:lnTo>
                  <a:pt x="9861938" y="2257552"/>
                </a:lnTo>
                <a:lnTo>
                  <a:pt x="0" y="2257552"/>
                </a:lnTo>
                <a:lnTo>
                  <a:pt x="0" y="0"/>
                </a:lnTo>
                <a:close/>
              </a:path>
            </a:pathLst>
          </a:custGeom>
          <a:blipFill>
            <a:blip r:embed="rId3"/>
            <a:stretch>
              <a:fillRect l="0" t="0" r="0" b="0"/>
            </a:stretch>
          </a:blipFill>
        </p:spPr>
      </p:sp>
      <p:sp>
        <p:nvSpPr>
          <p:cNvPr name="TextBox 10" id="10"/>
          <p:cNvSpPr txBox="true"/>
          <p:nvPr/>
        </p:nvSpPr>
        <p:spPr>
          <a:xfrm rot="0">
            <a:off x="3412747" y="1620212"/>
            <a:ext cx="11462506" cy="53077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STRUKTUR FILE CONTROLLER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4988524" y="1696692"/>
            <a:ext cx="8310952" cy="7164984"/>
            <a:chOff x="0" y="0"/>
            <a:chExt cx="2188893" cy="1887074"/>
          </a:xfrm>
        </p:grpSpPr>
        <p:sp>
          <p:nvSpPr>
            <p:cNvPr name="Freeform 7" id="7"/>
            <p:cNvSpPr/>
            <p:nvPr/>
          </p:nvSpPr>
          <p:spPr>
            <a:xfrm flipH="false" flipV="false" rot="0">
              <a:off x="0" y="0"/>
              <a:ext cx="2188893" cy="1887074"/>
            </a:xfrm>
            <a:custGeom>
              <a:avLst/>
              <a:gdLst/>
              <a:ahLst/>
              <a:cxnLst/>
              <a:rect r="r" b="b" t="t" l="l"/>
              <a:pathLst>
                <a:path h="1887074" w="2188893">
                  <a:moveTo>
                    <a:pt x="47508" y="0"/>
                  </a:moveTo>
                  <a:lnTo>
                    <a:pt x="2141384" y="0"/>
                  </a:lnTo>
                  <a:cubicBezTo>
                    <a:pt x="2153984" y="0"/>
                    <a:pt x="2166068" y="5005"/>
                    <a:pt x="2174978" y="13915"/>
                  </a:cubicBezTo>
                  <a:cubicBezTo>
                    <a:pt x="2183887" y="22824"/>
                    <a:pt x="2188893" y="34908"/>
                    <a:pt x="2188893" y="47508"/>
                  </a:cubicBezTo>
                  <a:lnTo>
                    <a:pt x="2188893" y="1839566"/>
                  </a:lnTo>
                  <a:cubicBezTo>
                    <a:pt x="2188893" y="1852166"/>
                    <a:pt x="2183887" y="1864250"/>
                    <a:pt x="2174978" y="1873159"/>
                  </a:cubicBezTo>
                  <a:cubicBezTo>
                    <a:pt x="2166068" y="1882069"/>
                    <a:pt x="2153984" y="1887074"/>
                    <a:pt x="2141384" y="1887074"/>
                  </a:cubicBezTo>
                  <a:lnTo>
                    <a:pt x="47508" y="1887074"/>
                  </a:lnTo>
                  <a:cubicBezTo>
                    <a:pt x="34908" y="1887074"/>
                    <a:pt x="22824" y="1882069"/>
                    <a:pt x="13915" y="1873159"/>
                  </a:cubicBezTo>
                  <a:cubicBezTo>
                    <a:pt x="5005" y="1864250"/>
                    <a:pt x="0" y="1852166"/>
                    <a:pt x="0" y="1839566"/>
                  </a:cubicBezTo>
                  <a:lnTo>
                    <a:pt x="0" y="47508"/>
                  </a:lnTo>
                  <a:cubicBezTo>
                    <a:pt x="0" y="34908"/>
                    <a:pt x="5005" y="22824"/>
                    <a:pt x="13915" y="13915"/>
                  </a:cubicBezTo>
                  <a:cubicBezTo>
                    <a:pt x="22824" y="5005"/>
                    <a:pt x="34908" y="0"/>
                    <a:pt x="47508" y="0"/>
                  </a:cubicBezTo>
                  <a:close/>
                </a:path>
              </a:pathLst>
            </a:custGeom>
            <a:solidFill>
              <a:srgbClr val="3B425E"/>
            </a:solidFill>
          </p:spPr>
        </p:sp>
        <p:sp>
          <p:nvSpPr>
            <p:cNvPr name="TextBox 8" id="8"/>
            <p:cNvSpPr txBox="true"/>
            <p:nvPr/>
          </p:nvSpPr>
          <p:spPr>
            <a:xfrm>
              <a:off x="0" y="-28575"/>
              <a:ext cx="2188893" cy="191564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648882" y="2568850"/>
            <a:ext cx="4990236" cy="3840036"/>
          </a:xfrm>
          <a:custGeom>
            <a:avLst/>
            <a:gdLst/>
            <a:ahLst/>
            <a:cxnLst/>
            <a:rect r="r" b="b" t="t" l="l"/>
            <a:pathLst>
              <a:path h="3840036" w="4990236">
                <a:moveTo>
                  <a:pt x="0" y="0"/>
                </a:moveTo>
                <a:lnTo>
                  <a:pt x="4990236" y="0"/>
                </a:lnTo>
                <a:lnTo>
                  <a:pt x="4990236" y="3840036"/>
                </a:lnTo>
                <a:lnTo>
                  <a:pt x="0" y="3840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5347218" y="7107809"/>
            <a:ext cx="7593565" cy="1167257"/>
          </a:xfrm>
          <a:prstGeom prst="rect">
            <a:avLst/>
          </a:prstGeom>
        </p:spPr>
        <p:txBody>
          <a:bodyPr anchor="t" rtlCol="false" tIns="0" lIns="0" bIns="0" rIns="0">
            <a:spAutoFit/>
          </a:bodyPr>
          <a:lstStyle/>
          <a:p>
            <a:pPr algn="ctr">
              <a:lnSpc>
                <a:spcPts val="4294"/>
              </a:lnSpc>
            </a:pPr>
            <a:r>
              <a:rPr lang="en-US" sz="3800" spc="76">
                <a:solidFill>
                  <a:srgbClr val="FFFFFF"/>
                </a:solidFill>
                <a:latin typeface="Kollektif Bold"/>
              </a:rPr>
              <a:t>Mohon maaf atas kekurangan dan kesalahan kami</a:t>
            </a:r>
          </a:p>
        </p:txBody>
      </p:sp>
      <p:sp>
        <p:nvSpPr>
          <p:cNvPr name="Freeform 11" id="11"/>
          <p:cNvSpPr/>
          <p:nvPr/>
        </p:nvSpPr>
        <p:spPr>
          <a:xfrm flipH="false" flipV="false" rot="0">
            <a:off x="46024" y="-69818"/>
            <a:ext cx="5342224" cy="6108572"/>
          </a:xfrm>
          <a:custGeom>
            <a:avLst/>
            <a:gdLst/>
            <a:ahLst/>
            <a:cxnLst/>
            <a:rect r="r" b="b" t="t" l="l"/>
            <a:pathLst>
              <a:path h="6108572" w="5342224">
                <a:moveTo>
                  <a:pt x="0" y="0"/>
                </a:moveTo>
                <a:lnTo>
                  <a:pt x="5342224" y="0"/>
                </a:lnTo>
                <a:lnTo>
                  <a:pt x="5342224" y="6108572"/>
                </a:lnTo>
                <a:lnTo>
                  <a:pt x="0" y="61085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true" flipV="true" rot="0">
            <a:off x="14134855" y="5555273"/>
            <a:ext cx="4199169" cy="4801545"/>
          </a:xfrm>
          <a:custGeom>
            <a:avLst/>
            <a:gdLst/>
            <a:ahLst/>
            <a:cxnLst/>
            <a:rect r="r" b="b" t="t" l="l"/>
            <a:pathLst>
              <a:path h="4801545" w="4199169">
                <a:moveTo>
                  <a:pt x="4199169" y="4801545"/>
                </a:moveTo>
                <a:lnTo>
                  <a:pt x="0" y="4801545"/>
                </a:lnTo>
                <a:lnTo>
                  <a:pt x="0" y="0"/>
                </a:lnTo>
                <a:lnTo>
                  <a:pt x="4199169" y="0"/>
                </a:lnTo>
                <a:lnTo>
                  <a:pt x="4199169" y="4801545"/>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2930625" y="3146033"/>
            <a:ext cx="12426749" cy="3159119"/>
            <a:chOff x="0" y="0"/>
            <a:chExt cx="3272889" cy="832031"/>
          </a:xfrm>
        </p:grpSpPr>
        <p:sp>
          <p:nvSpPr>
            <p:cNvPr name="Freeform 7" id="7"/>
            <p:cNvSpPr/>
            <p:nvPr/>
          </p:nvSpPr>
          <p:spPr>
            <a:xfrm flipH="false" flipV="false" rot="0">
              <a:off x="0" y="0"/>
              <a:ext cx="3272889" cy="832031"/>
            </a:xfrm>
            <a:custGeom>
              <a:avLst/>
              <a:gdLst/>
              <a:ahLst/>
              <a:cxnLst/>
              <a:rect r="r" b="b" t="t" l="l"/>
              <a:pathLst>
                <a:path h="832031" w="3272889">
                  <a:moveTo>
                    <a:pt x="31773" y="0"/>
                  </a:moveTo>
                  <a:lnTo>
                    <a:pt x="3241115" y="0"/>
                  </a:lnTo>
                  <a:cubicBezTo>
                    <a:pt x="3258663" y="0"/>
                    <a:pt x="3272889" y="14225"/>
                    <a:pt x="3272889" y="31773"/>
                  </a:cubicBezTo>
                  <a:lnTo>
                    <a:pt x="3272889" y="800258"/>
                  </a:lnTo>
                  <a:cubicBezTo>
                    <a:pt x="3272889" y="808685"/>
                    <a:pt x="3269541" y="816767"/>
                    <a:pt x="3263583" y="822725"/>
                  </a:cubicBezTo>
                  <a:cubicBezTo>
                    <a:pt x="3257624" y="828684"/>
                    <a:pt x="3249542" y="832031"/>
                    <a:pt x="3241115" y="832031"/>
                  </a:cubicBezTo>
                  <a:lnTo>
                    <a:pt x="31773" y="832031"/>
                  </a:lnTo>
                  <a:cubicBezTo>
                    <a:pt x="14225" y="832031"/>
                    <a:pt x="0" y="817806"/>
                    <a:pt x="0" y="800258"/>
                  </a:cubicBezTo>
                  <a:lnTo>
                    <a:pt x="0" y="31773"/>
                  </a:lnTo>
                  <a:cubicBezTo>
                    <a:pt x="0" y="14225"/>
                    <a:pt x="14225" y="0"/>
                    <a:pt x="31773" y="0"/>
                  </a:cubicBezTo>
                  <a:close/>
                </a:path>
              </a:pathLst>
            </a:custGeom>
            <a:solidFill>
              <a:srgbClr val="3B425E"/>
            </a:solidFill>
          </p:spPr>
        </p:sp>
        <p:sp>
          <p:nvSpPr>
            <p:cNvPr name="TextBox 8" id="8"/>
            <p:cNvSpPr txBox="true"/>
            <p:nvPr/>
          </p:nvSpPr>
          <p:spPr>
            <a:xfrm>
              <a:off x="0" y="-95250"/>
              <a:ext cx="3272889" cy="9272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2770058" y="3807954"/>
            <a:ext cx="23828117" cy="1668919"/>
          </a:xfrm>
          <a:prstGeom prst="rect">
            <a:avLst/>
          </a:prstGeom>
        </p:spPr>
        <p:txBody>
          <a:bodyPr anchor="t" rtlCol="false" tIns="0" lIns="0" bIns="0" rIns="0">
            <a:spAutoFit/>
          </a:bodyPr>
          <a:lstStyle/>
          <a:p>
            <a:pPr algn="ctr">
              <a:lnSpc>
                <a:spcPts val="6705"/>
              </a:lnSpc>
              <a:spcBef>
                <a:spcPct val="0"/>
              </a:spcBef>
            </a:pPr>
            <a:r>
              <a:rPr lang="en-US" sz="4789">
                <a:solidFill>
                  <a:srgbClr val="FFFFFF"/>
                </a:solidFill>
                <a:latin typeface="League Spartan"/>
              </a:rPr>
              <a:t>Project 1 : </a:t>
            </a:r>
            <a:r>
              <a:rPr lang="en-US" sz="4789">
                <a:solidFill>
                  <a:srgbClr val="FFFFFF"/>
                </a:solidFill>
                <a:latin typeface="League Spartan"/>
              </a:rPr>
              <a:t>Rail Pass Management </a:t>
            </a:r>
          </a:p>
          <a:p>
            <a:pPr algn="ctr">
              <a:lnSpc>
                <a:spcPts val="6705"/>
              </a:lnSpc>
              <a:spcBef>
                <a:spcPct val="0"/>
              </a:spcBef>
            </a:pPr>
            <a:r>
              <a:rPr lang="en-US" sz="4789">
                <a:solidFill>
                  <a:srgbClr val="FFFFFF"/>
                </a:solidFill>
                <a:latin typeface="League Spartan"/>
              </a:rPr>
              <a:t>System using PHP and MySQL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6000"/>
            </a:blip>
            <a:stretch>
              <a:fillRect l="0" t="-12808" r="0" b="-18590"/>
            </a:stretch>
          </a:blipFill>
        </p:spPr>
      </p:sp>
      <p:grpSp>
        <p:nvGrpSpPr>
          <p:cNvPr name="Group 6" id="6"/>
          <p:cNvGrpSpPr/>
          <p:nvPr/>
        </p:nvGrpSpPr>
        <p:grpSpPr>
          <a:xfrm rot="0">
            <a:off x="5034548" y="1696692"/>
            <a:ext cx="8310952" cy="7164984"/>
            <a:chOff x="0" y="0"/>
            <a:chExt cx="2188893" cy="1887074"/>
          </a:xfrm>
        </p:grpSpPr>
        <p:sp>
          <p:nvSpPr>
            <p:cNvPr name="Freeform 7" id="7"/>
            <p:cNvSpPr/>
            <p:nvPr/>
          </p:nvSpPr>
          <p:spPr>
            <a:xfrm flipH="false" flipV="false" rot="0">
              <a:off x="0" y="0"/>
              <a:ext cx="2188893" cy="1887074"/>
            </a:xfrm>
            <a:custGeom>
              <a:avLst/>
              <a:gdLst/>
              <a:ahLst/>
              <a:cxnLst/>
              <a:rect r="r" b="b" t="t" l="l"/>
              <a:pathLst>
                <a:path h="1887074" w="2188893">
                  <a:moveTo>
                    <a:pt x="47508" y="0"/>
                  </a:moveTo>
                  <a:lnTo>
                    <a:pt x="2141384" y="0"/>
                  </a:lnTo>
                  <a:cubicBezTo>
                    <a:pt x="2153984" y="0"/>
                    <a:pt x="2166068" y="5005"/>
                    <a:pt x="2174978" y="13915"/>
                  </a:cubicBezTo>
                  <a:cubicBezTo>
                    <a:pt x="2183887" y="22824"/>
                    <a:pt x="2188893" y="34908"/>
                    <a:pt x="2188893" y="47508"/>
                  </a:cubicBezTo>
                  <a:lnTo>
                    <a:pt x="2188893" y="1839566"/>
                  </a:lnTo>
                  <a:cubicBezTo>
                    <a:pt x="2188893" y="1852166"/>
                    <a:pt x="2183887" y="1864250"/>
                    <a:pt x="2174978" y="1873159"/>
                  </a:cubicBezTo>
                  <a:cubicBezTo>
                    <a:pt x="2166068" y="1882069"/>
                    <a:pt x="2153984" y="1887074"/>
                    <a:pt x="2141384" y="1887074"/>
                  </a:cubicBezTo>
                  <a:lnTo>
                    <a:pt x="47508" y="1887074"/>
                  </a:lnTo>
                  <a:cubicBezTo>
                    <a:pt x="34908" y="1887074"/>
                    <a:pt x="22824" y="1882069"/>
                    <a:pt x="13915" y="1873159"/>
                  </a:cubicBezTo>
                  <a:cubicBezTo>
                    <a:pt x="5005" y="1864250"/>
                    <a:pt x="0" y="1852166"/>
                    <a:pt x="0" y="1839566"/>
                  </a:cubicBezTo>
                  <a:lnTo>
                    <a:pt x="0" y="47508"/>
                  </a:lnTo>
                  <a:cubicBezTo>
                    <a:pt x="0" y="34908"/>
                    <a:pt x="5005" y="22824"/>
                    <a:pt x="13915" y="13915"/>
                  </a:cubicBezTo>
                  <a:cubicBezTo>
                    <a:pt x="22824" y="5005"/>
                    <a:pt x="34908" y="0"/>
                    <a:pt x="47508" y="0"/>
                  </a:cubicBezTo>
                  <a:close/>
                </a:path>
              </a:pathLst>
            </a:custGeom>
            <a:solidFill>
              <a:srgbClr val="3B425E"/>
            </a:solidFill>
          </p:spPr>
        </p:sp>
        <p:sp>
          <p:nvSpPr>
            <p:cNvPr name="TextBox 8" id="8"/>
            <p:cNvSpPr txBox="true"/>
            <p:nvPr/>
          </p:nvSpPr>
          <p:spPr>
            <a:xfrm>
              <a:off x="0" y="-28575"/>
              <a:ext cx="2188893" cy="191564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0"/>
            <a:ext cx="5342224" cy="6108572"/>
          </a:xfrm>
          <a:custGeom>
            <a:avLst/>
            <a:gdLst/>
            <a:ahLst/>
            <a:cxnLst/>
            <a:rect r="r" b="b" t="t" l="l"/>
            <a:pathLst>
              <a:path h="6108572" w="5342224">
                <a:moveTo>
                  <a:pt x="0" y="0"/>
                </a:moveTo>
                <a:lnTo>
                  <a:pt x="5342224" y="0"/>
                </a:lnTo>
                <a:lnTo>
                  <a:pt x="5342224" y="6108572"/>
                </a:lnTo>
                <a:lnTo>
                  <a:pt x="0" y="61085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true" rot="0">
            <a:off x="14088831" y="5625091"/>
            <a:ext cx="4199169" cy="4801545"/>
          </a:xfrm>
          <a:custGeom>
            <a:avLst/>
            <a:gdLst/>
            <a:ahLst/>
            <a:cxnLst/>
            <a:rect r="r" b="b" t="t" l="l"/>
            <a:pathLst>
              <a:path h="4801545" w="4199169">
                <a:moveTo>
                  <a:pt x="4199169" y="4801545"/>
                </a:moveTo>
                <a:lnTo>
                  <a:pt x="0" y="4801545"/>
                </a:lnTo>
                <a:lnTo>
                  <a:pt x="0" y="0"/>
                </a:lnTo>
                <a:lnTo>
                  <a:pt x="4199169" y="0"/>
                </a:lnTo>
                <a:lnTo>
                  <a:pt x="4199169" y="480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5557215" y="2360182"/>
            <a:ext cx="7173571" cy="2849773"/>
          </a:xfrm>
          <a:prstGeom prst="rect">
            <a:avLst/>
          </a:prstGeom>
        </p:spPr>
        <p:txBody>
          <a:bodyPr anchor="t" rtlCol="false" tIns="0" lIns="0" bIns="0" rIns="0">
            <a:spAutoFit/>
          </a:bodyPr>
          <a:lstStyle/>
          <a:p>
            <a:pPr algn="ctr">
              <a:lnSpc>
                <a:spcPts val="11450"/>
              </a:lnSpc>
            </a:pPr>
            <a:r>
              <a:rPr lang="en-US" sz="8179">
                <a:solidFill>
                  <a:srgbClr val="FFFFFF"/>
                </a:solidFill>
                <a:latin typeface="League Spartan"/>
              </a:rPr>
              <a:t>PRESENTASI</a:t>
            </a:r>
          </a:p>
          <a:p>
            <a:pPr algn="ctr">
              <a:lnSpc>
                <a:spcPts val="11450"/>
              </a:lnSpc>
              <a:spcBef>
                <a:spcPct val="0"/>
              </a:spcBef>
            </a:pPr>
            <a:r>
              <a:rPr lang="en-US" sz="8179">
                <a:solidFill>
                  <a:srgbClr val="FFFFFF"/>
                </a:solidFill>
                <a:latin typeface="League Spartan"/>
              </a:rPr>
              <a:t>TUGAS</a:t>
            </a:r>
          </a:p>
        </p:txBody>
      </p:sp>
      <p:sp>
        <p:nvSpPr>
          <p:cNvPr name="TextBox 12" id="12"/>
          <p:cNvSpPr txBox="true"/>
          <p:nvPr/>
        </p:nvSpPr>
        <p:spPr>
          <a:xfrm rot="0">
            <a:off x="5898347" y="5124253"/>
            <a:ext cx="6491307" cy="1244600"/>
          </a:xfrm>
          <a:prstGeom prst="rect">
            <a:avLst/>
          </a:prstGeom>
        </p:spPr>
        <p:txBody>
          <a:bodyPr anchor="t" rtlCol="false" tIns="0" lIns="0" bIns="0" rIns="0">
            <a:spAutoFit/>
          </a:bodyPr>
          <a:lstStyle/>
          <a:p>
            <a:pPr algn="ctr">
              <a:lnSpc>
                <a:spcPts val="9100"/>
              </a:lnSpc>
              <a:spcBef>
                <a:spcPct val="0"/>
              </a:spcBef>
            </a:pPr>
            <a:r>
              <a:rPr lang="en-US" sz="6500" spc="845">
                <a:solidFill>
                  <a:srgbClr val="FFFFFF"/>
                </a:solidFill>
                <a:latin typeface="Kollektif Bold"/>
              </a:rPr>
              <a:t>Kelompok 1</a:t>
            </a:r>
          </a:p>
        </p:txBody>
      </p:sp>
      <p:sp>
        <p:nvSpPr>
          <p:cNvPr name="TextBox 13" id="13"/>
          <p:cNvSpPr txBox="true"/>
          <p:nvPr/>
        </p:nvSpPr>
        <p:spPr>
          <a:xfrm rot="0">
            <a:off x="6473899" y="7200900"/>
            <a:ext cx="5340203" cy="857250"/>
          </a:xfrm>
          <a:prstGeom prst="rect">
            <a:avLst/>
          </a:prstGeom>
        </p:spPr>
        <p:txBody>
          <a:bodyPr anchor="t" rtlCol="false" tIns="0" lIns="0" bIns="0" rIns="0">
            <a:spAutoFit/>
          </a:bodyPr>
          <a:lstStyle/>
          <a:p>
            <a:pPr algn="ctr">
              <a:lnSpc>
                <a:spcPts val="6299"/>
              </a:lnSpc>
              <a:spcBef>
                <a:spcPct val="0"/>
              </a:spcBef>
            </a:pPr>
            <a:r>
              <a:rPr lang="en-US" sz="4500" spc="89">
                <a:solidFill>
                  <a:srgbClr val="FFFFFF"/>
                </a:solidFill>
                <a:latin typeface="Kollektif Bold"/>
              </a:rPr>
              <a:t>Tulis tema di sini.</a:t>
            </a:r>
          </a:p>
        </p:txBody>
      </p:sp>
      <p:grpSp>
        <p:nvGrpSpPr>
          <p:cNvPr name="Group 14" id="14"/>
          <p:cNvGrpSpPr/>
          <p:nvPr/>
        </p:nvGrpSpPr>
        <p:grpSpPr>
          <a:xfrm rot="0">
            <a:off x="1181100" y="1181100"/>
            <a:ext cx="16230600" cy="8229600"/>
            <a:chOff x="0" y="0"/>
            <a:chExt cx="4274726" cy="2167467"/>
          </a:xfrm>
        </p:grpSpPr>
        <p:sp>
          <p:nvSpPr>
            <p:cNvPr name="Freeform 15" id="15"/>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16" id="16"/>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1181100" y="11811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6000"/>
            </a:blip>
            <a:stretch>
              <a:fillRect l="0" t="-12808" r="0" b="-18590"/>
            </a:stretch>
          </a:blipFill>
        </p:spPr>
      </p:sp>
      <p:grpSp>
        <p:nvGrpSpPr>
          <p:cNvPr name="Group 18" id="18"/>
          <p:cNvGrpSpPr/>
          <p:nvPr/>
        </p:nvGrpSpPr>
        <p:grpSpPr>
          <a:xfrm rot="0">
            <a:off x="3567067" y="1849092"/>
            <a:ext cx="11698951" cy="7164984"/>
            <a:chOff x="0" y="0"/>
            <a:chExt cx="3081205" cy="1887074"/>
          </a:xfrm>
        </p:grpSpPr>
        <p:sp>
          <p:nvSpPr>
            <p:cNvPr name="Freeform 19" id="19"/>
            <p:cNvSpPr/>
            <p:nvPr/>
          </p:nvSpPr>
          <p:spPr>
            <a:xfrm flipH="false" flipV="false" rot="0">
              <a:off x="0" y="0"/>
              <a:ext cx="3081205" cy="1887074"/>
            </a:xfrm>
            <a:custGeom>
              <a:avLst/>
              <a:gdLst/>
              <a:ahLst/>
              <a:cxnLst/>
              <a:rect r="r" b="b" t="t" l="l"/>
              <a:pathLst>
                <a:path h="1887074" w="3081205">
                  <a:moveTo>
                    <a:pt x="33750" y="0"/>
                  </a:moveTo>
                  <a:lnTo>
                    <a:pt x="3047455" y="0"/>
                  </a:lnTo>
                  <a:cubicBezTo>
                    <a:pt x="3056406" y="0"/>
                    <a:pt x="3064991" y="3556"/>
                    <a:pt x="3071320" y="9885"/>
                  </a:cubicBezTo>
                  <a:cubicBezTo>
                    <a:pt x="3077649" y="16214"/>
                    <a:pt x="3081205" y="24799"/>
                    <a:pt x="3081205" y="33750"/>
                  </a:cubicBezTo>
                  <a:lnTo>
                    <a:pt x="3081205" y="1853324"/>
                  </a:lnTo>
                  <a:cubicBezTo>
                    <a:pt x="3081205" y="1871964"/>
                    <a:pt x="3066095" y="1887074"/>
                    <a:pt x="3047455" y="1887074"/>
                  </a:cubicBezTo>
                  <a:lnTo>
                    <a:pt x="33750" y="1887074"/>
                  </a:lnTo>
                  <a:cubicBezTo>
                    <a:pt x="15110" y="1887074"/>
                    <a:pt x="0" y="1871964"/>
                    <a:pt x="0" y="1853324"/>
                  </a:cubicBezTo>
                  <a:lnTo>
                    <a:pt x="0" y="33750"/>
                  </a:lnTo>
                  <a:cubicBezTo>
                    <a:pt x="0" y="15110"/>
                    <a:pt x="15110" y="0"/>
                    <a:pt x="33750" y="0"/>
                  </a:cubicBezTo>
                  <a:close/>
                </a:path>
              </a:pathLst>
            </a:custGeom>
            <a:solidFill>
              <a:srgbClr val="3B425E"/>
            </a:solidFill>
          </p:spPr>
        </p:sp>
        <p:sp>
          <p:nvSpPr>
            <p:cNvPr name="TextBox 20" id="20"/>
            <p:cNvSpPr txBox="true"/>
            <p:nvPr/>
          </p:nvSpPr>
          <p:spPr>
            <a:xfrm>
              <a:off x="0" y="-28575"/>
              <a:ext cx="3081205" cy="1915649"/>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52400" y="152400"/>
            <a:ext cx="5342224" cy="6108572"/>
          </a:xfrm>
          <a:custGeom>
            <a:avLst/>
            <a:gdLst/>
            <a:ahLst/>
            <a:cxnLst/>
            <a:rect r="r" b="b" t="t" l="l"/>
            <a:pathLst>
              <a:path h="6108572" w="5342224">
                <a:moveTo>
                  <a:pt x="0" y="0"/>
                </a:moveTo>
                <a:lnTo>
                  <a:pt x="5342224" y="0"/>
                </a:lnTo>
                <a:lnTo>
                  <a:pt x="5342224" y="6108572"/>
                </a:lnTo>
                <a:lnTo>
                  <a:pt x="0" y="61085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true" flipV="true" rot="0">
            <a:off x="14241231" y="5777491"/>
            <a:ext cx="4199169" cy="4801545"/>
          </a:xfrm>
          <a:custGeom>
            <a:avLst/>
            <a:gdLst/>
            <a:ahLst/>
            <a:cxnLst/>
            <a:rect r="r" b="b" t="t" l="l"/>
            <a:pathLst>
              <a:path h="4801545" w="4199169">
                <a:moveTo>
                  <a:pt x="4199169" y="4801545"/>
                </a:moveTo>
                <a:lnTo>
                  <a:pt x="0" y="4801545"/>
                </a:lnTo>
                <a:lnTo>
                  <a:pt x="0" y="0"/>
                </a:lnTo>
                <a:lnTo>
                  <a:pt x="4199169" y="0"/>
                </a:lnTo>
                <a:lnTo>
                  <a:pt x="4199169" y="480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3" id="23"/>
          <p:cNvSpPr txBox="true"/>
          <p:nvPr/>
        </p:nvSpPr>
        <p:spPr>
          <a:xfrm rot="0">
            <a:off x="5709615" y="2550682"/>
            <a:ext cx="7173571" cy="1078736"/>
          </a:xfrm>
          <a:prstGeom prst="rect">
            <a:avLst/>
          </a:prstGeom>
        </p:spPr>
        <p:txBody>
          <a:bodyPr anchor="t" rtlCol="false" tIns="0" lIns="0" bIns="0" rIns="0">
            <a:spAutoFit/>
          </a:bodyPr>
          <a:lstStyle/>
          <a:p>
            <a:pPr algn="ctr">
              <a:lnSpc>
                <a:spcPts val="8791"/>
              </a:lnSpc>
              <a:spcBef>
                <a:spcPct val="0"/>
              </a:spcBef>
            </a:pPr>
            <a:r>
              <a:rPr lang="en-US" sz="6279">
                <a:solidFill>
                  <a:srgbClr val="FFFFFF"/>
                </a:solidFill>
                <a:latin typeface="League Spartan"/>
              </a:rPr>
              <a:t>KELOMPOK 3</a:t>
            </a:r>
          </a:p>
        </p:txBody>
      </p:sp>
      <p:sp>
        <p:nvSpPr>
          <p:cNvPr name="TextBox 24" id="24"/>
          <p:cNvSpPr txBox="true"/>
          <p:nvPr/>
        </p:nvSpPr>
        <p:spPr>
          <a:xfrm rot="0">
            <a:off x="3567067" y="4066909"/>
            <a:ext cx="11153867" cy="3297340"/>
          </a:xfrm>
          <a:prstGeom prst="rect">
            <a:avLst/>
          </a:prstGeom>
        </p:spPr>
        <p:txBody>
          <a:bodyPr anchor="t" rtlCol="false" tIns="0" lIns="0" bIns="0" rIns="0">
            <a:spAutoFit/>
          </a:bodyPr>
          <a:lstStyle/>
          <a:p>
            <a:pPr algn="ctr">
              <a:lnSpc>
                <a:spcPts val="4327"/>
              </a:lnSpc>
            </a:pPr>
            <a:r>
              <a:rPr lang="en-US" sz="3091" spc="401">
                <a:solidFill>
                  <a:srgbClr val="FFFFFF"/>
                </a:solidFill>
                <a:latin typeface="Kollektif Bold"/>
              </a:rPr>
              <a:t>1. Ganang Setyo Hadi ( 2208107010052 )</a:t>
            </a:r>
          </a:p>
          <a:p>
            <a:pPr algn="ctr">
              <a:lnSpc>
                <a:spcPts val="4327"/>
              </a:lnSpc>
            </a:pPr>
            <a:r>
              <a:rPr lang="en-US" sz="3091" spc="401">
                <a:solidFill>
                  <a:srgbClr val="FFFFFF"/>
                </a:solidFill>
                <a:latin typeface="Kollektif"/>
              </a:rPr>
              <a:t>2</a:t>
            </a:r>
            <a:r>
              <a:rPr lang="en-US" sz="3091" spc="401">
                <a:solidFill>
                  <a:srgbClr val="FFFFFF"/>
                </a:solidFill>
                <a:latin typeface="Kollektif Bold"/>
              </a:rPr>
              <a:t>. Farhanul Khair ( 2208107010076 )</a:t>
            </a:r>
          </a:p>
          <a:p>
            <a:pPr algn="ctr">
              <a:lnSpc>
                <a:spcPts val="4327"/>
              </a:lnSpc>
            </a:pPr>
            <a:r>
              <a:rPr lang="en-US" sz="3091" spc="401">
                <a:solidFill>
                  <a:srgbClr val="FFFFFF"/>
                </a:solidFill>
                <a:latin typeface="Kollektif"/>
              </a:rPr>
              <a:t>3</a:t>
            </a:r>
            <a:r>
              <a:rPr lang="en-US" sz="3091" spc="401">
                <a:solidFill>
                  <a:srgbClr val="FFFFFF"/>
                </a:solidFill>
                <a:latin typeface="Kollektif Bold"/>
              </a:rPr>
              <a:t>. Athar Rayyan Muhammad ( 2208107010074 )</a:t>
            </a:r>
          </a:p>
          <a:p>
            <a:pPr algn="ctr">
              <a:lnSpc>
                <a:spcPts val="4327"/>
              </a:lnSpc>
            </a:pPr>
            <a:r>
              <a:rPr lang="en-US" sz="3091" spc="401">
                <a:solidFill>
                  <a:srgbClr val="FFFFFF"/>
                </a:solidFill>
                <a:latin typeface="Kollektif"/>
              </a:rPr>
              <a:t>4</a:t>
            </a:r>
            <a:r>
              <a:rPr lang="en-US" sz="3091" spc="401">
                <a:solidFill>
                  <a:srgbClr val="FFFFFF"/>
                </a:solidFill>
                <a:latin typeface="Kollektif Bold"/>
              </a:rPr>
              <a:t>. Muhammad Mahatir ( 2208107010056 )</a:t>
            </a:r>
          </a:p>
          <a:p>
            <a:pPr algn="ctr">
              <a:lnSpc>
                <a:spcPts val="4327"/>
              </a:lnSpc>
            </a:pPr>
            <a:r>
              <a:rPr lang="en-US" sz="3091" spc="401">
                <a:solidFill>
                  <a:srgbClr val="FFFFFF"/>
                </a:solidFill>
                <a:latin typeface="Kollektif"/>
              </a:rPr>
              <a:t>5</a:t>
            </a:r>
            <a:r>
              <a:rPr lang="en-US" sz="3091" spc="401">
                <a:solidFill>
                  <a:srgbClr val="FFFFFF"/>
                </a:solidFill>
                <a:latin typeface="Kollektif Bold"/>
              </a:rPr>
              <a:t>. Alfi Zamriza ( 2208107010080 )\</a:t>
            </a:r>
          </a:p>
          <a:p>
            <a:pPr algn="ctr">
              <a:lnSpc>
                <a:spcPts val="4327"/>
              </a:lnSpc>
              <a:spcBef>
                <a:spcPct val="0"/>
              </a:spcBef>
            </a:pPr>
            <a:r>
              <a:rPr lang="en-US" sz="3091" spc="401">
                <a:solidFill>
                  <a:srgbClr val="FFFFFF"/>
                </a:solidFill>
                <a:latin typeface="Kollektif Bold"/>
              </a:rPr>
              <a:t>6s. Nurfitriyana sajim (24001031043604513)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412747" y="1620212"/>
            <a:ext cx="11462506" cy="53084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DEFINISI MODEL VIEW CONTROLLER</a:t>
            </a:r>
          </a:p>
        </p:txBody>
      </p:sp>
      <p:sp>
        <p:nvSpPr>
          <p:cNvPr name="TextBox 10" id="10"/>
          <p:cNvSpPr txBox="true"/>
          <p:nvPr/>
        </p:nvSpPr>
        <p:spPr>
          <a:xfrm rot="0">
            <a:off x="2595077" y="3415091"/>
            <a:ext cx="13692233" cy="3536745"/>
          </a:xfrm>
          <a:prstGeom prst="rect">
            <a:avLst/>
          </a:prstGeom>
        </p:spPr>
        <p:txBody>
          <a:bodyPr anchor="t" rtlCol="false" tIns="0" lIns="0" bIns="0" rIns="0">
            <a:spAutoFit/>
          </a:bodyPr>
          <a:lstStyle/>
          <a:p>
            <a:pPr algn="just">
              <a:lnSpc>
                <a:spcPts val="3487"/>
              </a:lnSpc>
              <a:spcBef>
                <a:spcPct val="0"/>
              </a:spcBef>
            </a:pPr>
            <a:r>
              <a:rPr lang="en-US" sz="2491" spc="323">
                <a:solidFill>
                  <a:srgbClr val="3B425E"/>
                </a:solidFill>
                <a:latin typeface="Kollektif Bold"/>
              </a:rPr>
              <a:t>Model-View-Controller (MVC) adalah sebuah paradigma desain yang digunakan dalam pengembangan perangkat lunak untuk memisahkan aplikasi menjadi tiga komponen utama: Model, View, dan Controller. Model mewakili struktur data dan logika bisnis aplikasi, View menangani tampilan antarmuka pengguna, dan Controller bertindak sebagai perantara antara Model dan View, mengatur aliran logika aplikasi. Dengan memisahkan tugas-tugas ini, MVC memungkinkan pengembangan aplikasi yang lebih terstruktur, modular, dan mudah dipelihara.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Freeform 9" id="9"/>
          <p:cNvSpPr/>
          <p:nvPr/>
        </p:nvSpPr>
        <p:spPr>
          <a:xfrm flipH="false" flipV="false" rot="0">
            <a:off x="4838792" y="3244931"/>
            <a:ext cx="8610417" cy="5481918"/>
          </a:xfrm>
          <a:custGeom>
            <a:avLst/>
            <a:gdLst/>
            <a:ahLst/>
            <a:cxnLst/>
            <a:rect r="r" b="b" t="t" l="l"/>
            <a:pathLst>
              <a:path h="5481918" w="8610417">
                <a:moveTo>
                  <a:pt x="0" y="0"/>
                </a:moveTo>
                <a:lnTo>
                  <a:pt x="8610416" y="0"/>
                </a:lnTo>
                <a:lnTo>
                  <a:pt x="8610416" y="5481919"/>
                </a:lnTo>
                <a:lnTo>
                  <a:pt x="0" y="5481919"/>
                </a:lnTo>
                <a:lnTo>
                  <a:pt x="0" y="0"/>
                </a:lnTo>
                <a:close/>
              </a:path>
            </a:pathLst>
          </a:custGeom>
          <a:blipFill>
            <a:blip r:embed="rId3"/>
            <a:stretch>
              <a:fillRect l="0" t="0" r="0" b="0"/>
            </a:stretch>
          </a:blipFill>
        </p:spPr>
      </p:sp>
      <p:sp>
        <p:nvSpPr>
          <p:cNvPr name="TextBox 10" id="10"/>
          <p:cNvSpPr txBox="true"/>
          <p:nvPr/>
        </p:nvSpPr>
        <p:spPr>
          <a:xfrm rot="0">
            <a:off x="3412747" y="1620212"/>
            <a:ext cx="11462506" cy="53084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ILUSTRASI MVC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412747" y="1620212"/>
            <a:ext cx="11462506" cy="53084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DEFINISI MODEL </a:t>
            </a:r>
          </a:p>
        </p:txBody>
      </p:sp>
      <p:sp>
        <p:nvSpPr>
          <p:cNvPr name="TextBox 10" id="10"/>
          <p:cNvSpPr txBox="true"/>
          <p:nvPr/>
        </p:nvSpPr>
        <p:spPr>
          <a:xfrm rot="0">
            <a:off x="2297883" y="3089203"/>
            <a:ext cx="13692233" cy="5289128"/>
          </a:xfrm>
          <a:prstGeom prst="rect">
            <a:avLst/>
          </a:prstGeom>
        </p:spPr>
        <p:txBody>
          <a:bodyPr anchor="t" rtlCol="false" tIns="0" lIns="0" bIns="0" rIns="0">
            <a:spAutoFit/>
          </a:bodyPr>
          <a:lstStyle/>
          <a:p>
            <a:pPr algn="just">
              <a:lnSpc>
                <a:spcPts val="3487"/>
              </a:lnSpc>
              <a:spcBef>
                <a:spcPct val="0"/>
              </a:spcBef>
            </a:pPr>
            <a:r>
              <a:rPr lang="en-US" sz="2491" spc="323">
                <a:solidFill>
                  <a:srgbClr val="3B425E"/>
                </a:solidFill>
                <a:latin typeface="Kollektif Bold"/>
              </a:rPr>
              <a:t>Model dalam MVC adalah bagian dari aplikasi yang menangani data dan logika bisnis. Ini mencakup kelas-kelas atau objek-objek yang mengelola data aplikasi dan menyediakan metode untuk mengakses, memodifikasi, dan memanipulasi data tersebut. Model berfungsi sebagai penghubung antara aplikasi dan basis data atau sumber data lainnya. Ini bertanggung jawab untuk operasi-operasi seperti menyimpan, mengambil, memperbarui, atau menghapus data dari sumbernya. Selain itu, Model juga mencakup logika bisnis, seperti validasi data dan perhitungan yang diperlukan. Dengan memisahkan tugas-tugas terkait data dari tampilan dan logika kendali, Model memungkinkan pengembangan aplikasi yang terstruktur, mudah dipelihara, dan dapat diuji.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Freeform 9" id="9"/>
          <p:cNvSpPr/>
          <p:nvPr/>
        </p:nvSpPr>
        <p:spPr>
          <a:xfrm flipH="false" flipV="false" rot="0">
            <a:off x="4800665" y="3309122"/>
            <a:ext cx="8686671" cy="5510607"/>
          </a:xfrm>
          <a:custGeom>
            <a:avLst/>
            <a:gdLst/>
            <a:ahLst/>
            <a:cxnLst/>
            <a:rect r="r" b="b" t="t" l="l"/>
            <a:pathLst>
              <a:path h="5510607" w="8686671">
                <a:moveTo>
                  <a:pt x="0" y="0"/>
                </a:moveTo>
                <a:lnTo>
                  <a:pt x="8686670" y="0"/>
                </a:lnTo>
                <a:lnTo>
                  <a:pt x="8686670" y="5510607"/>
                </a:lnTo>
                <a:lnTo>
                  <a:pt x="0" y="5510607"/>
                </a:lnTo>
                <a:lnTo>
                  <a:pt x="0" y="0"/>
                </a:lnTo>
                <a:close/>
              </a:path>
            </a:pathLst>
          </a:custGeom>
          <a:blipFill>
            <a:blip r:embed="rId3"/>
            <a:stretch>
              <a:fillRect l="0" t="0" r="0" b="0"/>
            </a:stretch>
          </a:blipFill>
        </p:spPr>
      </p:sp>
      <p:sp>
        <p:nvSpPr>
          <p:cNvPr name="TextBox 10" id="10"/>
          <p:cNvSpPr txBox="true"/>
          <p:nvPr/>
        </p:nvSpPr>
        <p:spPr>
          <a:xfrm rot="0">
            <a:off x="3412747" y="1620212"/>
            <a:ext cx="11462506" cy="53084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IMPLEMENTASI PADA PROJECT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412747" y="1620212"/>
            <a:ext cx="11462506" cy="53084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DEFINISI VIEW</a:t>
            </a:r>
          </a:p>
        </p:txBody>
      </p:sp>
      <p:sp>
        <p:nvSpPr>
          <p:cNvPr name="TextBox 10" id="10"/>
          <p:cNvSpPr txBox="true"/>
          <p:nvPr/>
        </p:nvSpPr>
        <p:spPr>
          <a:xfrm rot="0">
            <a:off x="2297883" y="3089203"/>
            <a:ext cx="13692233" cy="5289128"/>
          </a:xfrm>
          <a:prstGeom prst="rect">
            <a:avLst/>
          </a:prstGeom>
        </p:spPr>
        <p:txBody>
          <a:bodyPr anchor="t" rtlCol="false" tIns="0" lIns="0" bIns="0" rIns="0">
            <a:spAutoFit/>
          </a:bodyPr>
          <a:lstStyle/>
          <a:p>
            <a:pPr algn="just">
              <a:lnSpc>
                <a:spcPts val="3487"/>
              </a:lnSpc>
              <a:spcBef>
                <a:spcPct val="0"/>
              </a:spcBef>
            </a:pPr>
            <a:r>
              <a:rPr lang="en-US" sz="2491" spc="323">
                <a:solidFill>
                  <a:srgbClr val="3B425E"/>
                </a:solidFill>
                <a:latin typeface="Kollektif Bold"/>
              </a:rPr>
              <a:t>Model dalam MVC adalah bagian dari aplikasi yang menangani data dan logika bisnis. Ini mencakup kelas-kelas atau objek-objek yang mengelola data aplikasi dan menyediakan metode untuk mengakses, memodifikasi, dan memanipulasi data tersebut. Model berfungsi sebagai penghubung antara aplikasi dan basis data atau sumber data lainnya. Ini bertanggung jawab untuk operasi-operasi seperti menyimpan, mengambil, memperbarui, atau menghapus data dari sumbernya. Selain itu, Model juga mencakup logika bisnis, seperti validasi data dan perhitungan yang diperlukan. Dengan memisahkan tugas-tugas terkait data dari tampilan dan logika kendali, Model memungkinkan pengembangan aplikasi yang terstruktur, mudah dipelihara, dan dapat diuji.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252101" y="1394215"/>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Freeform 9" id="9"/>
          <p:cNvSpPr/>
          <p:nvPr/>
        </p:nvSpPr>
        <p:spPr>
          <a:xfrm flipH="false" flipV="false" rot="0">
            <a:off x="3252101" y="2952197"/>
            <a:ext cx="5237875" cy="6101665"/>
          </a:xfrm>
          <a:custGeom>
            <a:avLst/>
            <a:gdLst/>
            <a:ahLst/>
            <a:cxnLst/>
            <a:rect r="r" b="b" t="t" l="l"/>
            <a:pathLst>
              <a:path h="6101665" w="5237875">
                <a:moveTo>
                  <a:pt x="0" y="0"/>
                </a:moveTo>
                <a:lnTo>
                  <a:pt x="5237876" y="0"/>
                </a:lnTo>
                <a:lnTo>
                  <a:pt x="5237876" y="6101666"/>
                </a:lnTo>
                <a:lnTo>
                  <a:pt x="0" y="6101666"/>
                </a:lnTo>
                <a:lnTo>
                  <a:pt x="0" y="0"/>
                </a:lnTo>
                <a:close/>
              </a:path>
            </a:pathLst>
          </a:custGeom>
          <a:blipFill>
            <a:blip r:embed="rId3"/>
            <a:stretch>
              <a:fillRect l="0" t="0" r="0" b="0"/>
            </a:stretch>
          </a:blipFill>
        </p:spPr>
      </p:sp>
      <p:sp>
        <p:nvSpPr>
          <p:cNvPr name="Freeform 10" id="10"/>
          <p:cNvSpPr/>
          <p:nvPr/>
        </p:nvSpPr>
        <p:spPr>
          <a:xfrm flipH="false" flipV="false" rot="0">
            <a:off x="9144000" y="3076022"/>
            <a:ext cx="6722797" cy="5305737"/>
          </a:xfrm>
          <a:custGeom>
            <a:avLst/>
            <a:gdLst/>
            <a:ahLst/>
            <a:cxnLst/>
            <a:rect r="r" b="b" t="t" l="l"/>
            <a:pathLst>
              <a:path h="5305737" w="6722797">
                <a:moveTo>
                  <a:pt x="0" y="0"/>
                </a:moveTo>
                <a:lnTo>
                  <a:pt x="6722797" y="0"/>
                </a:lnTo>
                <a:lnTo>
                  <a:pt x="6722797" y="5305737"/>
                </a:lnTo>
                <a:lnTo>
                  <a:pt x="0" y="5305737"/>
                </a:lnTo>
                <a:lnTo>
                  <a:pt x="0" y="0"/>
                </a:lnTo>
                <a:close/>
              </a:path>
            </a:pathLst>
          </a:custGeom>
          <a:blipFill>
            <a:blip r:embed="rId4"/>
            <a:stretch>
              <a:fillRect l="0" t="0" r="0" b="0"/>
            </a:stretch>
          </a:blipFill>
        </p:spPr>
      </p:sp>
      <p:sp>
        <p:nvSpPr>
          <p:cNvPr name="TextBox 11" id="11"/>
          <p:cNvSpPr txBox="true"/>
          <p:nvPr/>
        </p:nvSpPr>
        <p:spPr>
          <a:xfrm rot="0">
            <a:off x="3412747" y="1620212"/>
            <a:ext cx="11462506" cy="530840"/>
          </a:xfrm>
          <a:prstGeom prst="rect">
            <a:avLst/>
          </a:prstGeom>
        </p:spPr>
        <p:txBody>
          <a:bodyPr anchor="t" rtlCol="false" tIns="0" lIns="0" bIns="0" rIns="0">
            <a:spAutoFit/>
          </a:bodyPr>
          <a:lstStyle/>
          <a:p>
            <a:pPr algn="ctr">
              <a:lnSpc>
                <a:spcPts val="4340"/>
              </a:lnSpc>
              <a:spcBef>
                <a:spcPct val="0"/>
              </a:spcBef>
            </a:pPr>
            <a:r>
              <a:rPr lang="en-US" sz="3100">
                <a:solidFill>
                  <a:srgbClr val="FFFFFF"/>
                </a:solidFill>
                <a:latin typeface="League Spartan"/>
              </a:rPr>
              <a:t>IMPLEMENTASI PADA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DAGDT1hGpAc</dc:identifier>
  <dcterms:modified xsi:type="dcterms:W3CDTF">2011-08-01T06:04:30Z</dcterms:modified>
  <cp:revision>1</cp:revision>
  <dc:title>KELOMPOK 3 MVC </dc:title>
</cp:coreProperties>
</file>