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K. Sai </a:t>
            </a:r>
            <a:r>
              <a:rPr lang="en-US" sz="2400" dirty="0" err="1"/>
              <a:t>Mahati</a:t>
            </a:r>
            <a:endParaRPr lang="en-US" sz="2400" dirty="0"/>
          </a:p>
          <a:p>
            <a:r>
              <a:rPr lang="en-US" sz="2400" dirty="0"/>
              <a:t>REGISTER NO: 312209459</a:t>
            </a:r>
          </a:p>
          <a:p>
            <a:r>
              <a:rPr lang="en-US" sz="2400" dirty="0"/>
              <a:t>DEPARTMENT: B. Com Accounting &amp; Finance </a:t>
            </a:r>
          </a:p>
          <a:p>
            <a:r>
              <a:rPr lang="en-US" sz="2400" dirty="0"/>
              <a:t>COLLEGE : Anna Adarsh College for Women </a:t>
            </a:r>
          </a:p>
          <a:p>
            <a:r>
              <a:rPr lang="en-US" sz="2400" dirty="0"/>
              <a:t>NM Id: BC1E4467B67FC47A9084990BBE03CADF</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736023" y="9525"/>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9221A53-0545-3F82-F755-E4C3A0301308}"/>
              </a:ext>
            </a:extLst>
          </p:cNvPr>
          <p:cNvSpPr txBox="1"/>
          <p:nvPr/>
        </p:nvSpPr>
        <p:spPr>
          <a:xfrm>
            <a:off x="752474" y="1865181"/>
            <a:ext cx="7781925" cy="1754326"/>
          </a:xfrm>
          <a:prstGeom prst="rect">
            <a:avLst/>
          </a:prstGeom>
          <a:noFill/>
        </p:spPr>
        <p:txBody>
          <a:bodyPr wrap="square">
            <a:spAutoFit/>
          </a:bodyPr>
          <a:lstStyle/>
          <a:p>
            <a:r>
              <a:rPr lang="en-IN" dirty="0"/>
              <a:t>1.Interactive Data Filtering:</a:t>
            </a:r>
          </a:p>
          <a:p>
            <a:r>
              <a:rPr lang="en-IN" dirty="0"/>
              <a:t>Real time filtering</a:t>
            </a:r>
          </a:p>
          <a:p>
            <a:r>
              <a:rPr lang="en-US" dirty="0"/>
              <a:t>2. Multiple Slicers for Comparative Analysis: </a:t>
            </a:r>
          </a:p>
          <a:p>
            <a:r>
              <a:rPr lang="en-US" dirty="0"/>
              <a:t>Side by side comparison</a:t>
            </a:r>
          </a:p>
          <a:p>
            <a:r>
              <a:rPr lang="en-US" dirty="0"/>
              <a:t>3.Accessibility and Ease of Use: </a:t>
            </a:r>
          </a:p>
          <a:p>
            <a:r>
              <a:rPr lang="en-US" dirty="0"/>
              <a:t>User friendly reaction</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3" name="TextBox 2">
            <a:extLst>
              <a:ext uri="{FF2B5EF4-FFF2-40B4-BE49-F238E27FC236}">
                <a16:creationId xmlns:a16="http://schemas.microsoft.com/office/drawing/2014/main" id="{783F94A8-82F0-B9D2-B88B-0A3007241B88}"/>
              </a:ext>
            </a:extLst>
          </p:cNvPr>
          <p:cNvSpPr txBox="1"/>
          <p:nvPr/>
        </p:nvSpPr>
        <p:spPr>
          <a:xfrm>
            <a:off x="609600" y="1019485"/>
            <a:ext cx="6099142" cy="6245877"/>
          </a:xfrm>
          <a:prstGeom prst="rect">
            <a:avLst/>
          </a:prstGeom>
          <a:noFill/>
        </p:spPr>
        <p:txBody>
          <a:bodyPr wrap="square">
            <a:spAutoFit/>
          </a:bodyPr>
          <a:lstStyle/>
          <a:p>
            <a:pPr>
              <a:lnSpc>
                <a:spcPct val="107000"/>
              </a:lnSpc>
              <a:spcAft>
                <a:spcPts val="800"/>
              </a:spcAft>
            </a:pPr>
            <a: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t>DATA COLLECTION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DATA COLLECTION WAS DOWNLOAD IN “KAGGLE”.</a:t>
            </a:r>
          </a:p>
          <a:p>
            <a:pPr>
              <a:lnSpc>
                <a:spcPct val="107000"/>
              </a:lnSpc>
              <a:spcAft>
                <a:spcPts val="800"/>
              </a:spcAft>
            </a:pPr>
            <a:r>
              <a:rPr lang="en-US" u="sng" kern="100" dirty="0">
                <a:latin typeface="Calibri" panose="020F0502020204030204" pitchFamily="34" charset="0"/>
                <a:ea typeface="Calibri" panose="020F0502020204030204" pitchFamily="34" charset="0"/>
                <a:cs typeface="Times New Roman" panose="02020603050405020304" pitchFamily="18" charset="0"/>
              </a:rPr>
              <a:t>FEATURE COLLECTION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THIS DATA BASE IT HAS 26 FEATURES I HAD USE 4 FEATURS OF MY PROJECTS.</a:t>
            </a:r>
          </a:p>
          <a:p>
            <a:pPr>
              <a:lnSpc>
                <a:spcPct val="107000"/>
              </a:lnSpc>
              <a:spcAft>
                <a:spcPts val="800"/>
              </a:spcAft>
            </a:pPr>
            <a: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t>DATA CLEANING:</a:t>
            </a:r>
            <a:endParaRPr lang="en-IN" sz="1800" u="sng"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THIS STEP I HAD IDENTIFY THE MISSING VALUE AND REMOVE THE BLANK.</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t>SUMMARY:</a:t>
            </a:r>
            <a:endParaRPr lang="en-IN" sz="1800" u="sng"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MY PROJECT I USED PIVOT TABLES FOR EMPLOYEE DATA ANALYSIS AND ALSO USED SCLICER TOOL FOR CLASSIFY EMPLOYEES ON BASIS OF CONTRACT, FULL TIME, PART TIME.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t>VISUALIZATION:</a:t>
            </a:r>
            <a:endParaRPr lang="en-IN" sz="1800" u="sng"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MY PROJECT I HAD USE TO VISULIZED MY EMPLOYEE DATA ANALYSIS AS “PIE CHART”.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u="sng"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10" name="Picture 9">
            <a:extLst>
              <a:ext uri="{FF2B5EF4-FFF2-40B4-BE49-F238E27FC236}">
                <a16:creationId xmlns:a16="http://schemas.microsoft.com/office/drawing/2014/main" id="{AD898B2D-6E9E-65DF-C17E-44E843782EFB}"/>
              </a:ext>
            </a:extLst>
          </p:cNvPr>
          <p:cNvPicPr>
            <a:picLocks noChangeAspect="1"/>
          </p:cNvPicPr>
          <p:nvPr/>
        </p:nvPicPr>
        <p:blipFill>
          <a:blip r:embed="rId3"/>
          <a:stretch>
            <a:fillRect/>
          </a:stretch>
        </p:blipFill>
        <p:spPr>
          <a:xfrm>
            <a:off x="381000" y="1371600"/>
            <a:ext cx="5847174" cy="3572374"/>
          </a:xfrm>
          <a:prstGeom prst="rect">
            <a:avLst/>
          </a:prstGeom>
        </p:spPr>
      </p:pic>
      <p:pic>
        <p:nvPicPr>
          <p:cNvPr id="12" name="Picture 11">
            <a:extLst>
              <a:ext uri="{FF2B5EF4-FFF2-40B4-BE49-F238E27FC236}">
                <a16:creationId xmlns:a16="http://schemas.microsoft.com/office/drawing/2014/main" id="{D92F72E5-AB4F-9727-D73C-74ABE8240E76}"/>
              </a:ext>
            </a:extLst>
          </p:cNvPr>
          <p:cNvPicPr>
            <a:picLocks noChangeAspect="1"/>
          </p:cNvPicPr>
          <p:nvPr/>
        </p:nvPicPr>
        <p:blipFill>
          <a:blip r:embed="rId4"/>
          <a:stretch>
            <a:fillRect/>
          </a:stretch>
        </p:blipFill>
        <p:spPr>
          <a:xfrm>
            <a:off x="6324600" y="1371600"/>
            <a:ext cx="5687219" cy="357237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E097A1-C4D1-CB0C-8CB2-209FC8586666}"/>
              </a:ext>
            </a:extLst>
          </p:cNvPr>
          <p:cNvPicPr>
            <a:picLocks noChangeAspect="1"/>
          </p:cNvPicPr>
          <p:nvPr/>
        </p:nvPicPr>
        <p:blipFill>
          <a:blip r:embed="rId2"/>
          <a:stretch>
            <a:fillRect/>
          </a:stretch>
        </p:blipFill>
        <p:spPr>
          <a:xfrm>
            <a:off x="361150" y="838200"/>
            <a:ext cx="5734850" cy="3429479"/>
          </a:xfrm>
          <a:prstGeom prst="rect">
            <a:avLst/>
          </a:prstGeom>
        </p:spPr>
      </p:pic>
      <p:pic>
        <p:nvPicPr>
          <p:cNvPr id="6" name="Picture 5">
            <a:extLst>
              <a:ext uri="{FF2B5EF4-FFF2-40B4-BE49-F238E27FC236}">
                <a16:creationId xmlns:a16="http://schemas.microsoft.com/office/drawing/2014/main" id="{786B8CCD-351B-20F3-D543-BDC467C3646C}"/>
              </a:ext>
            </a:extLst>
          </p:cNvPr>
          <p:cNvPicPr>
            <a:picLocks noChangeAspect="1"/>
          </p:cNvPicPr>
          <p:nvPr/>
        </p:nvPicPr>
        <p:blipFill>
          <a:blip r:embed="rId3"/>
          <a:stretch>
            <a:fillRect/>
          </a:stretch>
        </p:blipFill>
        <p:spPr>
          <a:xfrm>
            <a:off x="6248400" y="838200"/>
            <a:ext cx="5763429" cy="3515216"/>
          </a:xfrm>
          <a:prstGeom prst="rect">
            <a:avLst/>
          </a:prstGeom>
        </p:spPr>
      </p:pic>
    </p:spTree>
    <p:extLst>
      <p:ext uri="{BB962C8B-B14F-4D97-AF65-F5344CB8AC3E}">
        <p14:creationId xmlns:p14="http://schemas.microsoft.com/office/powerpoint/2010/main" val="1798341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56F05C9-CED0-9537-15C3-4769052C50CB}"/>
              </a:ext>
            </a:extLst>
          </p:cNvPr>
          <p:cNvSpPr txBox="1"/>
          <p:nvPr/>
        </p:nvSpPr>
        <p:spPr>
          <a:xfrm>
            <a:off x="1143000" y="1715182"/>
            <a:ext cx="8005713" cy="2358915"/>
          </a:xfrm>
          <a:prstGeom prst="rect">
            <a:avLst/>
          </a:prstGeom>
          <a:noFill/>
        </p:spPr>
        <p:txBody>
          <a:bodyPr wrap="square">
            <a:spAutoFit/>
          </a:bodyPr>
          <a:lstStyle/>
          <a:p>
            <a:pPr>
              <a:lnSpc>
                <a:spcPct val="107000"/>
              </a:lnSpc>
              <a:spcAft>
                <a:spcPts val="800"/>
              </a:spcAft>
            </a:pPr>
            <a:r>
              <a:rPr lang="en-US" dirty="0"/>
              <a:t>This project has successfully analyzed Employee dataset.</a:t>
            </a:r>
          </a:p>
          <a:p>
            <a:pPr>
              <a:lnSpc>
                <a:spcPct val="107000"/>
              </a:lnSpc>
              <a:spcAft>
                <a:spcPts val="800"/>
              </a:spcAft>
            </a:pPr>
            <a:r>
              <a:rPr lang="en-US" dirty="0"/>
              <a:t>The employee performance analysis conducted using Excel provides valuable insights into the distribution and evaluation of employee performance across various dimensions, such as gender, department, and job level. </a:t>
            </a:r>
          </a:p>
          <a:p>
            <a:pPr>
              <a:lnSpc>
                <a:spcPct val="107000"/>
              </a:lnSpc>
              <a:spcAft>
                <a:spcPts val="800"/>
              </a:spcAft>
            </a:pPr>
            <a:r>
              <a:rPr lang="en-US" dirty="0"/>
              <a:t>By leveraging Excel's powerful tools, such as pivot tables, slicers, and conditional formatting, we were able to transform raw data into meaningful summaries, uncovering trends and disparities that may otherwise have gone unnoticed.</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41FAAF5-3255-030F-4223-3F329AE0C7D3}"/>
              </a:ext>
            </a:extLst>
          </p:cNvPr>
          <p:cNvSpPr txBox="1"/>
          <p:nvPr/>
        </p:nvSpPr>
        <p:spPr>
          <a:xfrm>
            <a:off x="754095" y="1641038"/>
            <a:ext cx="7237380" cy="2308324"/>
          </a:xfrm>
          <a:prstGeom prst="rect">
            <a:avLst/>
          </a:prstGeom>
          <a:noFill/>
        </p:spPr>
        <p:txBody>
          <a:bodyPr wrap="square">
            <a:spAutoFit/>
          </a:bodyPr>
          <a:lstStyle/>
          <a:p>
            <a:r>
              <a:rPr lang="en-US" dirty="0"/>
              <a:t>The objective is to create a pivot table that categorizes employees by gender and evaluates their current performance ratings. This analysis will allow the organization to visualize the distribution of performance ratings across different genders, providing insights into potential disparities or trends in employee performance. The findings will inform strategic decisions in human resource management and contribute to efforts towards ensuring equity and fairness in performance evaluations across the organization.</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0A90F97-5555-E31A-3953-9421FDAA5CA5}"/>
              </a:ext>
            </a:extLst>
          </p:cNvPr>
          <p:cNvSpPr txBox="1"/>
          <p:nvPr/>
        </p:nvSpPr>
        <p:spPr>
          <a:xfrm>
            <a:off x="763342" y="1633478"/>
            <a:ext cx="9047408" cy="2862322"/>
          </a:xfrm>
          <a:prstGeom prst="rect">
            <a:avLst/>
          </a:prstGeom>
          <a:noFill/>
        </p:spPr>
        <p:txBody>
          <a:bodyPr wrap="square">
            <a:spAutoFit/>
          </a:bodyPr>
          <a:lstStyle/>
          <a:p>
            <a:r>
              <a:rPr lang="en-US" b="1" dirty="0"/>
              <a:t>Data analytics</a:t>
            </a:r>
            <a:r>
              <a:rPr lang="en-US" dirty="0"/>
              <a:t> refers to the process of examining, cleaning, transforming, and modeling data with the goal of discovering useful information, drawing conclusions, and supporting decision-making.</a:t>
            </a:r>
          </a:p>
          <a:p>
            <a:r>
              <a:rPr lang="en-US" dirty="0"/>
              <a:t> </a:t>
            </a:r>
          </a:p>
          <a:p>
            <a:r>
              <a:rPr lang="en-US" dirty="0"/>
              <a:t>It involves the use of various techniques, tools, and algorithms to analyze raw data and extract patterns, trends, correlations, and other insights that can inform business strategies, improve operational efficiency, and drive innovation.</a:t>
            </a:r>
          </a:p>
          <a:p>
            <a:endParaRPr lang="en-US" dirty="0"/>
          </a:p>
          <a:p>
            <a:r>
              <a:rPr lang="en-US" dirty="0"/>
              <a:t>In essence, data analytics turns raw data into actionable insights, empowering organizations to make smarter, faster, and more strategic decisions.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1001556"/>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E11FBBC1-F8A0-1C46-62F6-C7CDAD0620D2}"/>
              </a:ext>
            </a:extLst>
          </p:cNvPr>
          <p:cNvSpPr txBox="1"/>
          <p:nvPr/>
        </p:nvSpPr>
        <p:spPr>
          <a:xfrm>
            <a:off x="769806" y="1752600"/>
            <a:ext cx="6099142" cy="2031325"/>
          </a:xfrm>
          <a:prstGeom prst="rect">
            <a:avLst/>
          </a:prstGeom>
          <a:noFill/>
        </p:spPr>
        <p:txBody>
          <a:bodyPr wrap="square">
            <a:spAutoFit/>
          </a:bodyPr>
          <a:lstStyle/>
          <a:p>
            <a:r>
              <a:rPr lang="en-IN" dirty="0"/>
              <a:t>1.Managers and Team Leaders</a:t>
            </a:r>
          </a:p>
          <a:p>
            <a:r>
              <a:rPr lang="en-IN" dirty="0"/>
              <a:t>2.Human Resources (HR) Department</a:t>
            </a:r>
          </a:p>
          <a:p>
            <a:r>
              <a:rPr lang="en-IN" dirty="0"/>
              <a:t>3.Executive Leadership</a:t>
            </a:r>
          </a:p>
          <a:p>
            <a:r>
              <a:rPr lang="en-IN" dirty="0"/>
              <a:t>4.Finance Department</a:t>
            </a:r>
          </a:p>
          <a:p>
            <a:r>
              <a:rPr lang="en-US" dirty="0"/>
              <a:t>5.IT and Data Analytics Teams</a:t>
            </a:r>
          </a:p>
          <a:p>
            <a:r>
              <a:rPr lang="en-IN" dirty="0"/>
              <a:t>6.Compliance and legal team </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810544" y="1525106"/>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49A071EF-4223-BC71-24A6-D09A05D188D4}"/>
              </a:ext>
            </a:extLst>
          </p:cNvPr>
          <p:cNvSpPr txBox="1"/>
          <p:nvPr/>
        </p:nvSpPr>
        <p:spPr>
          <a:xfrm>
            <a:off x="838200" y="1600200"/>
            <a:ext cx="6099142" cy="1572418"/>
          </a:xfrm>
          <a:prstGeom prst="rect">
            <a:avLst/>
          </a:prstGeom>
          <a:noFill/>
        </p:spPr>
        <p:txBody>
          <a:bodyPr wrap="square">
            <a:sp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CONDITIONAL FORMATING: MISSING VALUES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FILTERING: REMOVE BLANK CELLS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PIVOT TABLE: SUMMY OF EMPLOYEE DATA ANALYSIS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GRAPH: VISUALIZATION OF EMPLOYEE DATA ANALYSIS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3" y="385444"/>
            <a:ext cx="10065068" cy="1062356"/>
          </a:xfrm>
        </p:spPr>
        <p:txBody>
          <a:bodyPr/>
          <a:lstStyle/>
          <a:p>
            <a:r>
              <a:rPr lang="en-IN" dirty="0"/>
              <a:t>Dataset Description</a:t>
            </a:r>
            <a:br>
              <a:rPr lang="en-IN" dirty="0"/>
            </a:br>
            <a:endParaRPr lang="en-IN" dirty="0"/>
          </a:p>
        </p:txBody>
      </p:sp>
      <p:sp>
        <p:nvSpPr>
          <p:cNvPr id="6" name="TextBox 5">
            <a:extLst>
              <a:ext uri="{FF2B5EF4-FFF2-40B4-BE49-F238E27FC236}">
                <a16:creationId xmlns:a16="http://schemas.microsoft.com/office/drawing/2014/main" id="{B9C6843A-3495-7E98-4D12-44222454C0C7}"/>
              </a:ext>
            </a:extLst>
          </p:cNvPr>
          <p:cNvSpPr txBox="1"/>
          <p:nvPr/>
        </p:nvSpPr>
        <p:spPr>
          <a:xfrm>
            <a:off x="838200" y="1143000"/>
            <a:ext cx="9220200" cy="5078313"/>
          </a:xfrm>
          <a:prstGeom prst="rect">
            <a:avLst/>
          </a:prstGeom>
          <a:noFill/>
        </p:spPr>
        <p:txBody>
          <a:bodyPr wrap="square">
            <a:spAutoFit/>
          </a:bodyPr>
          <a:lstStyle/>
          <a:p>
            <a:pPr algn="l" fontAlgn="base"/>
            <a:r>
              <a:rPr lang="en-US" b="1" i="0" dirty="0">
                <a:solidFill>
                  <a:srgbClr val="202124"/>
                </a:solidFill>
                <a:effectLst/>
                <a:latin typeface="Inter"/>
              </a:rPr>
              <a:t>Descriptions for each of the columns in the dataset:</a:t>
            </a:r>
          </a:p>
          <a:p>
            <a:pPr algn="l" fontAlgn="base">
              <a:buFont typeface="+mj-lt"/>
              <a:buAutoNum type="arabicPeriod"/>
            </a:pPr>
            <a:r>
              <a:rPr lang="en-US" b="1" i="0" dirty="0">
                <a:solidFill>
                  <a:srgbClr val="3C4043"/>
                </a:solidFill>
                <a:effectLst/>
                <a:latin typeface="inherit"/>
              </a:rPr>
              <a:t>Employee ID:</a:t>
            </a:r>
            <a:r>
              <a:rPr lang="en-US" b="0" i="0" dirty="0">
                <a:solidFill>
                  <a:srgbClr val="3C4043"/>
                </a:solidFill>
                <a:effectLst/>
                <a:latin typeface="inherit"/>
              </a:rPr>
              <a:t> Unique identifier for each employee in the organization.</a:t>
            </a:r>
          </a:p>
          <a:p>
            <a:pPr algn="l" fontAlgn="base">
              <a:buFont typeface="+mj-lt"/>
              <a:buAutoNum type="arabicPeriod"/>
            </a:pPr>
            <a:r>
              <a:rPr lang="en-US" b="1" i="0" dirty="0">
                <a:solidFill>
                  <a:srgbClr val="3C4043"/>
                </a:solidFill>
                <a:effectLst/>
                <a:latin typeface="inherit"/>
              </a:rPr>
              <a:t>First Name:</a:t>
            </a:r>
            <a:r>
              <a:rPr lang="en-US" b="0" i="0" dirty="0">
                <a:solidFill>
                  <a:srgbClr val="3C4043"/>
                </a:solidFill>
                <a:effectLst/>
                <a:latin typeface="inherit"/>
              </a:rPr>
              <a:t> The first name of the employee.</a:t>
            </a:r>
          </a:p>
          <a:p>
            <a:pPr algn="l" fontAlgn="base">
              <a:buFont typeface="+mj-lt"/>
              <a:buAutoNum type="arabicPeriod"/>
            </a:pPr>
            <a:r>
              <a:rPr lang="en-US" b="1" i="0" dirty="0">
                <a:solidFill>
                  <a:srgbClr val="3C4043"/>
                </a:solidFill>
                <a:effectLst/>
                <a:latin typeface="inherit"/>
              </a:rPr>
              <a:t>Last Name:</a:t>
            </a:r>
            <a:r>
              <a:rPr lang="en-US" b="0" i="0" dirty="0">
                <a:solidFill>
                  <a:srgbClr val="3C4043"/>
                </a:solidFill>
                <a:effectLst/>
                <a:latin typeface="inherit"/>
              </a:rPr>
              <a:t> The last name of the employee.</a:t>
            </a:r>
          </a:p>
          <a:p>
            <a:pPr algn="l" fontAlgn="base">
              <a:buFont typeface="+mj-lt"/>
              <a:buAutoNum type="arabicPeriod"/>
            </a:pPr>
            <a:r>
              <a:rPr lang="en-US" b="1" i="0" dirty="0">
                <a:solidFill>
                  <a:srgbClr val="3C4043"/>
                </a:solidFill>
                <a:effectLst/>
                <a:latin typeface="inherit"/>
              </a:rPr>
              <a:t>Start Date:</a:t>
            </a:r>
            <a:r>
              <a:rPr lang="en-US" b="0" i="0" dirty="0">
                <a:solidFill>
                  <a:srgbClr val="3C4043"/>
                </a:solidFill>
                <a:effectLst/>
                <a:latin typeface="inherit"/>
              </a:rPr>
              <a:t> The date when the employee started working for the organization.</a:t>
            </a:r>
          </a:p>
          <a:p>
            <a:pPr algn="l" fontAlgn="base">
              <a:buFont typeface="+mj-lt"/>
              <a:buAutoNum type="arabicPeriod"/>
            </a:pPr>
            <a:r>
              <a:rPr lang="en-US" b="1" i="0" dirty="0">
                <a:solidFill>
                  <a:srgbClr val="3C4043"/>
                </a:solidFill>
                <a:effectLst/>
                <a:latin typeface="inherit"/>
              </a:rPr>
              <a:t>Exit Date:</a:t>
            </a:r>
            <a:r>
              <a:rPr lang="en-US" b="0" i="0" dirty="0">
                <a:solidFill>
                  <a:srgbClr val="3C4043"/>
                </a:solidFill>
                <a:effectLst/>
                <a:latin typeface="inherit"/>
              </a:rPr>
              <a:t> The date when the employee left or exited the organization (if applicable).</a:t>
            </a:r>
          </a:p>
          <a:p>
            <a:pPr algn="l" fontAlgn="base">
              <a:buFont typeface="+mj-lt"/>
              <a:buAutoNum type="arabicPeriod"/>
            </a:pPr>
            <a:r>
              <a:rPr lang="en-US" b="1" i="0" dirty="0">
                <a:solidFill>
                  <a:srgbClr val="3C4043"/>
                </a:solidFill>
                <a:effectLst/>
                <a:latin typeface="inherit"/>
              </a:rPr>
              <a:t>Title:</a:t>
            </a:r>
            <a:r>
              <a:rPr lang="en-US" b="0" i="0" dirty="0">
                <a:solidFill>
                  <a:srgbClr val="3C4043"/>
                </a:solidFill>
                <a:effectLst/>
                <a:latin typeface="inherit"/>
              </a:rPr>
              <a:t> The job title or position of the employee within the organization.</a:t>
            </a:r>
          </a:p>
          <a:p>
            <a:pPr algn="l" fontAlgn="base">
              <a:buFont typeface="+mj-lt"/>
              <a:buAutoNum type="arabicPeriod"/>
            </a:pPr>
            <a:r>
              <a:rPr lang="en-US" b="1" i="0" dirty="0">
                <a:solidFill>
                  <a:srgbClr val="3C4043"/>
                </a:solidFill>
                <a:effectLst/>
                <a:latin typeface="inherit"/>
              </a:rPr>
              <a:t>Supervisor:</a:t>
            </a:r>
            <a:r>
              <a:rPr lang="en-US" b="0" i="0" dirty="0">
                <a:solidFill>
                  <a:srgbClr val="3C4043"/>
                </a:solidFill>
                <a:effectLst/>
                <a:latin typeface="inherit"/>
              </a:rPr>
              <a:t> The name of the employee's immediate supervisor or manager.</a:t>
            </a:r>
          </a:p>
          <a:p>
            <a:pPr algn="l" fontAlgn="base">
              <a:buFont typeface="+mj-lt"/>
              <a:buAutoNum type="arabicPeriod"/>
            </a:pPr>
            <a:r>
              <a:rPr lang="en-US" b="1" i="0" dirty="0">
                <a:solidFill>
                  <a:srgbClr val="3C4043"/>
                </a:solidFill>
                <a:effectLst/>
                <a:latin typeface="inherit"/>
              </a:rPr>
              <a:t>Email:</a:t>
            </a:r>
            <a:r>
              <a:rPr lang="en-US" b="0" i="0" dirty="0">
                <a:solidFill>
                  <a:srgbClr val="3C4043"/>
                </a:solidFill>
                <a:effectLst/>
                <a:latin typeface="inherit"/>
              </a:rPr>
              <a:t> The email address associated with the employee's communication within the organization.</a:t>
            </a:r>
          </a:p>
          <a:p>
            <a:pPr algn="l" fontAlgn="base">
              <a:buFont typeface="+mj-lt"/>
              <a:buAutoNum type="arabicPeriod"/>
            </a:pPr>
            <a:r>
              <a:rPr lang="en-US" b="1" i="0" dirty="0">
                <a:solidFill>
                  <a:srgbClr val="3C4043"/>
                </a:solidFill>
                <a:effectLst/>
                <a:latin typeface="inherit"/>
              </a:rPr>
              <a:t>Business Unit:</a:t>
            </a:r>
            <a:r>
              <a:rPr lang="en-US" b="0" i="0" dirty="0">
                <a:solidFill>
                  <a:srgbClr val="3C4043"/>
                </a:solidFill>
                <a:effectLst/>
                <a:latin typeface="inherit"/>
              </a:rPr>
              <a:t> The specific business unit or department to which the employee belongs.</a:t>
            </a:r>
          </a:p>
          <a:p>
            <a:pPr algn="l" fontAlgn="base">
              <a:buFont typeface="+mj-lt"/>
              <a:buAutoNum type="arabicPeriod"/>
            </a:pPr>
            <a:r>
              <a:rPr lang="en-US" b="1" i="0" dirty="0">
                <a:solidFill>
                  <a:srgbClr val="3C4043"/>
                </a:solidFill>
                <a:effectLst/>
                <a:latin typeface="inherit"/>
              </a:rPr>
              <a:t>Employee Status:</a:t>
            </a:r>
            <a:r>
              <a:rPr lang="en-US" b="0" i="0" dirty="0">
                <a:solidFill>
                  <a:srgbClr val="3C4043"/>
                </a:solidFill>
                <a:effectLst/>
                <a:latin typeface="inherit"/>
              </a:rPr>
              <a:t> The current employment status of the employee (e.g., Active, On Leave, Terminated).</a:t>
            </a:r>
          </a:p>
          <a:p>
            <a:pPr algn="l" fontAlgn="base">
              <a:buFont typeface="+mj-lt"/>
              <a:buAutoNum type="arabicPeriod"/>
            </a:pPr>
            <a:r>
              <a:rPr lang="en-US" b="1" i="0" dirty="0">
                <a:solidFill>
                  <a:srgbClr val="3C4043"/>
                </a:solidFill>
                <a:effectLst/>
                <a:latin typeface="inherit"/>
              </a:rPr>
              <a:t>Employee Type:</a:t>
            </a:r>
            <a:r>
              <a:rPr lang="en-US" b="0" i="0" dirty="0">
                <a:solidFill>
                  <a:srgbClr val="3C4043"/>
                </a:solidFill>
                <a:effectLst/>
                <a:latin typeface="inherit"/>
              </a:rPr>
              <a:t> The type of employment the employee has (e.g., Full-time, Part-time, Contract).</a:t>
            </a:r>
          </a:p>
          <a:p>
            <a:pPr algn="l" fontAlgn="base">
              <a:buFont typeface="+mj-lt"/>
              <a:buAutoNum type="arabicPeriod"/>
            </a:pPr>
            <a:r>
              <a:rPr lang="en-US" b="1" i="0" dirty="0">
                <a:solidFill>
                  <a:srgbClr val="3C4043"/>
                </a:solidFill>
                <a:effectLst/>
                <a:latin typeface="inherit"/>
              </a:rPr>
              <a:t>Pay Zone:</a:t>
            </a:r>
            <a:r>
              <a:rPr lang="en-US" b="0" i="0" dirty="0">
                <a:solidFill>
                  <a:srgbClr val="3C4043"/>
                </a:solidFill>
                <a:effectLst/>
                <a:latin typeface="inherit"/>
              </a:rPr>
              <a:t> The pay zone or salary band to which the employee's compensation falls.</a:t>
            </a:r>
            <a:r>
              <a:rPr lang="en-US" b="1" i="0" dirty="0">
                <a:solidFill>
                  <a:srgbClr val="3C4043"/>
                </a:solidFill>
                <a:effectLst/>
                <a:latin typeface="inherit"/>
              </a:rPr>
              <a:t> </a:t>
            </a:r>
            <a:r>
              <a:rPr lang="en-US" b="0" i="0" dirty="0">
                <a:solidFill>
                  <a:srgbClr val="3C4043"/>
                </a:solidFill>
                <a:effectLst/>
                <a:latin typeface="inherit"/>
              </a:rPr>
              <a:t>associated with.</a:t>
            </a:r>
          </a:p>
          <a:p>
            <a:pPr algn="l" fontAlgn="base"/>
            <a:endParaRPr lang="en-US" b="0" i="0" dirty="0">
              <a:solidFill>
                <a:srgbClr val="3C4043"/>
              </a:solidFill>
              <a:effectLst/>
              <a:latin typeface="inherit"/>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20CC64-B413-3C1C-D613-EC7E8CDA6B62}"/>
              </a:ext>
            </a:extLst>
          </p:cNvPr>
          <p:cNvSpPr>
            <a:spLocks noGrp="1"/>
          </p:cNvSpPr>
          <p:nvPr>
            <p:ph type="body" idx="1"/>
          </p:nvPr>
        </p:nvSpPr>
        <p:spPr>
          <a:xfrm>
            <a:off x="457200" y="1447800"/>
            <a:ext cx="11125200" cy="4838521"/>
          </a:xfrm>
        </p:spPr>
        <p:txBody>
          <a:bodyPr/>
          <a:lstStyle/>
          <a:p>
            <a:pPr algn="l" fontAlgn="base"/>
            <a:r>
              <a:rPr lang="en-US" b="1" i="0" dirty="0">
                <a:solidFill>
                  <a:srgbClr val="3C4043"/>
                </a:solidFill>
                <a:effectLst/>
                <a:latin typeface="inherit"/>
              </a:rPr>
              <a:t>13.Employee Classification Type:</a:t>
            </a:r>
            <a:r>
              <a:rPr lang="en-US" b="0" i="0" dirty="0">
                <a:solidFill>
                  <a:srgbClr val="3C4043"/>
                </a:solidFill>
                <a:effectLst/>
                <a:latin typeface="inherit"/>
              </a:rPr>
              <a:t> The classification type of the employee (e.g., Exempt, Non-exempt).4</a:t>
            </a:r>
          </a:p>
          <a:p>
            <a:pPr algn="l" fontAlgn="base"/>
            <a:r>
              <a:rPr lang="en-US" b="1" i="0" dirty="0">
                <a:solidFill>
                  <a:srgbClr val="3C4043"/>
                </a:solidFill>
                <a:effectLst/>
                <a:latin typeface="inherit"/>
              </a:rPr>
              <a:t>14.Termination Type:</a:t>
            </a:r>
            <a:r>
              <a:rPr lang="en-US" b="0" i="0" dirty="0">
                <a:solidFill>
                  <a:srgbClr val="3C4043"/>
                </a:solidFill>
                <a:effectLst/>
                <a:latin typeface="inherit"/>
              </a:rPr>
              <a:t> The type of termination if the employee has left the organization (e.g., Resignation, Layoff, Retirement).</a:t>
            </a:r>
          </a:p>
          <a:p>
            <a:pPr algn="l" fontAlgn="base"/>
            <a:r>
              <a:rPr lang="en-US" b="1" i="0" dirty="0">
                <a:solidFill>
                  <a:srgbClr val="3C4043"/>
                </a:solidFill>
                <a:effectLst/>
                <a:latin typeface="inherit"/>
              </a:rPr>
              <a:t>15.Termination Description:</a:t>
            </a:r>
            <a:r>
              <a:rPr lang="en-US" b="0" i="0" dirty="0">
                <a:solidFill>
                  <a:srgbClr val="3C4043"/>
                </a:solidFill>
                <a:effectLst/>
                <a:latin typeface="inherit"/>
              </a:rPr>
              <a:t> Additional details or reasons for the employee's termination (if applicable).</a:t>
            </a:r>
          </a:p>
          <a:p>
            <a:pPr algn="l" fontAlgn="base"/>
            <a:r>
              <a:rPr lang="en-US" b="1" i="0" dirty="0">
                <a:solidFill>
                  <a:srgbClr val="3C4043"/>
                </a:solidFill>
                <a:effectLst/>
                <a:latin typeface="inherit"/>
              </a:rPr>
              <a:t>16.Department Type:</a:t>
            </a:r>
            <a:r>
              <a:rPr lang="en-US" b="0" i="0" dirty="0">
                <a:solidFill>
                  <a:srgbClr val="3C4043"/>
                </a:solidFill>
                <a:effectLst/>
                <a:latin typeface="inherit"/>
              </a:rPr>
              <a:t> The broader category or type of department the employee's work is associated with.</a:t>
            </a:r>
          </a:p>
          <a:p>
            <a:pPr algn="l" fontAlgn="base"/>
            <a:r>
              <a:rPr lang="en-US" b="1" i="0" dirty="0">
                <a:solidFill>
                  <a:srgbClr val="3C4043"/>
                </a:solidFill>
                <a:effectLst/>
                <a:latin typeface="inherit"/>
              </a:rPr>
              <a:t>17.Division Description:</a:t>
            </a:r>
            <a:r>
              <a:rPr lang="en-US" b="0" i="0" dirty="0">
                <a:solidFill>
                  <a:srgbClr val="3C4043"/>
                </a:solidFill>
                <a:effectLst/>
                <a:latin typeface="inherit"/>
              </a:rPr>
              <a:t> The division or branch of the organization where the employee works.</a:t>
            </a:r>
          </a:p>
          <a:p>
            <a:pPr algn="l" fontAlgn="base"/>
            <a:r>
              <a:rPr lang="en-US" b="1" i="0" dirty="0">
                <a:solidFill>
                  <a:srgbClr val="3C4043"/>
                </a:solidFill>
                <a:effectLst/>
                <a:latin typeface="inherit"/>
              </a:rPr>
              <a:t>18.DOB (Date of Birth):</a:t>
            </a:r>
            <a:r>
              <a:rPr lang="en-US" b="0" i="0" dirty="0">
                <a:solidFill>
                  <a:srgbClr val="3C4043"/>
                </a:solidFill>
                <a:effectLst/>
                <a:latin typeface="inherit"/>
              </a:rPr>
              <a:t> The date of birth of the employee.</a:t>
            </a:r>
          </a:p>
          <a:p>
            <a:pPr algn="l" fontAlgn="base"/>
            <a:r>
              <a:rPr lang="en-US" b="1" i="0" dirty="0">
                <a:solidFill>
                  <a:srgbClr val="3C4043"/>
                </a:solidFill>
                <a:effectLst/>
                <a:latin typeface="inherit"/>
              </a:rPr>
              <a:t>19.State:</a:t>
            </a:r>
            <a:r>
              <a:rPr lang="en-US" b="0" i="0" dirty="0">
                <a:solidFill>
                  <a:srgbClr val="3C4043"/>
                </a:solidFill>
                <a:effectLst/>
                <a:latin typeface="inherit"/>
              </a:rPr>
              <a:t> The state or region where the employee is located.</a:t>
            </a:r>
          </a:p>
          <a:p>
            <a:pPr algn="l" fontAlgn="base"/>
            <a:r>
              <a:rPr lang="en-US" b="1" i="0" dirty="0">
                <a:solidFill>
                  <a:srgbClr val="3C4043"/>
                </a:solidFill>
                <a:effectLst/>
                <a:latin typeface="inherit"/>
              </a:rPr>
              <a:t>20.Job Function:</a:t>
            </a:r>
            <a:r>
              <a:rPr lang="en-US" b="0" i="0" dirty="0">
                <a:solidFill>
                  <a:srgbClr val="3C4043"/>
                </a:solidFill>
                <a:effectLst/>
                <a:latin typeface="inherit"/>
              </a:rPr>
              <a:t> A brief description of the employee's primary job function or role.</a:t>
            </a:r>
          </a:p>
          <a:p>
            <a:pPr algn="l" fontAlgn="base"/>
            <a:r>
              <a:rPr lang="en-US" b="1" i="0" dirty="0">
                <a:solidFill>
                  <a:srgbClr val="3C4043"/>
                </a:solidFill>
                <a:effectLst/>
                <a:latin typeface="inherit"/>
              </a:rPr>
              <a:t>21.Gender:</a:t>
            </a:r>
            <a:r>
              <a:rPr lang="en-US" b="0" i="0" dirty="0">
                <a:solidFill>
                  <a:srgbClr val="3C4043"/>
                </a:solidFill>
                <a:effectLst/>
                <a:latin typeface="inherit"/>
              </a:rPr>
              <a:t> A code representing the gender of the employee (e.g., M for Male, F for Female, N for Non-binary).</a:t>
            </a:r>
          </a:p>
          <a:p>
            <a:pPr algn="l" fontAlgn="base"/>
            <a:r>
              <a:rPr lang="en-US" b="1" i="0" dirty="0">
                <a:solidFill>
                  <a:srgbClr val="3C4043"/>
                </a:solidFill>
                <a:effectLst/>
                <a:latin typeface="inherit"/>
              </a:rPr>
              <a:t>22.Location:</a:t>
            </a:r>
            <a:r>
              <a:rPr lang="en-US" b="0" i="0" dirty="0">
                <a:solidFill>
                  <a:srgbClr val="3C4043"/>
                </a:solidFill>
                <a:effectLst/>
                <a:latin typeface="inherit"/>
              </a:rPr>
              <a:t> A code representing the physical location or office where the employee is based.</a:t>
            </a:r>
          </a:p>
          <a:p>
            <a:pPr algn="l" fontAlgn="base"/>
            <a:r>
              <a:rPr lang="en-US" b="1" i="0" dirty="0">
                <a:solidFill>
                  <a:srgbClr val="3C4043"/>
                </a:solidFill>
                <a:effectLst/>
                <a:latin typeface="inherit"/>
              </a:rPr>
              <a:t>23.Race (or) Ethnicity:</a:t>
            </a:r>
            <a:r>
              <a:rPr lang="en-US" b="0" i="0" dirty="0">
                <a:solidFill>
                  <a:srgbClr val="3C4043"/>
                </a:solidFill>
                <a:effectLst/>
                <a:latin typeface="inherit"/>
              </a:rPr>
              <a:t> A description of the employee's racial or ethnic background (if provided).</a:t>
            </a:r>
          </a:p>
          <a:p>
            <a:pPr algn="l" fontAlgn="base"/>
            <a:r>
              <a:rPr lang="en-US" b="1" i="0" dirty="0">
                <a:solidFill>
                  <a:srgbClr val="3C4043"/>
                </a:solidFill>
                <a:effectLst/>
                <a:latin typeface="inherit"/>
              </a:rPr>
              <a:t>24.Marital Status:</a:t>
            </a:r>
            <a:r>
              <a:rPr lang="en-US" b="0" i="0" dirty="0">
                <a:solidFill>
                  <a:srgbClr val="3C4043"/>
                </a:solidFill>
                <a:effectLst/>
                <a:latin typeface="inherit"/>
              </a:rPr>
              <a:t> The marital status of the employee (e.g., Single, Married, Divorced).</a:t>
            </a:r>
          </a:p>
          <a:p>
            <a:pPr algn="l" fontAlgn="base"/>
            <a:r>
              <a:rPr lang="en-US" b="1" i="0" dirty="0">
                <a:solidFill>
                  <a:srgbClr val="3C4043"/>
                </a:solidFill>
                <a:effectLst/>
                <a:latin typeface="inherit"/>
              </a:rPr>
              <a:t>25.Performance Score:</a:t>
            </a:r>
            <a:r>
              <a:rPr lang="en-US" b="0" i="0" dirty="0">
                <a:solidFill>
                  <a:srgbClr val="3C4043"/>
                </a:solidFill>
                <a:effectLst/>
                <a:latin typeface="inherit"/>
              </a:rPr>
              <a:t> A score indicating the employee's performance level (e.g., Excellent, Satisfactory, Needs Improvement).</a:t>
            </a:r>
          </a:p>
          <a:p>
            <a:pPr algn="l" fontAlgn="base"/>
            <a:r>
              <a:rPr lang="en-US" b="1" i="0" dirty="0">
                <a:solidFill>
                  <a:srgbClr val="3C4043"/>
                </a:solidFill>
                <a:effectLst/>
                <a:latin typeface="inherit"/>
              </a:rPr>
              <a:t>26.Current Employee Rating:</a:t>
            </a:r>
            <a:r>
              <a:rPr lang="en-US" b="0" i="0" dirty="0">
                <a:solidFill>
                  <a:srgbClr val="3C4043"/>
                </a:solidFill>
                <a:effectLst/>
                <a:latin typeface="inherit"/>
              </a:rPr>
              <a:t> The current rating or evaluation of the employee's overall performance.</a:t>
            </a:r>
          </a:p>
          <a:p>
            <a:endParaRPr lang="en-IN" dirty="0"/>
          </a:p>
        </p:txBody>
      </p:sp>
    </p:spTree>
    <p:extLst>
      <p:ext uri="{BB962C8B-B14F-4D97-AF65-F5344CB8AC3E}">
        <p14:creationId xmlns:p14="http://schemas.microsoft.com/office/powerpoint/2010/main" val="1602826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305</TotalTime>
  <Words>1025</Words>
  <Application>Microsoft Office PowerPoint</Application>
  <PresentationFormat>Widescreen</PresentationFormat>
  <Paragraphs>104</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inherit</vt:lpstr>
      <vt:lpstr>Inter</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 </vt:lpstr>
      <vt:lpstr>OUR SOLUTION AND ITS VALUE PROPOSITION</vt:lpstr>
      <vt:lpstr>Dataset Description </vt:lpstr>
      <vt:lpstr>PowerPoint Presentation</vt:lpstr>
      <vt:lpstr>THE "WOW" IN OUR SOLUTION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Karthik B</cp:lastModifiedBy>
  <cp:revision>13</cp:revision>
  <dcterms:created xsi:type="dcterms:W3CDTF">2024-03-29T15:07:22Z</dcterms:created>
  <dcterms:modified xsi:type="dcterms:W3CDTF">2024-08-30T20:26:26Z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