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7"/>
  </p:notesMasterIdLst>
  <p:sldIdLst>
    <p:sldId id="256" r:id="rId2"/>
    <p:sldId id="260" r:id="rId3"/>
    <p:sldId id="261" r:id="rId4"/>
    <p:sldId id="258" r:id="rId5"/>
    <p:sldId id="262" r:id="rId6"/>
    <p:sldId id="281" r:id="rId7"/>
    <p:sldId id="264" r:id="rId8"/>
    <p:sldId id="279" r:id="rId9"/>
    <p:sldId id="280" r:id="rId10"/>
    <p:sldId id="28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7" r:id="rId2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3867" autoAdjust="0"/>
  </p:normalViewPr>
  <p:slideViewPr>
    <p:cSldViewPr snapToGrid="0">
      <p:cViewPr>
        <p:scale>
          <a:sx n="100" d="100"/>
          <a:sy n="100" d="100"/>
        </p:scale>
        <p:origin x="1136" y="-6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18/8/2021</a:t>
            </a:fld>
            <a:endParaRPr lang="en-SG" dirty="0"/>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dirty="0"/>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3CE72E-8844-4984-8285-18D190D7554A}" type="slidenum">
              <a:rPr lang="en-SG" smtClean="0"/>
              <a:t>10</a:t>
            </a:fld>
            <a:endParaRPr lang="en-SG" dirty="0"/>
          </a:p>
        </p:txBody>
      </p:sp>
    </p:spTree>
    <p:extLst>
      <p:ext uri="{BB962C8B-B14F-4D97-AF65-F5344CB8AC3E}">
        <p14:creationId xmlns:p14="http://schemas.microsoft.com/office/powerpoint/2010/main" val="277557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18/8/2021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dirty="0"/>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18/8/2021</a:t>
            </a:fld>
            <a:endParaRPr lang="en-SG"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dirty="0"/>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hyperlink" Target="https://www.ijitee.org/wp-content/uploads/papers/v9i8/H6528069820.pdf" TargetMode="External"/><Relationship Id="rId3" Type="http://schemas.openxmlformats.org/officeDocument/2006/relationships/hyperlink" Target="https://www.ijert.org/intravenous-iv-drip-rate-controlling-and-monitoring-for-risk-free-iv-delivery" TargetMode="External"/><Relationship Id="rId7" Type="http://schemas.openxmlformats.org/officeDocument/2006/relationships/hyperlink" Target="https://www.irjet.net/archives/V7/i10/IRJET-V7I1067.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folio.co/submissions/iot-based-smart-bottle-for-healthcare#%3A~%3Atext%3DDevfolio-%2CIoT%20based%20Smart%20Bottle%20For%20Healthcare.%2Csystem%20through%20Internet%20of%20Things.%26text%3DThis%20project%20helps%20the%20caretaker%2Creverse%20flow%20of%20the%20liquid" TargetMode="External"/><Relationship Id="rId5" Type="http://schemas.openxmlformats.org/officeDocument/2006/relationships/hyperlink" Target="https://devfolio.co/submissions/iot-based-smart-bottle-for-healthcare#:~:text=Devfolio-,IoT%20based%20Smart%20Bottle%20For%20Healthcare.,system%20through%20Inter" TargetMode="External"/><Relationship Id="rId10" Type="http://schemas.openxmlformats.org/officeDocument/2006/relationships/hyperlink" Target="http://www.youtube.com/watch?v=2tCOMeBYs30" TargetMode="External"/><Relationship Id="rId4" Type="http://schemas.openxmlformats.org/officeDocument/2006/relationships/hyperlink" Target="https://ijarcce.com/wp-content/uploads/2019/04/IJARCCE.2019.8411.pdf" TargetMode="External"/><Relationship Id="rId9" Type="http://schemas.openxmlformats.org/officeDocument/2006/relationships/hyperlink" Target="https://create.arduino.cc/projecthub/abdularbi17/ultrasonic-sensor-hc-sr04-with-arduino-tutorial-327ff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lay.google.com/store/apps/details?id=com.devinterestdev.thingshow"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lose up of a logo&#10;&#10;Description automatically generated">
            <a:extLst>
              <a:ext uri="{FF2B5EF4-FFF2-40B4-BE49-F238E27FC236}">
                <a16:creationId xmlns:a16="http://schemas.microsoft.com/office/drawing/2014/main" id="{6A6FB0C6-F7F4-4307-BF27-1FE6E808CF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71969"/>
            <a:ext cx="6578417" cy="9480176"/>
          </a:xfrm>
          <a:prstGeom prst="rect">
            <a:avLst/>
          </a:prstGeom>
        </p:spPr>
      </p:pic>
      <p:pic>
        <p:nvPicPr>
          <p:cNvPr id="5" name="Picture 4"/>
          <p:cNvPicPr>
            <a:picLocks noChangeAspect="1"/>
          </p:cNvPicPr>
          <p:nvPr/>
        </p:nvPicPr>
        <p:blipFill>
          <a:blip r:embed="rId3"/>
          <a:stretch>
            <a:fillRect/>
          </a:stretch>
        </p:blipFill>
        <p:spPr>
          <a:xfrm>
            <a:off x="2723601" y="651242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35" y="5491225"/>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5" y="4316924"/>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9" name="TextBox 8">
            <a:extLst>
              <a:ext uri="{FF2B5EF4-FFF2-40B4-BE49-F238E27FC236}">
                <a16:creationId xmlns:a16="http://schemas.microsoft.com/office/drawing/2014/main" id="{01F547D2-2674-4B79-B217-E742EBE95ED1}"/>
              </a:ext>
            </a:extLst>
          </p:cNvPr>
          <p:cNvSpPr txBox="1"/>
          <p:nvPr/>
        </p:nvSpPr>
        <p:spPr>
          <a:xfrm>
            <a:off x="1336936" y="4796353"/>
            <a:ext cx="4184104" cy="58477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“SMART ELECTROLYTE MONITORING SYSTEM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176953BA-FB30-4654-B7EF-7A6CA45517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5" y="212912"/>
            <a:ext cx="6578417" cy="9480176"/>
          </a:xfrm>
          <a:prstGeom prst="rect">
            <a:avLst/>
          </a:prstGeom>
        </p:spPr>
      </p:pic>
      <p:sp>
        <p:nvSpPr>
          <p:cNvPr id="17" name="TextBox 16">
            <a:extLst>
              <a:ext uri="{FF2B5EF4-FFF2-40B4-BE49-F238E27FC236}">
                <a16:creationId xmlns:a16="http://schemas.microsoft.com/office/drawing/2014/main" id="{0EF2B887-1D47-4AEE-B5BB-844CAB578D1E}"/>
              </a:ext>
            </a:extLst>
          </p:cNvPr>
          <p:cNvSpPr txBox="1"/>
          <p:nvPr/>
        </p:nvSpPr>
        <p:spPr>
          <a:xfrm>
            <a:off x="4602906" y="4898092"/>
            <a:ext cx="134189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Arudino IDE</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260EC5-1CAE-4477-B073-751834B30645}"/>
              </a:ext>
            </a:extLst>
          </p:cNvPr>
          <p:cNvSpPr txBox="1"/>
          <p:nvPr/>
        </p:nvSpPr>
        <p:spPr>
          <a:xfrm>
            <a:off x="418723" y="795914"/>
            <a:ext cx="1742965"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SOFTWARE USED</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FA77B9-1890-4D88-8F4F-1D6870193167}"/>
              </a:ext>
            </a:extLst>
          </p:cNvPr>
          <p:cNvSpPr txBox="1"/>
          <p:nvPr/>
        </p:nvSpPr>
        <p:spPr>
          <a:xfrm>
            <a:off x="418723" y="1672657"/>
            <a:ext cx="3429000" cy="3841693"/>
          </a:xfrm>
          <a:prstGeom prst="rect">
            <a:avLst/>
          </a:prstGeom>
          <a:noFill/>
        </p:spPr>
        <p:txBody>
          <a:bodyPr wrap="square">
            <a:spAutoFit/>
          </a:bodyPr>
          <a:lstStyle/>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Arduino Integrated Development Environment (IDE) is a cross-platform application (for Windows, macOS, Linux) that is written in functions from C and C++. It is used to write and upload programs to Arduino compatible boards.</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Arduino board is connected to a computer via USB, where it connects with the Arduino development environment (IDE). The user writes the Arduino code in the IDE, then uploads it to the microcontroller which executes the code, interacting with inputs and outputs such as sensors, motors, and lights. Arduino serial monitor can be opened by clicking on the magnifying glass icon on the upper right side of the IDE or under tools. The serial monitor is used mainly for interacting with the Arduino board using the computer and is a great tool for real-time monitoring and debugging.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F66727-EC22-4354-8F61-311D1E33455C}"/>
              </a:ext>
            </a:extLst>
          </p:cNvPr>
          <p:cNvSpPr txBox="1"/>
          <p:nvPr/>
        </p:nvSpPr>
        <p:spPr>
          <a:xfrm>
            <a:off x="418723" y="1257158"/>
            <a:ext cx="127296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ARDUINO IDE</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7E6F5A-605C-4AAC-BD03-15A66B748771}"/>
              </a:ext>
            </a:extLst>
          </p:cNvPr>
          <p:cNvSpPr txBox="1"/>
          <p:nvPr/>
        </p:nvSpPr>
        <p:spPr>
          <a:xfrm>
            <a:off x="3323729" y="9261335"/>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p:txBody>
      </p:sp>
      <p:pic>
        <p:nvPicPr>
          <p:cNvPr id="1028" name="Picture 4" descr="Arduino IDE - JavaTpoint">
            <a:extLst>
              <a:ext uri="{FF2B5EF4-FFF2-40B4-BE49-F238E27FC236}">
                <a16:creationId xmlns:a16="http://schemas.microsoft.com/office/drawing/2014/main" id="{AE0EF522-263F-4B1B-BEDA-7CA9D39657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0211" y="1500842"/>
            <a:ext cx="2519066" cy="20630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P8266 Modem Sleep with MQTT code – EF Computer">
            <a:extLst>
              <a:ext uri="{FF2B5EF4-FFF2-40B4-BE49-F238E27FC236}">
                <a16:creationId xmlns:a16="http://schemas.microsoft.com/office/drawing/2014/main" id="{97D4C9B4-3AE3-4812-8642-16CE346E5E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877" y="3298080"/>
            <a:ext cx="1751951" cy="17877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ngspeak - Industrial IoT Supplier Profile | IoT ONE Digital  Transformation Advisors">
            <a:extLst>
              <a:ext uri="{FF2B5EF4-FFF2-40B4-BE49-F238E27FC236}">
                <a16:creationId xmlns:a16="http://schemas.microsoft.com/office/drawing/2014/main" id="{4581D682-9DAE-48AC-88D5-378338C54C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95" y="6301859"/>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05B631B-A98C-4813-996D-E728E0D07B52}"/>
              </a:ext>
            </a:extLst>
          </p:cNvPr>
          <p:cNvSpPr txBox="1"/>
          <p:nvPr/>
        </p:nvSpPr>
        <p:spPr>
          <a:xfrm>
            <a:off x="3028994" y="5797043"/>
            <a:ext cx="3429000" cy="3438505"/>
          </a:xfrm>
          <a:prstGeom prst="rect">
            <a:avLst/>
          </a:prstGeom>
          <a:noFill/>
        </p:spPr>
        <p:txBody>
          <a:bodyPr wrap="square">
            <a:spAutoFit/>
          </a:bodyPr>
          <a:lstStyle/>
          <a:p>
            <a:pPr algn="just">
              <a:lnSpc>
                <a:spcPct val="107000"/>
              </a:lnSpc>
              <a:spcAft>
                <a:spcPts val="800"/>
              </a:spcAft>
            </a:pP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ThingSpeak is an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open-source</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(IoT) application and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to store and retrieve data from things using the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and MQTT protocol over the Internet or via a Local Area Network. ThingSpeak enables the creation of sensor logging applications, location tracking applications, and a social network of things with status updates. ThingSpeak has integrated support from the numerical software MATLAB from MathWorks, allowing users to analyze and visualize uploaded data using MATLAB. Arduino or other compatible hardware can write or read data to or from </a:t>
            </a:r>
            <a:r>
              <a:rPr lang="en-US" sz="1200" dirty="0" err="1">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ThingSpeak</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an open data platform for the Internet of Things with MATLAB analytics and visualization. </a:t>
            </a:r>
            <a:r>
              <a:rPr lang="en-US" sz="1200" dirty="0" err="1">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ThingSpeak</a:t>
            </a:r>
            <a:r>
              <a:rPr lang="en-US" sz="12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offers free data storage and analysis of time-stamped numeric or alphanumeric data. </a:t>
            </a:r>
            <a:endParaRPr lang="en-IN"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510EC91-360E-4970-8E31-3DF566673BF1}"/>
              </a:ext>
            </a:extLst>
          </p:cNvPr>
          <p:cNvSpPr txBox="1"/>
          <p:nvPr/>
        </p:nvSpPr>
        <p:spPr>
          <a:xfrm>
            <a:off x="2967618" y="5453228"/>
            <a:ext cx="127296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THINGSPEAK</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44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5098A310-BE55-40A1-9F11-89216F3AF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9" name="TextBox 8"/>
          <p:cNvSpPr txBox="1"/>
          <p:nvPr/>
        </p:nvSpPr>
        <p:spPr>
          <a:xfrm>
            <a:off x="606945" y="940869"/>
            <a:ext cx="793590" cy="338554"/>
          </a:xfrm>
          <a:prstGeom prst="rect">
            <a:avLst/>
          </a:prstGeom>
          <a:noFill/>
        </p:spPr>
        <p:txBody>
          <a:bodyPr wrap="square" rtlCol="0">
            <a:spAutoFit/>
          </a:bodyPr>
          <a:lstStyle/>
          <a:p>
            <a:pPr algn="just"/>
            <a:r>
              <a:rPr lang="en-GB" sz="1600" dirty="0">
                <a:latin typeface="Times New Roman" panose="02020603050405020304" pitchFamily="18" charset="0"/>
                <a:cs typeface="Times New Roman" panose="02020603050405020304" pitchFamily="18" charset="0"/>
              </a:rPr>
              <a:t>CODE</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ABF0928-B683-4916-A583-2B9EFFC25649}"/>
              </a:ext>
            </a:extLst>
          </p:cNvPr>
          <p:cNvSpPr txBox="1"/>
          <p:nvPr/>
        </p:nvSpPr>
        <p:spPr>
          <a:xfrm>
            <a:off x="630093" y="1270041"/>
            <a:ext cx="4509066" cy="307777"/>
          </a:xfrm>
          <a:prstGeom prst="rect">
            <a:avLst/>
          </a:prstGeom>
          <a:noFill/>
        </p:spPr>
        <p:txBody>
          <a:bodyPr wrap="square" rtlCol="0">
            <a:spAutoFit/>
          </a:bodyPr>
          <a:lstStyle/>
          <a:p>
            <a:pPr algn="just"/>
            <a:r>
              <a:rPr lang="en-GB" sz="1400" dirty="0">
                <a:latin typeface="Times New Roman" panose="02020603050405020304" pitchFamily="18" charset="0"/>
                <a:cs typeface="Times New Roman" panose="02020603050405020304" pitchFamily="18" charset="0"/>
              </a:rPr>
              <a:t>LEVEL MEASUREMENT USING ULTRA SONIC</a:t>
            </a:r>
            <a:endParaRPr lang="en-IN" sz="1400" dirty="0">
              <a:latin typeface="Times New Roman" panose="02020603050405020304" pitchFamily="18" charset="0"/>
              <a:cs typeface="Times New Roman" panose="02020603050405020304" pitchFamily="18" charset="0"/>
            </a:endParaRPr>
          </a:p>
        </p:txBody>
      </p:sp>
      <p:pic>
        <p:nvPicPr>
          <p:cNvPr id="12" name="image1.jpeg">
            <a:extLst>
              <a:ext uri="{FF2B5EF4-FFF2-40B4-BE49-F238E27FC236}">
                <a16:creationId xmlns:a16="http://schemas.microsoft.com/office/drawing/2014/main" id="{5D656975-76B2-4BDE-8C2F-0A88D838843C}"/>
              </a:ext>
            </a:extLst>
          </p:cNvPr>
          <p:cNvPicPr/>
          <p:nvPr/>
        </p:nvPicPr>
        <p:blipFill>
          <a:blip r:embed="rId3" cstate="print"/>
          <a:stretch>
            <a:fillRect/>
          </a:stretch>
        </p:blipFill>
        <p:spPr>
          <a:xfrm>
            <a:off x="1411906" y="1758248"/>
            <a:ext cx="4034186" cy="2413456"/>
          </a:xfrm>
          <a:prstGeom prst="rect">
            <a:avLst/>
          </a:prstGeom>
        </p:spPr>
      </p:pic>
      <p:sp>
        <p:nvSpPr>
          <p:cNvPr id="13" name="TextBox 12">
            <a:extLst>
              <a:ext uri="{FF2B5EF4-FFF2-40B4-BE49-F238E27FC236}">
                <a16:creationId xmlns:a16="http://schemas.microsoft.com/office/drawing/2014/main" id="{6925E252-F3FF-4DEC-9C47-C060611A0BCD}"/>
              </a:ext>
            </a:extLst>
          </p:cNvPr>
          <p:cNvSpPr txBox="1"/>
          <p:nvPr/>
        </p:nvSpPr>
        <p:spPr>
          <a:xfrm>
            <a:off x="606945" y="4636750"/>
            <a:ext cx="4931259" cy="3385542"/>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Connections of the ultrasonic sensor and buzzer to the Arduino:</a:t>
            </a:r>
          </a:p>
          <a:p>
            <a:endParaRPr lang="en-US" sz="1200" dirty="0">
              <a:latin typeface="Times New Roman" panose="02020603050405020304" pitchFamily="18" charset="0"/>
            </a:endParaRPr>
          </a:p>
          <a:p>
            <a:pPr marL="101600"/>
            <a:r>
              <a:rPr lang="en-US" sz="1200" dirty="0">
                <a:effectLst/>
                <a:latin typeface="Times New Roman" panose="02020603050405020304" pitchFamily="18" charset="0"/>
                <a:ea typeface="Times New Roman" panose="02020603050405020304" pitchFamily="18" charset="0"/>
              </a:rPr>
              <a:t>Buzzer: +ve to pin 8</a:t>
            </a:r>
            <a:endParaRPr lang="en-IN" sz="1200" dirty="0">
              <a:latin typeface="Times New Roman" panose="02020603050405020304" pitchFamily="18" charset="0"/>
              <a:ea typeface="Times New Roman" panose="02020603050405020304" pitchFamily="18" charset="0"/>
            </a:endParaRPr>
          </a:p>
          <a:p>
            <a:pPr marL="101600"/>
            <a:r>
              <a:rPr lang="en-IN" sz="12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-ve to ground</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spcBef>
                <a:spcPts val="3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01600">
              <a:tabLst>
                <a:tab pos="1510665" algn="l"/>
              </a:tabLst>
            </a:pPr>
            <a:r>
              <a:rPr lang="en-US" sz="1200" dirty="0">
                <a:effectLst/>
                <a:latin typeface="Times New Roman" panose="02020603050405020304" pitchFamily="18" charset="0"/>
                <a:ea typeface="Times New Roman" panose="02020603050405020304" pitchFamily="18" charset="0"/>
              </a:rPr>
              <a:t>Ultrasonic</a:t>
            </a:r>
            <a:r>
              <a:rPr lang="en-US" sz="1200" b="1"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sensor</a:t>
            </a:r>
            <a:r>
              <a:rPr lang="en-US" sz="1200" b="1"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Vcc </a:t>
            </a:r>
            <a:r>
              <a:rPr lang="en-US" sz="1200" spc="10" dirty="0">
                <a:effectLst/>
                <a:latin typeface="Times New Roman" panose="02020603050405020304" pitchFamily="18" charset="0"/>
                <a:ea typeface="Times New Roman" panose="02020603050405020304" pitchFamily="18" charset="0"/>
              </a:rPr>
              <a:t>to</a:t>
            </a:r>
            <a:r>
              <a:rPr lang="en-US" sz="1200" spc="-75" dirty="0">
                <a:effectLst/>
                <a:latin typeface="Times New Roman" panose="02020603050405020304" pitchFamily="18" charset="0"/>
                <a:ea typeface="Times New Roman" panose="02020603050405020304" pitchFamily="18" charset="0"/>
              </a:rPr>
              <a:t> </a:t>
            </a:r>
            <a:r>
              <a:rPr lang="en-US" sz="1200" spc="25" dirty="0">
                <a:effectLst/>
                <a:latin typeface="Times New Roman" panose="02020603050405020304" pitchFamily="18" charset="0"/>
                <a:ea typeface="Times New Roman" panose="02020603050405020304" pitchFamily="18" charset="0"/>
              </a:rPr>
              <a:t>5V</a:t>
            </a:r>
          </a:p>
          <a:p>
            <a:pPr marL="101600">
              <a:tabLst>
                <a:tab pos="1510665" algn="l"/>
              </a:tabLst>
            </a:pPr>
            <a:r>
              <a:rPr lang="en-US" sz="1200" spc="25" dirty="0">
                <a:latin typeface="Times New Roman" panose="02020603050405020304" pitchFamily="18" charset="0"/>
                <a:ea typeface="Times New Roman" panose="02020603050405020304" pitchFamily="18" charset="0"/>
              </a:rPr>
              <a:t>                            Gnd to Ground</a:t>
            </a:r>
          </a:p>
          <a:p>
            <a:pPr marL="101600">
              <a:tabLst>
                <a:tab pos="1510665" algn="l"/>
              </a:tabLst>
            </a:pPr>
            <a:r>
              <a:rPr lang="en-US" sz="1200" spc="25" dirty="0">
                <a:latin typeface="Times New Roman" panose="02020603050405020304" pitchFamily="18" charset="0"/>
                <a:ea typeface="Times New Roman" panose="02020603050405020304" pitchFamily="18" charset="0"/>
              </a:rPr>
              <a:t>                            Trig to pin 12</a:t>
            </a:r>
          </a:p>
          <a:p>
            <a:pPr marL="101600">
              <a:tabLst>
                <a:tab pos="1510665" algn="l"/>
              </a:tabLst>
            </a:pPr>
            <a:r>
              <a:rPr lang="en-US" sz="1200" spc="25" dirty="0">
                <a:latin typeface="Times New Roman" panose="02020603050405020304" pitchFamily="18" charset="0"/>
                <a:ea typeface="Times New Roman" panose="02020603050405020304" pitchFamily="18" charset="0"/>
              </a:rPr>
              <a:t>                            Echo to pin 3	</a:t>
            </a:r>
            <a:endParaRPr lang="en-IN" sz="1200" dirty="0"/>
          </a:p>
          <a:p>
            <a:endParaRPr lang="en-IN" sz="1200" dirty="0"/>
          </a:p>
          <a:p>
            <a:r>
              <a:rPr lang="en-IN" sz="1400" dirty="0">
                <a:latin typeface="Times New Roman" panose="02020603050405020304" pitchFamily="18" charset="0"/>
                <a:cs typeface="Times New Roman" panose="02020603050405020304" pitchFamily="18" charset="0"/>
              </a:rPr>
              <a:t>WiFi Module- ESP8266</a:t>
            </a:r>
            <a:r>
              <a:rPr lang="en-IN" sz="1400" dirty="0"/>
              <a:t>:</a:t>
            </a:r>
          </a:p>
          <a:p>
            <a:endParaRPr lang="en-IN" sz="1400" dirty="0"/>
          </a:p>
          <a:p>
            <a:endParaRPr lang="en-IN" sz="1400" dirty="0"/>
          </a:p>
          <a:p>
            <a:endParaRPr lang="en-IN" sz="1400" dirty="0"/>
          </a:p>
          <a:p>
            <a:endParaRPr lang="en-IN" sz="1200" dirty="0"/>
          </a:p>
          <a:p>
            <a:endParaRPr lang="en-IN" sz="1200" dirty="0"/>
          </a:p>
        </p:txBody>
      </p:sp>
      <p:pic>
        <p:nvPicPr>
          <p:cNvPr id="14" name="image2.jpeg">
            <a:extLst>
              <a:ext uri="{FF2B5EF4-FFF2-40B4-BE49-F238E27FC236}">
                <a16:creationId xmlns:a16="http://schemas.microsoft.com/office/drawing/2014/main" id="{572F2FE7-2BDC-42AD-BF1B-63D5836092BE}"/>
              </a:ext>
            </a:extLst>
          </p:cNvPr>
          <p:cNvPicPr/>
          <p:nvPr/>
        </p:nvPicPr>
        <p:blipFill>
          <a:blip r:embed="rId4" cstate="print"/>
          <a:stretch>
            <a:fillRect/>
          </a:stretch>
        </p:blipFill>
        <p:spPr>
          <a:xfrm>
            <a:off x="1772586" y="6956185"/>
            <a:ext cx="3016772" cy="2074898"/>
          </a:xfrm>
          <a:prstGeom prst="rect">
            <a:avLst/>
          </a:prstGeom>
        </p:spPr>
      </p:pic>
      <p:sp>
        <p:nvSpPr>
          <p:cNvPr id="8" name="TextBox 7">
            <a:extLst>
              <a:ext uri="{FF2B5EF4-FFF2-40B4-BE49-F238E27FC236}">
                <a16:creationId xmlns:a16="http://schemas.microsoft.com/office/drawing/2014/main" id="{7E9C2878-674B-44D9-A76B-723EF5EA7C7A}"/>
              </a:ext>
            </a:extLst>
          </p:cNvPr>
          <p:cNvSpPr txBox="1"/>
          <p:nvPr/>
        </p:nvSpPr>
        <p:spPr>
          <a:xfrm>
            <a:off x="2246028" y="9031083"/>
            <a:ext cx="2822097"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Arudino Uno and the Wi-Fi module</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1577B22-EF17-4CF8-90BA-D3BBFF0C0F21}"/>
              </a:ext>
            </a:extLst>
          </p:cNvPr>
          <p:cNvSpPr txBox="1"/>
          <p:nvPr/>
        </p:nvSpPr>
        <p:spPr>
          <a:xfrm>
            <a:off x="2174997" y="4221468"/>
            <a:ext cx="2964161" cy="251817"/>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Level Measurement using ultrasonic</a:t>
            </a:r>
            <a:endParaRPr lang="en-IN"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1976DFD-ADF5-4553-9B3D-5E1DFF4FF64E}"/>
              </a:ext>
            </a:extLst>
          </p:cNvPr>
          <p:cNvSpPr txBox="1"/>
          <p:nvPr/>
        </p:nvSpPr>
        <p:spPr>
          <a:xfrm>
            <a:off x="3336150" y="9313223"/>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1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5098A310-BE55-40A1-9F11-89216F3AF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
        <p:nvSpPr>
          <p:cNvPr id="13" name="TextBox 12">
            <a:extLst>
              <a:ext uri="{FF2B5EF4-FFF2-40B4-BE49-F238E27FC236}">
                <a16:creationId xmlns:a16="http://schemas.microsoft.com/office/drawing/2014/main" id="{6925E252-F3FF-4DEC-9C47-C060611A0BCD}"/>
              </a:ext>
            </a:extLst>
          </p:cNvPr>
          <p:cNvSpPr txBox="1"/>
          <p:nvPr/>
        </p:nvSpPr>
        <p:spPr>
          <a:xfrm>
            <a:off x="380556" y="899318"/>
            <a:ext cx="6096884" cy="8373190"/>
          </a:xfrm>
          <a:prstGeom prst="rect">
            <a:avLst/>
          </a:prstGeom>
          <a:noFill/>
        </p:spPr>
        <p:txBody>
          <a:bodyPr wrap="square">
            <a:spAutoFit/>
          </a:bodyPr>
          <a:lstStyle/>
          <a:p>
            <a:pPr marL="101600" marR="3856990" algn="just">
              <a:lnSpc>
                <a:spcPct val="173000"/>
              </a:lnSpc>
              <a:spcBef>
                <a:spcPts val="86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#include&lt;SoftwareSerial.h&gt; </a:t>
            </a:r>
          </a:p>
          <a:p>
            <a:pPr marL="101600" marR="3856990" algn="just">
              <a:lnSpc>
                <a:spcPct val="173000"/>
              </a:lnSpc>
              <a:spcBef>
                <a:spcPts val="86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int Buzzer = 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lnSpc>
                <a:spcPts val="1295"/>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#define </a:t>
            </a:r>
            <a:r>
              <a:rPr lang="en-US" sz="1200" spc="15" dirty="0">
                <a:effectLst/>
                <a:latin typeface="Times New Roman" panose="02020603050405020304" pitchFamily="18" charset="0"/>
                <a:ea typeface="Times New Roman" panose="02020603050405020304" pitchFamily="18" charset="0"/>
                <a:cs typeface="Times New Roman" panose="02020603050405020304" pitchFamily="18" charset="0"/>
              </a:rPr>
              <a:t>RX</a:t>
            </a:r>
            <a:r>
              <a:rPr lang="en-US" sz="1200"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spcBef>
                <a:spcPts val="98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#define </a:t>
            </a:r>
            <a:r>
              <a:rPr lang="en-US" sz="1200" spc="30" dirty="0">
                <a:effectLst/>
                <a:latin typeface="Times New Roman" panose="02020603050405020304" pitchFamily="18" charset="0"/>
                <a:ea typeface="Times New Roman" panose="02020603050405020304" pitchFamily="18" charset="0"/>
                <a:cs typeface="Times New Roman" panose="02020603050405020304" pitchFamily="18" charset="0"/>
              </a:rPr>
              <a:t>TX</a:t>
            </a:r>
            <a:r>
              <a:rPr lang="en-US" sz="12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spcBef>
                <a:spcPts val="98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#define echoPin 13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spcBef>
                <a:spcPts val="94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#define trigPin 12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spcBef>
                <a:spcPts val="98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int duration, distance;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marR="2553970" algn="just">
              <a:lnSpc>
                <a:spcPct val="173000"/>
              </a:lnSpc>
              <a:spcBef>
                <a:spcPts val="945"/>
              </a:spcBef>
              <a:spcAft>
                <a:spcPts val="0"/>
              </a:spcAft>
              <a:tabLst>
                <a:tab pos="251714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String </a:t>
            </a:r>
            <a:r>
              <a:rPr lang="en-US" sz="1200" spc="-15" dirty="0">
                <a:effectLst/>
                <a:latin typeface="Times New Roman" panose="02020603050405020304" pitchFamily="18" charset="0"/>
                <a:ea typeface="Times New Roman" panose="02020603050405020304" pitchFamily="18" charset="0"/>
                <a:cs typeface="Times New Roman" panose="02020603050405020304" pitchFamily="18" charset="0"/>
              </a:rPr>
              <a:t>AP</a:t>
            </a:r>
            <a:r>
              <a:rPr lang="en-US" sz="12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"ACT101461338980";	// AP</a:t>
            </a:r>
            <a:r>
              <a:rPr lang="en-US" sz="12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5" dirty="0">
                <a:effectLst/>
                <a:latin typeface="Times New Roman" panose="02020603050405020304" pitchFamily="18" charset="0"/>
                <a:ea typeface="Times New Roman" panose="02020603050405020304" pitchFamily="18" charset="0"/>
                <a:cs typeface="Times New Roman" panose="02020603050405020304" pitchFamily="18" charset="0"/>
              </a:rPr>
              <a:t>NAME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String PASS = "93409729"; // AP</a:t>
            </a:r>
            <a:r>
              <a:rPr lang="en-US" sz="1200"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spcBef>
                <a:spcPts val="1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String API = "14T88BTPCFG2TZ3B"; // Write API KEY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marR="3383280" algn="just">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String HOST = "api.thingspeak.com"; String PORT = "80";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marR="4236720" algn="just">
              <a:lnSpc>
                <a:spcPct val="173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String field = "field1";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countTrueCommand;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int</a:t>
            </a:r>
            <a:r>
              <a:rPr lang="en-US" sz="12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countTimeCommand; boolean found = false;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valSensor =</a:t>
            </a:r>
            <a:r>
              <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1600" algn="just">
              <a:lnSpc>
                <a:spcPts val="127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SoftwareSerial esp8266(RX,TX);</a:t>
            </a:r>
          </a:p>
          <a:p>
            <a:pPr marL="101600" algn="just">
              <a:lnSpc>
                <a:spcPts val="1270"/>
              </a:lnSpc>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175260" marR="3856990" indent="-73660">
              <a:lnSpc>
                <a:spcPct val="171000"/>
              </a:lnSpc>
              <a:spcBef>
                <a:spcPts val="485"/>
              </a:spcBef>
              <a:spcAft>
                <a:spcPts val="0"/>
              </a:spcAft>
            </a:pPr>
            <a:r>
              <a:rPr lang="en-US" sz="1200" dirty="0">
                <a:effectLst/>
                <a:latin typeface="Times New Roman" panose="02020603050405020304" pitchFamily="18" charset="0"/>
                <a:ea typeface="Times New Roman" panose="02020603050405020304" pitchFamily="18" charset="0"/>
              </a:rPr>
              <a:t>void setup() { Serial.begin(9600); esp8266.begin(115200); sendCommand("AT",5,"OK");</a:t>
            </a:r>
            <a:endParaRPr lang="en-IN" sz="1200" dirty="0">
              <a:effectLst/>
              <a:latin typeface="Times New Roman" panose="02020603050405020304" pitchFamily="18" charset="0"/>
              <a:ea typeface="Times New Roman" panose="02020603050405020304" pitchFamily="18" charset="0"/>
            </a:endParaRPr>
          </a:p>
          <a:p>
            <a:pPr marL="179705" marR="1263015">
              <a:lnSpc>
                <a:spcPct val="173000"/>
              </a:lnSpc>
              <a:spcBef>
                <a:spcPts val="50"/>
              </a:spcBef>
              <a:spcAft>
                <a:spcPts val="0"/>
              </a:spcAft>
            </a:pPr>
            <a:r>
              <a:rPr lang="en-US" sz="1200" dirty="0">
                <a:effectLst/>
                <a:latin typeface="Times New Roman" panose="02020603050405020304" pitchFamily="18" charset="0"/>
                <a:ea typeface="Times New Roman" panose="02020603050405020304" pitchFamily="18" charset="0"/>
              </a:rPr>
              <a:t>sendCommand("AT+CWMODE=1",5,"OK"); sendCommand("AT+CWJAP=\""+ AP +"\",\""+ PASS +"\"",20,"OK");</a:t>
            </a:r>
            <a:endParaRPr lang="en-IN" sz="1200" dirty="0">
              <a:effectLst/>
              <a:latin typeface="Times New Roman" panose="02020603050405020304" pitchFamily="18" charset="0"/>
              <a:ea typeface="Times New Roman" panose="02020603050405020304" pitchFamily="18" charset="0"/>
            </a:endParaRPr>
          </a:p>
          <a:p>
            <a:pPr marL="101600">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lgn="just">
              <a:lnSpc>
                <a:spcPts val="127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B261A692-D261-4A15-8CF9-FF6902FE5254}"/>
              </a:ext>
            </a:extLst>
          </p:cNvPr>
          <p:cNvSpPr txBox="1"/>
          <p:nvPr/>
        </p:nvSpPr>
        <p:spPr>
          <a:xfrm>
            <a:off x="3323729" y="9059314"/>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08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5098A310-BE55-40A1-9F11-89216F3AF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
        <p:nvSpPr>
          <p:cNvPr id="13" name="TextBox 12">
            <a:extLst>
              <a:ext uri="{FF2B5EF4-FFF2-40B4-BE49-F238E27FC236}">
                <a16:creationId xmlns:a16="http://schemas.microsoft.com/office/drawing/2014/main" id="{6925E252-F3FF-4DEC-9C47-C060611A0BCD}"/>
              </a:ext>
            </a:extLst>
          </p:cNvPr>
          <p:cNvSpPr txBox="1"/>
          <p:nvPr/>
        </p:nvSpPr>
        <p:spPr>
          <a:xfrm>
            <a:off x="380556" y="1614425"/>
            <a:ext cx="6096884" cy="7144776"/>
          </a:xfrm>
          <a:prstGeom prst="rect">
            <a:avLst/>
          </a:prstGeom>
          <a:noFill/>
        </p:spPr>
        <p:txBody>
          <a:bodyPr wrap="square">
            <a:spAutoFit/>
          </a:bodyPr>
          <a:lstStyle/>
          <a:p>
            <a:pPr marL="101600"/>
            <a:r>
              <a:rPr lang="en-US" sz="1200" dirty="0">
                <a:effectLst/>
                <a:latin typeface="Times New Roman" panose="02020603050405020304" pitchFamily="18" charset="0"/>
                <a:ea typeface="Times New Roman" panose="02020603050405020304" pitchFamily="18" charset="0"/>
              </a:rPr>
              <a:t>void loop() {</a:t>
            </a:r>
            <a:endParaRPr lang="en-IN" sz="1200" dirty="0">
              <a:effectLst/>
              <a:latin typeface="Times New Roman" panose="02020603050405020304" pitchFamily="18" charset="0"/>
              <a:ea typeface="Times New Roman" panose="02020603050405020304" pitchFamily="18" charset="0"/>
            </a:endParaRPr>
          </a:p>
          <a:p>
            <a:pPr marL="138430">
              <a:spcBef>
                <a:spcPts val="985"/>
              </a:spcBef>
              <a:spcAft>
                <a:spcPts val="0"/>
              </a:spcAft>
            </a:pPr>
            <a:r>
              <a:rPr lang="en-US" sz="1200" dirty="0">
                <a:effectLst/>
                <a:latin typeface="Times New Roman" panose="02020603050405020304" pitchFamily="18" charset="0"/>
                <a:ea typeface="Times New Roman" panose="02020603050405020304" pitchFamily="18" charset="0"/>
              </a:rPr>
              <a:t>valSensor = getSensorData();</a:t>
            </a:r>
            <a:endParaRPr lang="en-IN" sz="1200" dirty="0">
              <a:effectLst/>
              <a:latin typeface="Times New Roman" panose="02020603050405020304" pitchFamily="18" charset="0"/>
              <a:ea typeface="Times New Roman" panose="02020603050405020304" pitchFamily="18" charset="0"/>
            </a:endParaRPr>
          </a:p>
          <a:p>
            <a:pPr marL="101600" marR="422275" indent="36195">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String getData = "GET /update?api_key="+ API +"&amp;"+ field +"="+String(valSensor); sendCommand("AT+CIPMUX=1",5,"OK"); sendCommand("AT+CIPSTART=0,\"TCP\",\""+ HOST +"\","+ PORT,15,"OK");</a:t>
            </a:r>
            <a:endParaRPr lang="en-IN" sz="1200" dirty="0">
              <a:effectLst/>
              <a:latin typeface="Times New Roman" panose="02020603050405020304" pitchFamily="18" charset="0"/>
              <a:ea typeface="Times New Roman" panose="02020603050405020304" pitchFamily="18" charset="0"/>
            </a:endParaRPr>
          </a:p>
          <a:p>
            <a:pPr marL="138430">
              <a:lnSpc>
                <a:spcPct val="172000"/>
              </a:lnSpc>
            </a:pPr>
            <a:r>
              <a:rPr lang="en-US" sz="1200" dirty="0">
                <a:effectLst/>
                <a:latin typeface="Times New Roman" panose="02020603050405020304" pitchFamily="18" charset="0"/>
                <a:ea typeface="Times New Roman" panose="02020603050405020304" pitchFamily="18" charset="0"/>
              </a:rPr>
              <a:t>sendCommand("AT+CIPSEND=0," +String(getData.length()+4),4,"&gt;"); esp8266.println(getData);delay(1500);countTrueCommand++; sendCommand("AT+CIPCLOSE=0",5,"OK");</a:t>
            </a:r>
            <a:endParaRPr lang="en-IN" sz="1200" dirty="0">
              <a:effectLst/>
              <a:latin typeface="Times New Roman" panose="02020603050405020304" pitchFamily="18" charset="0"/>
              <a:ea typeface="Times New Roman" panose="02020603050405020304" pitchFamily="18" charset="0"/>
            </a:endParaRPr>
          </a:p>
          <a:p>
            <a:pPr marL="252730" marR="3383280" indent="-114300">
              <a:lnSpc>
                <a:spcPct val="172000"/>
              </a:lnSpc>
              <a:spcAft>
                <a:spcPts val="0"/>
              </a:spcAft>
            </a:pPr>
            <a:r>
              <a:rPr lang="en-US" sz="1200" dirty="0">
                <a:effectLst/>
                <a:latin typeface="Times New Roman" panose="02020603050405020304" pitchFamily="18" charset="0"/>
                <a:ea typeface="Times New Roman" panose="02020603050405020304" pitchFamily="18" charset="0"/>
              </a:rPr>
              <a:t>digitalWrite(trigPin, HIGH); delayMicroseconds(10); digitalWrite(trigPin, LOW); duration = pulseIn(echoPin, HIGH); distance = duration * 0.034 / 2;</a:t>
            </a:r>
            <a:endParaRPr lang="en-IN" sz="1200" dirty="0">
              <a:effectLst/>
              <a:latin typeface="Times New Roman" panose="02020603050405020304" pitchFamily="18" charset="0"/>
              <a:ea typeface="Times New Roman" panose="02020603050405020304" pitchFamily="18" charset="0"/>
            </a:endParaRPr>
          </a:p>
          <a:p>
            <a:pPr marL="175260">
              <a:spcBef>
                <a:spcPts val="5"/>
              </a:spcBef>
              <a:spcAft>
                <a:spcPts val="0"/>
              </a:spcAft>
            </a:pPr>
            <a:r>
              <a:rPr lang="en-US" sz="1200" dirty="0">
                <a:effectLst/>
                <a:latin typeface="Times New Roman" panose="02020603050405020304" pitchFamily="18" charset="0"/>
                <a:ea typeface="Times New Roman" panose="02020603050405020304" pitchFamily="18" charset="0"/>
              </a:rPr>
              <a:t>if (distance &gt; 7)</a:t>
            </a:r>
            <a:endParaRPr lang="en-IN" sz="1200" dirty="0">
              <a:effectLst/>
              <a:latin typeface="Times New Roman" panose="02020603050405020304" pitchFamily="18" charset="0"/>
              <a:ea typeface="Times New Roman" panose="02020603050405020304" pitchFamily="18" charset="0"/>
            </a:endParaRPr>
          </a:p>
          <a:p>
            <a:pPr marL="4038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403860" marR="3383280">
              <a:lnSpc>
                <a:spcPct val="172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Serial.println("object detected"); Serial.print("distance= "); Serial.print(distance); Serial.print("\n"); digitalWrite(Buzzer,LOW);</a:t>
            </a:r>
            <a:endParaRPr lang="en-IN" sz="1200" dirty="0">
              <a:effectLst/>
              <a:latin typeface="Times New Roman" panose="02020603050405020304" pitchFamily="18" charset="0"/>
              <a:ea typeface="Times New Roman" panose="02020603050405020304" pitchFamily="18" charset="0"/>
            </a:endParaRPr>
          </a:p>
          <a:p>
            <a:pPr marL="403860">
              <a:spcBef>
                <a:spcPts val="1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8062C8CF-185C-4B27-B8DA-280275C7A96C}"/>
              </a:ext>
            </a:extLst>
          </p:cNvPr>
          <p:cNvSpPr txBox="1"/>
          <p:nvPr/>
        </p:nvSpPr>
        <p:spPr>
          <a:xfrm>
            <a:off x="3323729" y="9059314"/>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9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5098A310-BE55-40A1-9F11-89216F3AF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
        <p:nvSpPr>
          <p:cNvPr id="13" name="TextBox 12">
            <a:extLst>
              <a:ext uri="{FF2B5EF4-FFF2-40B4-BE49-F238E27FC236}">
                <a16:creationId xmlns:a16="http://schemas.microsoft.com/office/drawing/2014/main" id="{6925E252-F3FF-4DEC-9C47-C060611A0BCD}"/>
              </a:ext>
            </a:extLst>
          </p:cNvPr>
          <p:cNvSpPr txBox="1"/>
          <p:nvPr/>
        </p:nvSpPr>
        <p:spPr>
          <a:xfrm>
            <a:off x="380556" y="735194"/>
            <a:ext cx="6096884" cy="9053504"/>
          </a:xfrm>
          <a:prstGeom prst="rect">
            <a:avLst/>
          </a:prstGeom>
          <a:noFill/>
        </p:spPr>
        <p:txBody>
          <a:bodyPr wrap="square">
            <a:spAutoFit/>
          </a:bodyPr>
          <a:lstStyle/>
          <a:p>
            <a:pPr marL="175260">
              <a:spcBef>
                <a:spcPts val="340"/>
              </a:spcBef>
              <a:spcAft>
                <a:spcPts val="0"/>
              </a:spcAft>
            </a:pPr>
            <a:r>
              <a:rPr lang="en-US" sz="1200" dirty="0">
                <a:effectLst/>
                <a:latin typeface="Times New Roman" panose="02020603050405020304" pitchFamily="18" charset="0"/>
                <a:ea typeface="Times New Roman" panose="02020603050405020304" pitchFamily="18" charset="0"/>
              </a:rPr>
              <a:t>else {</a:t>
            </a:r>
            <a:endParaRPr lang="en-IN" sz="1200" dirty="0">
              <a:effectLst/>
              <a:latin typeface="Times New Roman" panose="02020603050405020304" pitchFamily="18" charset="0"/>
              <a:ea typeface="Times New Roman" panose="02020603050405020304" pitchFamily="18" charset="0"/>
            </a:endParaRPr>
          </a:p>
          <a:p>
            <a:pPr marL="367030" marR="3333115">
              <a:lnSpc>
                <a:spcPct val="172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Serial.println("object detected \n"); Serial.print("distance= "); Serial.print(distance); Serial.print("\n"); tone(Buzzer,400);</a:t>
            </a:r>
            <a:endParaRPr lang="en-IN" sz="1200" dirty="0">
              <a:effectLst/>
              <a:latin typeface="Times New Roman" panose="02020603050405020304" pitchFamily="18" charset="0"/>
              <a:ea typeface="Times New Roman" panose="02020603050405020304" pitchFamily="18" charset="0"/>
            </a:endParaRPr>
          </a:p>
          <a:p>
            <a:pPr marL="403860" marR="3856990">
              <a:lnSpc>
                <a:spcPct val="171000"/>
              </a:lnSpc>
              <a:spcBef>
                <a:spcPts val="15"/>
              </a:spcBef>
              <a:spcAft>
                <a:spcPts val="0"/>
              </a:spcAft>
            </a:pPr>
            <a:r>
              <a:rPr lang="en-US" sz="1200" dirty="0">
                <a:effectLst/>
                <a:latin typeface="Times New Roman" panose="02020603050405020304" pitchFamily="18" charset="0"/>
                <a:ea typeface="Times New Roman" panose="02020603050405020304" pitchFamily="18" charset="0"/>
              </a:rPr>
              <a:t>delay(1000); noTone(Buzzer);</a:t>
            </a:r>
            <a:endParaRPr lang="en-IN" sz="1200" dirty="0">
              <a:effectLst/>
              <a:latin typeface="Times New Roman" panose="02020603050405020304" pitchFamily="18" charset="0"/>
              <a:ea typeface="Times New Roman" panose="02020603050405020304" pitchFamily="18" charset="0"/>
            </a:endParaRPr>
          </a:p>
          <a:p>
            <a:pPr marL="175260">
              <a:spcBef>
                <a:spcPts val="2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spcBef>
                <a:spcPts val="485"/>
              </a:spcBef>
              <a:spcAft>
                <a:spcPts val="0"/>
              </a:spcAft>
            </a:pPr>
            <a:r>
              <a:rPr lang="en-US" sz="1200" dirty="0">
                <a:effectLst/>
                <a:latin typeface="Times New Roman" panose="02020603050405020304" pitchFamily="18" charset="0"/>
                <a:ea typeface="Times New Roman" panose="02020603050405020304" pitchFamily="18" charset="0"/>
              </a:rPr>
              <a:t>int getSensorData(){</a:t>
            </a:r>
            <a:endParaRPr lang="en-IN" sz="1200" dirty="0">
              <a:effectLst/>
              <a:latin typeface="Times New Roman" panose="02020603050405020304" pitchFamily="18" charset="0"/>
              <a:ea typeface="Times New Roman" panose="02020603050405020304" pitchFamily="18" charset="0"/>
            </a:endParaRPr>
          </a:p>
          <a:p>
            <a:pPr marL="175260">
              <a:spcBef>
                <a:spcPts val="980"/>
              </a:spcBef>
              <a:spcAft>
                <a:spcPts val="0"/>
              </a:spcAft>
            </a:pPr>
            <a:r>
              <a:rPr lang="en-US" sz="1200" dirty="0">
                <a:effectLst/>
                <a:latin typeface="Times New Roman" panose="02020603050405020304" pitchFamily="18" charset="0"/>
                <a:ea typeface="Times New Roman" panose="02020603050405020304" pitchFamily="18" charset="0"/>
              </a:rPr>
              <a:t>/*duration = pulseIn(echoPin, HIGH);</a:t>
            </a:r>
            <a:endParaRPr lang="en-IN" sz="1200" dirty="0">
              <a:effectLst/>
              <a:latin typeface="Times New Roman" panose="02020603050405020304" pitchFamily="18" charset="0"/>
              <a:ea typeface="Times New Roman" panose="02020603050405020304" pitchFamily="18" charset="0"/>
            </a:endParaRPr>
          </a:p>
          <a:p>
            <a:pPr marL="175260" marR="1425575">
              <a:lnSpc>
                <a:spcPct val="171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distance = duration * 0.034 / 2; // Replace with your own sensor code Serial.print(distance);*/</a:t>
            </a:r>
            <a:endParaRPr lang="en-IN" sz="1200" dirty="0">
              <a:effectLst/>
              <a:latin typeface="Times New Roman" panose="02020603050405020304" pitchFamily="18" charset="0"/>
              <a:ea typeface="Times New Roman" panose="02020603050405020304" pitchFamily="18" charset="0"/>
            </a:endParaRPr>
          </a:p>
          <a:p>
            <a:pPr marL="175260">
              <a:spcBef>
                <a:spcPts val="25"/>
              </a:spcBef>
              <a:spcAft>
                <a:spcPts val="0"/>
              </a:spcAft>
            </a:pPr>
            <a:r>
              <a:rPr lang="en-US" sz="1200" dirty="0">
                <a:effectLst/>
                <a:latin typeface="Times New Roman" panose="02020603050405020304" pitchFamily="18" charset="0"/>
                <a:ea typeface="Times New Roman" panose="02020603050405020304" pitchFamily="18" charset="0"/>
              </a:rPr>
              <a:t>return distance;</a:t>
            </a:r>
            <a:endParaRPr lang="en-IN" sz="1200" dirty="0">
              <a:effectLst/>
              <a:latin typeface="Times New Roman" panose="02020603050405020304" pitchFamily="18" charset="0"/>
              <a:ea typeface="Times New Roman" panose="02020603050405020304" pitchFamily="18" charset="0"/>
            </a:endParaRPr>
          </a:p>
          <a:p>
            <a:pPr marL="10160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5260" marR="1252220" indent="-73660">
              <a:lnSpc>
                <a:spcPct val="171000"/>
              </a:lnSpc>
              <a:spcAft>
                <a:spcPts val="0"/>
              </a:spcAft>
            </a:pPr>
            <a:r>
              <a:rPr lang="en-US" sz="1200" dirty="0">
                <a:effectLst/>
                <a:latin typeface="Times New Roman" panose="02020603050405020304" pitchFamily="18" charset="0"/>
                <a:ea typeface="Times New Roman" panose="02020603050405020304" pitchFamily="18" charset="0"/>
              </a:rPr>
              <a:t>void sendCommand(String command, int maxTime, char readReplay[]) { Serial.print(countTrueCommand);</a:t>
            </a:r>
            <a:endParaRPr lang="en-IN" sz="1200" dirty="0">
              <a:effectLst/>
              <a:latin typeface="Times New Roman" panose="02020603050405020304" pitchFamily="18" charset="0"/>
              <a:ea typeface="Times New Roman" panose="02020603050405020304" pitchFamily="18" charset="0"/>
            </a:endParaRPr>
          </a:p>
          <a:p>
            <a:pPr marL="175260" marR="3476625">
              <a:lnSpc>
                <a:spcPct val="172000"/>
              </a:lnSpc>
              <a:spcBef>
                <a:spcPts val="25"/>
              </a:spcBef>
              <a:spcAft>
                <a:spcPts val="0"/>
              </a:spcAft>
            </a:pPr>
            <a:r>
              <a:rPr lang="en-US" sz="1200" dirty="0">
                <a:effectLst/>
                <a:latin typeface="Times New Roman" panose="02020603050405020304" pitchFamily="18" charset="0"/>
                <a:ea typeface="Times New Roman" panose="02020603050405020304" pitchFamily="18" charset="0"/>
              </a:rPr>
              <a:t>Serial.print(". at command =&gt; "); Serial.print(command); Serial.print(" ");</a:t>
            </a:r>
          </a:p>
          <a:p>
            <a:pPr marL="175260" marR="3476625">
              <a:lnSpc>
                <a:spcPct val="172000"/>
              </a:lnSpc>
              <a:spcBef>
                <a:spcPts val="25"/>
              </a:spcBef>
              <a:spcAft>
                <a:spcPts val="0"/>
              </a:spcAft>
            </a:pPr>
            <a:endParaRPr lang="en-IN" sz="1200" dirty="0">
              <a:effectLst/>
              <a:latin typeface="Times New Roman" panose="02020603050405020304" pitchFamily="18" charset="0"/>
              <a:ea typeface="Times New Roman" panose="02020603050405020304" pitchFamily="18" charset="0"/>
            </a:endParaRPr>
          </a:p>
          <a:p>
            <a:pPr marL="179705">
              <a:spcBef>
                <a:spcPts val="15"/>
              </a:spcBef>
              <a:spcAft>
                <a:spcPts val="0"/>
              </a:spcAft>
            </a:pPr>
            <a:r>
              <a:rPr lang="en-US" sz="1200" dirty="0">
                <a:effectLst/>
                <a:latin typeface="Times New Roman" panose="02020603050405020304" pitchFamily="18" charset="0"/>
                <a:ea typeface="Times New Roman" panose="02020603050405020304" pitchFamily="18" charset="0"/>
              </a:rPr>
              <a:t>while(countTimeCommand &lt; (maxTime*1))</a:t>
            </a:r>
            <a:endParaRPr lang="en-IN" sz="1200" dirty="0">
              <a:effectLst/>
              <a:latin typeface="Times New Roman" panose="02020603050405020304" pitchFamily="18" charset="0"/>
              <a:ea typeface="Times New Roman" panose="02020603050405020304" pitchFamily="18" charset="0"/>
            </a:endParaRPr>
          </a:p>
          <a:p>
            <a:pPr marL="17526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1263015">
              <a:lnSpc>
                <a:spcPct val="171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esp8266.println(command);//at+cipsend if(esp8266.find(readReplay))//ok</a:t>
            </a:r>
            <a:endParaRPr lang="en-IN" sz="1200" dirty="0">
              <a:effectLst/>
              <a:latin typeface="Times New Roman" panose="02020603050405020304" pitchFamily="18" charset="0"/>
              <a:ea typeface="Times New Roman" panose="02020603050405020304" pitchFamily="18" charset="0"/>
            </a:endParaRPr>
          </a:p>
          <a:p>
            <a:pPr marL="248285">
              <a:spcBef>
                <a:spcPts val="2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330200" marR="4370705">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found = true; break;</a:t>
            </a:r>
            <a:endParaRPr lang="en-IN" sz="1200" dirty="0">
              <a:effectLst/>
              <a:latin typeface="Times New Roman" panose="02020603050405020304" pitchFamily="18" charset="0"/>
              <a:ea typeface="Times New Roman" panose="02020603050405020304" pitchFamily="18" charset="0"/>
            </a:endParaRP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AABEBBC6-EF18-478C-AF35-7260E73EE622}"/>
              </a:ext>
            </a:extLst>
          </p:cNvPr>
          <p:cNvSpPr txBox="1"/>
          <p:nvPr/>
        </p:nvSpPr>
        <p:spPr>
          <a:xfrm>
            <a:off x="3323730" y="9242031"/>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89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B13C22A-66D1-4681-ACBC-C6CC0D8C7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89" y="212912"/>
            <a:ext cx="6578417" cy="9480176"/>
          </a:xfrm>
          <a:prstGeom prst="rect">
            <a:avLst/>
          </a:prstGeom>
        </p:spPr>
      </p:pic>
      <p:sp>
        <p:nvSpPr>
          <p:cNvPr id="13" name="TextBox 12">
            <a:extLst>
              <a:ext uri="{FF2B5EF4-FFF2-40B4-BE49-F238E27FC236}">
                <a16:creationId xmlns:a16="http://schemas.microsoft.com/office/drawing/2014/main" id="{6925E252-F3FF-4DEC-9C47-C060611A0BCD}"/>
              </a:ext>
            </a:extLst>
          </p:cNvPr>
          <p:cNvSpPr txBox="1"/>
          <p:nvPr/>
        </p:nvSpPr>
        <p:spPr>
          <a:xfrm>
            <a:off x="380556" y="735194"/>
            <a:ext cx="6096884" cy="5195397"/>
          </a:xfrm>
          <a:prstGeom prst="rect">
            <a:avLst/>
          </a:prstGeom>
          <a:noFill/>
        </p:spPr>
        <p:txBody>
          <a:bodyPr wrap="square">
            <a:spAutoFit/>
          </a:bodyPr>
          <a:lstStyle/>
          <a:p>
            <a:pPr marL="248285">
              <a:spcBef>
                <a:spcPts val="340"/>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a:spcBef>
                <a:spcPts val="485"/>
              </a:spcBef>
              <a:spcAft>
                <a:spcPts val="0"/>
              </a:spcAft>
            </a:pPr>
            <a:r>
              <a:rPr lang="en-US" sz="1200" dirty="0">
                <a:effectLst/>
                <a:latin typeface="Times New Roman" panose="02020603050405020304" pitchFamily="18" charset="0"/>
                <a:ea typeface="Times New Roman" panose="02020603050405020304" pitchFamily="18" charset="0"/>
              </a:rPr>
              <a:t>countTimeCommand++;</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5260">
              <a:spcBef>
                <a:spcPts val="490"/>
              </a:spcBef>
              <a:spcAft>
                <a:spcPts val="0"/>
              </a:spcAft>
            </a:pPr>
            <a:r>
              <a:rPr lang="en-US" sz="1200" dirty="0">
                <a:effectLst/>
                <a:latin typeface="Times New Roman" panose="02020603050405020304" pitchFamily="18" charset="0"/>
                <a:ea typeface="Times New Roman" panose="02020603050405020304" pitchFamily="18" charset="0"/>
              </a:rPr>
              <a:t>if(found == true)</a:t>
            </a:r>
            <a:endParaRPr lang="en-IN" sz="1200" dirty="0">
              <a:effectLst/>
              <a:latin typeface="Times New Roman" panose="02020603050405020304" pitchFamily="18" charset="0"/>
              <a:ea typeface="Times New Roman" panose="02020603050405020304" pitchFamily="18" charset="0"/>
            </a:endParaRPr>
          </a:p>
          <a:p>
            <a:pPr marL="175260">
              <a:spcBef>
                <a:spcPts val="980"/>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3383280">
              <a:lnSpc>
                <a:spcPct val="172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Serial.println("OYI"); countTrueCommand++; countTimeCommand = 0;</a:t>
            </a:r>
            <a:endParaRPr lang="en-IN" sz="1200" dirty="0">
              <a:effectLst/>
              <a:latin typeface="Times New Roman" panose="02020603050405020304" pitchFamily="18" charset="0"/>
              <a:ea typeface="Times New Roman" panose="02020603050405020304" pitchFamily="18" charset="0"/>
            </a:endParaRPr>
          </a:p>
          <a:p>
            <a:pPr marL="175260">
              <a:spcBef>
                <a:spcPts val="1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5260">
              <a:spcBef>
                <a:spcPts val="485"/>
              </a:spcBef>
              <a:spcAft>
                <a:spcPts val="0"/>
              </a:spcAft>
            </a:pPr>
            <a:r>
              <a:rPr lang="en-US" sz="1200" dirty="0">
                <a:effectLst/>
                <a:latin typeface="Times New Roman" panose="02020603050405020304" pitchFamily="18" charset="0"/>
                <a:ea typeface="Times New Roman" panose="02020603050405020304" pitchFamily="18" charset="0"/>
              </a:rPr>
              <a:t>if(found == false)</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3383280">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Serial.println("Fail"); countTrueCommand =</a:t>
            </a:r>
            <a:r>
              <a:rPr lang="en-US" sz="1200" spc="-130" dirty="0">
                <a:effectLst/>
                <a:latin typeface="Times New Roman" panose="02020603050405020304" pitchFamily="18" charset="0"/>
                <a:ea typeface="Times New Roman" panose="02020603050405020304" pitchFamily="18" charset="0"/>
              </a:rPr>
              <a:t> </a:t>
            </a:r>
            <a:r>
              <a:rPr lang="en-US" sz="1200" spc="-25"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252730">
              <a:lnSpc>
                <a:spcPts val="1295"/>
              </a:lnSpc>
            </a:pPr>
            <a:r>
              <a:rPr lang="en-US" sz="1200" dirty="0">
                <a:effectLst/>
                <a:latin typeface="Times New Roman" panose="02020603050405020304" pitchFamily="18" charset="0"/>
                <a:ea typeface="Times New Roman" panose="02020603050405020304" pitchFamily="18" charset="0"/>
              </a:rPr>
              <a:t>countTimeCommand =</a:t>
            </a:r>
            <a:r>
              <a:rPr lang="en-US" sz="1200" spc="-1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9705">
              <a:spcBef>
                <a:spcPts val="485"/>
              </a:spcBef>
              <a:spcAft>
                <a:spcPts val="0"/>
              </a:spcAft>
            </a:pPr>
            <a:r>
              <a:rPr lang="en-US" sz="1200" dirty="0">
                <a:effectLst/>
                <a:latin typeface="Times New Roman" panose="02020603050405020304" pitchFamily="18" charset="0"/>
                <a:ea typeface="Times New Roman" panose="02020603050405020304" pitchFamily="18" charset="0"/>
              </a:rPr>
              <a:t>found = false;</a:t>
            </a:r>
            <a:endParaRPr lang="en-IN" sz="1200" dirty="0">
              <a:effectLst/>
              <a:latin typeface="Times New Roman" panose="02020603050405020304" pitchFamily="18" charset="0"/>
              <a:ea typeface="Times New Roman" panose="02020603050405020304" pitchFamily="18" charset="0"/>
            </a:endParaRPr>
          </a:p>
          <a:p>
            <a:pPr marL="13843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FB86882D-6CA3-4974-A228-32A1E53B6217}"/>
              </a:ext>
            </a:extLst>
          </p:cNvPr>
          <p:cNvSpPr txBox="1"/>
          <p:nvPr/>
        </p:nvSpPr>
        <p:spPr>
          <a:xfrm>
            <a:off x="465970" y="5930591"/>
            <a:ext cx="4509066" cy="30777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TEMPERATURE MONITORING</a:t>
            </a:r>
            <a:endParaRPr lang="en-IN" sz="1400" dirty="0">
              <a:latin typeface="Times New Roman" panose="02020603050405020304" pitchFamily="18" charset="0"/>
              <a:cs typeface="Times New Roman" panose="02020603050405020304" pitchFamily="18" charset="0"/>
            </a:endParaRPr>
          </a:p>
        </p:txBody>
      </p:sp>
      <p:pic>
        <p:nvPicPr>
          <p:cNvPr id="5" name="image3.jpeg" descr="Arduino Lm35 Interfacing With Arduino Uno | Arduino">
            <a:extLst>
              <a:ext uri="{FF2B5EF4-FFF2-40B4-BE49-F238E27FC236}">
                <a16:creationId xmlns:a16="http://schemas.microsoft.com/office/drawing/2014/main" id="{3B61B16D-740F-4D7F-A20D-AAE4548B48FA}"/>
              </a:ext>
            </a:extLst>
          </p:cNvPr>
          <p:cNvPicPr/>
          <p:nvPr/>
        </p:nvPicPr>
        <p:blipFill>
          <a:blip r:embed="rId3" cstate="print"/>
          <a:stretch>
            <a:fillRect/>
          </a:stretch>
        </p:blipFill>
        <p:spPr>
          <a:xfrm>
            <a:off x="1622924" y="6728845"/>
            <a:ext cx="2956560" cy="1965325"/>
          </a:xfrm>
          <a:prstGeom prst="rect">
            <a:avLst/>
          </a:prstGeom>
        </p:spPr>
      </p:pic>
      <p:sp>
        <p:nvSpPr>
          <p:cNvPr id="7" name="TextBox 6">
            <a:extLst>
              <a:ext uri="{FF2B5EF4-FFF2-40B4-BE49-F238E27FC236}">
                <a16:creationId xmlns:a16="http://schemas.microsoft.com/office/drawing/2014/main" id="{CE0E23F3-C542-4BA6-8B38-A5D4260903DF}"/>
              </a:ext>
            </a:extLst>
          </p:cNvPr>
          <p:cNvSpPr txBox="1"/>
          <p:nvPr/>
        </p:nvSpPr>
        <p:spPr>
          <a:xfrm>
            <a:off x="465970" y="6362555"/>
            <a:ext cx="5400753" cy="276999"/>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Connections to the Temperature sensor(LM35):</a:t>
            </a:r>
          </a:p>
        </p:txBody>
      </p:sp>
      <p:sp>
        <p:nvSpPr>
          <p:cNvPr id="9" name="TextBox 8">
            <a:extLst>
              <a:ext uri="{FF2B5EF4-FFF2-40B4-BE49-F238E27FC236}">
                <a16:creationId xmlns:a16="http://schemas.microsoft.com/office/drawing/2014/main" id="{CE4BB31C-34CA-40E6-BB95-4D3D136320C5}"/>
              </a:ext>
            </a:extLst>
          </p:cNvPr>
          <p:cNvSpPr txBox="1"/>
          <p:nvPr/>
        </p:nvSpPr>
        <p:spPr>
          <a:xfrm>
            <a:off x="1875778" y="8815105"/>
            <a:ext cx="3144001"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Arudino Uno and the Temperature Sensor</a:t>
            </a: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A405C2B-E944-4DFC-AACE-8061119A1CC3}"/>
              </a:ext>
            </a:extLst>
          </p:cNvPr>
          <p:cNvSpPr txBox="1"/>
          <p:nvPr/>
        </p:nvSpPr>
        <p:spPr>
          <a:xfrm>
            <a:off x="3323727" y="9248076"/>
            <a:ext cx="387036"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10</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44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89"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899318"/>
            <a:ext cx="6096884" cy="8679684"/>
          </a:xfrm>
          <a:prstGeom prst="rect">
            <a:avLst/>
          </a:prstGeom>
          <a:noFill/>
        </p:spPr>
        <p:txBody>
          <a:bodyPr wrap="square">
            <a:spAutoFit/>
          </a:bodyPr>
          <a:lstStyle/>
          <a:p>
            <a:pPr marL="101600" marR="4014470">
              <a:lnSpc>
                <a:spcPct val="171000"/>
              </a:lnSpc>
              <a:spcBef>
                <a:spcPts val="810"/>
              </a:spcBef>
              <a:spcAft>
                <a:spcPts val="0"/>
              </a:spcAft>
            </a:pPr>
            <a:r>
              <a:rPr lang="en-US" sz="1200" dirty="0">
                <a:effectLst/>
                <a:latin typeface="Times New Roman" panose="02020603050405020304" pitchFamily="18" charset="0"/>
                <a:ea typeface="Times New Roman" panose="02020603050405020304" pitchFamily="18" charset="0"/>
              </a:rPr>
              <a:t>#include</a:t>
            </a:r>
            <a:r>
              <a:rPr lang="en-US" sz="1200" spc="-1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&lt;SoftwareSerial.h&gt; #define </a:t>
            </a:r>
            <a:r>
              <a:rPr lang="en-US" sz="1200" spc="15" dirty="0">
                <a:effectLst/>
                <a:latin typeface="Times New Roman" panose="02020603050405020304" pitchFamily="18" charset="0"/>
                <a:ea typeface="Times New Roman" panose="02020603050405020304" pitchFamily="18" charset="0"/>
              </a:rPr>
              <a:t>RX</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a:t>
            </a:r>
            <a:endParaRPr lang="en-IN" sz="1200" dirty="0">
              <a:effectLst/>
              <a:latin typeface="Times New Roman" panose="02020603050405020304" pitchFamily="18" charset="0"/>
              <a:ea typeface="Times New Roman" panose="02020603050405020304" pitchFamily="18" charset="0"/>
            </a:endParaRPr>
          </a:p>
          <a:p>
            <a:pPr marL="101600">
              <a:spcBef>
                <a:spcPts val="25"/>
              </a:spcBef>
              <a:spcAft>
                <a:spcPts val="0"/>
              </a:spcAft>
            </a:pPr>
            <a:r>
              <a:rPr lang="en-US" sz="1200" dirty="0">
                <a:effectLst/>
                <a:latin typeface="Times New Roman" panose="02020603050405020304" pitchFamily="18" charset="0"/>
                <a:ea typeface="Times New Roman" panose="02020603050405020304" pitchFamily="18" charset="0"/>
              </a:rPr>
              <a:t>#define </a:t>
            </a:r>
            <a:r>
              <a:rPr lang="en-US" sz="1200" spc="30" dirty="0">
                <a:effectLst/>
                <a:latin typeface="Times New Roman" panose="02020603050405020304" pitchFamily="18" charset="0"/>
                <a:ea typeface="Times New Roman" panose="02020603050405020304" pitchFamily="18" charset="0"/>
              </a:rPr>
              <a:t>TX</a:t>
            </a:r>
            <a:r>
              <a:rPr lang="en-US" sz="1200" spc="-1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endParaRPr>
          </a:p>
          <a:p>
            <a:pPr marL="101600" marR="2755900">
              <a:lnSpc>
                <a:spcPct val="171000"/>
              </a:lnSpc>
              <a:spcBef>
                <a:spcPts val="980"/>
              </a:spcBef>
              <a:spcAft>
                <a:spcPts val="0"/>
              </a:spcAft>
              <a:tabLst>
                <a:tab pos="1973580" algn="l"/>
              </a:tabLst>
            </a:pPr>
            <a:r>
              <a:rPr lang="en-US" sz="1200" dirty="0">
                <a:effectLst/>
                <a:latin typeface="Times New Roman" panose="02020603050405020304" pitchFamily="18" charset="0"/>
                <a:ea typeface="Times New Roman" panose="02020603050405020304" pitchFamily="18" charset="0"/>
              </a:rPr>
              <a:t>String </a:t>
            </a:r>
            <a:r>
              <a:rPr lang="en-US" sz="1200" spc="-15" dirty="0">
                <a:effectLst/>
                <a:latin typeface="Times New Roman" panose="02020603050405020304" pitchFamily="18" charset="0"/>
                <a:ea typeface="Times New Roman" panose="02020603050405020304" pitchFamily="18" charset="0"/>
              </a:rPr>
              <a:t>AP</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"Durama5G";	// </a:t>
            </a:r>
            <a:r>
              <a:rPr lang="en-US" sz="1200" spc="-15" dirty="0">
                <a:effectLst/>
                <a:latin typeface="Times New Roman" panose="02020603050405020304" pitchFamily="18" charset="0"/>
                <a:ea typeface="Times New Roman" panose="02020603050405020304" pitchFamily="18" charset="0"/>
              </a:rPr>
              <a:t>AP </a:t>
            </a:r>
            <a:r>
              <a:rPr lang="en-US" sz="1200" dirty="0">
                <a:effectLst/>
                <a:latin typeface="Times New Roman" panose="02020603050405020304" pitchFamily="18" charset="0"/>
                <a:ea typeface="Times New Roman" panose="02020603050405020304" pitchFamily="18" charset="0"/>
              </a:rPr>
              <a:t>NAME String</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PASS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"Gnvr1928*";</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AP</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PASSWORD</a:t>
            </a:r>
            <a:endParaRPr lang="en-IN" sz="1200" dirty="0">
              <a:effectLst/>
              <a:latin typeface="Times New Roman" panose="02020603050405020304" pitchFamily="18" charset="0"/>
              <a:ea typeface="Times New Roman" panose="02020603050405020304" pitchFamily="18" charset="0"/>
            </a:endParaRPr>
          </a:p>
          <a:p>
            <a:pPr marL="101600">
              <a:spcBef>
                <a:spcPts val="25"/>
              </a:spcBef>
              <a:spcAft>
                <a:spcPts val="0"/>
              </a:spcAft>
            </a:pPr>
            <a:r>
              <a:rPr lang="en-US" sz="1200" dirty="0">
                <a:effectLst/>
                <a:latin typeface="Times New Roman" panose="02020603050405020304" pitchFamily="18" charset="0"/>
                <a:ea typeface="Times New Roman" panose="02020603050405020304" pitchFamily="18" charset="0"/>
              </a:rPr>
              <a:t>String API = "13G3UD0HKAR1CBFE"; // Write API KEY</a:t>
            </a:r>
            <a:endParaRPr lang="en-IN" sz="1200" dirty="0">
              <a:effectLst/>
              <a:latin typeface="Times New Roman" panose="02020603050405020304" pitchFamily="18" charset="0"/>
              <a:ea typeface="Times New Roman" panose="02020603050405020304" pitchFamily="18" charset="0"/>
            </a:endParaRPr>
          </a:p>
          <a:p>
            <a:pPr marL="101600" marR="3383280">
              <a:lnSpc>
                <a:spcPct val="173000"/>
              </a:lnSpc>
              <a:spcBef>
                <a:spcPts val="950"/>
              </a:spcBef>
              <a:spcAft>
                <a:spcPts val="0"/>
              </a:spcAft>
            </a:pPr>
            <a:r>
              <a:rPr lang="en-US" sz="1200" dirty="0">
                <a:effectLst/>
                <a:latin typeface="Times New Roman" panose="02020603050405020304" pitchFamily="18" charset="0"/>
                <a:ea typeface="Times New Roman" panose="02020603050405020304" pitchFamily="18" charset="0"/>
              </a:rPr>
              <a:t>String HOST = "api.thingspeak.com"; String PORT = "80";</a:t>
            </a:r>
            <a:endParaRPr lang="en-IN" sz="1200" dirty="0">
              <a:effectLst/>
              <a:latin typeface="Times New Roman" panose="02020603050405020304" pitchFamily="18" charset="0"/>
              <a:ea typeface="Times New Roman" panose="02020603050405020304" pitchFamily="18" charset="0"/>
            </a:endParaRPr>
          </a:p>
          <a:p>
            <a:pPr marL="101600" marR="4236720">
              <a:lnSpc>
                <a:spcPct val="172000"/>
              </a:lnSpc>
              <a:spcBef>
                <a:spcPts val="5"/>
              </a:spcBef>
              <a:spcAft>
                <a:spcPts val="0"/>
              </a:spcAft>
            </a:pPr>
            <a:r>
              <a:rPr lang="en-US" sz="1200" dirty="0">
                <a:effectLst/>
                <a:latin typeface="Times New Roman" panose="02020603050405020304" pitchFamily="18" charset="0"/>
                <a:ea typeface="Times New Roman" panose="02020603050405020304" pitchFamily="18" charset="0"/>
              </a:rPr>
              <a:t>String field = "field1"; </a:t>
            </a:r>
            <a:r>
              <a:rPr lang="en-US" sz="1200" spc="-10" dirty="0">
                <a:effectLst/>
                <a:latin typeface="Times New Roman" panose="02020603050405020304" pitchFamily="18" charset="0"/>
                <a:ea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rPr>
              <a:t>countTrueCommand; </a:t>
            </a:r>
            <a:r>
              <a:rPr lang="en-US" sz="1200" spc="-10" dirty="0">
                <a:effectLst/>
                <a:latin typeface="Times New Roman" panose="02020603050405020304" pitchFamily="18" charset="0"/>
                <a:ea typeface="Times New Roman" panose="02020603050405020304" pitchFamily="18" charset="0"/>
              </a:rPr>
              <a:t>int</a:t>
            </a:r>
            <a:r>
              <a:rPr lang="en-US" sz="1200" spc="-1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countTimeCommand; boolean found = false; </a:t>
            </a:r>
            <a:r>
              <a:rPr lang="en-US" sz="1200" spc="-10" dirty="0">
                <a:effectLst/>
                <a:latin typeface="Times New Roman" panose="02020603050405020304" pitchFamily="18" charset="0"/>
                <a:ea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rPr>
              <a:t>valSensor =</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a:t>
            </a:r>
            <a:endParaRPr lang="en-IN" sz="1200" dirty="0">
              <a:effectLst/>
              <a:latin typeface="Times New Roman" panose="02020603050405020304" pitchFamily="18" charset="0"/>
              <a:ea typeface="Times New Roman" panose="02020603050405020304" pitchFamily="18" charset="0"/>
            </a:endParaRPr>
          </a:p>
          <a:p>
            <a:pPr marL="101600" marR="3717925">
              <a:lnSpc>
                <a:spcPct val="173000"/>
              </a:lnSpc>
              <a:spcAft>
                <a:spcPts val="0"/>
              </a:spcAft>
            </a:pPr>
            <a:r>
              <a:rPr lang="en-US" sz="1200" dirty="0">
                <a:effectLst/>
                <a:latin typeface="Times New Roman" panose="02020603050405020304" pitchFamily="18" charset="0"/>
                <a:ea typeface="Times New Roman" panose="02020603050405020304" pitchFamily="18" charset="0"/>
              </a:rPr>
              <a:t>SoftwareSerial</a:t>
            </a:r>
            <a:r>
              <a:rPr lang="en-US" sz="1200" spc="-1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esp8266(RX,TX); float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temperature;</a:t>
            </a:r>
            <a:endParaRPr lang="en-IN" sz="1200" dirty="0">
              <a:effectLst/>
              <a:latin typeface="Times New Roman" panose="02020603050405020304" pitchFamily="18" charset="0"/>
              <a:ea typeface="Times New Roman" panose="02020603050405020304" pitchFamily="18" charset="0"/>
            </a:endParaRPr>
          </a:p>
          <a:p>
            <a:pPr marL="175260" marR="3856990" indent="-73660">
              <a:lnSpc>
                <a:spcPct val="171000"/>
              </a:lnSpc>
              <a:spcAft>
                <a:spcPts val="0"/>
              </a:spcAft>
            </a:pPr>
            <a:r>
              <a:rPr lang="en-US" sz="1200" dirty="0">
                <a:effectLst/>
                <a:latin typeface="Times New Roman" panose="02020603050405020304" pitchFamily="18" charset="0"/>
                <a:ea typeface="Times New Roman" panose="02020603050405020304" pitchFamily="18" charset="0"/>
              </a:rPr>
              <a:t>void setup() { Serial.begin(9600); esp8266.begin(115200); sendCommand("AT",5,"OK");</a:t>
            </a:r>
            <a:endParaRPr lang="en-IN" sz="1200" dirty="0">
              <a:effectLst/>
              <a:latin typeface="Times New Roman" panose="02020603050405020304" pitchFamily="18" charset="0"/>
              <a:ea typeface="Times New Roman" panose="02020603050405020304" pitchFamily="18" charset="0"/>
            </a:endParaRPr>
          </a:p>
          <a:p>
            <a:pPr marL="179705">
              <a:spcBef>
                <a:spcPts val="40"/>
              </a:spcBef>
              <a:spcAft>
                <a:spcPts val="0"/>
              </a:spcAft>
            </a:pPr>
            <a:r>
              <a:rPr lang="en-US" sz="1200" dirty="0">
                <a:effectLst/>
                <a:latin typeface="Times New Roman" panose="02020603050405020304" pitchFamily="18" charset="0"/>
                <a:ea typeface="Times New Roman" panose="02020603050405020304" pitchFamily="18" charset="0"/>
              </a:rPr>
              <a:t>sendCommand("AT+CWMODE=1",5,"OK");</a:t>
            </a:r>
          </a:p>
          <a:p>
            <a:pPr marL="179705">
              <a:spcBef>
                <a:spcPts val="340"/>
              </a:spcBef>
              <a:spcAft>
                <a:spcPts val="0"/>
              </a:spcAft>
            </a:pPr>
            <a:r>
              <a:rPr lang="en-US" sz="1200" dirty="0">
                <a:effectLst/>
                <a:latin typeface="Times New Roman" panose="02020603050405020304" pitchFamily="18" charset="0"/>
                <a:ea typeface="Times New Roman" panose="02020603050405020304" pitchFamily="18" charset="0"/>
              </a:rPr>
              <a:t>sendCommand("AT+CWJAP=\""+ AP +"\",\""+ PASS +"\"",20,"OK");</a:t>
            </a:r>
            <a:endParaRPr lang="en-IN" sz="1200" dirty="0">
              <a:effectLst/>
              <a:latin typeface="Times New Roman" panose="02020603050405020304" pitchFamily="18" charset="0"/>
              <a:ea typeface="Times New Roman" panose="02020603050405020304" pitchFamily="18" charset="0"/>
            </a:endParaRPr>
          </a:p>
          <a:p>
            <a:pPr marL="10160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p>
          <a:p>
            <a:pPr marL="101600">
              <a:spcBef>
                <a:spcPts val="485"/>
              </a:spcBef>
              <a:spcAft>
                <a:spcPts val="0"/>
              </a:spcAft>
            </a:pPr>
            <a:r>
              <a:rPr lang="en-US" sz="1200" dirty="0">
                <a:effectLst/>
                <a:latin typeface="Times New Roman" panose="02020603050405020304" pitchFamily="18" charset="0"/>
                <a:ea typeface="Times New Roman" panose="02020603050405020304" pitchFamily="18" charset="0"/>
              </a:rPr>
              <a:t>void loop() {</a:t>
            </a:r>
            <a:endParaRPr lang="en-IN" sz="1200" dirty="0">
              <a:effectLst/>
              <a:latin typeface="Times New Roman" panose="02020603050405020304" pitchFamily="18" charset="0"/>
              <a:ea typeface="Times New Roman" panose="02020603050405020304" pitchFamily="18" charset="0"/>
            </a:endParaRPr>
          </a:p>
          <a:p>
            <a:pPr marL="138430">
              <a:spcBef>
                <a:spcPts val="945"/>
              </a:spcBef>
              <a:spcAft>
                <a:spcPts val="0"/>
              </a:spcAft>
            </a:pPr>
            <a:r>
              <a:rPr lang="en-US" sz="1200" dirty="0">
                <a:effectLst/>
                <a:latin typeface="Times New Roman" panose="02020603050405020304" pitchFamily="18" charset="0"/>
                <a:ea typeface="Times New Roman" panose="02020603050405020304" pitchFamily="18" charset="0"/>
              </a:rPr>
              <a:t>valSensor = getSensorData();</a:t>
            </a:r>
            <a:endParaRPr lang="en-IN" sz="1200" dirty="0">
              <a:effectLst/>
              <a:latin typeface="Times New Roman" panose="02020603050405020304" pitchFamily="18" charset="0"/>
              <a:ea typeface="Times New Roman" panose="02020603050405020304" pitchFamily="18" charset="0"/>
            </a:endParaRPr>
          </a:p>
          <a:p>
            <a:pPr marL="138430" marR="421640">
              <a:lnSpc>
                <a:spcPct val="172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String getData = "GET /update?api_key="+ API +"&amp;"+ field +"="+String(valSensor); sendCommand("AT+CIPMUX=1",5,"OK"); </a:t>
            </a:r>
            <a:endParaRPr lang="en-IN" sz="1200" dirty="0">
              <a:effectLst/>
              <a:latin typeface="Times New Roman" panose="02020603050405020304" pitchFamily="18" charset="0"/>
              <a:ea typeface="Times New Roman" panose="02020603050405020304" pitchFamily="18" charset="0"/>
            </a:endParaRPr>
          </a:p>
          <a:p>
            <a:pPr marL="179705">
              <a:spcBef>
                <a:spcPts val="40"/>
              </a:spcBef>
              <a:spcAft>
                <a:spcPts val="0"/>
              </a:spcAft>
            </a:pPr>
            <a:endParaRPr lang="en-IN" sz="1200" dirty="0">
              <a:effectLst/>
              <a:latin typeface="Times New Roman" panose="02020603050405020304" pitchFamily="18" charset="0"/>
              <a:ea typeface="Times New Roman" panose="02020603050405020304" pitchFamily="18" charset="0"/>
            </a:endParaRPr>
          </a:p>
          <a:p>
            <a:pPr marL="101600" algn="just">
              <a:lnSpc>
                <a:spcPts val="127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218C8FD5-951E-4458-98DF-B1869D35A1C6}"/>
              </a:ext>
            </a:extLst>
          </p:cNvPr>
          <p:cNvSpPr txBox="1"/>
          <p:nvPr/>
        </p:nvSpPr>
        <p:spPr>
          <a:xfrm>
            <a:off x="3323728" y="9059314"/>
            <a:ext cx="384205"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64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89"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899318"/>
            <a:ext cx="6096884" cy="8365110"/>
          </a:xfrm>
          <a:prstGeom prst="rect">
            <a:avLst/>
          </a:prstGeom>
          <a:noFill/>
        </p:spPr>
        <p:txBody>
          <a:bodyPr wrap="square">
            <a:spAutoFit/>
          </a:bodyPr>
          <a:lstStyle/>
          <a:p>
            <a:pPr marL="138430" marR="421640">
              <a:lnSpc>
                <a:spcPct val="172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sendCommand("AT+CIPSTART=0,\"TCP\",\""+ HOST +"\","+ PORT,15,"OK");</a:t>
            </a:r>
            <a:endParaRPr lang="en-IN" sz="1200" dirty="0">
              <a:effectLst/>
              <a:latin typeface="Times New Roman" panose="02020603050405020304" pitchFamily="18" charset="0"/>
              <a:ea typeface="Times New Roman" panose="02020603050405020304" pitchFamily="18" charset="0"/>
            </a:endParaRPr>
          </a:p>
          <a:p>
            <a:pPr marL="138430">
              <a:lnSpc>
                <a:spcPct val="172000"/>
              </a:lnSpc>
              <a:spcBef>
                <a:spcPts val="15"/>
              </a:spcBef>
              <a:spcAft>
                <a:spcPts val="0"/>
              </a:spcAft>
            </a:pPr>
            <a:r>
              <a:rPr lang="en-US" sz="1200" dirty="0">
                <a:effectLst/>
                <a:latin typeface="Times New Roman" panose="02020603050405020304" pitchFamily="18" charset="0"/>
                <a:ea typeface="Times New Roman" panose="02020603050405020304" pitchFamily="18" charset="0"/>
              </a:rPr>
              <a:t>sendCommand("AT+CIPSEND=0," +String(getData.length()+4),4,"&gt;"); esp8266.println(getData);delay(1500);countTrueCommand++; sendCommand("AT+CIPCLOSE=0",5,"OK");</a:t>
            </a:r>
            <a:endParaRPr lang="en-IN" sz="1200" dirty="0">
              <a:latin typeface="Times New Roman" panose="02020603050405020304" pitchFamily="18" charset="0"/>
              <a:ea typeface="Times New Roman" panose="02020603050405020304" pitchFamily="18" charset="0"/>
            </a:endParaRPr>
          </a:p>
          <a:p>
            <a:pPr marL="175260">
              <a:spcBef>
                <a:spcPts val="1135"/>
              </a:spcBef>
              <a:spcAft>
                <a:spcPts val="0"/>
              </a:spcAft>
            </a:pPr>
            <a:r>
              <a:rPr lang="en-US" sz="1200" dirty="0">
                <a:effectLst/>
                <a:latin typeface="Times New Roman" panose="02020603050405020304" pitchFamily="18" charset="0"/>
                <a:ea typeface="Times New Roman" panose="02020603050405020304" pitchFamily="18" charset="0"/>
              </a:rPr>
              <a:t>int reading = analogRead(A5);</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 Convert the reading into voltage:</a:t>
            </a:r>
            <a:endParaRPr lang="en-IN" sz="1200" dirty="0">
              <a:effectLst/>
              <a:latin typeface="Times New Roman" panose="02020603050405020304" pitchFamily="18" charset="0"/>
              <a:ea typeface="Times New Roman" panose="02020603050405020304" pitchFamily="18" charset="0"/>
            </a:endParaRPr>
          </a:p>
          <a:p>
            <a:pPr marL="179705">
              <a:spcBef>
                <a:spcPts val="945"/>
              </a:spcBef>
              <a:spcAft>
                <a:spcPts val="0"/>
              </a:spcAft>
            </a:pPr>
            <a:r>
              <a:rPr lang="en-US" sz="1200" dirty="0">
                <a:effectLst/>
                <a:latin typeface="Times New Roman" panose="02020603050405020304" pitchFamily="18" charset="0"/>
                <a:ea typeface="Times New Roman" panose="02020603050405020304" pitchFamily="18" charset="0"/>
              </a:rPr>
              <a:t>float voltage = reading * (5000 / 1024.0);</a:t>
            </a:r>
            <a:endParaRPr lang="en-IN" sz="1200" dirty="0">
              <a:effectLst/>
              <a:latin typeface="Times New Roman" panose="02020603050405020304" pitchFamily="18" charset="0"/>
              <a:ea typeface="Times New Roman" panose="02020603050405020304" pitchFamily="18" charset="0"/>
            </a:endParaRPr>
          </a:p>
          <a:p>
            <a:pPr marL="175260" marR="1682115">
              <a:lnSpc>
                <a:spcPct val="171000"/>
              </a:lnSpc>
              <a:spcBef>
                <a:spcPts val="980"/>
              </a:spcBef>
              <a:spcAft>
                <a:spcPts val="0"/>
              </a:spcAft>
            </a:pPr>
            <a:r>
              <a:rPr lang="en-US" sz="1200" dirty="0">
                <a:effectLst/>
                <a:latin typeface="Times New Roman" panose="02020603050405020304" pitchFamily="18" charset="0"/>
                <a:ea typeface="Times New Roman" panose="02020603050405020304" pitchFamily="18" charset="0"/>
              </a:rPr>
              <a:t>// Convert the voltage into the temperature in Celsius: temperature = (voltage - 590) / 10;</a:t>
            </a:r>
            <a:endParaRPr lang="en-IN" sz="1200" dirty="0">
              <a:effectLst/>
              <a:latin typeface="Times New Roman" panose="02020603050405020304" pitchFamily="18" charset="0"/>
              <a:ea typeface="Times New Roman" panose="02020603050405020304" pitchFamily="18" charset="0"/>
            </a:endParaRPr>
          </a:p>
          <a:p>
            <a:pPr marL="175260">
              <a:spcBef>
                <a:spcPts val="25"/>
              </a:spcBef>
              <a:spcAft>
                <a:spcPts val="0"/>
              </a:spcAft>
            </a:pPr>
            <a:r>
              <a:rPr lang="en-US" sz="1200" dirty="0">
                <a:effectLst/>
                <a:latin typeface="Times New Roman" panose="02020603050405020304" pitchFamily="18" charset="0"/>
                <a:ea typeface="Times New Roman" panose="02020603050405020304" pitchFamily="18" charset="0"/>
              </a:rPr>
              <a:t>// Print the temperature in the Serial Monitor:</a:t>
            </a:r>
            <a:endParaRPr lang="en-IN" sz="1200" dirty="0">
              <a:effectLst/>
              <a:latin typeface="Times New Roman" panose="02020603050405020304" pitchFamily="18" charset="0"/>
              <a:ea typeface="Times New Roman" panose="02020603050405020304" pitchFamily="18" charset="0"/>
            </a:endParaRPr>
          </a:p>
          <a:p>
            <a:pPr marL="10160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p>
          <a:p>
            <a:pPr marL="211455" marR="4236720" indent="-109855">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int getSensorData(){ return temperature;</a:t>
            </a:r>
            <a:endParaRPr lang="en-IN" sz="1200" dirty="0">
              <a:effectLst/>
              <a:latin typeface="Times New Roman" panose="02020603050405020304" pitchFamily="18" charset="0"/>
              <a:ea typeface="Times New Roman" panose="02020603050405020304" pitchFamily="18" charset="0"/>
            </a:endParaRPr>
          </a:p>
          <a:p>
            <a:pPr marL="101600">
              <a:lnSpc>
                <a:spcPts val="1295"/>
              </a:lnSpc>
            </a:pPr>
            <a:r>
              <a:rPr lang="en-US" sz="1200" dirty="0">
                <a:effectLst/>
                <a:latin typeface="Times New Roman" panose="02020603050405020304" pitchFamily="18"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175260" marR="1252220" indent="-73660">
              <a:lnSpc>
                <a:spcPct val="173000"/>
              </a:lnSpc>
              <a:spcBef>
                <a:spcPts val="980"/>
              </a:spcBef>
              <a:spcAft>
                <a:spcPts val="0"/>
              </a:spcAft>
            </a:pPr>
            <a:r>
              <a:rPr lang="en-US" sz="1200" dirty="0">
                <a:effectLst/>
                <a:latin typeface="Times New Roman" panose="02020603050405020304" pitchFamily="18" charset="0"/>
                <a:ea typeface="Times New Roman" panose="02020603050405020304" pitchFamily="18" charset="0"/>
              </a:rPr>
              <a:t>void sendCommand(String command, int maxTime, char readReplay[]) { Serial.print(countTrueCommand);</a:t>
            </a:r>
            <a:endParaRPr lang="en-IN" sz="1200" dirty="0">
              <a:effectLst/>
              <a:latin typeface="Times New Roman" panose="02020603050405020304" pitchFamily="18" charset="0"/>
              <a:ea typeface="Times New Roman" panose="02020603050405020304" pitchFamily="18" charset="0"/>
            </a:endParaRPr>
          </a:p>
          <a:p>
            <a:pPr marL="175260" marR="3476625">
              <a:lnSpc>
                <a:spcPct val="172000"/>
              </a:lnSpc>
              <a:spcAft>
                <a:spcPts val="0"/>
              </a:spcAft>
            </a:pPr>
            <a:r>
              <a:rPr lang="en-US" sz="1200" dirty="0">
                <a:effectLst/>
                <a:latin typeface="Times New Roman" panose="02020603050405020304" pitchFamily="18" charset="0"/>
                <a:ea typeface="Times New Roman" panose="02020603050405020304" pitchFamily="18" charset="0"/>
              </a:rPr>
              <a:t>Serial.print(". at command =&gt; "); Serial.print(command); Serial.print(" ");</a:t>
            </a:r>
            <a:endParaRPr lang="en-IN" sz="1200" dirty="0">
              <a:effectLst/>
              <a:latin typeface="Times New Roman" panose="02020603050405020304" pitchFamily="18" charset="0"/>
              <a:ea typeface="Times New Roman" panose="02020603050405020304" pitchFamily="18" charset="0"/>
            </a:endParaRPr>
          </a:p>
          <a:p>
            <a:pPr marL="179705"/>
            <a:r>
              <a:rPr lang="en-US" sz="1200" dirty="0">
                <a:effectLst/>
                <a:latin typeface="Times New Roman" panose="02020603050405020304" pitchFamily="18" charset="0"/>
                <a:ea typeface="Times New Roman" panose="02020603050405020304" pitchFamily="18" charset="0"/>
              </a:rPr>
              <a:t>while(countTimeCommand &lt; (maxTime*1))</a:t>
            </a:r>
            <a:endParaRPr lang="en-IN" sz="1200" dirty="0">
              <a:effectLst/>
              <a:latin typeface="Times New Roman" panose="02020603050405020304" pitchFamily="18" charset="0"/>
              <a:ea typeface="Times New Roman" panose="02020603050405020304" pitchFamily="18" charset="0"/>
            </a:endParaRPr>
          </a:p>
          <a:p>
            <a:pPr marL="175260">
              <a:spcBef>
                <a:spcPts val="93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a:spcBef>
                <a:spcPts val="340"/>
              </a:spcBef>
              <a:spcAft>
                <a:spcPts val="0"/>
              </a:spcAft>
            </a:pPr>
            <a:r>
              <a:rPr lang="en-US" sz="1200" dirty="0">
                <a:effectLst/>
                <a:latin typeface="Times New Roman" panose="02020603050405020304" pitchFamily="18" charset="0"/>
                <a:ea typeface="Times New Roman" panose="02020603050405020304" pitchFamily="18" charset="0"/>
              </a:rPr>
              <a:t>esp8266.println(command);//at+cipsend</a:t>
            </a:r>
          </a:p>
          <a:p>
            <a:pPr marL="252730">
              <a:spcBef>
                <a:spcPts val="340"/>
              </a:spcBef>
              <a:spcAft>
                <a:spcPts val="0"/>
              </a:spcAft>
            </a:pPr>
            <a:r>
              <a:rPr lang="en-US" sz="1200" dirty="0">
                <a:effectLst/>
                <a:latin typeface="Times New Roman" panose="02020603050405020304" pitchFamily="18" charset="0"/>
                <a:ea typeface="Times New Roman" panose="02020603050405020304" pitchFamily="18" charset="0"/>
              </a:rPr>
              <a:t>if(esp8266.find(readReplay))//ok</a:t>
            </a:r>
            <a:endParaRPr lang="en-IN" sz="1200" dirty="0">
              <a:effectLst/>
              <a:latin typeface="Times New Roman" panose="02020603050405020304" pitchFamily="18" charset="0"/>
              <a:ea typeface="Times New Roman" panose="02020603050405020304" pitchFamily="18" charset="0"/>
            </a:endParaRPr>
          </a:p>
          <a:p>
            <a:pPr marL="248285">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330200" marR="4370705">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found = true; break;</a:t>
            </a:r>
            <a:endParaRPr lang="en-IN" sz="1200" dirty="0">
              <a:effectLst/>
              <a:latin typeface="Times New Roman" panose="02020603050405020304" pitchFamily="18" charset="0"/>
              <a:ea typeface="Times New Roman" panose="02020603050405020304" pitchFamily="18" charset="0"/>
            </a:endParaRPr>
          </a:p>
          <a:p>
            <a:pPr marL="248285">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22B2C68-A3EA-41D4-A0F7-C2BC3583EF3F}"/>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84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89"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664858"/>
            <a:ext cx="6096884" cy="5347105"/>
          </a:xfrm>
          <a:prstGeom prst="rect">
            <a:avLst/>
          </a:prstGeom>
          <a:noFill/>
        </p:spPr>
        <p:txBody>
          <a:bodyPr wrap="square">
            <a:spAutoFit/>
          </a:bodyPr>
          <a:lstStyle/>
          <a:p>
            <a:pPr marL="248285">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15900">
              <a:spcBef>
                <a:spcPts val="485"/>
              </a:spcBef>
              <a:spcAft>
                <a:spcPts val="0"/>
              </a:spcAft>
            </a:pPr>
            <a:r>
              <a:rPr lang="en-US" sz="1200" dirty="0">
                <a:effectLst/>
                <a:latin typeface="Times New Roman" panose="02020603050405020304" pitchFamily="18" charset="0"/>
                <a:ea typeface="Times New Roman" panose="02020603050405020304" pitchFamily="18" charset="0"/>
              </a:rPr>
              <a:t>countTimeCommand++;</a:t>
            </a:r>
            <a:endParaRPr lang="en-IN" sz="1200" dirty="0">
              <a:effectLst/>
              <a:latin typeface="Times New Roman" panose="02020603050405020304" pitchFamily="18" charset="0"/>
              <a:ea typeface="Times New Roman" panose="02020603050405020304" pitchFamily="18" charset="0"/>
            </a:endParaRPr>
          </a:p>
          <a:p>
            <a:pPr marL="175260">
              <a:spcBef>
                <a:spcPts val="980"/>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5260">
              <a:spcBef>
                <a:spcPts val="945"/>
              </a:spcBef>
              <a:spcAft>
                <a:spcPts val="0"/>
              </a:spcAft>
            </a:pPr>
            <a:r>
              <a:rPr lang="en-US" sz="1200" dirty="0">
                <a:effectLst/>
                <a:latin typeface="Times New Roman" panose="02020603050405020304" pitchFamily="18" charset="0"/>
                <a:ea typeface="Times New Roman" panose="02020603050405020304" pitchFamily="18" charset="0"/>
              </a:rPr>
              <a:t>if(found == true)</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3383280">
              <a:lnSpc>
                <a:spcPct val="172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Serial.println("OYI"); countTrueCommand++; countTimeCommand = 0;</a:t>
            </a:r>
            <a:endParaRPr lang="en-IN" sz="1200" dirty="0">
              <a:effectLst/>
              <a:latin typeface="Times New Roman" panose="02020603050405020304" pitchFamily="18" charset="0"/>
              <a:ea typeface="Times New Roman" panose="02020603050405020304" pitchFamily="18" charset="0"/>
            </a:endParaRPr>
          </a:p>
          <a:p>
            <a:pPr marL="175260">
              <a:spcBef>
                <a:spcPts val="1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spcBef>
                <a:spcPts val="4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11455">
              <a:spcBef>
                <a:spcPts val="485"/>
              </a:spcBef>
              <a:spcAft>
                <a:spcPts val="0"/>
              </a:spcAft>
            </a:pPr>
            <a:r>
              <a:rPr lang="en-US" sz="1200" dirty="0">
                <a:effectLst/>
                <a:latin typeface="Times New Roman" panose="02020603050405020304" pitchFamily="18" charset="0"/>
                <a:ea typeface="Times New Roman" panose="02020603050405020304" pitchFamily="18" charset="0"/>
              </a:rPr>
              <a:t>if(found == false)</a:t>
            </a:r>
            <a:endParaRPr lang="en-IN" sz="1200" dirty="0">
              <a:effectLst/>
              <a:latin typeface="Times New Roman" panose="02020603050405020304" pitchFamily="18" charset="0"/>
              <a:ea typeface="Times New Roman" panose="02020603050405020304" pitchFamily="18" charset="0"/>
            </a:endParaRPr>
          </a:p>
          <a:p>
            <a:pPr marL="17526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spcBef>
                <a:spcPts val="4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52730" marR="3383280">
              <a:lnSpc>
                <a:spcPct val="171000"/>
              </a:lnSpc>
              <a:spcBef>
                <a:spcPts val="485"/>
              </a:spcBef>
              <a:spcAft>
                <a:spcPts val="0"/>
              </a:spcAft>
            </a:pPr>
            <a:r>
              <a:rPr lang="en-US" sz="1200" dirty="0">
                <a:effectLst/>
                <a:latin typeface="Times New Roman" panose="02020603050405020304" pitchFamily="18" charset="0"/>
                <a:ea typeface="Times New Roman" panose="02020603050405020304" pitchFamily="18" charset="0"/>
              </a:rPr>
              <a:t>Serial.println("Fail"); countTrueCommand =</a:t>
            </a:r>
            <a:r>
              <a:rPr lang="en-US" sz="1200" spc="-130" dirty="0">
                <a:effectLst/>
                <a:latin typeface="Times New Roman" panose="02020603050405020304" pitchFamily="18" charset="0"/>
                <a:ea typeface="Times New Roman" panose="02020603050405020304" pitchFamily="18" charset="0"/>
              </a:rPr>
              <a:t> </a:t>
            </a:r>
            <a:r>
              <a:rPr lang="en-US" sz="1200" spc="-25"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252730">
              <a:spcBef>
                <a:spcPts val="20"/>
              </a:spcBef>
              <a:spcAft>
                <a:spcPts val="0"/>
              </a:spcAft>
            </a:pPr>
            <a:r>
              <a:rPr lang="en-US" sz="1200" dirty="0">
                <a:effectLst/>
                <a:latin typeface="Times New Roman" panose="02020603050405020304" pitchFamily="18" charset="0"/>
                <a:ea typeface="Times New Roman" panose="02020603050405020304" pitchFamily="18" charset="0"/>
              </a:rPr>
              <a:t>countTimeCommand =</a:t>
            </a:r>
            <a:r>
              <a:rPr lang="en-US" sz="1200" spc="-1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9705">
              <a:spcBef>
                <a:spcPts val="490"/>
              </a:spcBef>
              <a:spcAft>
                <a:spcPts val="0"/>
              </a:spcAft>
            </a:pPr>
            <a:r>
              <a:rPr lang="en-US" sz="1200" dirty="0">
                <a:effectLst/>
                <a:latin typeface="Times New Roman" panose="02020603050405020304" pitchFamily="18" charset="0"/>
                <a:ea typeface="Times New Roman" panose="02020603050405020304" pitchFamily="18" charset="0"/>
              </a:rPr>
              <a:t>found = false;</a:t>
            </a:r>
            <a:endParaRPr lang="en-IN" sz="1200" dirty="0">
              <a:effectLst/>
              <a:latin typeface="Times New Roman" panose="02020603050405020304" pitchFamily="18" charset="0"/>
              <a:ea typeface="Times New Roman" panose="02020603050405020304" pitchFamily="18" charset="0"/>
            </a:endParaRPr>
          </a:p>
          <a:p>
            <a:pPr marL="13843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p>
        </p:txBody>
      </p:sp>
      <p:sp>
        <p:nvSpPr>
          <p:cNvPr id="4" name="TextBox 3">
            <a:extLst>
              <a:ext uri="{FF2B5EF4-FFF2-40B4-BE49-F238E27FC236}">
                <a16:creationId xmlns:a16="http://schemas.microsoft.com/office/drawing/2014/main" id="{4C268545-3C4F-4634-92F5-BC8E10FAAD6C}"/>
              </a:ext>
            </a:extLst>
          </p:cNvPr>
          <p:cNvSpPr txBox="1"/>
          <p:nvPr/>
        </p:nvSpPr>
        <p:spPr>
          <a:xfrm>
            <a:off x="465970" y="5977483"/>
            <a:ext cx="4509066" cy="30777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PULSE MONITORING</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260842-34C8-4733-A988-13BCA3212A87}"/>
              </a:ext>
            </a:extLst>
          </p:cNvPr>
          <p:cNvSpPr txBox="1"/>
          <p:nvPr/>
        </p:nvSpPr>
        <p:spPr>
          <a:xfrm>
            <a:off x="465970" y="6301963"/>
            <a:ext cx="5400753" cy="276999"/>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Connections to the pulse sensor:</a:t>
            </a:r>
          </a:p>
        </p:txBody>
      </p:sp>
      <p:pic>
        <p:nvPicPr>
          <p:cNvPr id="10" name="image5.jpeg" descr="Heart Rate Monitor Using IoT - Arduino Project Hub">
            <a:extLst>
              <a:ext uri="{FF2B5EF4-FFF2-40B4-BE49-F238E27FC236}">
                <a16:creationId xmlns:a16="http://schemas.microsoft.com/office/drawing/2014/main" id="{12EB73FF-A5F6-4871-A672-A52E6D162E7D}"/>
              </a:ext>
            </a:extLst>
          </p:cNvPr>
          <p:cNvPicPr/>
          <p:nvPr/>
        </p:nvPicPr>
        <p:blipFill>
          <a:blip r:embed="rId3" cstate="print"/>
          <a:stretch>
            <a:fillRect/>
          </a:stretch>
        </p:blipFill>
        <p:spPr>
          <a:xfrm>
            <a:off x="1853869" y="6748064"/>
            <a:ext cx="2882254" cy="2328956"/>
          </a:xfrm>
          <a:prstGeom prst="rect">
            <a:avLst/>
          </a:prstGeom>
        </p:spPr>
      </p:pic>
      <p:sp>
        <p:nvSpPr>
          <p:cNvPr id="7" name="TextBox 6">
            <a:extLst>
              <a:ext uri="{FF2B5EF4-FFF2-40B4-BE49-F238E27FC236}">
                <a16:creationId xmlns:a16="http://schemas.microsoft.com/office/drawing/2014/main" id="{74960183-E34F-4DED-A1CC-DDEA1FE1379E}"/>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13</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06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899318"/>
            <a:ext cx="6096884" cy="8416407"/>
          </a:xfrm>
          <a:prstGeom prst="rect">
            <a:avLst/>
          </a:prstGeom>
          <a:noFill/>
        </p:spPr>
        <p:txBody>
          <a:bodyPr wrap="square">
            <a:spAutoFit/>
          </a:bodyPr>
          <a:lstStyle/>
          <a:p>
            <a:pPr marL="101600">
              <a:spcBef>
                <a:spcPts val="340"/>
              </a:spcBef>
              <a:spcAft>
                <a:spcPts val="0"/>
              </a:spcAft>
            </a:pPr>
            <a:r>
              <a:rPr lang="en-US" sz="1200" dirty="0">
                <a:effectLst/>
                <a:latin typeface="Times New Roman" panose="02020603050405020304" pitchFamily="18" charset="0"/>
                <a:ea typeface="Times New Roman" panose="02020603050405020304" pitchFamily="18" charset="0"/>
              </a:rPr>
              <a:t>int const PULSE_SENSOR_PIN = 0; // 'S' Signal pin connected to A0</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spcBef>
                <a:spcPts val="3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01600">
              <a:tabLst>
                <a:tab pos="1339215" algn="l"/>
              </a:tabLst>
            </a:pPr>
            <a:r>
              <a:rPr lang="en-US" sz="1200" spc="-10" dirty="0">
                <a:effectLst/>
                <a:latin typeface="Times New Roman" panose="02020603050405020304" pitchFamily="18" charset="0"/>
                <a:ea typeface="Times New Roman" panose="02020603050405020304" pitchFamily="18" charset="0"/>
              </a:rPr>
              <a:t>int</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Signal;	// Store incoming ADC data. Value can range from 0</a:t>
            </a:r>
            <a:r>
              <a:rPr lang="en-US" sz="1200" spc="-2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-1024</a:t>
            </a:r>
            <a:endParaRPr lang="en-IN" sz="1200" dirty="0">
              <a:effectLst/>
              <a:latin typeface="Times New Roman" panose="02020603050405020304" pitchFamily="18" charset="0"/>
              <a:ea typeface="Times New Roman" panose="02020603050405020304" pitchFamily="18" charset="0"/>
            </a:endParaRPr>
          </a:p>
          <a:p>
            <a:pPr marL="101600">
              <a:spcBef>
                <a:spcPts val="985"/>
              </a:spcBef>
              <a:spcAft>
                <a:spcPts val="0"/>
              </a:spcAft>
              <a:tabLst>
                <a:tab pos="1616075" algn="l"/>
              </a:tabLst>
            </a:pPr>
            <a:r>
              <a:rPr lang="en-US" sz="1200" spc="-10" dirty="0">
                <a:effectLst/>
                <a:latin typeface="Times New Roman" panose="02020603050405020304" pitchFamily="18" charset="0"/>
                <a:ea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rPr>
              <a:t>Threshold</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25"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300;	</a:t>
            </a:r>
            <a:r>
              <a:rPr lang="en-US" sz="1200" dirty="0">
                <a:effectLst/>
                <a:latin typeface="Times New Roman" panose="02020603050405020304" pitchFamily="18" charset="0"/>
                <a:ea typeface="Times New Roman" panose="02020603050405020304" pitchFamily="18" charset="0"/>
              </a:rPr>
              <a: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Determine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which</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Signal</a:t>
            </a:r>
            <a:r>
              <a:rPr lang="en-US" sz="1200" spc="-15"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to</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"count</a:t>
            </a:r>
            <a:r>
              <a:rPr lang="en-US" sz="1200" spc="-50" dirty="0">
                <a:effectLst/>
                <a:latin typeface="Times New Roman" panose="02020603050405020304" pitchFamily="18" charset="0"/>
                <a:ea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rPr>
              <a:t>as</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beat"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which</a:t>
            </a:r>
            <a:r>
              <a:rPr lang="en-US" sz="1200" spc="-25"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to</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ignore.</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spcBef>
                <a:spcPts val="3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01600" marR="4014470">
              <a:lnSpc>
                <a:spcPct val="173000"/>
              </a:lnSpc>
              <a:spcBef>
                <a:spcPts val="5"/>
              </a:spcBef>
              <a:spcAft>
                <a:spcPts val="0"/>
              </a:spcAft>
            </a:pPr>
            <a:r>
              <a:rPr lang="en-US" sz="1200" dirty="0">
                <a:effectLst/>
                <a:latin typeface="Times New Roman" panose="02020603050405020304" pitchFamily="18" charset="0"/>
                <a:ea typeface="Times New Roman" panose="02020603050405020304" pitchFamily="18" charset="0"/>
              </a:rPr>
              <a:t>#include</a:t>
            </a:r>
            <a:r>
              <a:rPr lang="en-US" sz="1200" spc="-1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&lt;SoftwareSerial.h&gt; #define </a:t>
            </a:r>
            <a:r>
              <a:rPr lang="en-US" sz="1200" spc="15" dirty="0">
                <a:effectLst/>
                <a:latin typeface="Times New Roman" panose="02020603050405020304" pitchFamily="18" charset="0"/>
                <a:ea typeface="Times New Roman" panose="02020603050405020304" pitchFamily="18" charset="0"/>
              </a:rPr>
              <a:t>RX</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a:t>
            </a:r>
            <a:endParaRPr lang="en-IN" sz="1200" dirty="0">
              <a:effectLst/>
              <a:latin typeface="Times New Roman" panose="02020603050405020304" pitchFamily="18" charset="0"/>
              <a:ea typeface="Times New Roman" panose="02020603050405020304" pitchFamily="18" charset="0"/>
            </a:endParaRPr>
          </a:p>
          <a:p>
            <a:pPr marL="101600">
              <a:lnSpc>
                <a:spcPts val="1290"/>
              </a:lnSpc>
            </a:pPr>
            <a:r>
              <a:rPr lang="en-US" sz="1200" dirty="0">
                <a:effectLst/>
                <a:latin typeface="Times New Roman" panose="02020603050405020304" pitchFamily="18" charset="0"/>
                <a:ea typeface="Times New Roman" panose="02020603050405020304" pitchFamily="18" charset="0"/>
              </a:rPr>
              <a:t>#define </a:t>
            </a:r>
            <a:r>
              <a:rPr lang="en-US" sz="1200" spc="30" dirty="0">
                <a:effectLst/>
                <a:latin typeface="Times New Roman" panose="02020603050405020304" pitchFamily="18" charset="0"/>
                <a:ea typeface="Times New Roman" panose="02020603050405020304" pitchFamily="18" charset="0"/>
              </a:rPr>
              <a:t>TX</a:t>
            </a:r>
            <a:r>
              <a:rPr lang="en-US" sz="1200" spc="-1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endParaRPr>
          </a:p>
          <a:p>
            <a:pPr marL="101600" marR="2755900">
              <a:lnSpc>
                <a:spcPct val="171000"/>
              </a:lnSpc>
              <a:spcBef>
                <a:spcPts val="980"/>
              </a:spcBef>
              <a:spcAft>
                <a:spcPts val="0"/>
              </a:spcAft>
              <a:tabLst>
                <a:tab pos="1973580" algn="l"/>
              </a:tabLst>
            </a:pPr>
            <a:r>
              <a:rPr lang="en-US" sz="1200" dirty="0">
                <a:effectLst/>
                <a:latin typeface="Times New Roman" panose="02020603050405020304" pitchFamily="18" charset="0"/>
                <a:ea typeface="Times New Roman" panose="02020603050405020304" pitchFamily="18" charset="0"/>
              </a:rPr>
              <a:t>String </a:t>
            </a:r>
            <a:r>
              <a:rPr lang="en-US" sz="1200" spc="-15" dirty="0">
                <a:effectLst/>
                <a:latin typeface="Times New Roman" panose="02020603050405020304" pitchFamily="18" charset="0"/>
                <a:ea typeface="Times New Roman" panose="02020603050405020304" pitchFamily="18" charset="0"/>
              </a:rPr>
              <a:t>AP</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"Durama5G";	// </a:t>
            </a:r>
            <a:r>
              <a:rPr lang="en-US" sz="1200" spc="-15" dirty="0">
                <a:effectLst/>
                <a:latin typeface="Times New Roman" panose="02020603050405020304" pitchFamily="18" charset="0"/>
                <a:ea typeface="Times New Roman" panose="02020603050405020304" pitchFamily="18" charset="0"/>
              </a:rPr>
              <a:t>AP </a:t>
            </a:r>
            <a:r>
              <a:rPr lang="en-US" sz="1200" dirty="0">
                <a:effectLst/>
                <a:latin typeface="Times New Roman" panose="02020603050405020304" pitchFamily="18" charset="0"/>
                <a:ea typeface="Times New Roman" panose="02020603050405020304" pitchFamily="18" charset="0"/>
              </a:rPr>
              <a:t>NAME String</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PASS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"Gnvr1928*";</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AP</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PASSWORD</a:t>
            </a:r>
            <a:endParaRPr lang="en-IN" sz="1200" dirty="0">
              <a:effectLst/>
              <a:latin typeface="Times New Roman" panose="02020603050405020304" pitchFamily="18" charset="0"/>
              <a:ea typeface="Times New Roman" panose="02020603050405020304" pitchFamily="18" charset="0"/>
            </a:endParaRPr>
          </a:p>
          <a:p>
            <a:pPr marL="101600">
              <a:spcBef>
                <a:spcPts val="25"/>
              </a:spcBef>
              <a:spcAft>
                <a:spcPts val="0"/>
              </a:spcAft>
            </a:pPr>
            <a:r>
              <a:rPr lang="en-US" sz="1200" dirty="0">
                <a:effectLst/>
                <a:latin typeface="Times New Roman" panose="02020603050405020304" pitchFamily="18" charset="0"/>
                <a:ea typeface="Times New Roman" panose="02020603050405020304" pitchFamily="18" charset="0"/>
              </a:rPr>
              <a:t>String API = "WFG1FEA8RXMMOMAB"; // Write API KEY</a:t>
            </a:r>
            <a:endParaRPr lang="en-IN" sz="1200" dirty="0">
              <a:effectLst/>
              <a:latin typeface="Times New Roman" panose="02020603050405020304" pitchFamily="18" charset="0"/>
              <a:ea typeface="Times New Roman" panose="02020603050405020304" pitchFamily="18" charset="0"/>
            </a:endParaRPr>
          </a:p>
          <a:p>
            <a:pPr marL="101600" marR="3383280">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String HOST = "api.thingspeak.com"; String PORT = "80";</a:t>
            </a:r>
            <a:endParaRPr lang="en-IN" sz="1200" dirty="0">
              <a:effectLst/>
              <a:latin typeface="Times New Roman" panose="02020603050405020304" pitchFamily="18" charset="0"/>
              <a:ea typeface="Times New Roman" panose="02020603050405020304" pitchFamily="18" charset="0"/>
            </a:endParaRPr>
          </a:p>
          <a:p>
            <a:pPr marL="101600" marR="4236720">
              <a:lnSpc>
                <a:spcPct val="172000"/>
              </a:lnSpc>
              <a:spcBef>
                <a:spcPts val="10"/>
              </a:spcBef>
              <a:spcAft>
                <a:spcPts val="0"/>
              </a:spcAft>
            </a:pPr>
            <a:r>
              <a:rPr lang="en-US" sz="1200" dirty="0">
                <a:effectLst/>
                <a:latin typeface="Times New Roman" panose="02020603050405020304" pitchFamily="18" charset="0"/>
                <a:ea typeface="Times New Roman" panose="02020603050405020304" pitchFamily="18" charset="0"/>
              </a:rPr>
              <a:t>String field = "field1"; </a:t>
            </a:r>
            <a:r>
              <a:rPr lang="en-US" sz="1200" spc="-10" dirty="0">
                <a:effectLst/>
                <a:latin typeface="Times New Roman" panose="02020603050405020304" pitchFamily="18" charset="0"/>
                <a:ea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rPr>
              <a:t>countTrueCommand; </a:t>
            </a:r>
            <a:r>
              <a:rPr lang="en-US" sz="1200" spc="-10" dirty="0">
                <a:effectLst/>
                <a:latin typeface="Times New Roman" panose="02020603050405020304" pitchFamily="18" charset="0"/>
                <a:ea typeface="Times New Roman" panose="02020603050405020304" pitchFamily="18" charset="0"/>
              </a:rPr>
              <a:t>int</a:t>
            </a:r>
            <a:r>
              <a:rPr lang="en-US" sz="1200" spc="-1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countTimeCommand; boolean found = false; </a:t>
            </a:r>
            <a:r>
              <a:rPr lang="en-US" sz="1200" spc="-10" dirty="0">
                <a:effectLst/>
                <a:latin typeface="Times New Roman" panose="02020603050405020304" pitchFamily="18" charset="0"/>
                <a:ea typeface="Times New Roman" panose="02020603050405020304" pitchFamily="18" charset="0"/>
              </a:rPr>
              <a:t>int </a:t>
            </a:r>
            <a:r>
              <a:rPr lang="en-US" sz="1200" dirty="0">
                <a:effectLst/>
                <a:latin typeface="Times New Roman" panose="02020603050405020304" pitchFamily="18" charset="0"/>
                <a:ea typeface="Times New Roman" panose="02020603050405020304" pitchFamily="18" charset="0"/>
              </a:rPr>
              <a:t>valSensor =</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a:t>
            </a:r>
            <a:endParaRPr lang="en-IN" sz="1200" dirty="0">
              <a:effectLst/>
              <a:latin typeface="Times New Roman" panose="02020603050405020304" pitchFamily="18" charset="0"/>
              <a:ea typeface="Times New Roman" panose="02020603050405020304" pitchFamily="18" charset="0"/>
            </a:endParaRPr>
          </a:p>
          <a:p>
            <a:pPr marL="101600">
              <a:spcBef>
                <a:spcPts val="15"/>
              </a:spcBef>
              <a:spcAft>
                <a:spcPts val="0"/>
              </a:spcAft>
            </a:pPr>
            <a:r>
              <a:rPr lang="en-US" sz="1200" dirty="0">
                <a:effectLst/>
                <a:latin typeface="Times New Roman" panose="02020603050405020304" pitchFamily="18" charset="0"/>
                <a:ea typeface="Times New Roman" panose="02020603050405020304" pitchFamily="18" charset="0"/>
              </a:rPr>
              <a:t>SoftwareSerial esp8266(RX,TX);</a:t>
            </a:r>
            <a:endParaRPr lang="en-IN" sz="1200" dirty="0">
              <a:effectLst/>
              <a:latin typeface="Times New Roman" panose="02020603050405020304" pitchFamily="18" charset="0"/>
              <a:ea typeface="Times New Roman" panose="02020603050405020304" pitchFamily="18" charset="0"/>
            </a:endParaRPr>
          </a:p>
          <a:p>
            <a:pPr marL="175260" marR="3856990">
              <a:lnSpc>
                <a:spcPct val="171000"/>
              </a:lnSpc>
              <a:spcBef>
                <a:spcPts val="490"/>
              </a:spcBef>
              <a:spcAft>
                <a:spcPts val="0"/>
              </a:spcAft>
            </a:pPr>
            <a:r>
              <a:rPr lang="en-US" sz="1200" dirty="0">
                <a:effectLst/>
                <a:latin typeface="Times New Roman" panose="02020603050405020304" pitchFamily="18" charset="0"/>
                <a:ea typeface="Times New Roman" panose="02020603050405020304" pitchFamily="18" charset="0"/>
              </a:rPr>
              <a:t>void setup() { Serial.begin(9600);</a:t>
            </a:r>
            <a:endParaRPr lang="en-IN" sz="1200" dirty="0">
              <a:effectLst/>
              <a:latin typeface="Times New Roman" panose="02020603050405020304" pitchFamily="18" charset="0"/>
              <a:ea typeface="Times New Roman" panose="02020603050405020304" pitchFamily="18" charset="0"/>
            </a:endParaRPr>
          </a:p>
          <a:p>
            <a:pPr marL="175260">
              <a:spcBef>
                <a:spcPts val="20"/>
              </a:spcBef>
              <a:spcAft>
                <a:spcPts val="0"/>
              </a:spcAft>
            </a:pPr>
            <a:r>
              <a:rPr lang="en-US" sz="1200" dirty="0">
                <a:effectLst/>
                <a:latin typeface="Times New Roman" panose="02020603050405020304" pitchFamily="18" charset="0"/>
                <a:ea typeface="Times New Roman" panose="02020603050405020304" pitchFamily="18" charset="0"/>
              </a:rPr>
              <a:t>pinMode(LED_BUILTIN,OUTPUT);</a:t>
            </a:r>
            <a:endParaRPr lang="en-IN" sz="1200" dirty="0">
              <a:effectLst/>
              <a:latin typeface="Times New Roman" panose="02020603050405020304" pitchFamily="18" charset="0"/>
              <a:ea typeface="Times New Roman" panose="02020603050405020304" pitchFamily="18" charset="0"/>
            </a:endParaRPr>
          </a:p>
          <a:p>
            <a:pPr marL="179705" marR="2755900" indent="-5080">
              <a:lnSpc>
                <a:spcPct val="172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esp8266.begin(115200); sendCommand("AT",5,"OK"); sendCommand("AT+CWMODE=1",5,"OK");</a:t>
            </a:r>
            <a:endParaRPr lang="en-IN" sz="1200" dirty="0">
              <a:effectLst/>
              <a:latin typeface="Times New Roman" panose="02020603050405020304" pitchFamily="18" charset="0"/>
              <a:ea typeface="Times New Roman" panose="02020603050405020304" pitchFamily="18" charset="0"/>
            </a:endParaRPr>
          </a:p>
          <a:p>
            <a:pPr marL="179705">
              <a:lnSpc>
                <a:spcPts val="1300"/>
              </a:lnSpc>
            </a:pPr>
            <a:r>
              <a:rPr lang="en-US" sz="1200" dirty="0">
                <a:effectLst/>
                <a:latin typeface="Times New Roman" panose="02020603050405020304" pitchFamily="18" charset="0"/>
                <a:ea typeface="Times New Roman" panose="02020603050405020304" pitchFamily="18" charset="0"/>
              </a:rPr>
              <a:t>sendCommand("AT+CWJAP=\""+ AP +"\",\""+ PASS +"\"",20,"OK");</a:t>
            </a:r>
            <a:endParaRPr lang="en-IN" sz="1200" dirty="0">
              <a:effectLst/>
              <a:latin typeface="Times New Roman" panose="02020603050405020304" pitchFamily="18" charset="0"/>
              <a:ea typeface="Times New Roman" panose="02020603050405020304" pitchFamily="18" charset="0"/>
            </a:endParaRPr>
          </a:p>
          <a:p>
            <a:pPr marL="10160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878D403-90D2-4412-ACD3-0FB729DC1CB9}"/>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14</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3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A8B46700-4CEE-47BE-9D9E-D9BCD5049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71969"/>
            <a:ext cx="6578417" cy="9480176"/>
          </a:xfrm>
          <a:prstGeom prst="rect">
            <a:avLst/>
          </a:prstGeom>
        </p:spPr>
      </p:pic>
      <p:sp>
        <p:nvSpPr>
          <p:cNvPr id="9" name="Rectangle 8"/>
          <p:cNvSpPr/>
          <p:nvPr/>
        </p:nvSpPr>
        <p:spPr>
          <a:xfrm>
            <a:off x="911079" y="1195206"/>
            <a:ext cx="5064015" cy="584775"/>
          </a:xfrm>
          <a:prstGeom prst="rect">
            <a:avLst/>
          </a:prstGeom>
        </p:spPr>
        <p:txBody>
          <a:bodyPr wrap="non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a:latin typeface="Times New Roman" panose="02020603050405020304" pitchFamily="18" charset="0"/>
                <a:cs typeface="Times New Roman" panose="02020603050405020304" pitchFamily="18" charset="0"/>
              </a:rPr>
              <a:t>“SMART ELECTROLYTE MONITORING SYSTEM”</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16901" y="3636146"/>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extLst>
              <p:ext uri="{D42A27DB-BD31-4B8C-83A1-F6EECF244321}">
                <p14:modId xmlns:p14="http://schemas.microsoft.com/office/powerpoint/2010/main" val="1278793450"/>
              </p:ext>
            </p:extLst>
          </p:nvPr>
        </p:nvGraphicFramePr>
        <p:xfrm>
          <a:off x="376378" y="6154758"/>
          <a:ext cx="6105238" cy="2050763"/>
        </p:xfrm>
        <a:graphic>
          <a:graphicData uri="http://schemas.openxmlformats.org/drawingml/2006/table">
            <a:tbl>
              <a:tblPr firstRow="1" bandRow="1">
                <a:tableStyleId>{5C22544A-7EE6-4342-B048-85BDC9FD1C3A}</a:tableStyleId>
              </a:tblPr>
              <a:tblGrid>
                <a:gridCol w="2785927">
                  <a:extLst>
                    <a:ext uri="{9D8B030D-6E8A-4147-A177-3AD203B41FA5}">
                      <a16:colId xmlns:a16="http://schemas.microsoft.com/office/drawing/2014/main" val="20000"/>
                    </a:ext>
                  </a:extLst>
                </a:gridCol>
                <a:gridCol w="1926014">
                  <a:extLst>
                    <a:ext uri="{9D8B030D-6E8A-4147-A177-3AD203B41FA5}">
                      <a16:colId xmlns:a16="http://schemas.microsoft.com/office/drawing/2014/main" val="20001"/>
                    </a:ext>
                  </a:extLst>
                </a:gridCol>
                <a:gridCol w="1393297">
                  <a:extLst>
                    <a:ext uri="{9D8B030D-6E8A-4147-A177-3AD203B41FA5}">
                      <a16:colId xmlns:a16="http://schemas.microsoft.com/office/drawing/2014/main" val="20002"/>
                    </a:ext>
                  </a:extLst>
                </a:gridCol>
              </a:tblGrid>
              <a:tr h="475850">
                <a:tc>
                  <a:txBody>
                    <a:bodyPr/>
                    <a:lstStyle/>
                    <a:p>
                      <a:pPr algn="ctr"/>
                      <a:r>
                        <a:rPr lang="en-IN" sz="1600" b="1" dirty="0">
                          <a:latin typeface="+mn-lt"/>
                        </a:rPr>
                        <a:t>NAME</a:t>
                      </a:r>
                      <a:endParaRPr lang="en-US" sz="1600" b="1" dirty="0">
                        <a:latin typeface="+mn-lt"/>
                      </a:endParaRPr>
                    </a:p>
                  </a:txBody>
                  <a:tcPr marL="36000" marR="36000" marT="36000" marB="36000" anchor="ctr"/>
                </a:tc>
                <a:tc>
                  <a:txBody>
                    <a:bodyPr/>
                    <a:lstStyle/>
                    <a:p>
                      <a:pPr algn="ctr"/>
                      <a:r>
                        <a:rPr lang="en-IN" sz="1600" b="1" dirty="0">
                          <a:latin typeface="+mn-lt"/>
                        </a:rPr>
                        <a:t>ROLL</a:t>
                      </a:r>
                      <a:r>
                        <a:rPr lang="en-IN" sz="1600" b="1" baseline="0" dirty="0">
                          <a:latin typeface="+mn-lt"/>
                        </a:rPr>
                        <a:t> NO.</a:t>
                      </a:r>
                      <a:endParaRPr lang="en-US" sz="1600" b="1" dirty="0">
                        <a:latin typeface="+mn-lt"/>
                      </a:endParaRPr>
                    </a:p>
                  </a:txBody>
                  <a:tcPr marL="36000" marR="36000" marT="36000" marB="36000" anchor="ctr"/>
                </a:tc>
                <a:tc>
                  <a:txBody>
                    <a:bodyPr/>
                    <a:lstStyle/>
                    <a:p>
                      <a:pPr algn="ctr"/>
                      <a:r>
                        <a:rPr lang="en-IN" sz="1600" b="1" dirty="0">
                          <a:latin typeface="+mn-lt"/>
                        </a:rPr>
                        <a:t>BRANCH</a:t>
                      </a:r>
                      <a:endParaRPr lang="en-US" sz="1600" b="1" dirty="0">
                        <a:latin typeface="+mn-lt"/>
                      </a:endParaRPr>
                    </a:p>
                  </a:txBody>
                  <a:tcPr marL="36000" marR="36000" marT="36000" marB="36000" anchor="ctr"/>
                </a:tc>
                <a:extLst>
                  <a:ext uri="{0D108BD9-81ED-4DB2-BD59-A6C34878D82A}">
                    <a16:rowId xmlns:a16="http://schemas.microsoft.com/office/drawing/2014/main" val="10000"/>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GALIDEVARA SAI VENKATA MEGHANA</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effectLst/>
                          <a:latin typeface="+mn-lt"/>
                          <a:ea typeface="+mn-ea"/>
                          <a:cs typeface="+mn-cs"/>
                        </a:rPr>
                        <a:t>19241A04Q1</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10003"/>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LAKSHMI SAI NIHARIKA VULCHI</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effectLst/>
                          <a:latin typeface="+mn-lt"/>
                          <a:ea typeface="+mn-ea"/>
                          <a:cs typeface="+mn-cs"/>
                        </a:rPr>
                        <a:t>19241A04R4</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2017163711"/>
                  </a:ext>
                </a:extLst>
              </a:tr>
              <a:tr h="524971">
                <a:tc>
                  <a:txBody>
                    <a:bodyPr/>
                    <a:lstStyle/>
                    <a:p>
                      <a:pPr algn="ctr" fontAlgn="ctr"/>
                      <a:r>
                        <a:rPr lang="en-US" sz="1400" b="0" i="0" u="none" strike="noStrike" dirty="0">
                          <a:solidFill>
                            <a:srgbClr val="000000"/>
                          </a:solidFill>
                          <a:effectLst/>
                          <a:latin typeface="+mn-lt"/>
                        </a:rPr>
                        <a:t>GOLLAPUDI VENKATA MAHATI</a:t>
                      </a:r>
                      <a:endParaRPr lang="en-IN" sz="1400" b="0" i="0" u="none" strike="noStrike" dirty="0">
                        <a:solidFill>
                          <a:srgbClr val="000000"/>
                        </a:solidFill>
                        <a:effectLst/>
                        <a:latin typeface="+mn-lt"/>
                      </a:endParaRPr>
                    </a:p>
                  </a:txBody>
                  <a:tcPr marL="36000" marR="36000" marT="36000" marB="36000" anchor="ctr"/>
                </a:tc>
                <a:tc>
                  <a:txBody>
                    <a:bodyPr/>
                    <a:lstStyle/>
                    <a:p>
                      <a:pPr algn="ctr"/>
                      <a:r>
                        <a:rPr lang="en-IN" sz="1400" b="0" kern="1200" dirty="0">
                          <a:solidFill>
                            <a:schemeClr val="dk1"/>
                          </a:solidFill>
                          <a:effectLst/>
                          <a:latin typeface="+mn-lt"/>
                          <a:ea typeface="+mn-ea"/>
                          <a:cs typeface="+mn-cs"/>
                        </a:rPr>
                        <a:t>19241A04Q3</a:t>
                      </a:r>
                      <a:endParaRPr lang="en-US" sz="1400" b="0" dirty="0">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44337271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899318"/>
            <a:ext cx="6096884" cy="8510407"/>
          </a:xfrm>
          <a:prstGeom prst="rect">
            <a:avLst/>
          </a:prstGeom>
          <a:noFill/>
        </p:spPr>
        <p:txBody>
          <a:bodyPr wrap="square">
            <a:spAutoFit/>
          </a:bodyPr>
          <a:lstStyle/>
          <a:p>
            <a:pPr marL="101600">
              <a:spcBef>
                <a:spcPts val="945"/>
              </a:spcBef>
              <a:spcAft>
                <a:spcPts val="0"/>
              </a:spcAft>
            </a:pPr>
            <a:r>
              <a:rPr lang="en-US" sz="1200" dirty="0">
                <a:effectLst/>
                <a:latin typeface="Times New Roman" panose="02020603050405020304" pitchFamily="18" charset="0"/>
                <a:ea typeface="Times New Roman" panose="02020603050405020304" pitchFamily="18" charset="0"/>
              </a:rPr>
              <a:t>void loop() {</a:t>
            </a:r>
            <a:endParaRPr lang="en-IN" sz="1200" dirty="0">
              <a:effectLst/>
              <a:latin typeface="Times New Roman" panose="02020603050405020304" pitchFamily="18" charset="0"/>
              <a:ea typeface="Times New Roman" panose="02020603050405020304" pitchFamily="18" charset="0"/>
            </a:endParaRPr>
          </a:p>
          <a:p>
            <a:pPr marL="138430">
              <a:spcBef>
                <a:spcPts val="980"/>
              </a:spcBef>
              <a:spcAft>
                <a:spcPts val="0"/>
              </a:spcAft>
            </a:pPr>
            <a:r>
              <a:rPr lang="en-US" sz="1200" dirty="0">
                <a:effectLst/>
                <a:latin typeface="Times New Roman" panose="02020603050405020304" pitchFamily="18" charset="0"/>
                <a:ea typeface="Times New Roman" panose="02020603050405020304" pitchFamily="18" charset="0"/>
              </a:rPr>
              <a:t>valSensor = getSensorData();</a:t>
            </a:r>
            <a:endParaRPr lang="en-IN" sz="1200" dirty="0">
              <a:effectLst/>
              <a:latin typeface="Times New Roman" panose="02020603050405020304" pitchFamily="18" charset="0"/>
              <a:ea typeface="Times New Roman" panose="02020603050405020304" pitchFamily="18" charset="0"/>
            </a:endParaRPr>
          </a:p>
          <a:p>
            <a:pPr marL="138430">
              <a:spcBef>
                <a:spcPts val="340"/>
              </a:spcBef>
              <a:spcAft>
                <a:spcPts val="0"/>
              </a:spcAft>
            </a:pPr>
            <a:r>
              <a:rPr lang="en-US" sz="1200" dirty="0">
                <a:effectLst/>
                <a:latin typeface="Times New Roman" panose="02020603050405020304" pitchFamily="18" charset="0"/>
                <a:ea typeface="Times New Roman" panose="02020603050405020304" pitchFamily="18" charset="0"/>
              </a:rPr>
              <a:t>Serial.println(valSensor);</a:t>
            </a:r>
            <a:endParaRPr lang="en-IN" sz="1200" dirty="0">
              <a:effectLst/>
              <a:latin typeface="Times New Roman" panose="02020603050405020304" pitchFamily="18" charset="0"/>
              <a:ea typeface="Times New Roman" panose="02020603050405020304" pitchFamily="18" charset="0"/>
            </a:endParaRPr>
          </a:p>
          <a:p>
            <a:pPr marL="138430" marR="421640">
              <a:lnSpc>
                <a:spcPct val="172000"/>
              </a:lnSpc>
              <a:spcBef>
                <a:spcPts val="985"/>
              </a:spcBef>
              <a:spcAft>
                <a:spcPts val="0"/>
              </a:spcAft>
            </a:pPr>
            <a:r>
              <a:rPr lang="en-US" sz="1200" dirty="0">
                <a:effectLst/>
                <a:latin typeface="Times New Roman" panose="02020603050405020304" pitchFamily="18" charset="0"/>
                <a:ea typeface="Times New Roman" panose="02020603050405020304" pitchFamily="18" charset="0"/>
              </a:rPr>
              <a:t>String getData = "GET /update?api_key="+ API +"&amp;"+ field +"="+String(valSensor); sendCommand("AT+CIPMUX=1",5,"OK"); sendCommand("AT+CIPSTART=0,\"TCP\",\""+ HOST +"\","+ PORT,15,"OK");</a:t>
            </a:r>
            <a:endParaRPr lang="en-IN" sz="1200" dirty="0">
              <a:effectLst/>
              <a:latin typeface="Times New Roman" panose="02020603050405020304" pitchFamily="18" charset="0"/>
              <a:ea typeface="Times New Roman" panose="02020603050405020304" pitchFamily="18" charset="0"/>
            </a:endParaRPr>
          </a:p>
          <a:p>
            <a:pPr marL="138430">
              <a:lnSpc>
                <a:spcPct val="173000"/>
              </a:lnSpc>
            </a:pPr>
            <a:r>
              <a:rPr lang="en-US" sz="1200" dirty="0">
                <a:effectLst/>
                <a:latin typeface="Times New Roman" panose="02020603050405020304" pitchFamily="18" charset="0"/>
                <a:ea typeface="Times New Roman" panose="02020603050405020304" pitchFamily="18" charset="0"/>
              </a:rPr>
              <a:t>sendCommand("AT+CIPSEND=0," +String(getData.length()+4),4,"&gt;"); esp8266.println(getData);delay(1500);countTrueCommand++; sendCommand("AT+CIPCLOSE=0",5,"OK");</a:t>
            </a:r>
            <a:endParaRPr lang="en-IN" sz="1200" dirty="0">
              <a:effectLst/>
              <a:latin typeface="Times New Roman" panose="02020603050405020304" pitchFamily="18" charset="0"/>
              <a:ea typeface="Times New Roman" panose="02020603050405020304" pitchFamily="18" charset="0"/>
            </a:endParaRPr>
          </a:p>
          <a:p>
            <a:pPr marL="101600">
              <a:lnSpc>
                <a:spcPts val="1300"/>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spcBef>
                <a:spcPts val="960"/>
              </a:spcBef>
              <a:spcAft>
                <a:spcPts val="0"/>
              </a:spcAft>
            </a:pPr>
            <a:r>
              <a:rPr lang="en-US" sz="1200" dirty="0">
                <a:effectLst/>
                <a:latin typeface="Times New Roman" panose="02020603050405020304" pitchFamily="18" charset="0"/>
                <a:ea typeface="Times New Roman" panose="02020603050405020304" pitchFamily="18" charset="0"/>
              </a:rPr>
              <a:t>int getSensorData(){</a:t>
            </a:r>
            <a:endParaRPr lang="en-IN" sz="1200" dirty="0">
              <a:effectLst/>
              <a:latin typeface="Times New Roman" panose="02020603050405020304" pitchFamily="18" charset="0"/>
              <a:ea typeface="Times New Roman" panose="02020603050405020304" pitchFamily="18" charset="0"/>
            </a:endParaRPr>
          </a:p>
          <a:p>
            <a:pPr marL="175260" marR="2755900">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Signal = analogRead(PULSE_SENSOR_PIN); return Signal;</a:t>
            </a:r>
            <a:endParaRPr lang="en-IN" sz="1200" dirty="0">
              <a:effectLst/>
              <a:latin typeface="Times New Roman" panose="02020603050405020304" pitchFamily="18" charset="0"/>
              <a:ea typeface="Times New Roman" panose="02020603050405020304" pitchFamily="18" charset="0"/>
            </a:endParaRPr>
          </a:p>
          <a:p>
            <a:pPr marL="101600">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5260" marR="1252220" indent="-73660">
              <a:lnSpc>
                <a:spcPct val="173000"/>
              </a:lnSpc>
              <a:spcBef>
                <a:spcPts val="980"/>
              </a:spcBef>
              <a:spcAft>
                <a:spcPts val="0"/>
              </a:spcAft>
            </a:pPr>
            <a:r>
              <a:rPr lang="en-US" sz="1200" dirty="0">
                <a:effectLst/>
                <a:latin typeface="Times New Roman" panose="02020603050405020304" pitchFamily="18" charset="0"/>
                <a:ea typeface="Times New Roman" panose="02020603050405020304" pitchFamily="18" charset="0"/>
              </a:rPr>
              <a:t>void sendCommand(String command, int maxTime, char readReplay[]) { Serial.print(countTrueCommand);</a:t>
            </a:r>
            <a:endParaRPr lang="en-IN" sz="1200" dirty="0">
              <a:effectLst/>
              <a:latin typeface="Times New Roman" panose="02020603050405020304" pitchFamily="18" charset="0"/>
              <a:ea typeface="Times New Roman" panose="02020603050405020304" pitchFamily="18" charset="0"/>
            </a:endParaRPr>
          </a:p>
          <a:p>
            <a:pPr marL="175260" marR="3476625">
              <a:lnSpc>
                <a:spcPct val="172000"/>
              </a:lnSpc>
              <a:spcAft>
                <a:spcPts val="0"/>
              </a:spcAft>
            </a:pPr>
            <a:r>
              <a:rPr lang="en-US" sz="1200" dirty="0">
                <a:effectLst/>
                <a:latin typeface="Times New Roman" panose="02020603050405020304" pitchFamily="18" charset="0"/>
                <a:ea typeface="Times New Roman" panose="02020603050405020304" pitchFamily="18" charset="0"/>
              </a:rPr>
              <a:t>Serial.print(". at command =&gt; "); Serial.print(command); Serial.print(" ");</a:t>
            </a:r>
            <a:endParaRPr lang="en-IN" sz="1200" dirty="0">
              <a:effectLst/>
              <a:latin typeface="Times New Roman" panose="02020603050405020304" pitchFamily="18" charset="0"/>
              <a:ea typeface="Times New Roman" panose="02020603050405020304" pitchFamily="18" charset="0"/>
            </a:endParaRPr>
          </a:p>
          <a:p>
            <a:pPr marL="179705"/>
            <a:r>
              <a:rPr lang="en-US" sz="1200" dirty="0">
                <a:effectLst/>
                <a:latin typeface="Times New Roman" panose="02020603050405020304" pitchFamily="18" charset="0"/>
                <a:ea typeface="Times New Roman" panose="02020603050405020304" pitchFamily="18" charset="0"/>
              </a:rPr>
              <a:t>while(countTimeCommand &lt; (maxTime*1))</a:t>
            </a:r>
            <a:endParaRPr lang="en-IN" sz="1200" dirty="0">
              <a:effectLst/>
              <a:latin typeface="Times New Roman" panose="02020603050405020304" pitchFamily="18" charset="0"/>
              <a:ea typeface="Times New Roman" panose="02020603050405020304" pitchFamily="18" charset="0"/>
            </a:endParaRPr>
          </a:p>
          <a:p>
            <a:pPr marL="175260">
              <a:spcBef>
                <a:spcPts val="97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1263015">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esp8266.println(command);//at+cipsend if(esp8266.find(readReplay))//ok</a:t>
            </a:r>
            <a:endParaRPr lang="en-IN" sz="1200" dirty="0">
              <a:effectLst/>
              <a:latin typeface="Times New Roman" panose="02020603050405020304" pitchFamily="18" charset="0"/>
              <a:ea typeface="Times New Roman" panose="02020603050405020304" pitchFamily="18" charset="0"/>
            </a:endParaRPr>
          </a:p>
          <a:p>
            <a:pPr marL="248285">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330200" marR="4370705">
              <a:lnSpc>
                <a:spcPct val="173000"/>
              </a:lnSpc>
              <a:spcBef>
                <a:spcPts val="980"/>
              </a:spcBef>
              <a:spcAft>
                <a:spcPts val="0"/>
              </a:spcAft>
            </a:pPr>
            <a:r>
              <a:rPr lang="en-US" sz="1200" dirty="0">
                <a:effectLst/>
                <a:latin typeface="Times New Roman" panose="02020603050405020304" pitchFamily="18" charset="0"/>
                <a:ea typeface="Times New Roman" panose="02020603050405020304" pitchFamily="18" charset="0"/>
              </a:rPr>
              <a:t>found = true; break;</a:t>
            </a:r>
            <a:endParaRPr lang="en-IN" sz="1200" dirty="0">
              <a:effectLst/>
              <a:latin typeface="Times New Roman" panose="02020603050405020304" pitchFamily="18" charset="0"/>
              <a:ea typeface="Times New Roman" panose="02020603050405020304" pitchFamily="18" charset="0"/>
            </a:endParaRPr>
          </a:p>
          <a:p>
            <a:pPr marL="248285">
              <a:lnSpc>
                <a:spcPts val="1295"/>
              </a:lnSpc>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BD0BD2C5-8C92-4E67-BBB3-0D55D766745F}"/>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15</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43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8" name="TextBox 7">
            <a:extLst>
              <a:ext uri="{FF2B5EF4-FFF2-40B4-BE49-F238E27FC236}">
                <a16:creationId xmlns:a16="http://schemas.microsoft.com/office/drawing/2014/main" id="{89F0166A-3533-4A3E-9701-A2458125C62C}"/>
              </a:ext>
            </a:extLst>
          </p:cNvPr>
          <p:cNvSpPr txBox="1"/>
          <p:nvPr/>
        </p:nvSpPr>
        <p:spPr>
          <a:xfrm>
            <a:off x="380556" y="899318"/>
            <a:ext cx="6096884" cy="5225790"/>
          </a:xfrm>
          <a:prstGeom prst="rect">
            <a:avLst/>
          </a:prstGeom>
          <a:noFill/>
        </p:spPr>
        <p:txBody>
          <a:bodyPr wrap="square">
            <a:spAutoFit/>
          </a:bodyPr>
          <a:lstStyle/>
          <a:p>
            <a:pPr marL="175260">
              <a:spcBef>
                <a:spcPts val="485"/>
              </a:spcBef>
              <a:spcAft>
                <a:spcPts val="0"/>
              </a:spcAft>
            </a:pPr>
            <a:r>
              <a:rPr lang="en-US" sz="1200" dirty="0">
                <a:effectLst/>
                <a:latin typeface="Times New Roman" panose="02020603050405020304" pitchFamily="18" charset="0"/>
                <a:ea typeface="Times New Roman" panose="02020603050405020304" pitchFamily="18" charset="0"/>
              </a:rPr>
              <a:t>countTimeCommand++;</a:t>
            </a:r>
            <a:endParaRPr lang="en-IN" sz="1200" dirty="0">
              <a:effectLst/>
              <a:latin typeface="Times New Roman" panose="02020603050405020304" pitchFamily="18" charset="0"/>
              <a:ea typeface="Times New Roman" panose="02020603050405020304" pitchFamily="18" charset="0"/>
            </a:endParaRPr>
          </a:p>
          <a:p>
            <a:pPr marL="175260">
              <a:spcBef>
                <a:spcPts val="94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r>
              <a:rPr lang="en-US" sz="1200" dirty="0">
                <a:effectLst/>
                <a:latin typeface="Times New Roman" panose="02020603050405020304" pitchFamily="18" charset="0"/>
                <a:ea typeface="Times New Roman" panose="02020603050405020304" pitchFamily="18" charset="0"/>
              </a:rPr>
              <a:t>if(found == true)</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3383280">
              <a:lnSpc>
                <a:spcPct val="172000"/>
              </a:lnSpc>
              <a:spcBef>
                <a:spcPts val="340"/>
              </a:spcBef>
              <a:spcAft>
                <a:spcPts val="0"/>
              </a:spcAft>
            </a:pPr>
            <a:br>
              <a:rPr lang="en-US" sz="12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Serial.println("OYI"); countTrueCommand++; countTimeCommand = 0;</a:t>
            </a:r>
            <a:endParaRPr lang="en-IN" sz="1200" dirty="0">
              <a:effectLst/>
              <a:latin typeface="Times New Roman" panose="02020603050405020304" pitchFamily="18" charset="0"/>
              <a:ea typeface="Times New Roman" panose="02020603050405020304" pitchFamily="18" charset="0"/>
            </a:endParaRPr>
          </a:p>
          <a:p>
            <a:pPr marL="175260">
              <a:spcBef>
                <a:spcPts val="15"/>
              </a:spcBef>
              <a:spcAft>
                <a:spcPts val="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75260">
              <a:spcBef>
                <a:spcPts val="485"/>
              </a:spcBef>
              <a:spcAft>
                <a:spcPts val="0"/>
              </a:spcAft>
            </a:pPr>
            <a:r>
              <a:rPr lang="en-US" sz="1200" dirty="0">
                <a:effectLst/>
                <a:latin typeface="Times New Roman" panose="02020603050405020304" pitchFamily="18" charset="0"/>
                <a:ea typeface="Times New Roman" panose="02020603050405020304" pitchFamily="18" charset="0"/>
              </a:rPr>
              <a:t>if(found == false)</a:t>
            </a:r>
            <a:endParaRPr lang="en-IN" sz="1200" dirty="0">
              <a:effectLst/>
              <a:latin typeface="Times New Roman" panose="02020603050405020304" pitchFamily="18" charset="0"/>
              <a:ea typeface="Times New Roman" panose="02020603050405020304" pitchFamily="18" charset="0"/>
            </a:endParaRPr>
          </a:p>
          <a:p>
            <a:pPr marL="175260">
              <a:spcBef>
                <a:spcPts val="980"/>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252730" marR="3383280">
              <a:lnSpc>
                <a:spcPct val="173000"/>
              </a:lnSpc>
              <a:spcBef>
                <a:spcPts val="945"/>
              </a:spcBef>
              <a:spcAft>
                <a:spcPts val="0"/>
              </a:spcAft>
            </a:pPr>
            <a:r>
              <a:rPr lang="en-US" sz="1200" dirty="0">
                <a:effectLst/>
                <a:latin typeface="Times New Roman" panose="02020603050405020304" pitchFamily="18" charset="0"/>
                <a:ea typeface="Times New Roman" panose="02020603050405020304" pitchFamily="18" charset="0"/>
              </a:rPr>
              <a:t>Serial.println("Fail"); countTrueCommand =</a:t>
            </a:r>
            <a:r>
              <a:rPr lang="en-US" sz="1200" spc="-130" dirty="0">
                <a:effectLst/>
                <a:latin typeface="Times New Roman" panose="02020603050405020304" pitchFamily="18" charset="0"/>
                <a:ea typeface="Times New Roman" panose="02020603050405020304" pitchFamily="18" charset="0"/>
              </a:rPr>
              <a:t> </a:t>
            </a:r>
            <a:r>
              <a:rPr lang="en-US" sz="1200" spc="-25"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252730">
              <a:lnSpc>
                <a:spcPts val="1295"/>
              </a:lnSpc>
            </a:pPr>
            <a:r>
              <a:rPr lang="en-US" sz="1200" dirty="0">
                <a:effectLst/>
                <a:latin typeface="Times New Roman" panose="02020603050405020304" pitchFamily="18" charset="0"/>
                <a:ea typeface="Times New Roman" panose="02020603050405020304" pitchFamily="18" charset="0"/>
              </a:rPr>
              <a:t>countTimeCommand =</a:t>
            </a:r>
            <a:r>
              <a:rPr lang="en-US" sz="1200" spc="-150" dirty="0">
                <a:effectLst/>
                <a:latin typeface="Times New Roman" panose="02020603050405020304" pitchFamily="18" charset="0"/>
                <a:ea typeface="Times New Roman" panose="02020603050405020304" pitchFamily="18" charset="0"/>
              </a:rPr>
              <a:t> </a:t>
            </a:r>
            <a:r>
              <a:rPr lang="en-US" sz="1200" spc="15" dirty="0">
                <a:effectLst/>
                <a:latin typeface="Times New Roman" panose="02020603050405020304" pitchFamily="18" charset="0"/>
                <a:ea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endParaRPr>
          </a:p>
          <a:p>
            <a:pPr marL="17526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79705">
              <a:spcBef>
                <a:spcPts val="485"/>
              </a:spcBef>
              <a:spcAft>
                <a:spcPts val="0"/>
              </a:spcAft>
            </a:pPr>
            <a:r>
              <a:rPr lang="en-US" sz="1200" dirty="0">
                <a:effectLst/>
                <a:latin typeface="Times New Roman" panose="02020603050405020304" pitchFamily="18" charset="0"/>
                <a:ea typeface="Times New Roman" panose="02020603050405020304" pitchFamily="18" charset="0"/>
              </a:rPr>
              <a:t>found = false;</a:t>
            </a:r>
            <a:endParaRPr lang="en-IN" sz="1200" dirty="0">
              <a:effectLst/>
              <a:latin typeface="Times New Roman" panose="02020603050405020304" pitchFamily="18" charset="0"/>
              <a:ea typeface="Times New Roman" panose="02020603050405020304" pitchFamily="18" charset="0"/>
            </a:endParaRPr>
          </a:p>
          <a:p>
            <a:pPr marL="138430">
              <a:spcBef>
                <a:spcPts val="98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1600">
              <a:spcBef>
                <a:spcPts val="945"/>
              </a:spcBef>
              <a:spcAft>
                <a:spcPts val="0"/>
              </a:spcAft>
            </a:pPr>
            <a:endParaRPr lang="en-IN" sz="1200" dirty="0">
              <a:effectLst/>
              <a:latin typeface="Times New Roman" panose="02020603050405020304" pitchFamily="18" charset="0"/>
              <a:ea typeface="Times New Roman" panose="02020603050405020304" pitchFamily="18" charset="0"/>
            </a:endParaRPr>
          </a:p>
        </p:txBody>
      </p:sp>
      <p:pic>
        <p:nvPicPr>
          <p:cNvPr id="4" name="image4.jpeg">
            <a:extLst>
              <a:ext uri="{FF2B5EF4-FFF2-40B4-BE49-F238E27FC236}">
                <a16:creationId xmlns:a16="http://schemas.microsoft.com/office/drawing/2014/main" id="{63816CFB-9BB9-4167-9AE8-6DA6F172F7CD}"/>
              </a:ext>
            </a:extLst>
          </p:cNvPr>
          <p:cNvPicPr/>
          <p:nvPr/>
        </p:nvPicPr>
        <p:blipFill>
          <a:blip r:embed="rId3" cstate="print"/>
          <a:stretch>
            <a:fillRect/>
          </a:stretch>
        </p:blipFill>
        <p:spPr>
          <a:xfrm>
            <a:off x="1487167" y="5923021"/>
            <a:ext cx="3964063" cy="2822394"/>
          </a:xfrm>
          <a:prstGeom prst="rect">
            <a:avLst/>
          </a:prstGeom>
        </p:spPr>
      </p:pic>
      <p:sp>
        <p:nvSpPr>
          <p:cNvPr id="5" name="TextBox 4">
            <a:extLst>
              <a:ext uri="{FF2B5EF4-FFF2-40B4-BE49-F238E27FC236}">
                <a16:creationId xmlns:a16="http://schemas.microsoft.com/office/drawing/2014/main" id="{36CAE70E-3A54-4F1B-AE60-ACED4AA67CDA}"/>
              </a:ext>
            </a:extLst>
          </p:cNvPr>
          <p:cNvSpPr txBox="1"/>
          <p:nvPr/>
        </p:nvSpPr>
        <p:spPr>
          <a:xfrm>
            <a:off x="2115289" y="8786359"/>
            <a:ext cx="262742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Arudino Uno and the Pulse Sensor</a:t>
            </a: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1E0CFA-61E1-4804-91AA-283BC1817B5C}"/>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16</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464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pic>
        <p:nvPicPr>
          <p:cNvPr id="5" name="image6.png">
            <a:extLst>
              <a:ext uri="{FF2B5EF4-FFF2-40B4-BE49-F238E27FC236}">
                <a16:creationId xmlns:a16="http://schemas.microsoft.com/office/drawing/2014/main" id="{B542248D-4AA1-4BDC-A001-5DA25ABF52B3}"/>
              </a:ext>
            </a:extLst>
          </p:cNvPr>
          <p:cNvPicPr/>
          <p:nvPr/>
        </p:nvPicPr>
        <p:blipFill>
          <a:blip r:embed="rId3" cstate="print"/>
          <a:stretch>
            <a:fillRect/>
          </a:stretch>
        </p:blipFill>
        <p:spPr>
          <a:xfrm>
            <a:off x="866115" y="1708448"/>
            <a:ext cx="5125770" cy="3161901"/>
          </a:xfrm>
          <a:prstGeom prst="rect">
            <a:avLst/>
          </a:prstGeom>
        </p:spPr>
      </p:pic>
      <p:pic>
        <p:nvPicPr>
          <p:cNvPr id="6" name="image7.png">
            <a:extLst>
              <a:ext uri="{FF2B5EF4-FFF2-40B4-BE49-F238E27FC236}">
                <a16:creationId xmlns:a16="http://schemas.microsoft.com/office/drawing/2014/main" id="{1F66E911-BB26-41E2-AF8C-8B84F7DB0C8A}"/>
              </a:ext>
            </a:extLst>
          </p:cNvPr>
          <p:cNvPicPr/>
          <p:nvPr/>
        </p:nvPicPr>
        <p:blipFill>
          <a:blip r:embed="rId4" cstate="print"/>
          <a:stretch>
            <a:fillRect/>
          </a:stretch>
        </p:blipFill>
        <p:spPr>
          <a:xfrm>
            <a:off x="866114" y="5504574"/>
            <a:ext cx="5125771" cy="2999935"/>
          </a:xfrm>
          <a:prstGeom prst="rect">
            <a:avLst/>
          </a:prstGeom>
        </p:spPr>
      </p:pic>
      <p:sp>
        <p:nvSpPr>
          <p:cNvPr id="7" name="TextBox 6">
            <a:extLst>
              <a:ext uri="{FF2B5EF4-FFF2-40B4-BE49-F238E27FC236}">
                <a16:creationId xmlns:a16="http://schemas.microsoft.com/office/drawing/2014/main" id="{8091A144-39D4-47B6-BFCD-A1EDF7F448BA}"/>
              </a:ext>
            </a:extLst>
          </p:cNvPr>
          <p:cNvSpPr txBox="1"/>
          <p:nvPr/>
        </p:nvSpPr>
        <p:spPr>
          <a:xfrm>
            <a:off x="1394951" y="8651984"/>
            <a:ext cx="4068093"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Abnormal Temperature alert through Temperature Sensor</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4B0B1E-F5DF-4691-877C-10AF1139986C}"/>
              </a:ext>
            </a:extLst>
          </p:cNvPr>
          <p:cNvSpPr txBox="1"/>
          <p:nvPr/>
        </p:nvSpPr>
        <p:spPr>
          <a:xfrm>
            <a:off x="1775996" y="5017824"/>
            <a:ext cx="330600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Temperature monitoring through ThingsSpeak</a:t>
            </a: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C15110-9C50-4155-9C85-05EA55294236}"/>
              </a:ext>
            </a:extLst>
          </p:cNvPr>
          <p:cNvSpPr txBox="1"/>
          <p:nvPr/>
        </p:nvSpPr>
        <p:spPr>
          <a:xfrm>
            <a:off x="518746" y="1020046"/>
            <a:ext cx="4393224" cy="338554"/>
          </a:xfrm>
          <a:prstGeom prst="rect">
            <a:avLst/>
          </a:prstGeom>
          <a:noFill/>
        </p:spPr>
        <p:txBody>
          <a:bodyPr wrap="square">
            <a:spAutoFit/>
          </a:bodyPr>
          <a:lstStyle/>
          <a:p>
            <a:pPr marL="254000">
              <a:spcBef>
                <a:spcPts val="305"/>
              </a:spcBef>
            </a:pPr>
            <a:r>
              <a:rPr lang="en-US" sz="1600" kern="0" dirty="0">
                <a:effectLst/>
                <a:latin typeface="Times New Roman" panose="02020603050405020304" pitchFamily="18" charset="0"/>
                <a:ea typeface="Times New Roman" panose="02020603050405020304" pitchFamily="18" charset="0"/>
              </a:rPr>
              <a:t>PROTOTYPE WORKING SCREENSHOTS:</a:t>
            </a:r>
            <a:endParaRPr lang="en-IN" sz="1600" kern="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EDF9D6DD-3D04-4124-829E-158EB33D5B83}"/>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17</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73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7" name="TextBox 6">
            <a:extLst>
              <a:ext uri="{FF2B5EF4-FFF2-40B4-BE49-F238E27FC236}">
                <a16:creationId xmlns:a16="http://schemas.microsoft.com/office/drawing/2014/main" id="{8091A144-39D4-47B6-BFCD-A1EDF7F448BA}"/>
              </a:ext>
            </a:extLst>
          </p:cNvPr>
          <p:cNvSpPr txBox="1"/>
          <p:nvPr/>
        </p:nvSpPr>
        <p:spPr>
          <a:xfrm>
            <a:off x="1394952" y="8609433"/>
            <a:ext cx="4068093"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Abnormal Temperature alert through Temperature Sensor</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4B0B1E-F5DF-4691-877C-10AF1139986C}"/>
              </a:ext>
            </a:extLst>
          </p:cNvPr>
          <p:cNvSpPr txBox="1"/>
          <p:nvPr/>
        </p:nvSpPr>
        <p:spPr>
          <a:xfrm>
            <a:off x="1776003" y="4572352"/>
            <a:ext cx="330600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Temperature monitoring through ThingsSpeak</a:t>
            </a:r>
            <a:endParaRPr lang="en-IN" sz="1200" dirty="0">
              <a:latin typeface="Times New Roman" panose="02020603050405020304" pitchFamily="18" charset="0"/>
              <a:cs typeface="Times New Roman" panose="02020603050405020304" pitchFamily="18" charset="0"/>
            </a:endParaRPr>
          </a:p>
        </p:txBody>
      </p:sp>
      <p:pic>
        <p:nvPicPr>
          <p:cNvPr id="8" name="image9.jpeg">
            <a:extLst>
              <a:ext uri="{FF2B5EF4-FFF2-40B4-BE49-F238E27FC236}">
                <a16:creationId xmlns:a16="http://schemas.microsoft.com/office/drawing/2014/main" id="{EAB5386B-AFBC-4998-B69F-740AD70142A8}"/>
              </a:ext>
            </a:extLst>
          </p:cNvPr>
          <p:cNvPicPr/>
          <p:nvPr/>
        </p:nvPicPr>
        <p:blipFill>
          <a:blip r:embed="rId3" cstate="print"/>
          <a:stretch>
            <a:fillRect/>
          </a:stretch>
        </p:blipFill>
        <p:spPr>
          <a:xfrm>
            <a:off x="867340" y="5184977"/>
            <a:ext cx="5123319" cy="3213442"/>
          </a:xfrm>
          <a:prstGeom prst="rect">
            <a:avLst/>
          </a:prstGeom>
        </p:spPr>
      </p:pic>
      <p:pic>
        <p:nvPicPr>
          <p:cNvPr id="12" name="image8.png">
            <a:extLst>
              <a:ext uri="{FF2B5EF4-FFF2-40B4-BE49-F238E27FC236}">
                <a16:creationId xmlns:a16="http://schemas.microsoft.com/office/drawing/2014/main" id="{69115205-4870-433B-A09C-8C100259C335}"/>
              </a:ext>
            </a:extLst>
          </p:cNvPr>
          <p:cNvPicPr/>
          <p:nvPr/>
        </p:nvPicPr>
        <p:blipFill>
          <a:blip r:embed="rId4" cstate="print"/>
          <a:stretch>
            <a:fillRect/>
          </a:stretch>
        </p:blipFill>
        <p:spPr>
          <a:xfrm>
            <a:off x="976938" y="1355133"/>
            <a:ext cx="4904130" cy="3006205"/>
          </a:xfrm>
          <a:prstGeom prst="rect">
            <a:avLst/>
          </a:prstGeom>
        </p:spPr>
      </p:pic>
      <p:sp>
        <p:nvSpPr>
          <p:cNvPr id="11" name="TextBox 10">
            <a:extLst>
              <a:ext uri="{FF2B5EF4-FFF2-40B4-BE49-F238E27FC236}">
                <a16:creationId xmlns:a16="http://schemas.microsoft.com/office/drawing/2014/main" id="{79F03042-6870-4A32-9FDF-0A886AE8DB25}"/>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18</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85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04203"/>
            <a:ext cx="6578417" cy="9480176"/>
          </a:xfrm>
          <a:prstGeom prst="rect">
            <a:avLst/>
          </a:prstGeom>
        </p:spPr>
      </p:pic>
      <p:sp>
        <p:nvSpPr>
          <p:cNvPr id="3" name="TextBox 2">
            <a:extLst>
              <a:ext uri="{FF2B5EF4-FFF2-40B4-BE49-F238E27FC236}">
                <a16:creationId xmlns:a16="http://schemas.microsoft.com/office/drawing/2014/main" id="{419BEFB2-8BA1-44C5-B6FB-B9AB32252211}"/>
              </a:ext>
            </a:extLst>
          </p:cNvPr>
          <p:cNvSpPr txBox="1"/>
          <p:nvPr/>
        </p:nvSpPr>
        <p:spPr>
          <a:xfrm>
            <a:off x="262101" y="1090185"/>
            <a:ext cx="1818948" cy="351630"/>
          </a:xfrm>
          <a:prstGeom prst="rect">
            <a:avLst/>
          </a:prstGeom>
          <a:noFill/>
        </p:spPr>
        <p:txBody>
          <a:bodyPr wrap="square">
            <a:spAutoFit/>
          </a:bodyPr>
          <a:lstStyle/>
          <a:p>
            <a:pPr marL="254000">
              <a:spcBef>
                <a:spcPts val="305"/>
              </a:spcBef>
            </a:pPr>
            <a:r>
              <a:rPr lang="en-US" sz="1600" kern="0" dirty="0">
                <a:latin typeface="Times New Roman" panose="02020603050405020304" pitchFamily="18" charset="0"/>
                <a:ea typeface="Times New Roman" panose="02020603050405020304" pitchFamily="18" charset="0"/>
              </a:rPr>
              <a:t>CONCLUSION</a:t>
            </a:r>
            <a:endParaRPr lang="en-IN" sz="1600" kern="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F5B4A05-BC8E-4214-8D47-BA428BB3C870}"/>
              </a:ext>
            </a:extLst>
          </p:cNvPr>
          <p:cNvSpPr txBox="1"/>
          <p:nvPr/>
        </p:nvSpPr>
        <p:spPr>
          <a:xfrm>
            <a:off x="514349" y="1543413"/>
            <a:ext cx="5829300" cy="1200329"/>
          </a:xfrm>
          <a:prstGeom prst="rect">
            <a:avLst/>
          </a:prstGeom>
          <a:noFill/>
        </p:spPr>
        <p:txBody>
          <a:bodyPr wrap="square" rtlCol="0">
            <a:spAutoFit/>
          </a:bodyPr>
          <a:lstStyle/>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Through this project, we have proposed a cost-effective smart electrolyte monitoring system by which the level of the saline feeding to the patient can be monitored remotely by the nurse, caretaker, hospital staff, doctor, etc. With this proposed monitoring system one can monitor the level of the saline bottle from a distant position which will aid in building a smart healthcare system. As the patient can be analyzed from any part of the hospital by the doctor or nurse, it reduces the stress on them.</a:t>
            </a:r>
          </a:p>
        </p:txBody>
      </p:sp>
      <p:sp>
        <p:nvSpPr>
          <p:cNvPr id="7" name="TextBox 6">
            <a:extLst>
              <a:ext uri="{FF2B5EF4-FFF2-40B4-BE49-F238E27FC236}">
                <a16:creationId xmlns:a16="http://schemas.microsoft.com/office/drawing/2014/main" id="{A101EF4E-8A17-44C8-A163-3FBD58C775D9}"/>
              </a:ext>
            </a:extLst>
          </p:cNvPr>
          <p:cNvSpPr txBox="1"/>
          <p:nvPr/>
        </p:nvSpPr>
        <p:spPr>
          <a:xfrm>
            <a:off x="262101" y="3103279"/>
            <a:ext cx="4562148" cy="351630"/>
          </a:xfrm>
          <a:prstGeom prst="rect">
            <a:avLst/>
          </a:prstGeom>
          <a:noFill/>
        </p:spPr>
        <p:txBody>
          <a:bodyPr wrap="square">
            <a:spAutoFit/>
          </a:bodyPr>
          <a:lstStyle/>
          <a:p>
            <a:pPr marL="254000">
              <a:spcBef>
                <a:spcPts val="305"/>
              </a:spcBef>
            </a:pPr>
            <a:r>
              <a:rPr lang="en-US" sz="1600" kern="0" dirty="0">
                <a:latin typeface="Times New Roman" panose="02020603050405020304" pitchFamily="18" charset="0"/>
                <a:ea typeface="Times New Roman" panose="02020603050405020304" pitchFamily="18" charset="0"/>
              </a:rPr>
              <a:t>FUTURE DEVELOPMENTS</a:t>
            </a:r>
            <a:endParaRPr lang="en-IN" sz="1600" kern="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1AA67266-69CF-4672-B65B-F77EB597A6C5}"/>
              </a:ext>
            </a:extLst>
          </p:cNvPr>
          <p:cNvSpPr txBox="1"/>
          <p:nvPr/>
        </p:nvSpPr>
        <p:spPr>
          <a:xfrm>
            <a:off x="514349" y="3576936"/>
            <a:ext cx="5829300" cy="830997"/>
          </a:xfrm>
          <a:prstGeom prst="rect">
            <a:avLst/>
          </a:prstGeom>
          <a:noFill/>
        </p:spPr>
        <p:txBody>
          <a:bodyPr wrap="square" rtlCol="0">
            <a:spAutoFit/>
          </a:bodyPr>
          <a:lstStyle/>
          <a:p>
            <a:pPr algn="just" rtl="0">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An auto fluid control system can be introduced which can be implemented using a mobile application.</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An Additional feature of </a:t>
            </a:r>
            <a:r>
              <a:rPr lang="en-US" sz="1200" dirty="0">
                <a:solidFill>
                  <a:srgbClr val="000000"/>
                </a:solidFill>
                <a:latin typeface="Times New Roman" panose="02020603050405020304" pitchFamily="18" charset="0"/>
                <a:cs typeface="Times New Roman" panose="02020603050405020304" pitchFamily="18" charset="0"/>
              </a:rPr>
              <a:t>displaying blood sugar levels of the user can be added to this system. </a:t>
            </a:r>
            <a:r>
              <a:rPr lang="en-US" sz="1200" dirty="0">
                <a:latin typeface="Times New Roman" panose="02020603050405020304" pitchFamily="18" charset="0"/>
                <a:cs typeface="Times New Roman" panose="02020603050405020304" pitchFamily="18" charset="0"/>
              </a:rPr>
              <a:t>The monitoring system, which we have proposed can be integrated into a small compact unit as small as a cell phone.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F1AA98C-7BEA-48E5-9DC5-C956776FB070}"/>
              </a:ext>
            </a:extLst>
          </p:cNvPr>
          <p:cNvSpPr txBox="1"/>
          <p:nvPr/>
        </p:nvSpPr>
        <p:spPr>
          <a:xfrm>
            <a:off x="514349" y="5240477"/>
            <a:ext cx="5829300" cy="3575338"/>
          </a:xfrm>
          <a:prstGeom prst="rect">
            <a:avLst/>
          </a:prstGeom>
          <a:noFill/>
        </p:spPr>
        <p:txBody>
          <a:bodyPr wrap="square" rtlCol="0">
            <a:spAutoFit/>
          </a:bodyPr>
          <a:lstStyle/>
          <a:p>
            <a:pPr marL="342900" marR="517525" lvl="0" indent="-342900">
              <a:lnSpc>
                <a:spcPct val="100000"/>
              </a:lnSpc>
              <a:spcBef>
                <a:spcPts val="905"/>
              </a:spcBef>
              <a:spcAft>
                <a:spcPts val="0"/>
              </a:spcAft>
              <a:buClr>
                <a:srgbClr val="3333FF"/>
              </a:buClr>
              <a:buSzPts val="1200"/>
              <a:buFont typeface="Times New Roman" panose="02020603050405020304" pitchFamily="18" charset="0"/>
              <a:buAutoNum type="arabicPeriod"/>
              <a:tabLst>
                <a:tab pos="483235" algn="l"/>
              </a:tabLst>
            </a:pPr>
            <a:r>
              <a:rPr lang="en-US" sz="1200" u="sng" spc="-5"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https://www.ijert.org/intravenous-iv-drip-rate-controlling-and-monitoring-for-risk-free- </a:t>
            </a: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iv-delivery</a:t>
            </a:r>
            <a:endParaRPr lang="en-IN" sz="1200" u="sng" spc="-50" dirty="0">
              <a:solidFill>
                <a:srgbClr val="0000FF"/>
              </a:solidFill>
              <a:uFill>
                <a:solidFill>
                  <a:srgbClr val="000000"/>
                </a:solidFill>
              </a:uFill>
              <a:latin typeface="Times New Roman" panose="02020603050405020304" pitchFamily="18" charset="0"/>
              <a:ea typeface="Times New Roman" panose="02020603050405020304" pitchFamily="18" charset="0"/>
            </a:endParaRPr>
          </a:p>
          <a:p>
            <a:pPr marL="342900" marR="517525" indent="-342900">
              <a:spcBef>
                <a:spcPts val="905"/>
              </a:spcBef>
              <a:buClr>
                <a:srgbClr val="3333FF"/>
              </a:buClr>
              <a:buSzPts val="1200"/>
              <a:buFont typeface="Times New Roman" panose="02020603050405020304" pitchFamily="18" charset="0"/>
              <a:buAutoNum type="arabicPeriod"/>
              <a:tabLst>
                <a:tab pos="483235" algn="l"/>
              </a:tabLst>
            </a:pP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https://ijarcce.com/wp-content/uploads/2019/04/IJARCCE.2019.8411.pdf</a:t>
            </a:r>
            <a:endParaRPr lang="en-IN"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endParaRPr>
          </a:p>
          <a:p>
            <a:pPr marL="342900" marR="517525" lvl="0" indent="-342900">
              <a:lnSpc>
                <a:spcPct val="100000"/>
              </a:lnSpc>
              <a:spcBef>
                <a:spcPts val="905"/>
              </a:spcBef>
              <a:spcAft>
                <a:spcPts val="0"/>
              </a:spcAft>
              <a:buClr>
                <a:srgbClr val="3333FF"/>
              </a:buClr>
              <a:buSzPts val="1200"/>
              <a:buFont typeface="Times New Roman" panose="02020603050405020304" pitchFamily="18" charset="0"/>
              <a:buAutoNum type="arabicPeriod"/>
              <a:tabLst>
                <a:tab pos="483235" algn="l"/>
              </a:tabLst>
            </a:pPr>
            <a:endParaRPr lang="en-IN" sz="1200" dirty="0">
              <a:solidFill>
                <a:srgbClr val="0000FF"/>
              </a:solidFill>
              <a:effectLst/>
              <a:latin typeface="Times New Roman" panose="02020603050405020304" pitchFamily="18" charset="0"/>
              <a:ea typeface="Times New Roman" panose="02020603050405020304" pitchFamily="18" charset="0"/>
            </a:endParaRPr>
          </a:p>
          <a:p>
            <a:pPr marL="342900" lvl="0" indent="-342900">
              <a:lnSpc>
                <a:spcPts val="1375"/>
              </a:lnSpc>
              <a:spcBef>
                <a:spcPts val="15"/>
              </a:spcBef>
              <a:buClr>
                <a:srgbClr val="3333FF"/>
              </a:buClr>
              <a:buSzPts val="1200"/>
              <a:buFont typeface="Times New Roman" panose="02020603050405020304" pitchFamily="18" charset="0"/>
              <a:buAutoNum type="arabicPeriod"/>
              <a:tabLst>
                <a:tab pos="483235" algn="l"/>
              </a:tabLst>
            </a:pP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https://devfolio.co/submissions/iot-based-smart-bottle-for-healthcare#:~:text=Devfolio-</a:t>
            </a:r>
            <a:r>
              <a:rPr lang="en-US" sz="1200" u="sng" dirty="0">
                <a:solidFill>
                  <a:srgbClr val="0000FF"/>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,IoT%20based%20Smart%20Bottle%20For%20Healthcare.,system%20through%20Inter</a:t>
            </a:r>
            <a:r>
              <a:rPr lang="en-US" sz="1200" dirty="0">
                <a:solidFill>
                  <a:srgbClr val="0000FF"/>
                </a:solidFill>
                <a:effectLst/>
                <a:latin typeface="Times New Roman" panose="02020603050405020304" pitchFamily="18" charset="0"/>
                <a:ea typeface="Times New Roman" panose="02020603050405020304" pitchFamily="18" charset="0"/>
              </a:rPr>
              <a:t> </a:t>
            </a:r>
            <a:r>
              <a:rPr lang="en-US" sz="1200" u="sng" dirty="0">
                <a:solidFill>
                  <a:srgbClr val="0000FF"/>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net%20of%20Things.&amp;text=This%20project%20helps%20the%20caretaker,reverse%20fl</a:t>
            </a:r>
            <a:r>
              <a:rPr lang="en-US" sz="1200" dirty="0">
                <a:solidFill>
                  <a:srgbClr val="0000FF"/>
                </a:solidFill>
                <a:effectLst/>
                <a:latin typeface="Times New Roman" panose="02020603050405020304" pitchFamily="18" charset="0"/>
                <a:ea typeface="Times New Roman" panose="02020603050405020304" pitchFamily="18" charset="0"/>
              </a:rPr>
              <a:t> </a:t>
            </a:r>
            <a:r>
              <a:rPr lang="en-US" sz="1200" u="sng" dirty="0">
                <a:solidFill>
                  <a:srgbClr val="0000FF"/>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ow%20of%20the%20liquid</a:t>
            </a:r>
            <a:endParaRPr lang="en-US" sz="1200" u="sng" dirty="0">
              <a:solidFill>
                <a:srgbClr val="0000FF"/>
              </a:solidFill>
              <a:effectLst/>
              <a:latin typeface="Times New Roman" panose="02020603050405020304" pitchFamily="18" charset="0"/>
              <a:ea typeface="Times New Roman" panose="02020603050405020304" pitchFamily="18" charset="0"/>
            </a:endParaRPr>
          </a:p>
          <a:p>
            <a:pPr marL="342900" lvl="0" indent="-342900">
              <a:lnSpc>
                <a:spcPts val="1375"/>
              </a:lnSpc>
              <a:spcBef>
                <a:spcPts val="15"/>
              </a:spcBef>
              <a:buClr>
                <a:srgbClr val="3333FF"/>
              </a:buClr>
              <a:buSzPts val="1200"/>
              <a:buFont typeface="Times New Roman" panose="02020603050405020304" pitchFamily="18" charset="0"/>
              <a:buAutoNum type="arabicPeriod"/>
              <a:tabLst>
                <a:tab pos="483235" algn="l"/>
              </a:tabLst>
            </a:pPr>
            <a:endParaRPr lang="en-US" sz="1200" u="sng" dirty="0">
              <a:solidFill>
                <a:srgbClr val="0000FF"/>
              </a:solid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https://www.irjet.net/archives/V7/i10/IRJET-V7I1067.pdf</a:t>
            </a:r>
            <a:endPar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endParaRPr lang="en-US" sz="1200" u="sng" spc="-50" dirty="0">
              <a:solidFill>
                <a:srgbClr val="0000FF"/>
              </a:solidFill>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https://www.ijitee.org/wp-content/uploads/papers/v9i8/H6528069820.pdf</a:t>
            </a:r>
            <a:endPar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endParaRPr lang="en-US" sz="1200" u="sng" spc="-50" dirty="0">
              <a:solidFill>
                <a:srgbClr val="0000FF"/>
              </a:solidFill>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r>
              <a:rPr lang="en-US" sz="1200" u="sng" spc="-5"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https://create.arduino.cc/projecthub/abdularbi17/ultrasonic-sensor-hc-sr04-with-arduino- </a:t>
            </a:r>
            <a:r>
              <a:rPr lang="en-US"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tutorial-327ff6</a:t>
            </a:r>
            <a:endParaRPr lang="en-IN"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endParaRPr lang="en-IN" sz="1200" u="sng"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endParaRPr>
          </a:p>
          <a:p>
            <a:pPr marL="342900" indent="-342900">
              <a:lnSpc>
                <a:spcPts val="1375"/>
              </a:lnSpc>
              <a:spcBef>
                <a:spcPts val="15"/>
              </a:spcBef>
              <a:buClr>
                <a:srgbClr val="3333FF"/>
              </a:buClr>
              <a:buSzPts val="1200"/>
              <a:buFont typeface="Times New Roman" panose="02020603050405020304" pitchFamily="18" charset="0"/>
              <a:buAutoNum type="arabicPeriod"/>
              <a:tabLst>
                <a:tab pos="483235" algn="l"/>
              </a:tabLst>
            </a:pPr>
            <a:r>
              <a:rPr lang="en-US" sz="1200" u="none" strike="noStrike"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rPr>
              <a:t>https:/</a:t>
            </a:r>
            <a:r>
              <a:rPr lang="en-US" sz="1200" u="none" strike="noStrike"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/www</a:t>
            </a:r>
            <a:r>
              <a:rPr lang="en-US" sz="1200" u="none" strike="noStrike"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rPr>
              <a:t>.</a:t>
            </a:r>
            <a:r>
              <a:rPr lang="en-US" sz="1200" u="none" strike="noStrike" spc="-5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youtube.com/watch?v=2tCOMeBYs30</a:t>
            </a:r>
            <a:endParaRPr lang="en-IN" sz="1800" dirty="0">
              <a:solidFill>
                <a:srgbClr val="0000FF"/>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CF11DFB7-C9D8-4756-A795-0C166036916A}"/>
              </a:ext>
            </a:extLst>
          </p:cNvPr>
          <p:cNvSpPr txBox="1"/>
          <p:nvPr/>
        </p:nvSpPr>
        <p:spPr>
          <a:xfrm>
            <a:off x="262101" y="4698472"/>
            <a:ext cx="4381500" cy="338554"/>
          </a:xfrm>
          <a:prstGeom prst="rect">
            <a:avLst/>
          </a:prstGeom>
          <a:noFill/>
        </p:spPr>
        <p:txBody>
          <a:bodyPr wrap="square">
            <a:spAutoFit/>
          </a:bodyPr>
          <a:lstStyle/>
          <a:p>
            <a:pPr marL="254000">
              <a:spcBef>
                <a:spcPts val="305"/>
              </a:spcBef>
            </a:pPr>
            <a:r>
              <a:rPr lang="en-US" sz="1600" kern="0" dirty="0">
                <a:effectLst/>
                <a:latin typeface="Times New Roman" panose="02020603050405020304" pitchFamily="18" charset="0"/>
                <a:ea typeface="Times New Roman" panose="02020603050405020304" pitchFamily="18" charset="0"/>
              </a:rPr>
              <a:t>REFERENCES</a:t>
            </a:r>
            <a:endParaRPr lang="en-IN" sz="1600" kern="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9EF2768D-C631-450E-911E-3727E88AA839}"/>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19</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65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DD9971BB-E1C9-4CDC-B908-4C01C0E342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14" name="TextBox 13">
            <a:extLst>
              <a:ext uri="{FF2B5EF4-FFF2-40B4-BE49-F238E27FC236}">
                <a16:creationId xmlns:a16="http://schemas.microsoft.com/office/drawing/2014/main" id="{9DD496F9-06FD-4B72-85EF-553D43F5C80E}"/>
              </a:ext>
            </a:extLst>
          </p:cNvPr>
          <p:cNvSpPr txBox="1"/>
          <p:nvPr/>
        </p:nvSpPr>
        <p:spPr>
          <a:xfrm>
            <a:off x="407416" y="1140102"/>
            <a:ext cx="4381500" cy="338554"/>
          </a:xfrm>
          <a:prstGeom prst="rect">
            <a:avLst/>
          </a:prstGeom>
          <a:noFill/>
        </p:spPr>
        <p:txBody>
          <a:bodyPr wrap="square">
            <a:spAutoFit/>
          </a:bodyPr>
          <a:lstStyle/>
          <a:p>
            <a:pPr marL="254000">
              <a:spcBef>
                <a:spcPts val="305"/>
              </a:spcBef>
            </a:pPr>
            <a:r>
              <a:rPr lang="en-US" sz="1600" kern="0" dirty="0">
                <a:latin typeface="Times New Roman" panose="02020603050405020304" pitchFamily="18" charset="0"/>
                <a:ea typeface="Times New Roman" panose="02020603050405020304" pitchFamily="18" charset="0"/>
              </a:rPr>
              <a:t>APPENDIX</a:t>
            </a:r>
            <a:endParaRPr lang="en-IN" sz="1600" kern="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0DE5D6CE-6642-492A-BFA1-8FAC0ACFC074}"/>
              </a:ext>
            </a:extLst>
          </p:cNvPr>
          <p:cNvSpPr txBox="1"/>
          <p:nvPr/>
        </p:nvSpPr>
        <p:spPr>
          <a:xfrm>
            <a:off x="407416" y="1445805"/>
            <a:ext cx="7699131" cy="1384995"/>
          </a:xfrm>
          <a:prstGeom prst="rect">
            <a:avLst/>
          </a:prstGeom>
          <a:noFill/>
        </p:spPr>
        <p:txBody>
          <a:bodyPr wrap="square">
            <a:spAutoFit/>
          </a:bodyPr>
          <a:lstStyle/>
          <a:p>
            <a:pPr marL="254000" marR="1402715">
              <a:lnSpc>
                <a:spcPct val="200000"/>
              </a:lnSpc>
              <a:spcAft>
                <a:spcPts val="0"/>
              </a:spcAft>
            </a:pPr>
            <a:r>
              <a:rPr lang="en-US" sz="1200" dirty="0">
                <a:effectLst/>
                <a:latin typeface="Times New Roman" panose="02020603050405020304" pitchFamily="18" charset="0"/>
                <a:ea typeface="Times New Roman" panose="02020603050405020304" pitchFamily="18" charset="0"/>
              </a:rPr>
              <a:t>Download this app from Google Play Store on mobile: </a:t>
            </a:r>
            <a:r>
              <a:rPr lang="en-US" sz="1200" dirty="0">
                <a:solidFill>
                  <a:srgbClr val="0000FF"/>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https://play.google.com/store/apps/details?id=com.devinterestdev.thingshow</a:t>
            </a:r>
            <a:endParaRPr lang="en-IN" sz="1200" dirty="0">
              <a:solidFill>
                <a:srgbClr val="0000FF"/>
              </a:solidFill>
              <a:effectLst/>
              <a:latin typeface="Times New Roman" panose="02020603050405020304" pitchFamily="18" charset="0"/>
              <a:ea typeface="Times New Roman" panose="02020603050405020304" pitchFamily="18" charset="0"/>
            </a:endParaRPr>
          </a:p>
          <a:p>
            <a:pPr marL="254000">
              <a:spcBef>
                <a:spcPts val="5"/>
              </a:spcBef>
              <a:spcAft>
                <a:spcPts val="0"/>
              </a:spcAft>
            </a:pPr>
            <a:r>
              <a:rPr lang="en-US" sz="1200" dirty="0">
                <a:effectLst/>
                <a:latin typeface="Times New Roman" panose="02020603050405020304" pitchFamily="18" charset="0"/>
                <a:ea typeface="Times New Roman" panose="02020603050405020304" pitchFamily="18" charset="0"/>
              </a:rPr>
              <a:t>Find the channel IDs below to view the working of our model:</a:t>
            </a:r>
          </a:p>
          <a:p>
            <a:pPr marL="254000">
              <a:spcBef>
                <a:spcPts val="5"/>
              </a:spcBef>
              <a:spcAft>
                <a:spcPts val="0"/>
              </a:spcAft>
            </a:pPr>
            <a:endParaRPr lang="en-US" sz="1200" dirty="0">
              <a:latin typeface="Times New Roman" panose="02020603050405020304" pitchFamily="18" charset="0"/>
              <a:ea typeface="Times New Roman" panose="02020603050405020304" pitchFamily="18" charset="0"/>
            </a:endParaRPr>
          </a:p>
          <a:p>
            <a:pPr marL="254000">
              <a:spcBef>
                <a:spcPts val="5"/>
              </a:spcBef>
              <a:spcAft>
                <a:spcPts val="0"/>
              </a:spcAft>
            </a:pPr>
            <a:endParaRPr lang="en-IN" sz="1200" dirty="0">
              <a:effectLst/>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58B876B2-7F73-46F6-8F29-315F0322C45D}"/>
              </a:ext>
            </a:extLst>
          </p:cNvPr>
          <p:cNvSpPr>
            <a:spLocks noChangeArrowheads="1"/>
          </p:cNvSpPr>
          <p:nvPr/>
        </p:nvSpPr>
        <p:spPr bwMode="auto">
          <a:xfrm>
            <a:off x="642938" y="5110163"/>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aphicFrame>
        <p:nvGraphicFramePr>
          <p:cNvPr id="16" name="Table 15">
            <a:extLst>
              <a:ext uri="{FF2B5EF4-FFF2-40B4-BE49-F238E27FC236}">
                <a16:creationId xmlns:a16="http://schemas.microsoft.com/office/drawing/2014/main" id="{68554CB8-CFC2-4E7B-B634-A4AC4C083791}"/>
              </a:ext>
            </a:extLst>
          </p:cNvPr>
          <p:cNvGraphicFramePr>
            <a:graphicFrameLocks noGrp="1"/>
          </p:cNvGraphicFramePr>
          <p:nvPr>
            <p:extLst>
              <p:ext uri="{D42A27DB-BD31-4B8C-83A1-F6EECF244321}">
                <p14:modId xmlns:p14="http://schemas.microsoft.com/office/powerpoint/2010/main" val="266584652"/>
              </p:ext>
            </p:extLst>
          </p:nvPr>
        </p:nvGraphicFramePr>
        <p:xfrm>
          <a:off x="634229" y="2716093"/>
          <a:ext cx="5491339" cy="1660628"/>
        </p:xfrm>
        <a:graphic>
          <a:graphicData uri="http://schemas.openxmlformats.org/drawingml/2006/table">
            <a:tbl>
              <a:tblPr firstRow="1" bandRow="1">
                <a:tableStyleId>{5C22544A-7EE6-4342-B048-85BDC9FD1C3A}</a:tableStyleId>
              </a:tblPr>
              <a:tblGrid>
                <a:gridCol w="551736">
                  <a:extLst>
                    <a:ext uri="{9D8B030D-6E8A-4147-A177-3AD203B41FA5}">
                      <a16:colId xmlns:a16="http://schemas.microsoft.com/office/drawing/2014/main" val="20000"/>
                    </a:ext>
                  </a:extLst>
                </a:gridCol>
                <a:gridCol w="1748199">
                  <a:extLst>
                    <a:ext uri="{9D8B030D-6E8A-4147-A177-3AD203B41FA5}">
                      <a16:colId xmlns:a16="http://schemas.microsoft.com/office/drawing/2014/main" val="20001"/>
                    </a:ext>
                  </a:extLst>
                </a:gridCol>
                <a:gridCol w="3191404">
                  <a:extLst>
                    <a:ext uri="{9D8B030D-6E8A-4147-A177-3AD203B41FA5}">
                      <a16:colId xmlns:a16="http://schemas.microsoft.com/office/drawing/2014/main" val="20002"/>
                    </a:ext>
                  </a:extLst>
                </a:gridCol>
              </a:tblGrid>
              <a:tr h="385325">
                <a:tc>
                  <a:txBody>
                    <a:bodyPr/>
                    <a:lstStyle/>
                    <a:p>
                      <a:pPr algn="ctr"/>
                      <a:r>
                        <a:rPr lang="en-US" sz="1200" b="1" dirty="0">
                          <a:latin typeface="Times New Roman" panose="02020603050405020304" pitchFamily="18" charset="0"/>
                          <a:cs typeface="Times New Roman" panose="02020603050405020304" pitchFamily="18" charset="0"/>
                        </a:rPr>
                        <a:t>S.NO</a:t>
                      </a:r>
                    </a:p>
                  </a:txBody>
                  <a:tcPr marL="36000" marR="36000" marT="36000" marB="36000" anchor="ctr"/>
                </a:tc>
                <a:tc>
                  <a:txBody>
                    <a:bodyPr/>
                    <a:lstStyle/>
                    <a:p>
                      <a:pPr algn="ctr"/>
                      <a:r>
                        <a:rPr lang="en-US" sz="1200" b="1" dirty="0">
                          <a:latin typeface="Times New Roman" panose="02020603050405020304" pitchFamily="18" charset="0"/>
                          <a:cs typeface="Times New Roman" panose="02020603050405020304" pitchFamily="18" charset="0"/>
                        </a:rPr>
                        <a:t>CHANNEL  NO.</a:t>
                      </a:r>
                    </a:p>
                  </a:txBody>
                  <a:tcPr marL="36000" marR="36000" marT="36000" marB="36000" anchor="ctr"/>
                </a:tc>
                <a:tc>
                  <a:txBody>
                    <a:bodyPr/>
                    <a:lstStyle/>
                    <a:p>
                      <a:pPr algn="ctr"/>
                      <a:r>
                        <a:rPr lang="en-US" sz="1200" b="1" dirty="0">
                          <a:latin typeface="Times New Roman" panose="02020603050405020304" pitchFamily="18" charset="0"/>
                          <a:cs typeface="Times New Roman" panose="02020603050405020304" pitchFamily="18" charset="0"/>
                        </a:rPr>
                        <a:t>D</a:t>
                      </a:r>
                      <a:r>
                        <a:rPr lang="en-IN" sz="1200" b="1" dirty="0">
                          <a:latin typeface="Times New Roman" panose="02020603050405020304" pitchFamily="18" charset="0"/>
                          <a:cs typeface="Times New Roman" panose="02020603050405020304" pitchFamily="18" charset="0"/>
                        </a:rPr>
                        <a:t>ESCRIPTION</a:t>
                      </a:r>
                      <a:endParaRPr lang="en-US" sz="1200" b="1" dirty="0">
                        <a:latin typeface="Times New Roman" panose="02020603050405020304" pitchFamily="18" charset="0"/>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0"/>
                  </a:ext>
                </a:extLst>
              </a:tr>
              <a:tr h="42510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1431864</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Level Monitoring using UltraSonic Sensor</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extLst>
                  <a:ext uri="{0D108BD9-81ED-4DB2-BD59-A6C34878D82A}">
                    <a16:rowId xmlns:a16="http://schemas.microsoft.com/office/drawing/2014/main" val="10003"/>
                  </a:ext>
                </a:extLst>
              </a:tr>
              <a:tr h="42510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1432009</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Temperature monitoring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extLst>
                  <a:ext uri="{0D108BD9-81ED-4DB2-BD59-A6C34878D82A}">
                    <a16:rowId xmlns:a16="http://schemas.microsoft.com/office/drawing/2014/main" val="2017163711"/>
                  </a:ext>
                </a:extLst>
              </a:tr>
              <a:tr h="425101">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tc>
                  <a:txBody>
                    <a:bodyPr/>
                    <a:lstStyle/>
                    <a:p>
                      <a:pPr algn="ctr"/>
                      <a:r>
                        <a:rPr lang="en-US" sz="1200" kern="1200" dirty="0">
                          <a:solidFill>
                            <a:schemeClr val="dk1"/>
                          </a:solidFill>
                          <a:effectLst/>
                          <a:latin typeface="Times New Roman" panose="02020603050405020304" pitchFamily="18" charset="0"/>
                          <a:ea typeface="+mn-ea"/>
                          <a:cs typeface="Times New Roman" panose="02020603050405020304" pitchFamily="18" charset="0"/>
                        </a:rPr>
                        <a:t>1432020</a:t>
                      </a:r>
                      <a:endParaRPr lang="en-US" sz="1200" b="0" dirty="0">
                        <a:latin typeface="Times New Roman" panose="02020603050405020304" pitchFamily="18" charset="0"/>
                        <a:cs typeface="Times New Roman" panose="02020603050405020304" pitchFamily="18" charset="0"/>
                      </a:endParaRPr>
                    </a:p>
                  </a:txBody>
                  <a:tcPr marL="36000" marR="36000" marT="36000" marB="36000" anchor="ctr"/>
                </a:tc>
                <a:tc>
                  <a:txBody>
                    <a:bodyPr/>
                    <a:lstStyle/>
                    <a:p>
                      <a:pPr algn="ctr" fontAlgn="ctr"/>
                      <a:r>
                        <a:rPr lang="en-US" sz="1200" kern="1200" dirty="0">
                          <a:solidFill>
                            <a:schemeClr val="dk1"/>
                          </a:solidFill>
                          <a:effectLst/>
                          <a:latin typeface="Times New Roman" panose="02020603050405020304" pitchFamily="18" charset="0"/>
                          <a:ea typeface="+mn-ea"/>
                          <a:cs typeface="Times New Roman" panose="02020603050405020304" pitchFamily="18" charset="0"/>
                        </a:rPr>
                        <a:t>Pulse monitoring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000" marR="36000" marT="36000" marB="36000" anchor="ctr"/>
                </a:tc>
                <a:extLst>
                  <a:ext uri="{0D108BD9-81ED-4DB2-BD59-A6C34878D82A}">
                    <a16:rowId xmlns:a16="http://schemas.microsoft.com/office/drawing/2014/main" val="443372718"/>
                  </a:ext>
                </a:extLst>
              </a:tr>
            </a:tbl>
          </a:graphicData>
        </a:graphic>
      </p:graphicFrame>
      <p:sp>
        <p:nvSpPr>
          <p:cNvPr id="7" name="TextBox 6">
            <a:extLst>
              <a:ext uri="{FF2B5EF4-FFF2-40B4-BE49-F238E27FC236}">
                <a16:creationId xmlns:a16="http://schemas.microsoft.com/office/drawing/2014/main" id="{4A5F2F5F-B001-46A0-ABF7-CE1F0052E2C1}"/>
              </a:ext>
            </a:extLst>
          </p:cNvPr>
          <p:cNvSpPr txBox="1"/>
          <p:nvPr/>
        </p:nvSpPr>
        <p:spPr>
          <a:xfrm>
            <a:off x="3323729" y="9210316"/>
            <a:ext cx="40937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20</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48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05238A7C-057F-4AA3-BBE5-45B6621FD7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3" name="Rectangle 2"/>
          <p:cNvSpPr/>
          <p:nvPr/>
        </p:nvSpPr>
        <p:spPr>
          <a:xfrm>
            <a:off x="2397789" y="8663754"/>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3774040" y="8663754"/>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591231" y="8091847"/>
            <a:ext cx="115448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23946" y="8751097"/>
            <a:ext cx="1505843" cy="6097"/>
          </a:xfrm>
          <a:prstGeom prst="rect">
            <a:avLst/>
          </a:prstGeom>
        </p:spPr>
      </p:pic>
      <p:sp>
        <p:nvSpPr>
          <p:cNvPr id="7" name="Rectangle 6"/>
          <p:cNvSpPr/>
          <p:nvPr/>
        </p:nvSpPr>
        <p:spPr>
          <a:xfrm>
            <a:off x="392418" y="8879197"/>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5722723"/>
              </p:ext>
            </p:extLst>
          </p:nvPr>
        </p:nvGraphicFramePr>
        <p:xfrm>
          <a:off x="392418" y="1562715"/>
          <a:ext cx="6073164" cy="1710627"/>
        </p:xfrm>
        <a:graphic>
          <a:graphicData uri="http://schemas.openxmlformats.org/drawingml/2006/table">
            <a:tbl>
              <a:tblPr firstRow="1" bandRow="1">
                <a:tableStyleId>{5C22544A-7EE6-4342-B048-85BDC9FD1C3A}</a:tableStyleId>
              </a:tblPr>
              <a:tblGrid>
                <a:gridCol w="2630859">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461105">
                  <a:extLst>
                    <a:ext uri="{9D8B030D-6E8A-4147-A177-3AD203B41FA5}">
                      <a16:colId xmlns:a16="http://schemas.microsoft.com/office/drawing/2014/main" val="20002"/>
                    </a:ext>
                  </a:extLst>
                </a:gridCol>
              </a:tblGrid>
              <a:tr h="455441">
                <a:tc>
                  <a:txBody>
                    <a:bodyPr/>
                    <a:lstStyle/>
                    <a:p>
                      <a:pPr algn="ctr"/>
                      <a:r>
                        <a:rPr lang="en-SG" sz="1600" b="1" dirty="0">
                          <a:latin typeface="+mn-lt"/>
                        </a:rPr>
                        <a:t>NAME</a:t>
                      </a:r>
                    </a:p>
                  </a:txBody>
                  <a:tcPr marL="36000" marR="36000" marT="36000" marB="36000" anchor="ctr"/>
                </a:tc>
                <a:tc>
                  <a:txBody>
                    <a:bodyPr/>
                    <a:lstStyle/>
                    <a:p>
                      <a:pPr algn="ctr"/>
                      <a:r>
                        <a:rPr lang="en-SG" sz="1600" b="1" dirty="0">
                          <a:latin typeface="+mn-lt"/>
                        </a:rPr>
                        <a:t>ROLL N0</a:t>
                      </a:r>
                    </a:p>
                  </a:txBody>
                  <a:tcPr marL="36000" marR="36000" marT="36000" marB="36000" anchor="ctr"/>
                </a:tc>
                <a:tc>
                  <a:txBody>
                    <a:bodyPr/>
                    <a:lstStyle/>
                    <a:p>
                      <a:pPr algn="ctr"/>
                      <a:r>
                        <a:rPr lang="en-SG" sz="1600" b="1" dirty="0">
                          <a:latin typeface="+mn-lt"/>
                        </a:rPr>
                        <a:t>BRANCH</a:t>
                      </a:r>
                    </a:p>
                  </a:txBody>
                  <a:tcPr marL="36000" marR="36000" marT="36000" marB="36000" anchor="ctr"/>
                </a:tc>
                <a:extLst>
                  <a:ext uri="{0D108BD9-81ED-4DB2-BD59-A6C34878D82A}">
                    <a16:rowId xmlns:a16="http://schemas.microsoft.com/office/drawing/2014/main" val="10000"/>
                  </a:ext>
                </a:extLst>
              </a:tr>
              <a:tr h="424472">
                <a:tc>
                  <a:txBody>
                    <a:bodyPr/>
                    <a:lstStyle/>
                    <a:p>
                      <a:pPr algn="ctr" fontAlgn="ctr"/>
                      <a:r>
                        <a:rPr lang="en-US" sz="1400" b="0" i="0" u="none" strike="noStrike" dirty="0">
                          <a:solidFill>
                            <a:srgbClr val="000000"/>
                          </a:solidFill>
                          <a:effectLst/>
                          <a:latin typeface="+mn-lt"/>
                        </a:rPr>
                        <a:t>PADI MANASA</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kern="1200" dirty="0">
                          <a:solidFill>
                            <a:schemeClr val="dk1"/>
                          </a:solidFill>
                          <a:effectLst/>
                          <a:latin typeface="+mn-lt"/>
                          <a:ea typeface="+mn-ea"/>
                          <a:cs typeface="+mn-cs"/>
                        </a:rPr>
                        <a:t>19241A04F7</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10001"/>
                  </a:ext>
                </a:extLst>
              </a:tr>
              <a:tr h="415357">
                <a:tc>
                  <a:txBody>
                    <a:bodyPr/>
                    <a:lstStyle/>
                    <a:p>
                      <a:pPr algn="ctr" fontAlgn="ctr"/>
                      <a:r>
                        <a:rPr lang="en-US" sz="1400" b="0" i="0" u="none" strike="noStrike" dirty="0">
                          <a:solidFill>
                            <a:srgbClr val="000000"/>
                          </a:solidFill>
                          <a:effectLst/>
                          <a:latin typeface="+mn-lt"/>
                        </a:rPr>
                        <a:t>KOTHA PAVAN</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kern="1200" dirty="0">
                          <a:solidFill>
                            <a:schemeClr val="dk1"/>
                          </a:solidFill>
                          <a:effectLst/>
                          <a:latin typeface="+mn-lt"/>
                          <a:ea typeface="+mn-ea"/>
                          <a:cs typeface="+mn-cs"/>
                        </a:rPr>
                        <a:t>19241A04E8</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3569057315"/>
                  </a:ext>
                </a:extLst>
              </a:tr>
              <a:tr h="415357">
                <a:tc>
                  <a:txBody>
                    <a:bodyPr/>
                    <a:lstStyle/>
                    <a:p>
                      <a:pPr algn="ctr" fontAlgn="ctr"/>
                      <a:r>
                        <a:rPr lang="en-US" sz="1400" b="0" i="0" u="none" strike="noStrike" dirty="0">
                          <a:solidFill>
                            <a:srgbClr val="000000"/>
                          </a:solidFill>
                          <a:effectLst/>
                          <a:latin typeface="+mn-lt"/>
                        </a:rPr>
                        <a:t>B</a:t>
                      </a:r>
                      <a:r>
                        <a:rPr lang="en-IN" sz="1400" b="0" i="0" u="none" strike="noStrike" dirty="0">
                          <a:solidFill>
                            <a:srgbClr val="000000"/>
                          </a:solidFill>
                          <a:effectLst/>
                          <a:latin typeface="+mn-lt"/>
                        </a:rPr>
                        <a:t> V S NITHIN</a:t>
                      </a:r>
                    </a:p>
                  </a:txBody>
                  <a:tcPr marL="36000" marR="36000" marT="36000" marB="36000" anchor="ctr"/>
                </a:tc>
                <a:tc>
                  <a:txBody>
                    <a:bodyPr/>
                    <a:lstStyle/>
                    <a:p>
                      <a:pPr algn="ctr" fontAlgn="ctr"/>
                      <a:r>
                        <a:rPr lang="en-IN" sz="1400" b="0" kern="1200" dirty="0">
                          <a:solidFill>
                            <a:schemeClr val="dk1"/>
                          </a:solidFill>
                          <a:effectLst/>
                          <a:latin typeface="+mn-lt"/>
                          <a:ea typeface="+mn-ea"/>
                          <a:cs typeface="+mn-cs"/>
                        </a:rPr>
                        <a:t>19241A04C8</a:t>
                      </a:r>
                      <a:endParaRPr lang="en-IN" sz="1400" b="0" i="0" u="none" strike="noStrike" dirty="0">
                        <a:solidFill>
                          <a:srgbClr val="000000"/>
                        </a:solidFill>
                        <a:effectLst/>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162447539"/>
                  </a:ext>
                </a:extLst>
              </a:tr>
            </a:tbl>
          </a:graphicData>
        </a:graphic>
      </p:graphicFrame>
      <p:sp>
        <p:nvSpPr>
          <p:cNvPr id="9" name="Rectangle 8"/>
          <p:cNvSpPr/>
          <p:nvPr/>
        </p:nvSpPr>
        <p:spPr>
          <a:xfrm>
            <a:off x="664561" y="5217131"/>
            <a:ext cx="5528878" cy="276999"/>
          </a:xfrm>
          <a:prstGeom prst="rect">
            <a:avLst/>
          </a:prstGeom>
        </p:spPr>
        <p:txBody>
          <a:bodyPr wrap="square">
            <a:spAutoFit/>
          </a:bodyPr>
          <a:lstStyle/>
          <a:p>
            <a:pPr algn="ctr"/>
            <a:r>
              <a:rPr lang="en-IN" sz="1200" dirty="0">
                <a:latin typeface="Times New Roman" panose="02020603050405020304" pitchFamily="18" charset="0"/>
                <a:cs typeface="Times New Roman" panose="02020603050405020304" pitchFamily="18" charset="0"/>
              </a:rPr>
              <a:t>This work was not submitted or published earlier for any study</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31026"/>
            <a:ext cx="6578417" cy="94801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7A567507-AC4C-4081-BCE6-79E0A30B70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71968"/>
            <a:ext cx="6578417" cy="9480176"/>
          </a:xfrm>
          <a:prstGeom prst="rect">
            <a:avLst/>
          </a:prstGeom>
        </p:spPr>
      </p:pic>
      <p:sp>
        <p:nvSpPr>
          <p:cNvPr id="8" name="TextBox 7"/>
          <p:cNvSpPr txBox="1"/>
          <p:nvPr/>
        </p:nvSpPr>
        <p:spPr>
          <a:xfrm>
            <a:off x="516466" y="995659"/>
            <a:ext cx="234956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TABLE OF  CONTENTS</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48957B-D73B-4B6E-ABE9-4068F4D03EAE}"/>
              </a:ext>
            </a:extLst>
          </p:cNvPr>
          <p:cNvSpPr txBox="1"/>
          <p:nvPr/>
        </p:nvSpPr>
        <p:spPr>
          <a:xfrm>
            <a:off x="514350" y="1562368"/>
            <a:ext cx="5829300" cy="7848302"/>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1. ABSTRACT…..………………………………………………….…. 1</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 INTRODUCTION…..……………………………………………….1</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3. PROJECT WORKFLOW……………………………………………2-5</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3.1 HARDWARE USED        </a:t>
            </a:r>
          </a:p>
          <a:p>
            <a:pPr algn="just"/>
            <a:r>
              <a:rPr lang="en-IN" sz="1400" dirty="0">
                <a:latin typeface="Times New Roman" panose="02020603050405020304" pitchFamily="18" charset="0"/>
                <a:cs typeface="Times New Roman" panose="02020603050405020304" pitchFamily="18" charset="0"/>
              </a:rPr>
              <a:t>           3.1.1 ARDUINO UNO</a:t>
            </a:r>
          </a:p>
          <a:p>
            <a:pPr algn="just"/>
            <a:r>
              <a:rPr lang="en-IN" sz="1400" dirty="0">
                <a:latin typeface="Times New Roman" panose="02020603050405020304" pitchFamily="18" charset="0"/>
                <a:cs typeface="Times New Roman" panose="02020603050405020304" pitchFamily="18" charset="0"/>
              </a:rPr>
              <a:t>           3.1.2 ULTRASONIC SENSOR</a:t>
            </a:r>
          </a:p>
          <a:p>
            <a:pPr algn="just"/>
            <a:r>
              <a:rPr lang="en-IN" sz="1400" dirty="0">
                <a:latin typeface="Times New Roman" panose="02020603050405020304" pitchFamily="18" charset="0"/>
                <a:cs typeface="Times New Roman" panose="02020603050405020304" pitchFamily="18" charset="0"/>
              </a:rPr>
              <a:t>           3.1.3 PULSE SENSOR</a:t>
            </a:r>
          </a:p>
          <a:p>
            <a:pPr algn="just"/>
            <a:r>
              <a:rPr lang="en-IN" sz="1400" dirty="0">
                <a:latin typeface="Times New Roman" panose="02020603050405020304" pitchFamily="18" charset="0"/>
                <a:cs typeface="Times New Roman" panose="02020603050405020304" pitchFamily="18" charset="0"/>
              </a:rPr>
              <a:t>           3.1.4 TEMPERATURE SENSOR</a:t>
            </a:r>
          </a:p>
          <a:p>
            <a:pPr algn="just"/>
            <a:r>
              <a:rPr lang="en-IN" sz="1400" dirty="0">
                <a:latin typeface="Times New Roman" panose="02020603050405020304" pitchFamily="18" charset="0"/>
                <a:cs typeface="Times New Roman" panose="02020603050405020304" pitchFamily="18" charset="0"/>
              </a:rPr>
              <a:t>           3.1.5 BUZZER</a:t>
            </a:r>
          </a:p>
          <a:p>
            <a:pPr algn="just"/>
            <a:r>
              <a:rPr lang="en-IN" sz="1400" dirty="0">
                <a:latin typeface="Times New Roman" panose="02020603050405020304" pitchFamily="18" charset="0"/>
                <a:cs typeface="Times New Roman" panose="02020603050405020304" pitchFamily="18" charset="0"/>
              </a:rPr>
              <a:t>           3.1.6 ESP8266</a:t>
            </a:r>
          </a:p>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    3.2 SOTWARE USED</a:t>
            </a:r>
          </a:p>
          <a:p>
            <a:pPr algn="just"/>
            <a:r>
              <a:rPr lang="en-IN" sz="1400" dirty="0">
                <a:latin typeface="Times New Roman" panose="02020603050405020304" pitchFamily="18" charset="0"/>
                <a:cs typeface="Times New Roman" panose="02020603050405020304" pitchFamily="18" charset="0"/>
              </a:rPr>
              <a:t>           3.2.1 ARDUINO UNO</a:t>
            </a:r>
          </a:p>
          <a:p>
            <a:pPr algn="just"/>
            <a:r>
              <a:rPr lang="en-IN" sz="1400" dirty="0">
                <a:latin typeface="Times New Roman" panose="02020603050405020304" pitchFamily="18" charset="0"/>
                <a:cs typeface="Times New Roman" panose="02020603050405020304" pitchFamily="18" charset="0"/>
              </a:rPr>
              <a:t>           3.2.2 THINGS SPEAK</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4. CODE……………………………………………………………….6-16</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4.1 LEVEL MEASUREMENT USING ULTRASONIC</a:t>
            </a:r>
          </a:p>
          <a:p>
            <a:pPr algn="just"/>
            <a:r>
              <a:rPr lang="en-IN" sz="1400" dirty="0">
                <a:latin typeface="Times New Roman" panose="02020603050405020304" pitchFamily="18" charset="0"/>
                <a:cs typeface="Times New Roman" panose="02020603050405020304" pitchFamily="18" charset="0"/>
              </a:rPr>
              <a:t>    4.2 TEMPERATURE MONITORING</a:t>
            </a:r>
          </a:p>
          <a:p>
            <a:pPr algn="just"/>
            <a:r>
              <a:rPr lang="en-IN" sz="1400" dirty="0">
                <a:latin typeface="Times New Roman" panose="02020603050405020304" pitchFamily="18" charset="0"/>
                <a:cs typeface="Times New Roman" panose="02020603050405020304" pitchFamily="18" charset="0"/>
              </a:rPr>
              <a:t>    4.3 PULSE MONITORING</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5. PROTOTYPE WORKING SCREENSHOTS……………………....17-18</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6. CONCLUSION……………………………………………………...19</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7. FUTURE DEVELOPMENTS …………….………………………...19</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8. REFERENCES ……………………………………………………...19</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9. APPENDIX…………………………………………………………..20</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804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7A567507-AC4C-4081-BCE6-79E0A30B70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
        <p:nvSpPr>
          <p:cNvPr id="8" name="TextBox 7"/>
          <p:cNvSpPr txBox="1"/>
          <p:nvPr/>
        </p:nvSpPr>
        <p:spPr>
          <a:xfrm>
            <a:off x="530114" y="1796556"/>
            <a:ext cx="126972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ABSTRACT</a:t>
            </a: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0114" y="2306720"/>
            <a:ext cx="5829300" cy="2123658"/>
          </a:xfrm>
          <a:prstGeom prst="rect">
            <a:avLst/>
          </a:prstGeom>
          <a:noFill/>
        </p:spPr>
        <p:txBody>
          <a:bodyPr wrap="square" rtlCol="0">
            <a:spAutoFit/>
          </a:bodyPr>
          <a:lstStyle/>
          <a:p>
            <a:pPr algn="just"/>
            <a:r>
              <a:rPr lang="en-US" sz="1200" b="0" i="0" u="none" strike="noStrike" dirty="0">
                <a:solidFill>
                  <a:srgbClr val="000000"/>
                </a:solidFill>
                <a:effectLst/>
                <a:latin typeface="Times New Roman" panose="02020603050405020304" pitchFamily="18" charset="0"/>
                <a:cs typeface="Times New Roman" panose="02020603050405020304" pitchFamily="18" charset="0"/>
              </a:rPr>
              <a:t>Electrolyte/Saline therapy is one of the most important treatments that many patients receive from the hospitals. There are some critical situations, i.e., patient's blood re-flexing back into the saline tubing system due to the negligence towards the saline completion and busy schedules of the responsible doctors, nurses, or the care-takers. Hence to prevent the patients from getting harmed and protect their lives during saline feeding hours, the electrolyte monitoring system has been developed. We propose a Smart Electrolyte Monitoring System, which is cost-effective and uses Sensors and IoT technologies. Our system is built using ESP8266 Wi-Fi System, Ultrasonic sensor, Pulse Sensor, Temperature Sensor(LM35), Arduino Uno, and a  buzzer. The system is integrated with ThingsSpeak, an open-source IoT platform, for monitoring the alerts through the mobile application or website.</a:t>
            </a:r>
          </a:p>
        </p:txBody>
      </p:sp>
      <p:sp>
        <p:nvSpPr>
          <p:cNvPr id="13" name="TextBox 12">
            <a:extLst>
              <a:ext uri="{FF2B5EF4-FFF2-40B4-BE49-F238E27FC236}">
                <a16:creationId xmlns:a16="http://schemas.microsoft.com/office/drawing/2014/main" id="{F9EF537C-BFB2-41DB-AD27-74F9210132E1}"/>
              </a:ext>
            </a:extLst>
          </p:cNvPr>
          <p:cNvSpPr txBox="1"/>
          <p:nvPr/>
        </p:nvSpPr>
        <p:spPr>
          <a:xfrm>
            <a:off x="530114" y="4695210"/>
            <a:ext cx="17957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0364D2E-C12D-4BB7-86FA-375C51A476E8}"/>
              </a:ext>
            </a:extLst>
          </p:cNvPr>
          <p:cNvSpPr txBox="1"/>
          <p:nvPr/>
        </p:nvSpPr>
        <p:spPr>
          <a:xfrm>
            <a:off x="530114" y="5298596"/>
            <a:ext cx="5829300" cy="2492990"/>
          </a:xfrm>
          <a:prstGeom prst="rect">
            <a:avLst/>
          </a:prstGeom>
          <a:noFill/>
        </p:spPr>
        <p:txBody>
          <a:bodyPr wrap="square" rtlCol="0">
            <a:spAutoFit/>
          </a:bodyPr>
          <a:lstStyle/>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 report of Global Health Observatory (GHO) data on the density of physicians per population states that globally the ratio of physicians is less than 1 per 1000 persons. Building smart healthcare becomes important so that the care must be reachable to everyone. To make the healthcare system smart, it is required to automate the function of diagnosis, treatment, management, and decision, so that the services are available both for rural and urban people. One of the important challenges related to healthcare management is to watch the electrolyte/saline level. Surveillance of saline bottle level is very important because when the bottle is emptied and the needle is not removed from the vein then the blood flows outward into the bottle. In hospitals, the nurses or caretakers are responsible for monitoring the saline bottle level. Mostly, due to negligence and any unusual condition, the exact timing of removing the needle from the patient’s vein is ignored which causes a serious casualty and may lead to death as well.</a:t>
            </a:r>
            <a:r>
              <a:rPr lang="en-US"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Hence it is needed to automate the surveillance to prevent such accidents.</a:t>
            </a:r>
            <a:endParaRPr lang="en-US" sz="1200" b="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D583D9-E18D-4BBC-B40C-D4ADE297D4CD}"/>
              </a:ext>
            </a:extLst>
          </p:cNvPr>
          <p:cNvSpPr txBox="1"/>
          <p:nvPr/>
        </p:nvSpPr>
        <p:spPr>
          <a:xfrm>
            <a:off x="3323729" y="9059314"/>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71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176953BA-FB30-4654-B7EF-7A6CA4551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63888"/>
            <a:ext cx="6578417" cy="9480176"/>
          </a:xfrm>
          <a:prstGeom prst="rect">
            <a:avLst/>
          </a:prstGeom>
        </p:spPr>
      </p:pic>
      <p:sp>
        <p:nvSpPr>
          <p:cNvPr id="11" name="TextBox 10">
            <a:extLst>
              <a:ext uri="{FF2B5EF4-FFF2-40B4-BE49-F238E27FC236}">
                <a16:creationId xmlns:a16="http://schemas.microsoft.com/office/drawing/2014/main" id="{36896C6B-F3F4-48C8-BD40-B3DFF8E4B96D}"/>
              </a:ext>
            </a:extLst>
          </p:cNvPr>
          <p:cNvSpPr txBox="1"/>
          <p:nvPr/>
        </p:nvSpPr>
        <p:spPr>
          <a:xfrm>
            <a:off x="520175" y="968035"/>
            <a:ext cx="231247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PROJECT WORKFLOW</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6A959E0-46FD-470D-9108-63FBC19D8320}"/>
              </a:ext>
            </a:extLst>
          </p:cNvPr>
          <p:cNvSpPr txBox="1"/>
          <p:nvPr/>
        </p:nvSpPr>
        <p:spPr>
          <a:xfrm>
            <a:off x="530114" y="1500698"/>
            <a:ext cx="5829300" cy="3046988"/>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For the patients and hospital management who are dissatisfied with the inefficient administration of the electrolytes fed to the patients, our model facilitates contactless monitoring and treatment along with cost-effectiveness. The crux of our model lies in monitoring the level of the fluid in the bottle. For this purpose, we have used ultrasonic sensor, whose main principle is to detect the distance from the target. In our model, the target for the sensor is the level of the fluid in the bottle. A threshold value for the fluid level is set, which is the distance measured by the sensor. If the fluid level falls below the threshold, then the buzzer starts buzzing which acts as an alert to the hospital staff. As an added benefit, we have integrated the above working to ThingSpeak (an open source IoT application and API) using ESP8266 Wi-Fi module. So, the alert can also be watched through the website by logging into the channel created, using the channel ID. We’ve also used a mobile application that can view the visualizations from ThingSpeak website. Coming to the extended features of our model, we have temperature and pulse rate monitoring. In the same way as done for fluid monitoring, threshold values are set for both temperature and pulse rate, so that the hospital staff are alerted through the website, in case of any abnormal readings. </a:t>
            </a:r>
            <a:endParaRPr lang="en-IN" sz="1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F13D97A-94F8-4BBC-876B-E64F05607C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2962" y="5876415"/>
            <a:ext cx="2777020" cy="24678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EF2B887-1D47-4AEE-B5BB-844CAB578D1E}"/>
              </a:ext>
            </a:extLst>
          </p:cNvPr>
          <p:cNvSpPr txBox="1"/>
          <p:nvPr/>
        </p:nvSpPr>
        <p:spPr>
          <a:xfrm>
            <a:off x="4787516" y="8344287"/>
            <a:ext cx="134189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Arudino Uno</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260EC5-1CAE-4477-B073-751834B30645}"/>
              </a:ext>
            </a:extLst>
          </p:cNvPr>
          <p:cNvSpPr txBox="1"/>
          <p:nvPr/>
        </p:nvSpPr>
        <p:spPr>
          <a:xfrm>
            <a:off x="520175" y="4903976"/>
            <a:ext cx="1742965"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HARDWARE USED</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FA77B9-1890-4D88-8F4F-1D6870193167}"/>
              </a:ext>
            </a:extLst>
          </p:cNvPr>
          <p:cNvSpPr txBox="1"/>
          <p:nvPr/>
        </p:nvSpPr>
        <p:spPr>
          <a:xfrm>
            <a:off x="548640" y="5702897"/>
            <a:ext cx="3429000" cy="3416320"/>
          </a:xfrm>
          <a:prstGeom prst="rect">
            <a:avLst/>
          </a:prstGeom>
          <a:noFill/>
        </p:spPr>
        <p:txBody>
          <a:bodyPr wrap="square">
            <a:spAutoFit/>
          </a:bodyPr>
          <a:lstStyle/>
          <a:p>
            <a:pPr algn="just"/>
            <a:r>
              <a:rPr lang="en-US" sz="1200" dirty="0">
                <a:latin typeface="Times New Roman" panose="02020603050405020304" pitchFamily="18" charset="0"/>
                <a:cs typeface="Times New Roman" panose="02020603050405020304" pitchFamily="18" charset="0"/>
              </a:rPr>
              <a:t>Arduino Uno is a microcontroller board based on the ATmega328P. It has 14 digital input/output pins (of which 6 can be used as PWM outputs), 6 analog inputs, a 16 MHz ceramic resonator (CSTCE16M0V53-R0), a USB connection, a power jack, an ICSP header and a reset button. It contains everything needed to support the microcontroller; simply connect it to a computer with a USB cable or power it with an AC-to-DC adapter or battery to get started. "Uno" means one in Italian and was chosen to mark the release of Arduino Software (IDE) 1.0. The Uno board and version 1.0 of Arduino Software (IDE) were the reference versions of Arduino, now evolved to newer releases. The Uno board is the first in a series of USB Arduino boards, and the reference model for the Arduino platform; for an extensive list of current, past or outdated boards see the Arduino index of boards.</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F66727-EC22-4354-8F61-311D1E33455C}"/>
              </a:ext>
            </a:extLst>
          </p:cNvPr>
          <p:cNvSpPr txBox="1"/>
          <p:nvPr/>
        </p:nvSpPr>
        <p:spPr>
          <a:xfrm>
            <a:off x="548640" y="5318825"/>
            <a:ext cx="127296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ARDUINO UNO</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7E6F5A-605C-4AAC-BD03-15A66B748771}"/>
              </a:ext>
            </a:extLst>
          </p:cNvPr>
          <p:cNvSpPr txBox="1"/>
          <p:nvPr/>
        </p:nvSpPr>
        <p:spPr>
          <a:xfrm>
            <a:off x="3323729" y="9059314"/>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62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176953BA-FB30-4654-B7EF-7A6CA4551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171969"/>
            <a:ext cx="6578417" cy="9480176"/>
          </a:xfrm>
          <a:prstGeom prst="rect">
            <a:avLst/>
          </a:prstGeom>
        </p:spPr>
      </p:pic>
      <p:pic>
        <p:nvPicPr>
          <p:cNvPr id="1034" name="Picture 10" descr="Arduino Heart Beat Rate Pulse Sensor Module | Lazada">
            <a:extLst>
              <a:ext uri="{FF2B5EF4-FFF2-40B4-BE49-F238E27FC236}">
                <a16:creationId xmlns:a16="http://schemas.microsoft.com/office/drawing/2014/main" id="{3A6681AE-DAF9-457F-B8B7-41E8BF05FE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090" y="6196560"/>
            <a:ext cx="2232202" cy="16904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6A959E0-46FD-470D-9108-63FBC19D8320}"/>
              </a:ext>
            </a:extLst>
          </p:cNvPr>
          <p:cNvSpPr txBox="1"/>
          <p:nvPr/>
        </p:nvSpPr>
        <p:spPr>
          <a:xfrm>
            <a:off x="520074" y="1235250"/>
            <a:ext cx="3861016" cy="3785652"/>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 In order to calculate the distance between the sensor and the object, the sensor measures the time it takes between the emission of the sound by the transmitter to its contact with the receiver. The formula for this calculation is D = ½ T x C (where D is the distance, T is the time, and C is the speed of sound ~ 343 meters/second). Ultrasonic sensors are also used as level sensors to detect, monitor, and regulate liquid levels in closed containers (such as vats in chemical factories). Most notably, ultrasonic technology has enabled the medical industry to produce images of internal organs, identify tumors, and ensure the health of babies in the womb.</a:t>
            </a:r>
            <a:endParaRPr lang="en-IN" sz="1200" dirty="0">
              <a:latin typeface="Times New Roman" panose="02020603050405020304" pitchFamily="18" charset="0"/>
              <a:cs typeface="Times New Roman" panose="02020603050405020304" pitchFamily="18" charset="0"/>
            </a:endParaRPr>
          </a:p>
        </p:txBody>
      </p:sp>
      <p:pic>
        <p:nvPicPr>
          <p:cNvPr id="1032" name="Picture 8" descr="HC-SR04 Ultrasonic Distance Sensor - SparkFun | Mouser">
            <a:extLst>
              <a:ext uri="{FF2B5EF4-FFF2-40B4-BE49-F238E27FC236}">
                <a16:creationId xmlns:a16="http://schemas.microsoft.com/office/drawing/2014/main" id="{791B857A-C15D-4A67-B088-706D96EC52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09972">
            <a:off x="4305016" y="1989425"/>
            <a:ext cx="2340624" cy="17174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EF2B887-1D47-4AEE-B5BB-844CAB578D1E}"/>
              </a:ext>
            </a:extLst>
          </p:cNvPr>
          <p:cNvSpPr txBox="1"/>
          <p:nvPr/>
        </p:nvSpPr>
        <p:spPr>
          <a:xfrm>
            <a:off x="4839618" y="7887040"/>
            <a:ext cx="133350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Pulse Sensor</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85E6945-2586-4D59-8C62-1BD1F8239650}"/>
              </a:ext>
            </a:extLst>
          </p:cNvPr>
          <p:cNvSpPr txBox="1"/>
          <p:nvPr/>
        </p:nvSpPr>
        <p:spPr>
          <a:xfrm>
            <a:off x="474836" y="917567"/>
            <a:ext cx="1862964"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ULTRASONIC SENSOR</a:t>
            </a:r>
            <a:endParaRPr lang="en-IN"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F4C87B2-0730-4DDB-B427-3F8999FA3F7C}"/>
              </a:ext>
            </a:extLst>
          </p:cNvPr>
          <p:cNvSpPr txBox="1"/>
          <p:nvPr/>
        </p:nvSpPr>
        <p:spPr>
          <a:xfrm>
            <a:off x="4675369" y="3601392"/>
            <a:ext cx="1599918"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UltraSonic Sensor</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24DBC2C-8778-4270-8B68-1A692627756F}"/>
              </a:ext>
            </a:extLst>
          </p:cNvPr>
          <p:cNvSpPr txBox="1"/>
          <p:nvPr/>
        </p:nvSpPr>
        <p:spPr>
          <a:xfrm>
            <a:off x="559197" y="5573865"/>
            <a:ext cx="3861016" cy="3416320"/>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Also known as heartbeat sensor or heart rate sensor. The working of this sensor can be done by connecting it from the fingertip or human ear to the Arduino board. So that heart rate can be easily calculated. This sensor has two surfaces, on the first surface, the light-emitting diode &amp; ambient light sensor is connected. Similarly, on the second surface, the circuit is connected which is accountable for the noise cancellation or amplification. The LED is located above a vein in a human body like ear tip or fingertip, however, it must be located on top of a layer directly. Once the LED is located on the vein, then the LED starts emitting light. Once the heart is pumping, then there will be a flow of blood within the veins. So if we check the blood flow, then we can check the heart rates also . If the blood flow is sensed then the ambient light sensor will receive more light as they will be reproduced by the flow of blood. This small change within obtained light can be examined over time to decide our pulse rates.</a:t>
            </a:r>
            <a:endParaRPr lang="en-IN"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6FDF722-A81C-440F-96B8-90204FDB0C08}"/>
              </a:ext>
            </a:extLst>
          </p:cNvPr>
          <p:cNvSpPr txBox="1"/>
          <p:nvPr/>
        </p:nvSpPr>
        <p:spPr>
          <a:xfrm>
            <a:off x="520074" y="5223636"/>
            <a:ext cx="1296091"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PULSE SENSOR</a:t>
            </a: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99DFD58-AA5D-4B0E-94E7-83CF01A8E685}"/>
              </a:ext>
            </a:extLst>
          </p:cNvPr>
          <p:cNvSpPr txBox="1"/>
          <p:nvPr/>
        </p:nvSpPr>
        <p:spPr>
          <a:xfrm>
            <a:off x="3323729" y="9059314"/>
            <a:ext cx="21054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93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176953BA-FB30-4654-B7EF-7A6CA4551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171968"/>
            <a:ext cx="6578417" cy="9480176"/>
          </a:xfrm>
          <a:prstGeom prst="rect">
            <a:avLst/>
          </a:prstGeom>
        </p:spPr>
      </p:pic>
      <p:sp>
        <p:nvSpPr>
          <p:cNvPr id="11" name="TextBox 10">
            <a:extLst>
              <a:ext uri="{FF2B5EF4-FFF2-40B4-BE49-F238E27FC236}">
                <a16:creationId xmlns:a16="http://schemas.microsoft.com/office/drawing/2014/main" id="{36896C6B-F3F4-48C8-BD40-B3DFF8E4B96D}"/>
              </a:ext>
            </a:extLst>
          </p:cNvPr>
          <p:cNvSpPr txBox="1"/>
          <p:nvPr/>
        </p:nvSpPr>
        <p:spPr>
          <a:xfrm>
            <a:off x="558617" y="1017905"/>
            <a:ext cx="218830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TEMPERATURE SENSOR</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6A959E0-46FD-470D-9108-63FBC19D8320}"/>
              </a:ext>
            </a:extLst>
          </p:cNvPr>
          <p:cNvSpPr txBox="1"/>
          <p:nvPr/>
        </p:nvSpPr>
        <p:spPr>
          <a:xfrm>
            <a:off x="558616" y="1395313"/>
            <a:ext cx="4291175" cy="2492990"/>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LM35 is a temperature sensor that outputs an analog signal which is proportional to the instantaneous temperature. The output voltage can easily be interpreted to obtain a temperature reading in Celsius. The advantage of lm35 over thermistor is it does not require any external calibration. The coating also protects it from self-heating. It costs low and gives high accuracy . Many low-end products take advantage of low cost, greater accuracy and use LM35 in their products. LM35 can measure from -55 degrees centigrade to 150-degree centigrade. The accuracy level is very high if operated at optimal temperature and humidity levels. The conversion of the output voltage to centigrade is also easy and straight forward. The input voltage to LM35 can be from +4 volts to 30 volts. It consumes about 60 microamperes of current</a:t>
            </a:r>
            <a:endParaRPr lang="en-IN" sz="1200" dirty="0">
              <a:latin typeface="Times New Roman" panose="02020603050405020304" pitchFamily="18" charset="0"/>
              <a:cs typeface="Times New Roman" panose="02020603050405020304" pitchFamily="18" charset="0"/>
            </a:endParaRPr>
          </a:p>
        </p:txBody>
      </p:sp>
      <p:pic>
        <p:nvPicPr>
          <p:cNvPr id="1030" name="Picture 6" descr="Pack of 4 digital temperature sensors. Accuracy ± 0.5 ° C.">
            <a:extLst>
              <a:ext uri="{FF2B5EF4-FFF2-40B4-BE49-F238E27FC236}">
                <a16:creationId xmlns:a16="http://schemas.microsoft.com/office/drawing/2014/main" id="{88168860-65AE-4297-BD5C-2B4283AFD2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4600" y="1578109"/>
            <a:ext cx="1599918" cy="15999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2325E1A-D6B9-4DED-9095-AC7BB5F027DF}"/>
              </a:ext>
            </a:extLst>
          </p:cNvPr>
          <p:cNvSpPr txBox="1"/>
          <p:nvPr/>
        </p:nvSpPr>
        <p:spPr>
          <a:xfrm>
            <a:off x="5117249" y="3216504"/>
            <a:ext cx="1333500"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LM35 Sensor</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3A7887A-1EBE-4AE4-ACDB-C0200C04E3CE}"/>
              </a:ext>
            </a:extLst>
          </p:cNvPr>
          <p:cNvSpPr txBox="1"/>
          <p:nvPr/>
        </p:nvSpPr>
        <p:spPr>
          <a:xfrm>
            <a:off x="558616" y="4450423"/>
            <a:ext cx="4291175" cy="1754326"/>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A buzzer is an audio signaling device, which may be mechanical, electromechanical, or piezoelectric (piezo for short). Typical uses of buzzers include alarm devices, timers, and confirmation of user input such as a mouse click or keystroke. This buzzer can be used by simply powering it using a DC power supply ranging from 4V to 9V. A simple 9V battery can also be used, but it is recommended to use a regulated +5V or +6V DC supply. The buzzer is normally associated with a switching circuit to turn ON or turn OFF the buzzer at required time and required interval.</a:t>
            </a:r>
            <a:endParaRPr lang="en-IN"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51BDB32-35C2-4001-8429-4DC8AD64146A}"/>
              </a:ext>
            </a:extLst>
          </p:cNvPr>
          <p:cNvSpPr txBox="1"/>
          <p:nvPr/>
        </p:nvSpPr>
        <p:spPr>
          <a:xfrm>
            <a:off x="558616" y="4078412"/>
            <a:ext cx="908442" cy="310792"/>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BUZZER</a:t>
            </a:r>
            <a:endParaRPr lang="en-IN" sz="1400" dirty="0">
              <a:latin typeface="Times New Roman" panose="02020603050405020304" pitchFamily="18" charset="0"/>
              <a:cs typeface="Times New Roman" panose="02020603050405020304" pitchFamily="18" charset="0"/>
            </a:endParaRPr>
          </a:p>
        </p:txBody>
      </p:sp>
      <p:pic>
        <p:nvPicPr>
          <p:cNvPr id="2" name="Picture 2" descr="Piezo Buzzer 5V (Wire type)">
            <a:extLst>
              <a:ext uri="{FF2B5EF4-FFF2-40B4-BE49-F238E27FC236}">
                <a16:creationId xmlns:a16="http://schemas.microsoft.com/office/drawing/2014/main" id="{114B10E9-75B9-4011-95F5-F1E7355E75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5103" y="4603886"/>
            <a:ext cx="1595646" cy="12561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D0456A3-E40B-423C-B02A-0A61E754AC10}"/>
              </a:ext>
            </a:extLst>
          </p:cNvPr>
          <p:cNvSpPr txBox="1"/>
          <p:nvPr/>
        </p:nvSpPr>
        <p:spPr>
          <a:xfrm>
            <a:off x="5314603" y="5890177"/>
            <a:ext cx="91991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Buzzer</a:t>
            </a:r>
            <a:endParaRPr lang="en-IN" sz="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C3DD609-BBF3-4A5B-B411-CF1FE84E0C41}"/>
              </a:ext>
            </a:extLst>
          </p:cNvPr>
          <p:cNvSpPr txBox="1"/>
          <p:nvPr/>
        </p:nvSpPr>
        <p:spPr>
          <a:xfrm>
            <a:off x="558615" y="6821510"/>
            <a:ext cx="4291175" cy="1938992"/>
          </a:xfrm>
          <a:prstGeom prst="rect">
            <a:avLst/>
          </a:prstGeom>
          <a:noFill/>
        </p:spPr>
        <p:txBody>
          <a:bodyPr wrap="square" rtlCol="0">
            <a:spAutoFit/>
          </a:bodyPr>
          <a:lstStyle/>
          <a:p>
            <a:pPr algn="just"/>
            <a:r>
              <a:rPr lang="en-US" sz="1200" i="0" dirty="0">
                <a:effectLst/>
                <a:latin typeface="Times New Roman" panose="02020603050405020304" pitchFamily="18" charset="0"/>
                <a:cs typeface="Times New Roman" panose="02020603050405020304" pitchFamily="18" charset="0"/>
              </a:rPr>
              <a:t>The ESP8266 is a low-cost </a:t>
            </a:r>
            <a:r>
              <a:rPr lang="en-US" sz="1200" dirty="0">
                <a:latin typeface="Times New Roman" panose="02020603050405020304" pitchFamily="18" charset="0"/>
                <a:cs typeface="Times New Roman" panose="02020603050405020304" pitchFamily="18" charset="0"/>
              </a:rPr>
              <a:t>Wi-Fi</a:t>
            </a:r>
            <a:r>
              <a:rPr lang="en-US" sz="1200" i="0" dirty="0">
                <a:effectLst/>
                <a:latin typeface="Times New Roman" panose="02020603050405020304" pitchFamily="18" charset="0"/>
                <a:cs typeface="Times New Roman" panose="02020603050405020304" pitchFamily="18" charset="0"/>
              </a:rPr>
              <a:t> microchip, with a full </a:t>
            </a:r>
            <a:r>
              <a:rPr lang="en-US" sz="1200" dirty="0">
                <a:latin typeface="Times New Roman" panose="02020603050405020304" pitchFamily="18" charset="0"/>
                <a:cs typeface="Times New Roman" panose="02020603050405020304" pitchFamily="18" charset="0"/>
              </a:rPr>
              <a:t>TCP/IP stack</a:t>
            </a:r>
            <a:r>
              <a:rPr lang="en-US" sz="1200" i="0" dirty="0">
                <a:effectLst/>
                <a:latin typeface="Times New Roman" panose="02020603050405020304" pitchFamily="18" charset="0"/>
                <a:cs typeface="Times New Roman" panose="02020603050405020304" pitchFamily="18" charset="0"/>
              </a:rPr>
              <a:t> and </a:t>
            </a:r>
            <a:r>
              <a:rPr lang="en-US" sz="1200" dirty="0">
                <a:latin typeface="Times New Roman" panose="02020603050405020304" pitchFamily="18" charset="0"/>
                <a:cs typeface="Times New Roman" panose="02020603050405020304" pitchFamily="18" charset="0"/>
              </a:rPr>
              <a:t>microcontroller</a:t>
            </a:r>
            <a:r>
              <a:rPr lang="en-US" sz="1200" i="0" dirty="0">
                <a:effectLst/>
                <a:latin typeface="Times New Roman" panose="02020603050405020304" pitchFamily="18" charset="0"/>
                <a:cs typeface="Times New Roman" panose="02020603050405020304" pitchFamily="18" charset="0"/>
              </a:rPr>
              <a:t> capability. </a:t>
            </a:r>
            <a:r>
              <a:rPr lang="en-US" sz="1200" b="0" i="0" dirty="0">
                <a:effectLst/>
                <a:latin typeface="Times New Roman" panose="02020603050405020304" pitchFamily="18" charset="0"/>
                <a:cs typeface="Times New Roman" panose="02020603050405020304" pitchFamily="18" charset="0"/>
              </a:rPr>
              <a:t>The ESP8266 module enables microcontrollers to connect to 2.4 GHz Wi-Fi, using IEEE 802.11 bgn. It can be used with ESP-AT firmware to provide Wi-Fi connectivity to external host MCUs, or it can be used as a self-sufficient MCU by running an </a:t>
            </a:r>
            <a:r>
              <a:rPr lang="en-US" sz="1200" dirty="0">
                <a:latin typeface="Times New Roman" panose="02020603050405020304" pitchFamily="18" charset="0"/>
                <a:cs typeface="Times New Roman" panose="02020603050405020304" pitchFamily="18" charset="0"/>
              </a:rPr>
              <a:t>RTOS</a:t>
            </a:r>
            <a:r>
              <a:rPr lang="en-US" sz="1200" b="0" i="0" dirty="0">
                <a:effectLst/>
                <a:latin typeface="Times New Roman" panose="02020603050405020304" pitchFamily="18" charset="0"/>
                <a:cs typeface="Times New Roman" panose="02020603050405020304" pitchFamily="18" charset="0"/>
              </a:rPr>
              <a:t>-based SDK. The module has a full TCP/IP stack and provides the ability for data processing, reads and controls of GPIOs. </a:t>
            </a:r>
            <a:r>
              <a:rPr lang="en-US" sz="1200" i="0" dirty="0">
                <a:solidFill>
                  <a:srgbClr val="000000"/>
                </a:solidFill>
                <a:effectLst/>
                <a:latin typeface="Times New Roman" panose="02020603050405020304" pitchFamily="18" charset="0"/>
                <a:cs typeface="Times New Roman" panose="02020603050405020304" pitchFamily="18" charset="0"/>
              </a:rPr>
              <a:t>Given its low cost, small size and adaptability with embedded devices, the ESP8266 is now used extensively across IoT devices.</a:t>
            </a:r>
            <a:endParaRPr lang="en-IN" sz="1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D9AC4DF-C9EA-43D7-BD4B-C609BBD8288D}"/>
              </a:ext>
            </a:extLst>
          </p:cNvPr>
          <p:cNvSpPr txBox="1"/>
          <p:nvPr/>
        </p:nvSpPr>
        <p:spPr>
          <a:xfrm>
            <a:off x="558616" y="6442930"/>
            <a:ext cx="90844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ESP8266</a:t>
            </a:r>
          </a:p>
        </p:txBody>
      </p:sp>
      <p:sp>
        <p:nvSpPr>
          <p:cNvPr id="22" name="TextBox 21">
            <a:extLst>
              <a:ext uri="{FF2B5EF4-FFF2-40B4-BE49-F238E27FC236}">
                <a16:creationId xmlns:a16="http://schemas.microsoft.com/office/drawing/2014/main" id="{E371470D-97F9-4243-91C0-7D9E98E1FDE2}"/>
              </a:ext>
            </a:extLst>
          </p:cNvPr>
          <p:cNvSpPr txBox="1"/>
          <p:nvPr/>
        </p:nvSpPr>
        <p:spPr>
          <a:xfrm>
            <a:off x="5383213" y="8236683"/>
            <a:ext cx="1067536"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Fig: ESP8266</a:t>
            </a:r>
            <a:endParaRPr lang="en-IN" sz="1200"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BB756441-F10E-4C3A-8BB7-784C310AB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693" y="6881627"/>
            <a:ext cx="1355056" cy="135505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28D6713-E198-4EA1-A538-376DB745A800}"/>
              </a:ext>
            </a:extLst>
          </p:cNvPr>
          <p:cNvSpPr txBox="1"/>
          <p:nvPr/>
        </p:nvSpPr>
        <p:spPr>
          <a:xfrm>
            <a:off x="3330303" y="9057564"/>
            <a:ext cx="197393" cy="27874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940642"/>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TotalTime>
  <Words>4257</Words>
  <Application>Microsoft Office PowerPoint</Application>
  <PresentationFormat>A4 Paper (210x297 mm)</PresentationFormat>
  <Paragraphs>363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Venkata Mahati G</cp:lastModifiedBy>
  <cp:revision>64</cp:revision>
  <dcterms:created xsi:type="dcterms:W3CDTF">2019-07-03T09:30:00Z</dcterms:created>
  <dcterms:modified xsi:type="dcterms:W3CDTF">2021-08-18T09:28:33Z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