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76" r:id="rId3"/>
    <p:sldId id="279" r:id="rId4"/>
    <p:sldId id="280" r:id="rId5"/>
    <p:sldId id="257" r:id="rId6"/>
    <p:sldId id="258" r:id="rId7"/>
    <p:sldId id="259" r:id="rId8"/>
    <p:sldId id="263" r:id="rId9"/>
    <p:sldId id="264" r:id="rId10"/>
    <p:sldId id="265" r:id="rId11"/>
    <p:sldId id="266" r:id="rId12"/>
    <p:sldId id="267" r:id="rId13"/>
    <p:sldId id="268" r:id="rId14"/>
    <p:sldId id="274" r:id="rId15"/>
    <p:sldId id="269" r:id="rId16"/>
    <p:sldId id="270" r:id="rId17"/>
    <p:sldId id="271" r:id="rId18"/>
    <p:sldId id="272"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503" autoAdjust="0"/>
  </p:normalViewPr>
  <p:slideViewPr>
    <p:cSldViewPr>
      <p:cViewPr varScale="1">
        <p:scale>
          <a:sx n="87" d="100"/>
          <a:sy n="87" d="100"/>
        </p:scale>
        <p:origin x="499" y="7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7CD8C2-ED11-4C5D-BFB1-2B23E3BBFC8B}" type="datetimeFigureOut">
              <a:rPr lang="en-IN" smtClean="0"/>
              <a:pPr/>
              <a:t>12-08-2024</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237F36-709B-4BED-A067-C7DB16BA189A}"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BEA20EA-0349-4705-BCA1-FD6E25D488B5}" type="datetime1">
              <a:rPr lang="en-US" smtClean="0"/>
              <a:pPr/>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1904A80-5AB2-42BC-8BEE-7DD0D76C722C}" type="datetime1">
              <a:rPr lang="en-US" smtClean="0"/>
              <a:pPr/>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C9A9B33-76AE-4D19-9682-D146607365AE}" type="datetime1">
              <a:rPr lang="en-US" smtClean="0"/>
              <a:pPr/>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7C1D501-53D3-41AA-AB0F-EC7FAC1EB820}" type="datetime1">
              <a:rPr lang="en-US" smtClean="0"/>
              <a:pPr/>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E71C75-95A0-4782-AD5B-2C635E75B37E}" type="datetime1">
              <a:rPr lang="en-US" smtClean="0"/>
              <a:pPr/>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83F4B71-1D04-45C1-8B01-49A10CA9C075}" type="datetime1">
              <a:rPr lang="en-US" smtClean="0"/>
              <a:pPr/>
              <a:t>8/12/2024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32A0925-4DFA-4031-AC1C-EE687C8A35B9}" type="datetime1">
              <a:rPr lang="en-US" smtClean="0"/>
              <a:pPr/>
              <a:t>8/12/2024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38F9D56-42E6-4D5F-BCD7-8DF45E18B82B}" type="datetime1">
              <a:rPr lang="en-US" smtClean="0"/>
              <a:pPr/>
              <a:t>8/12/2024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253461-3314-417A-9E69-8C7D69C055C2}" type="datetime1">
              <a:rPr lang="en-US" smtClean="0"/>
              <a:pPr/>
              <a:t>8/12/2024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C7D5A3-45C0-4945-9331-D861858FAA3A}" type="datetime1">
              <a:rPr lang="en-US" smtClean="0"/>
              <a:pPr/>
              <a:t>8/12/2024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313C51-0C46-4694-B1CA-F494AEDC7584}" type="datetime1">
              <a:rPr lang="en-US" smtClean="0"/>
              <a:pPr/>
              <a:t>8/12/2024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379806-2787-4536-BE2E-76D988C62929}" type="datetime1">
              <a:rPr lang="en-US" smtClean="0"/>
              <a:pPr/>
              <a:t>8/12/2024</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s://www.academia.edu/40600340/APP_DEVELOPMENT_FOR_PLACEMENT_DRIVE_AND_RECRUITMENT_PROCESS_" TargetMode="External"/><Relationship Id="rId2" Type="http://schemas.openxmlformats.org/officeDocument/2006/relationships/hyperlink" Target="https://www.doi.org/10.56726/IRJMETS35961" TargetMode="External"/><Relationship Id="rId1" Type="http://schemas.openxmlformats.org/officeDocument/2006/relationships/slideLayout" Target="../slideLayouts/slideLayout6.xml"/><Relationship Id="rId6" Type="http://schemas.openxmlformats.org/officeDocument/2006/relationships/hyperlink" Target="https://www.irjmets.com/uploadedfiles/paper/issue_1_january_2022/18715/final/fin_irjmets1644260217.pdf" TargetMode="External"/><Relationship Id="rId5" Type="http://schemas.openxmlformats.org/officeDocument/2006/relationships/hyperlink" Target="https://ijarsct.co.in/Paper3593.pdf" TargetMode="External"/><Relationship Id="rId4" Type="http://schemas.openxmlformats.org/officeDocument/2006/relationships/hyperlink" Target="https://iarjset.com/wp-content/uploads/2022/02/IARJSET.2022.9164.pdf"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doi.org/10.55529/ijrise.33.30.49" TargetMode="External"/><Relationship Id="rId2" Type="http://schemas.openxmlformats.org/officeDocument/2006/relationships/hyperlink" Target="https://typeset.io/pdf/development-of-a-web-portal-for-the-training-and-placement-3kk7301i.pdf" TargetMode="External"/><Relationship Id="rId1" Type="http://schemas.openxmlformats.org/officeDocument/2006/relationships/slideLayout" Target="../slideLayouts/slideLayout6.xml"/><Relationship Id="rId6" Type="http://schemas.openxmlformats.org/officeDocument/2006/relationships/hyperlink" Target="https://www.irjet.net/archives/V9/i4/IRJET-V9I4301.pdf" TargetMode="External"/><Relationship Id="rId5" Type="http://schemas.openxmlformats.org/officeDocument/2006/relationships/hyperlink" Target="https://www.ijnrd.org/papers/IJNRD2303426.pdf" TargetMode="External"/><Relationship Id="rId4" Type="http://schemas.openxmlformats.org/officeDocument/2006/relationships/hyperlink" Target="https://doi.org/10.46335/IJIES.2022.7.2.3"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1617800"/>
            <a:ext cx="7696200" cy="1200329"/>
          </a:xfrm>
        </p:spPr>
        <p:txBody>
          <a:bodyPr>
            <a:noAutofit/>
          </a:bodyPr>
          <a:lstStyle/>
          <a:p>
            <a:r>
              <a:rPr lang="en-IN" sz="2000" b="1" dirty="0">
                <a:latin typeface="Times New Roman" panose="02020603050405020304" pitchFamily="18" charset="0"/>
                <a:cs typeface="Times New Roman" pitchFamily="18" charset="0"/>
              </a:rPr>
              <a:t>A </a:t>
            </a:r>
            <a:br>
              <a:rPr lang="en-IN" sz="2000" b="1" dirty="0">
                <a:latin typeface="Times New Roman" panose="02020603050405020304" pitchFamily="18" charset="0"/>
                <a:cs typeface="Times New Roman" pitchFamily="18" charset="0"/>
              </a:rPr>
            </a:br>
            <a:r>
              <a:rPr lang="en-IN" sz="2000" b="1" dirty="0">
                <a:latin typeface="Times New Roman" panose="02020603050405020304" pitchFamily="18" charset="0"/>
                <a:cs typeface="Times New Roman" pitchFamily="18" charset="0"/>
              </a:rPr>
              <a:t>Presentation</a:t>
            </a:r>
            <a:br>
              <a:rPr lang="en-IN" sz="2000" b="1" dirty="0">
                <a:latin typeface="Times New Roman" panose="02020603050405020304" pitchFamily="18" charset="0"/>
                <a:cs typeface="Times New Roman" pitchFamily="18" charset="0"/>
              </a:rPr>
            </a:br>
            <a:r>
              <a:rPr lang="en-IN" sz="2000" b="1" dirty="0">
                <a:latin typeface="Times New Roman" panose="02020603050405020304" pitchFamily="18" charset="0"/>
                <a:cs typeface="Times New Roman" pitchFamily="18" charset="0"/>
              </a:rPr>
              <a:t>on</a:t>
            </a:r>
            <a:br>
              <a:rPr lang="en-IN" sz="2000" b="1" dirty="0">
                <a:latin typeface="Times New Roman" panose="02020603050405020304" pitchFamily="18" charset="0"/>
                <a:cs typeface="Times New Roman" pitchFamily="18" charset="0"/>
              </a:rPr>
            </a:br>
            <a:r>
              <a:rPr lang="en-IN" sz="2000" b="1" dirty="0">
                <a:latin typeface="Times New Roman" panose="02020603050405020304" pitchFamily="18" charset="0"/>
                <a:cs typeface="Times New Roman" pitchFamily="18" charset="0"/>
              </a:rPr>
              <a:t>“COLLEGE PLACEMENT PORTAL”</a:t>
            </a:r>
            <a:br>
              <a:rPr lang="en-IN" sz="2000" b="1" dirty="0">
                <a:latin typeface="Times New Roman" panose="02020603050405020304" pitchFamily="18" charset="0"/>
                <a:cs typeface="Times New Roman" pitchFamily="18" charset="0"/>
              </a:rPr>
            </a:br>
            <a:br>
              <a:rPr lang="en-IN" sz="2000" b="1" dirty="0">
                <a:latin typeface="Times New Roman" panose="02020603050405020304" pitchFamily="18" charset="0"/>
                <a:cs typeface="Times New Roman" pitchFamily="18" charset="0"/>
              </a:rPr>
            </a:br>
            <a:r>
              <a:rPr lang="en-IN" sz="2000" b="1" dirty="0">
                <a:latin typeface="Times New Roman" panose="02020603050405020304" pitchFamily="18" charset="0"/>
                <a:cs typeface="Times New Roman" pitchFamily="18" charset="0"/>
              </a:rPr>
              <a:t>By</a:t>
            </a:r>
            <a:br>
              <a:rPr lang="en-IN" sz="2000" b="1" dirty="0">
                <a:latin typeface="Times New Roman" panose="02020603050405020304" pitchFamily="18" charset="0"/>
                <a:cs typeface="Times New Roman" pitchFamily="18" charset="0"/>
              </a:rPr>
            </a:br>
            <a:r>
              <a:rPr lang="en-IN" sz="2000" b="1" dirty="0">
                <a:latin typeface="Times New Roman" panose="02020603050405020304" pitchFamily="18" charset="0"/>
                <a:cs typeface="Times New Roman" pitchFamily="18" charset="0"/>
              </a:rPr>
              <a:t>Vivek Jain                      Mahaveer Mandloi               Vishwa Bhalodia</a:t>
            </a:r>
            <a:br>
              <a:rPr lang="en-IN" sz="2000" b="1" dirty="0">
                <a:latin typeface="Times New Roman" panose="02020603050405020304" pitchFamily="18" charset="0"/>
                <a:cs typeface="Times New Roman" pitchFamily="18" charset="0"/>
              </a:rPr>
            </a:br>
            <a:br>
              <a:rPr lang="en-IN" sz="2000" b="1" dirty="0">
                <a:latin typeface="Times New Roman" panose="02020603050405020304" pitchFamily="18" charset="0"/>
                <a:cs typeface="Times New Roman" pitchFamily="18" charset="0"/>
              </a:rPr>
            </a:br>
            <a:br>
              <a:rPr lang="en-IN" sz="2000" b="1" dirty="0">
                <a:latin typeface="Times New Roman" panose="02020603050405020304" pitchFamily="18" charset="0"/>
                <a:cs typeface="Times New Roman" pitchFamily="18" charset="0"/>
              </a:rPr>
            </a:br>
            <a:br>
              <a:rPr lang="en-IN" sz="2000" b="1" dirty="0">
                <a:latin typeface="Times New Roman" panose="02020603050405020304" pitchFamily="18" charset="0"/>
                <a:cs typeface="Times New Roman" pitchFamily="18" charset="0"/>
              </a:rPr>
            </a:br>
            <a:r>
              <a:rPr lang="en-IN" sz="2000" b="1" dirty="0">
                <a:latin typeface="Times New Roman" panose="02020603050405020304" pitchFamily="18" charset="0"/>
                <a:cs typeface="Times New Roman" pitchFamily="18" charset="0"/>
              </a:rPr>
              <a:t>Under the Guidance of</a:t>
            </a:r>
            <a:br>
              <a:rPr lang="en-IN" sz="2000" b="1" dirty="0">
                <a:latin typeface="Times New Roman" panose="02020603050405020304" pitchFamily="18" charset="0"/>
                <a:cs typeface="Times New Roman" pitchFamily="18" charset="0"/>
              </a:rPr>
            </a:br>
            <a:r>
              <a:rPr lang="en-IN" sz="2000" b="1" dirty="0">
                <a:latin typeface="Times New Roman" panose="02020603050405020304" pitchFamily="18" charset="0"/>
                <a:cs typeface="Times New Roman" pitchFamily="18" charset="0"/>
              </a:rPr>
              <a:t>Prof. Suraj Patil</a:t>
            </a:r>
            <a:br>
              <a:rPr lang="en-IN" sz="2000" b="1" dirty="0">
                <a:latin typeface="Times New Roman" panose="02020603050405020304" pitchFamily="18" charset="0"/>
                <a:cs typeface="Times New Roman" pitchFamily="18" charset="0"/>
              </a:rPr>
            </a:br>
            <a:endParaRPr lang="en-IN" sz="2000" b="1" dirty="0">
              <a:latin typeface="Times New Roman" panose="02020603050405020304"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latin typeface="Times New Roman" panose="02020603050405020304" pitchFamily="18" charset="0"/>
                <a:cs typeface="Times New Roman" panose="02020603050405020304" pitchFamily="18" charset="0"/>
              </a:rPr>
              <a:pPr/>
              <a:t>1</a:t>
            </a:fld>
            <a:endParaRPr lang="en-US">
              <a:latin typeface="Times New Roman" panose="02020603050405020304" pitchFamily="18" charset="0"/>
              <a:cs typeface="Times New Roman" panose="02020603050405020304" pitchFamily="18" charset="0"/>
            </a:endParaRPr>
          </a:p>
        </p:txBody>
      </p:sp>
      <p:pic>
        <p:nvPicPr>
          <p:cNvPr id="1027" name="Picture 3" descr="C:\Users\kunal\Pictures\nmims.png"/>
          <p:cNvPicPr>
            <a:picLocks noChangeAspect="1" noChangeArrowheads="1"/>
          </p:cNvPicPr>
          <p:nvPr/>
        </p:nvPicPr>
        <p:blipFill>
          <a:blip r:embed="rId2" cstate="print"/>
          <a:srcRect/>
          <a:stretch>
            <a:fillRect/>
          </a:stretch>
        </p:blipFill>
        <p:spPr bwMode="auto">
          <a:xfrm>
            <a:off x="5605463" y="4030524"/>
            <a:ext cx="1057275" cy="1209675"/>
          </a:xfrm>
          <a:prstGeom prst="rect">
            <a:avLst/>
          </a:prstGeom>
          <a:noFill/>
        </p:spPr>
      </p:pic>
      <p:sp>
        <p:nvSpPr>
          <p:cNvPr id="6" name="TextBox 5"/>
          <p:cNvSpPr txBox="1"/>
          <p:nvPr/>
        </p:nvSpPr>
        <p:spPr>
          <a:xfrm>
            <a:off x="3048000" y="5380673"/>
            <a:ext cx="6248400" cy="1200329"/>
          </a:xfrm>
          <a:prstGeom prst="rect">
            <a:avLst/>
          </a:prstGeom>
          <a:noFill/>
        </p:spPr>
        <p:txBody>
          <a:bodyPr wrap="square" rtlCol="0">
            <a:spAutoFit/>
          </a:bodyPr>
          <a:lstStyle/>
          <a:p>
            <a:pPr algn="ctr"/>
            <a:endParaRPr lang="en-IN" b="1" dirty="0">
              <a:latin typeface="Times New Roman" pitchFamily="18" charset="0"/>
              <a:cs typeface="Times New Roman" pitchFamily="18" charset="0"/>
            </a:endParaRPr>
          </a:p>
          <a:p>
            <a:pPr algn="ctr"/>
            <a:r>
              <a:rPr lang="en-IN" b="1" dirty="0">
                <a:latin typeface="Times New Roman" pitchFamily="18" charset="0"/>
                <a:cs typeface="Times New Roman" pitchFamily="18" charset="0"/>
              </a:rPr>
              <a:t>Department of Computer Science</a:t>
            </a:r>
          </a:p>
          <a:p>
            <a:pPr algn="ctr"/>
            <a:r>
              <a:rPr lang="en-IN" b="1" dirty="0">
                <a:latin typeface="Times New Roman" pitchFamily="18" charset="0"/>
                <a:cs typeface="Times New Roman" pitchFamily="18" charset="0"/>
              </a:rPr>
              <a:t>MPSTME, Shirpur Campus</a:t>
            </a:r>
          </a:p>
          <a:p>
            <a:pPr algn="ctr"/>
            <a:r>
              <a:rPr lang="en-IN" b="1" dirty="0">
                <a:latin typeface="Times New Roman" pitchFamily="18" charset="0"/>
                <a:cs typeface="Times New Roman" pitchFamily="18" charset="0"/>
              </a:rPr>
              <a:t>2023-24</a:t>
            </a:r>
          </a:p>
        </p:txBody>
      </p:sp>
      <p:sp>
        <p:nvSpPr>
          <p:cNvPr id="3" name="TextBox 2">
            <a:extLst>
              <a:ext uri="{FF2B5EF4-FFF2-40B4-BE49-F238E27FC236}">
                <a16:creationId xmlns:a16="http://schemas.microsoft.com/office/drawing/2014/main" id="{8B2D71E1-98FC-3FCB-C9DE-7A32B6EB44DF}"/>
              </a:ext>
            </a:extLst>
          </p:cNvPr>
          <p:cNvSpPr txBox="1"/>
          <p:nvPr/>
        </p:nvSpPr>
        <p:spPr>
          <a:xfrm>
            <a:off x="2286000" y="2319128"/>
            <a:ext cx="8382000"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(70552100059)                            (70552100091)                               (70552200005)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EE25E-A021-750D-540C-05FB3F355533}"/>
              </a:ext>
            </a:extLst>
          </p:cNvPr>
          <p:cNvSpPr>
            <a:spLocks noGrp="1"/>
          </p:cNvSpPr>
          <p:nvPr>
            <p:ph type="title"/>
          </p:nvPr>
        </p:nvSpPr>
        <p:spPr>
          <a:xfrm>
            <a:off x="609600" y="0"/>
            <a:ext cx="10972800" cy="1143000"/>
          </a:xfrm>
        </p:spPr>
        <p:txBody>
          <a:bodyPr>
            <a:normAutofit/>
          </a:bodyPr>
          <a:lstStyle/>
          <a:p>
            <a:r>
              <a:rPr lang="en-IN" sz="4000" b="1" dirty="0">
                <a:latin typeface="Times New Roman" pitchFamily="18" charset="0"/>
                <a:cs typeface="Times New Roman" pitchFamily="18" charset="0"/>
              </a:rPr>
              <a:t>Literature Survey</a:t>
            </a:r>
            <a:endParaRPr lang="en-IN" sz="4000" dirty="0"/>
          </a:p>
        </p:txBody>
      </p:sp>
      <p:sp>
        <p:nvSpPr>
          <p:cNvPr id="3" name="Slide Number Placeholder 2">
            <a:extLst>
              <a:ext uri="{FF2B5EF4-FFF2-40B4-BE49-F238E27FC236}">
                <a16:creationId xmlns:a16="http://schemas.microsoft.com/office/drawing/2014/main" id="{9C2DD733-DFAE-E0CE-2092-29C8309A4915}"/>
              </a:ext>
            </a:extLst>
          </p:cNvPr>
          <p:cNvSpPr>
            <a:spLocks noGrp="1"/>
          </p:cNvSpPr>
          <p:nvPr>
            <p:ph type="sldNum" sz="quarter" idx="12"/>
          </p:nvPr>
        </p:nvSpPr>
        <p:spPr/>
        <p:txBody>
          <a:bodyPr/>
          <a:lstStyle/>
          <a:p>
            <a:fld id="{B6F15528-21DE-4FAA-801E-634DDDAF4B2B}" type="slidenum">
              <a:rPr lang="en-US" smtClean="0"/>
              <a:pPr/>
              <a:t>10</a:t>
            </a:fld>
            <a:endParaRPr lang="en-US"/>
          </a:p>
        </p:txBody>
      </p:sp>
      <p:graphicFrame>
        <p:nvGraphicFramePr>
          <p:cNvPr id="4" name="Table 3">
            <a:extLst>
              <a:ext uri="{FF2B5EF4-FFF2-40B4-BE49-F238E27FC236}">
                <a16:creationId xmlns:a16="http://schemas.microsoft.com/office/drawing/2014/main" id="{BCAEA079-1091-E44D-C5D6-E6EAC5A8B4B4}"/>
              </a:ext>
            </a:extLst>
          </p:cNvPr>
          <p:cNvGraphicFramePr>
            <a:graphicFrameLocks noGrp="1"/>
          </p:cNvGraphicFramePr>
          <p:nvPr>
            <p:extLst>
              <p:ext uri="{D42A27DB-BD31-4B8C-83A1-F6EECF244321}">
                <p14:modId xmlns:p14="http://schemas.microsoft.com/office/powerpoint/2010/main" val="30898927"/>
              </p:ext>
            </p:extLst>
          </p:nvPr>
        </p:nvGraphicFramePr>
        <p:xfrm>
          <a:off x="381000" y="1143000"/>
          <a:ext cx="11277600" cy="4953000"/>
        </p:xfrm>
        <a:graphic>
          <a:graphicData uri="http://schemas.openxmlformats.org/drawingml/2006/table">
            <a:tbl>
              <a:tblPr firstRow="1" bandRow="1">
                <a:tableStyleId>{5C22544A-7EE6-4342-B048-85BDC9FD1C3A}</a:tableStyleId>
              </a:tblPr>
              <a:tblGrid>
                <a:gridCol w="900768">
                  <a:extLst>
                    <a:ext uri="{9D8B030D-6E8A-4147-A177-3AD203B41FA5}">
                      <a16:colId xmlns:a16="http://schemas.microsoft.com/office/drawing/2014/main" val="295068642"/>
                    </a:ext>
                  </a:extLst>
                </a:gridCol>
                <a:gridCol w="2680632">
                  <a:extLst>
                    <a:ext uri="{9D8B030D-6E8A-4147-A177-3AD203B41FA5}">
                      <a16:colId xmlns:a16="http://schemas.microsoft.com/office/drawing/2014/main" val="3899967860"/>
                    </a:ext>
                  </a:extLst>
                </a:gridCol>
                <a:gridCol w="3276438">
                  <a:extLst>
                    <a:ext uri="{9D8B030D-6E8A-4147-A177-3AD203B41FA5}">
                      <a16:colId xmlns:a16="http://schemas.microsoft.com/office/drawing/2014/main" val="2554764329"/>
                    </a:ext>
                  </a:extLst>
                </a:gridCol>
                <a:gridCol w="4419762">
                  <a:extLst>
                    <a:ext uri="{9D8B030D-6E8A-4147-A177-3AD203B41FA5}">
                      <a16:colId xmlns:a16="http://schemas.microsoft.com/office/drawing/2014/main" val="1229412655"/>
                    </a:ext>
                  </a:extLst>
                </a:gridCol>
              </a:tblGrid>
              <a:tr h="457200">
                <a:tc>
                  <a:txBody>
                    <a:bodyPr/>
                    <a:lstStyle/>
                    <a:p>
                      <a:r>
                        <a:rPr lang="en-IN" sz="1800" dirty="0">
                          <a:latin typeface="Times New Roman" panose="02020603050405020304" pitchFamily="18" charset="0"/>
                          <a:cs typeface="Times New Roman" panose="02020603050405020304" pitchFamily="18" charset="0"/>
                        </a:rPr>
                        <a:t>Sr No.</a:t>
                      </a:r>
                    </a:p>
                  </a:txBody>
                  <a:tcPr/>
                </a:tc>
                <a:tc>
                  <a:txBody>
                    <a:bodyPr/>
                    <a:lstStyle/>
                    <a:p>
                      <a:r>
                        <a:rPr lang="en-IN" sz="1800" dirty="0">
                          <a:latin typeface="Times New Roman" panose="02020603050405020304" pitchFamily="18" charset="0"/>
                          <a:cs typeface="Times New Roman" panose="02020603050405020304" pitchFamily="18" charset="0"/>
                        </a:rPr>
                        <a:t>Authors</a:t>
                      </a:r>
                    </a:p>
                  </a:txBody>
                  <a:tcPr/>
                </a:tc>
                <a:tc>
                  <a:txBody>
                    <a:bodyPr/>
                    <a:lstStyle/>
                    <a:p>
                      <a:r>
                        <a:rPr lang="en-IN" sz="1800" dirty="0">
                          <a:latin typeface="Times New Roman" panose="02020603050405020304" pitchFamily="18" charset="0"/>
                          <a:cs typeface="Times New Roman" panose="02020603050405020304" pitchFamily="18" charset="0"/>
                        </a:rPr>
                        <a:t>Technologies Used</a:t>
                      </a:r>
                    </a:p>
                  </a:txBody>
                  <a:tcPr/>
                </a:tc>
                <a:tc>
                  <a:txBody>
                    <a:bodyPr/>
                    <a:lstStyle/>
                    <a:p>
                      <a:r>
                        <a:rPr lang="en-IN" sz="1800" dirty="0">
                          <a:latin typeface="Times New Roman" panose="02020603050405020304" pitchFamily="18" charset="0"/>
                          <a:cs typeface="Times New Roman" panose="02020603050405020304" pitchFamily="18" charset="0"/>
                        </a:rPr>
                        <a:t>Drawbacks</a:t>
                      </a:r>
                    </a:p>
                  </a:txBody>
                  <a:tcPr/>
                </a:tc>
                <a:extLst>
                  <a:ext uri="{0D108BD9-81ED-4DB2-BD59-A6C34878D82A}">
                    <a16:rowId xmlns:a16="http://schemas.microsoft.com/office/drawing/2014/main" val="1016460182"/>
                  </a:ext>
                </a:extLst>
              </a:tr>
              <a:tr h="2286000">
                <a:tc>
                  <a:txBody>
                    <a:bodyPr/>
                    <a:lstStyle/>
                    <a:p>
                      <a:r>
                        <a:rPr lang="en-IN" sz="1800" dirty="0">
                          <a:latin typeface="Times New Roman" panose="02020603050405020304" pitchFamily="18" charset="0"/>
                          <a:cs typeface="Times New Roman" panose="02020603050405020304" pitchFamily="18" charset="0"/>
                        </a:rPr>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Prof. Bharat Dhak, et al.,</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2022 [5].</a:t>
                      </a:r>
                    </a:p>
                    <a:p>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Salesforce: A cloud-based CRM platform.</a:t>
                      </a:r>
                    </a:p>
                    <a:p>
                      <a:r>
                        <a:rPr lang="en-US" sz="1800" dirty="0">
                          <a:latin typeface="Times New Roman" panose="02020603050405020304" pitchFamily="18" charset="0"/>
                          <a:cs typeface="Times New Roman" panose="02020603050405020304" pitchFamily="18" charset="0"/>
                        </a:rPr>
                        <a:t>Visualforce: A component-based user interface framework part of Salesforce force.com used for creating dynamic interfaces.</a:t>
                      </a:r>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The research gaps include dependency on internet connectivity for accessing data, potential complexities in managing and customizing the platform for specific institutional needs, and possible challenges in ensuring data privacy and security for sensitive student information.</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86317264"/>
                  </a:ext>
                </a:extLst>
              </a:tr>
              <a:tr h="2209800">
                <a:tc>
                  <a:txBody>
                    <a:bodyPr/>
                    <a:lstStyle/>
                    <a:p>
                      <a:r>
                        <a:rPr lang="en-IN" sz="1800" dirty="0">
                          <a:latin typeface="Times New Roman" panose="02020603050405020304" pitchFamily="18" charset="0"/>
                          <a:cs typeface="Times New Roman" panose="02020603050405020304" pitchFamily="18" charset="0"/>
                        </a:rPr>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Abhay Padavi, et al.,</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2023 [6].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Python, Java, Android, .NET, and Firebase</a:t>
                      </a:r>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The portal lacks dependence on consistent internet access, potential security vulnerabilities, the need for regular updates and maintenance, and the initial cost and time required for development and implementation. risk of data breaches, and the potential for technical issues or downtime.</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36179284"/>
                  </a:ext>
                </a:extLst>
              </a:tr>
            </a:tbl>
          </a:graphicData>
        </a:graphic>
      </p:graphicFrame>
    </p:spTree>
    <p:extLst>
      <p:ext uri="{BB962C8B-B14F-4D97-AF65-F5344CB8AC3E}">
        <p14:creationId xmlns:p14="http://schemas.microsoft.com/office/powerpoint/2010/main" val="3935900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7372B-4848-6720-1A2E-59486AC62333}"/>
              </a:ext>
            </a:extLst>
          </p:cNvPr>
          <p:cNvSpPr>
            <a:spLocks noGrp="1"/>
          </p:cNvSpPr>
          <p:nvPr>
            <p:ph type="title"/>
          </p:nvPr>
        </p:nvSpPr>
        <p:spPr>
          <a:xfrm>
            <a:off x="609600" y="0"/>
            <a:ext cx="10972800" cy="1143000"/>
          </a:xfrm>
        </p:spPr>
        <p:txBody>
          <a:bodyPr>
            <a:normAutofit/>
          </a:bodyPr>
          <a:lstStyle/>
          <a:p>
            <a:r>
              <a:rPr lang="en-IN" sz="4000" b="1" dirty="0">
                <a:latin typeface="Times New Roman" pitchFamily="18" charset="0"/>
                <a:cs typeface="Times New Roman" pitchFamily="18" charset="0"/>
              </a:rPr>
              <a:t>Literature Survey</a:t>
            </a:r>
            <a:endParaRPr lang="en-IN" sz="4000" dirty="0"/>
          </a:p>
        </p:txBody>
      </p:sp>
      <p:sp>
        <p:nvSpPr>
          <p:cNvPr id="3" name="Slide Number Placeholder 2">
            <a:extLst>
              <a:ext uri="{FF2B5EF4-FFF2-40B4-BE49-F238E27FC236}">
                <a16:creationId xmlns:a16="http://schemas.microsoft.com/office/drawing/2014/main" id="{49975E82-C334-2F5E-41AF-EEAC2B1738DA}"/>
              </a:ext>
            </a:extLst>
          </p:cNvPr>
          <p:cNvSpPr>
            <a:spLocks noGrp="1"/>
          </p:cNvSpPr>
          <p:nvPr>
            <p:ph type="sldNum" sz="quarter" idx="12"/>
          </p:nvPr>
        </p:nvSpPr>
        <p:spPr/>
        <p:txBody>
          <a:bodyPr/>
          <a:lstStyle/>
          <a:p>
            <a:fld id="{B6F15528-21DE-4FAA-801E-634DDDAF4B2B}" type="slidenum">
              <a:rPr lang="en-US" smtClean="0"/>
              <a:pPr/>
              <a:t>11</a:t>
            </a:fld>
            <a:endParaRPr lang="en-US"/>
          </a:p>
        </p:txBody>
      </p:sp>
      <p:graphicFrame>
        <p:nvGraphicFramePr>
          <p:cNvPr id="4" name="Table 3">
            <a:extLst>
              <a:ext uri="{FF2B5EF4-FFF2-40B4-BE49-F238E27FC236}">
                <a16:creationId xmlns:a16="http://schemas.microsoft.com/office/drawing/2014/main" id="{5A561252-D13E-13E6-7802-EB5594DD540B}"/>
              </a:ext>
            </a:extLst>
          </p:cNvPr>
          <p:cNvGraphicFramePr>
            <a:graphicFrameLocks noGrp="1"/>
          </p:cNvGraphicFramePr>
          <p:nvPr>
            <p:extLst>
              <p:ext uri="{D42A27DB-BD31-4B8C-83A1-F6EECF244321}">
                <p14:modId xmlns:p14="http://schemas.microsoft.com/office/powerpoint/2010/main" val="1837730588"/>
              </p:ext>
            </p:extLst>
          </p:nvPr>
        </p:nvGraphicFramePr>
        <p:xfrm>
          <a:off x="381000" y="1137921"/>
          <a:ext cx="11429999" cy="4666013"/>
        </p:xfrm>
        <a:graphic>
          <a:graphicData uri="http://schemas.openxmlformats.org/drawingml/2006/table">
            <a:tbl>
              <a:tblPr firstRow="1" bandRow="1">
                <a:tableStyleId>{5C22544A-7EE6-4342-B048-85BDC9FD1C3A}</a:tableStyleId>
              </a:tblPr>
              <a:tblGrid>
                <a:gridCol w="912940">
                  <a:extLst>
                    <a:ext uri="{9D8B030D-6E8A-4147-A177-3AD203B41FA5}">
                      <a16:colId xmlns:a16="http://schemas.microsoft.com/office/drawing/2014/main" val="3509255944"/>
                    </a:ext>
                  </a:extLst>
                </a:gridCol>
                <a:gridCol w="2744660">
                  <a:extLst>
                    <a:ext uri="{9D8B030D-6E8A-4147-A177-3AD203B41FA5}">
                      <a16:colId xmlns:a16="http://schemas.microsoft.com/office/drawing/2014/main" val="2074561909"/>
                    </a:ext>
                  </a:extLst>
                </a:gridCol>
                <a:gridCol w="3292911">
                  <a:extLst>
                    <a:ext uri="{9D8B030D-6E8A-4147-A177-3AD203B41FA5}">
                      <a16:colId xmlns:a16="http://schemas.microsoft.com/office/drawing/2014/main" val="1246107752"/>
                    </a:ext>
                  </a:extLst>
                </a:gridCol>
                <a:gridCol w="4479488">
                  <a:extLst>
                    <a:ext uri="{9D8B030D-6E8A-4147-A177-3AD203B41FA5}">
                      <a16:colId xmlns:a16="http://schemas.microsoft.com/office/drawing/2014/main" val="1080474796"/>
                    </a:ext>
                  </a:extLst>
                </a:gridCol>
              </a:tblGrid>
              <a:tr h="515654">
                <a:tc>
                  <a:txBody>
                    <a:bodyPr/>
                    <a:lstStyle/>
                    <a:p>
                      <a:r>
                        <a:rPr lang="en-IN" sz="1800" dirty="0">
                          <a:latin typeface="Times New Roman" panose="02020603050405020304" pitchFamily="18" charset="0"/>
                          <a:cs typeface="Times New Roman" panose="02020603050405020304" pitchFamily="18" charset="0"/>
                        </a:rPr>
                        <a:t>Sr No.</a:t>
                      </a:r>
                    </a:p>
                  </a:txBody>
                  <a:tcPr/>
                </a:tc>
                <a:tc>
                  <a:txBody>
                    <a:bodyPr/>
                    <a:lstStyle/>
                    <a:p>
                      <a:r>
                        <a:rPr lang="en-IN" sz="1800" dirty="0">
                          <a:latin typeface="Times New Roman" panose="02020603050405020304" pitchFamily="18" charset="0"/>
                          <a:cs typeface="Times New Roman" panose="02020603050405020304" pitchFamily="18" charset="0"/>
                        </a:rPr>
                        <a:t>Authors</a:t>
                      </a:r>
                    </a:p>
                  </a:txBody>
                  <a:tcPr/>
                </a:tc>
                <a:tc>
                  <a:txBody>
                    <a:bodyPr/>
                    <a:lstStyle/>
                    <a:p>
                      <a:r>
                        <a:rPr lang="en-IN" sz="1800" dirty="0">
                          <a:latin typeface="Times New Roman" panose="02020603050405020304" pitchFamily="18" charset="0"/>
                          <a:cs typeface="Times New Roman" panose="02020603050405020304" pitchFamily="18" charset="0"/>
                        </a:rPr>
                        <a:t>Technologies Used</a:t>
                      </a:r>
                    </a:p>
                  </a:txBody>
                  <a:tcPr/>
                </a:tc>
                <a:tc>
                  <a:txBody>
                    <a:bodyPr/>
                    <a:lstStyle/>
                    <a:p>
                      <a:r>
                        <a:rPr lang="en-IN" sz="1800" dirty="0">
                          <a:latin typeface="Times New Roman" panose="02020603050405020304" pitchFamily="18" charset="0"/>
                          <a:cs typeface="Times New Roman" panose="02020603050405020304" pitchFamily="18" charset="0"/>
                        </a:rPr>
                        <a:t>Drawbacks</a:t>
                      </a:r>
                    </a:p>
                  </a:txBody>
                  <a:tcPr/>
                </a:tc>
                <a:extLst>
                  <a:ext uri="{0D108BD9-81ED-4DB2-BD59-A6C34878D82A}">
                    <a16:rowId xmlns:a16="http://schemas.microsoft.com/office/drawing/2014/main" val="640490136"/>
                  </a:ext>
                </a:extLst>
              </a:tr>
              <a:tr h="2092959">
                <a:tc>
                  <a:txBody>
                    <a:bodyPr/>
                    <a:lstStyle/>
                    <a:p>
                      <a:r>
                        <a:rPr lang="en-IN" sz="1800" dirty="0">
                          <a:latin typeface="Times New Roman" panose="02020603050405020304" pitchFamily="18" charset="0"/>
                          <a:cs typeface="Times New Roman" panose="02020603050405020304" pitchFamily="18" charset="0"/>
                        </a:rPr>
                        <a:t>7</a:t>
                      </a:r>
                    </a:p>
                  </a:txBody>
                  <a:tcPr/>
                </a:tc>
                <a:tc>
                  <a:txBody>
                    <a:bodyPr/>
                    <a:lstStyle/>
                    <a:p>
                      <a:r>
                        <a:rPr lang="en-IN" sz="1800" dirty="0">
                          <a:latin typeface="Times New Roman" panose="02020603050405020304" pitchFamily="18" charset="0"/>
                          <a:cs typeface="Times New Roman" panose="02020603050405020304" pitchFamily="18" charset="0"/>
                        </a:rPr>
                        <a:t>Shivani Chaurasia,</a:t>
                      </a:r>
                    </a:p>
                    <a:p>
                      <a:r>
                        <a:rPr lang="en-IN" sz="1800" dirty="0">
                          <a:latin typeface="Times New Roman" panose="02020603050405020304" pitchFamily="18" charset="0"/>
                          <a:cs typeface="Times New Roman" panose="02020603050405020304" pitchFamily="18" charset="0"/>
                        </a:rPr>
                        <a:t>2023 [7].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Python, Django web framework, HTML, CSS, and JavaScript, MySQL</a:t>
                      </a:r>
                    </a:p>
                    <a:p>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Limited user interface flexibility, which may hinder user experience.</a:t>
                      </a:r>
                    </a:p>
                    <a:p>
                      <a:r>
                        <a:rPr lang="en-US" sz="1800" dirty="0">
                          <a:latin typeface="Times New Roman" panose="02020603050405020304" pitchFamily="18" charset="0"/>
                          <a:cs typeface="Times New Roman" panose="02020603050405020304" pitchFamily="18" charset="0"/>
                        </a:rPr>
                        <a:t>The need for continuous updates to keep up with changing technologies and requirements.</a:t>
                      </a:r>
                    </a:p>
                    <a:p>
                      <a:r>
                        <a:rPr lang="en-US" sz="1800" dirty="0">
                          <a:latin typeface="Times New Roman" panose="02020603050405020304" pitchFamily="18" charset="0"/>
                          <a:cs typeface="Times New Roman" panose="02020603050405020304" pitchFamily="18" charset="0"/>
                        </a:rPr>
                        <a:t>Potential data security issues due to reliance on centralized databases.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55668491"/>
                  </a:ext>
                </a:extLst>
              </a:tr>
              <a:tr h="2057400">
                <a:tc>
                  <a:txBody>
                    <a:bodyPr/>
                    <a:lstStyle/>
                    <a:p>
                      <a:r>
                        <a:rPr lang="en-IN" sz="1800" dirty="0">
                          <a:latin typeface="Times New Roman" panose="02020603050405020304" pitchFamily="18" charset="0"/>
                          <a:cs typeface="Times New Roman" panose="02020603050405020304" pitchFamily="18" charset="0"/>
                        </a:rPr>
                        <a:t>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Mr. Puneshkumar U. Tembhare, et al.,</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2022 [8].</a:t>
                      </a:r>
                    </a:p>
                    <a:p>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Android Studio: For app development.</a:t>
                      </a:r>
                    </a:p>
                    <a:p>
                      <a:r>
                        <a:rPr lang="en-US" sz="1800" dirty="0">
                          <a:latin typeface="Times New Roman" panose="02020603050405020304" pitchFamily="18" charset="0"/>
                          <a:cs typeface="Times New Roman" panose="02020603050405020304" pitchFamily="18" charset="0"/>
                        </a:rPr>
                        <a:t>Internet-based platform</a:t>
                      </a:r>
                    </a:p>
                    <a:p>
                      <a:r>
                        <a:rPr lang="en-US" sz="1800" dirty="0">
                          <a:latin typeface="Times New Roman" panose="02020603050405020304" pitchFamily="18" charset="0"/>
                          <a:cs typeface="Times New Roman" panose="02020603050405020304" pitchFamily="18" charset="0"/>
                        </a:rPr>
                        <a:t>Security and authentication features</a:t>
                      </a:r>
                    </a:p>
                    <a:p>
                      <a:r>
                        <a:rPr lang="en-US" sz="1800" dirty="0">
                          <a:latin typeface="Times New Roman" panose="02020603050405020304" pitchFamily="18" charset="0"/>
                          <a:cs typeface="Times New Roman" panose="02020603050405020304" pitchFamily="18" charset="0"/>
                        </a:rPr>
                        <a:t>Excel sheets</a:t>
                      </a:r>
                    </a:p>
                    <a:p>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The drawbacks are it is cost-inefficient, lacks accuracy, is hard to manage, and does not offer adequate security. These limitations hinder the effectiveness and reliability of the system, making it challenging for users to maintain and protect the data efficiently.</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05545784"/>
                  </a:ext>
                </a:extLst>
              </a:tr>
            </a:tbl>
          </a:graphicData>
        </a:graphic>
      </p:graphicFrame>
    </p:spTree>
    <p:extLst>
      <p:ext uri="{BB962C8B-B14F-4D97-AF65-F5344CB8AC3E}">
        <p14:creationId xmlns:p14="http://schemas.microsoft.com/office/powerpoint/2010/main" val="1724017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38459-02D5-9A08-635C-2FAAE149AFD1}"/>
              </a:ext>
            </a:extLst>
          </p:cNvPr>
          <p:cNvSpPr>
            <a:spLocks noGrp="1"/>
          </p:cNvSpPr>
          <p:nvPr>
            <p:ph type="title"/>
          </p:nvPr>
        </p:nvSpPr>
        <p:spPr>
          <a:xfrm>
            <a:off x="604520" y="-5080"/>
            <a:ext cx="10972800" cy="1143000"/>
          </a:xfrm>
        </p:spPr>
        <p:txBody>
          <a:bodyPr>
            <a:normAutofit/>
          </a:bodyPr>
          <a:lstStyle/>
          <a:p>
            <a:r>
              <a:rPr lang="en-IN" sz="4000" b="1" dirty="0">
                <a:latin typeface="Times New Roman" pitchFamily="18" charset="0"/>
                <a:cs typeface="Times New Roman" pitchFamily="18" charset="0"/>
              </a:rPr>
              <a:t>Literature Survey</a:t>
            </a:r>
            <a:endParaRPr lang="en-IN" sz="4000" dirty="0"/>
          </a:p>
        </p:txBody>
      </p:sp>
      <p:sp>
        <p:nvSpPr>
          <p:cNvPr id="3" name="Slide Number Placeholder 2">
            <a:extLst>
              <a:ext uri="{FF2B5EF4-FFF2-40B4-BE49-F238E27FC236}">
                <a16:creationId xmlns:a16="http://schemas.microsoft.com/office/drawing/2014/main" id="{E04E74EF-74A7-F7CF-8700-D3D99CF988D6}"/>
              </a:ext>
            </a:extLst>
          </p:cNvPr>
          <p:cNvSpPr>
            <a:spLocks noGrp="1"/>
          </p:cNvSpPr>
          <p:nvPr>
            <p:ph type="sldNum" sz="quarter" idx="12"/>
          </p:nvPr>
        </p:nvSpPr>
        <p:spPr/>
        <p:txBody>
          <a:bodyPr/>
          <a:lstStyle/>
          <a:p>
            <a:fld id="{B6F15528-21DE-4FAA-801E-634DDDAF4B2B}" type="slidenum">
              <a:rPr lang="en-US" smtClean="0"/>
              <a:pPr/>
              <a:t>12</a:t>
            </a:fld>
            <a:endParaRPr lang="en-US"/>
          </a:p>
        </p:txBody>
      </p:sp>
      <p:graphicFrame>
        <p:nvGraphicFramePr>
          <p:cNvPr id="4" name="Table 3">
            <a:extLst>
              <a:ext uri="{FF2B5EF4-FFF2-40B4-BE49-F238E27FC236}">
                <a16:creationId xmlns:a16="http://schemas.microsoft.com/office/drawing/2014/main" id="{4694C590-6BF5-C3D6-6515-DCA2D3251473}"/>
              </a:ext>
            </a:extLst>
          </p:cNvPr>
          <p:cNvGraphicFramePr>
            <a:graphicFrameLocks noGrp="1"/>
          </p:cNvGraphicFramePr>
          <p:nvPr>
            <p:extLst>
              <p:ext uri="{D42A27DB-BD31-4B8C-83A1-F6EECF244321}">
                <p14:modId xmlns:p14="http://schemas.microsoft.com/office/powerpoint/2010/main" val="2454845195"/>
              </p:ext>
            </p:extLst>
          </p:nvPr>
        </p:nvGraphicFramePr>
        <p:xfrm>
          <a:off x="411480" y="1137920"/>
          <a:ext cx="11358880" cy="4911317"/>
        </p:xfrm>
        <a:graphic>
          <a:graphicData uri="http://schemas.openxmlformats.org/drawingml/2006/table">
            <a:tbl>
              <a:tblPr firstRow="1" bandRow="1">
                <a:tableStyleId>{5C22544A-7EE6-4342-B048-85BDC9FD1C3A}</a:tableStyleId>
              </a:tblPr>
              <a:tblGrid>
                <a:gridCol w="907260">
                  <a:extLst>
                    <a:ext uri="{9D8B030D-6E8A-4147-A177-3AD203B41FA5}">
                      <a16:colId xmlns:a16="http://schemas.microsoft.com/office/drawing/2014/main" val="2790184640"/>
                    </a:ext>
                  </a:extLst>
                </a:gridCol>
                <a:gridCol w="2567460">
                  <a:extLst>
                    <a:ext uri="{9D8B030D-6E8A-4147-A177-3AD203B41FA5}">
                      <a16:colId xmlns:a16="http://schemas.microsoft.com/office/drawing/2014/main" val="2361060220"/>
                    </a:ext>
                  </a:extLst>
                </a:gridCol>
                <a:gridCol w="3432544">
                  <a:extLst>
                    <a:ext uri="{9D8B030D-6E8A-4147-A177-3AD203B41FA5}">
                      <a16:colId xmlns:a16="http://schemas.microsoft.com/office/drawing/2014/main" val="762996074"/>
                    </a:ext>
                  </a:extLst>
                </a:gridCol>
                <a:gridCol w="4451616">
                  <a:extLst>
                    <a:ext uri="{9D8B030D-6E8A-4147-A177-3AD203B41FA5}">
                      <a16:colId xmlns:a16="http://schemas.microsoft.com/office/drawing/2014/main" val="1360122599"/>
                    </a:ext>
                  </a:extLst>
                </a:gridCol>
              </a:tblGrid>
              <a:tr h="515654">
                <a:tc>
                  <a:txBody>
                    <a:bodyPr/>
                    <a:lstStyle/>
                    <a:p>
                      <a:r>
                        <a:rPr lang="en-IN" sz="1800" dirty="0">
                          <a:latin typeface="Times New Roman" panose="02020603050405020304" pitchFamily="18" charset="0"/>
                          <a:cs typeface="Times New Roman" panose="02020603050405020304" pitchFamily="18" charset="0"/>
                        </a:rPr>
                        <a:t>Sr No.</a:t>
                      </a:r>
                    </a:p>
                  </a:txBody>
                  <a:tcPr/>
                </a:tc>
                <a:tc>
                  <a:txBody>
                    <a:bodyPr/>
                    <a:lstStyle/>
                    <a:p>
                      <a:r>
                        <a:rPr lang="en-IN" sz="1800" dirty="0">
                          <a:latin typeface="Times New Roman" panose="02020603050405020304" pitchFamily="18" charset="0"/>
                          <a:cs typeface="Times New Roman" panose="02020603050405020304" pitchFamily="18" charset="0"/>
                        </a:rPr>
                        <a:t>Authors</a:t>
                      </a:r>
                    </a:p>
                  </a:txBody>
                  <a:tcPr/>
                </a:tc>
                <a:tc>
                  <a:txBody>
                    <a:bodyPr/>
                    <a:lstStyle/>
                    <a:p>
                      <a:r>
                        <a:rPr lang="en-IN" sz="1800" dirty="0">
                          <a:latin typeface="Times New Roman" panose="02020603050405020304" pitchFamily="18" charset="0"/>
                          <a:cs typeface="Times New Roman" panose="02020603050405020304" pitchFamily="18" charset="0"/>
                        </a:rPr>
                        <a:t>Technologies Used</a:t>
                      </a:r>
                    </a:p>
                  </a:txBody>
                  <a:tcPr/>
                </a:tc>
                <a:tc>
                  <a:txBody>
                    <a:bodyPr/>
                    <a:lstStyle/>
                    <a:p>
                      <a:r>
                        <a:rPr lang="en-IN" sz="1800" dirty="0">
                          <a:latin typeface="Times New Roman" panose="02020603050405020304" pitchFamily="18" charset="0"/>
                          <a:cs typeface="Times New Roman" panose="02020603050405020304" pitchFamily="18" charset="0"/>
                        </a:rPr>
                        <a:t>Drawbacks</a:t>
                      </a:r>
                    </a:p>
                  </a:txBody>
                  <a:tcPr/>
                </a:tc>
                <a:extLst>
                  <a:ext uri="{0D108BD9-81ED-4DB2-BD59-A6C34878D82A}">
                    <a16:rowId xmlns:a16="http://schemas.microsoft.com/office/drawing/2014/main" val="2606057097"/>
                  </a:ext>
                </a:extLst>
              </a:tr>
              <a:tr h="0">
                <a:tc>
                  <a:txBody>
                    <a:bodyPr/>
                    <a:lstStyle/>
                    <a:p>
                      <a:r>
                        <a:rPr lang="en-IN" sz="1800" dirty="0">
                          <a:latin typeface="Times New Roman" panose="02020603050405020304" pitchFamily="18" charset="0"/>
                          <a:cs typeface="Times New Roman" panose="02020603050405020304" pitchFamily="18" charset="0"/>
                        </a:rPr>
                        <a:t>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Ashish Nanotkar, et al.,</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2023 [9].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dirty="0">
                          <a:latin typeface="Times New Roman" panose="02020603050405020304" pitchFamily="18" charset="0"/>
                          <a:cs typeface="Times New Roman" panose="02020603050405020304" pitchFamily="18" charset="0"/>
                        </a:rPr>
                        <a:t>OS: Windows 10</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dirty="0">
                          <a:latin typeface="Times New Roman" panose="02020603050405020304" pitchFamily="18" charset="0"/>
                          <a:cs typeface="Times New Roman" panose="02020603050405020304" pitchFamily="18" charset="0"/>
                        </a:rPr>
                        <a:t>IDE: Visual Studio Languages and Frameworks: Next.js, Tailwind CSS, Node.js, TypeScript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dirty="0">
                          <a:latin typeface="Times New Roman" panose="02020603050405020304" pitchFamily="18" charset="0"/>
                          <a:cs typeface="Times New Roman" panose="02020603050405020304" pitchFamily="18" charset="0"/>
                        </a:rPr>
                        <a:t>Database: MySQL, Prisma, Blob Designing Tool: Draw.io</a:t>
                      </a:r>
                    </a:p>
                    <a:p>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The drawbacks include potential data entry errors despite attempts to minimize them, a lack of formal training requirements which might lead to misuse, and the need for continual updates and maintenance to ensure reliability and security.</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5633422"/>
                  </a:ext>
                </a:extLst>
              </a:tr>
              <a:tr h="2383983">
                <a:tc>
                  <a:txBody>
                    <a:bodyPr/>
                    <a:lstStyle/>
                    <a:p>
                      <a:r>
                        <a:rPr lang="en-IN" sz="1800" dirty="0">
                          <a:latin typeface="Times New Roman" panose="02020603050405020304" pitchFamily="18" charset="0"/>
                          <a:cs typeface="Times New Roman" panose="02020603050405020304" pitchFamily="18" charset="0"/>
                        </a:rPr>
                        <a:t>10</a:t>
                      </a:r>
                    </a:p>
                  </a:txBody>
                  <a:tcPr/>
                </a:tc>
                <a:tc>
                  <a:txBody>
                    <a:bodyPr/>
                    <a:lstStyle/>
                    <a:p>
                      <a:r>
                        <a:rPr lang="en-IN" sz="1800" dirty="0">
                          <a:latin typeface="Times New Roman" panose="02020603050405020304" pitchFamily="18" charset="0"/>
                          <a:cs typeface="Times New Roman" panose="02020603050405020304" pitchFamily="18" charset="0"/>
                        </a:rPr>
                        <a:t>Twinkle Panchal, et al.,</a:t>
                      </a:r>
                    </a:p>
                    <a:p>
                      <a:r>
                        <a:rPr lang="en-IN" sz="1800" dirty="0">
                          <a:latin typeface="Times New Roman" panose="02020603050405020304" pitchFamily="18" charset="0"/>
                          <a:cs typeface="Times New Roman" panose="02020603050405020304" pitchFamily="18" charset="0"/>
                        </a:rPr>
                        <a:t>2022 [10]</a:t>
                      </a:r>
                    </a:p>
                  </a:txBody>
                  <a:tcPr/>
                </a:tc>
                <a:tc>
                  <a:txBody>
                    <a:bodyPr/>
                    <a:lstStyle/>
                    <a:p>
                      <a:r>
                        <a:rPr lang="en-US" sz="1800" dirty="0">
                          <a:latin typeface="Times New Roman" panose="02020603050405020304" pitchFamily="18" charset="0"/>
                          <a:cs typeface="Times New Roman" panose="02020603050405020304" pitchFamily="18" charset="0"/>
                        </a:rPr>
                        <a:t>Frontend: HTML, CSS, JavaScript</a:t>
                      </a:r>
                    </a:p>
                    <a:p>
                      <a:r>
                        <a:rPr lang="en-US" sz="1800" dirty="0">
                          <a:latin typeface="Times New Roman" panose="02020603050405020304" pitchFamily="18" charset="0"/>
                          <a:cs typeface="Times New Roman" panose="02020603050405020304" pitchFamily="18" charset="0"/>
                        </a:rPr>
                        <a:t>Backend: PHP, MySQL</a:t>
                      </a:r>
                    </a:p>
                    <a:p>
                      <a:r>
                        <a:rPr lang="en-US" sz="1800" dirty="0">
                          <a:latin typeface="Times New Roman" panose="02020603050405020304" pitchFamily="18" charset="0"/>
                          <a:cs typeface="Times New Roman" panose="02020603050405020304" pitchFamily="18" charset="0"/>
                        </a:rPr>
                        <a:t>Mobile Access: Android</a:t>
                      </a:r>
                    </a:p>
                    <a:p>
                      <a:r>
                        <a:rPr lang="en-US" sz="1800" dirty="0">
                          <a:latin typeface="Times New Roman" panose="02020603050405020304" pitchFamily="18" charset="0"/>
                          <a:cs typeface="Times New Roman" panose="02020603050405020304" pitchFamily="18" charset="0"/>
                        </a:rPr>
                        <a:t>Servers: Database server, Web server</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The system faces connectivity issues during development, limited scope of automation, reliance on manual input, and lack of advanced features like data analytics for placement trends and predictive insights. Additionally, maintaining up-to-date and accurate student and company data can be challenging.</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18060117"/>
                  </a:ext>
                </a:extLst>
              </a:tr>
            </a:tbl>
          </a:graphicData>
        </a:graphic>
      </p:graphicFrame>
    </p:spTree>
    <p:extLst>
      <p:ext uri="{BB962C8B-B14F-4D97-AF65-F5344CB8AC3E}">
        <p14:creationId xmlns:p14="http://schemas.microsoft.com/office/powerpoint/2010/main" val="1279655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05C55-B0FC-857F-4ABC-E5F7D3B219C9}"/>
              </a:ext>
            </a:extLst>
          </p:cNvPr>
          <p:cNvSpPr>
            <a:spLocks noGrp="1"/>
          </p:cNvSpPr>
          <p:nvPr>
            <p:ph type="title"/>
          </p:nvPr>
        </p:nvSpPr>
        <p:spPr>
          <a:xfrm>
            <a:off x="609600" y="0"/>
            <a:ext cx="10972800" cy="1143000"/>
          </a:xfrm>
        </p:spPr>
        <p:txBody>
          <a:bodyPr>
            <a:normAutofit/>
          </a:bodyPr>
          <a:lstStyle/>
          <a:p>
            <a:r>
              <a:rPr lang="en-IN" sz="4000" b="1" dirty="0">
                <a:latin typeface="Times New Roman" panose="02020603050405020304" pitchFamily="18" charset="0"/>
                <a:cs typeface="Times New Roman" panose="02020603050405020304" pitchFamily="18" charset="0"/>
              </a:rPr>
              <a:t>Proposed Solution</a:t>
            </a:r>
          </a:p>
        </p:txBody>
      </p:sp>
      <p:sp>
        <p:nvSpPr>
          <p:cNvPr id="3" name="Slide Number Placeholder 2">
            <a:extLst>
              <a:ext uri="{FF2B5EF4-FFF2-40B4-BE49-F238E27FC236}">
                <a16:creationId xmlns:a16="http://schemas.microsoft.com/office/drawing/2014/main" id="{D10BB6BF-EB60-8728-8035-B8557192446F}"/>
              </a:ext>
            </a:extLst>
          </p:cNvPr>
          <p:cNvSpPr>
            <a:spLocks noGrp="1"/>
          </p:cNvSpPr>
          <p:nvPr>
            <p:ph type="sldNum" sz="quarter" idx="12"/>
          </p:nvPr>
        </p:nvSpPr>
        <p:spPr/>
        <p:txBody>
          <a:bodyPr/>
          <a:lstStyle/>
          <a:p>
            <a:fld id="{B6F15528-21DE-4FAA-801E-634DDDAF4B2B}" type="slidenum">
              <a:rPr lang="en-US" smtClean="0"/>
              <a:pPr/>
              <a:t>13</a:t>
            </a:fld>
            <a:endParaRPr lang="en-US"/>
          </a:p>
        </p:txBody>
      </p:sp>
      <p:sp>
        <p:nvSpPr>
          <p:cNvPr id="5" name="TextBox 4">
            <a:extLst>
              <a:ext uri="{FF2B5EF4-FFF2-40B4-BE49-F238E27FC236}">
                <a16:creationId xmlns:a16="http://schemas.microsoft.com/office/drawing/2014/main" id="{4609C9D8-D1CA-3B43-B46A-5EA410D6D28A}"/>
              </a:ext>
            </a:extLst>
          </p:cNvPr>
          <p:cNvSpPr txBox="1"/>
          <p:nvPr/>
        </p:nvSpPr>
        <p:spPr>
          <a:xfrm>
            <a:off x="762000" y="1295400"/>
            <a:ext cx="10591800" cy="5586145"/>
          </a:xfrm>
          <a:prstGeom prst="rect">
            <a:avLst/>
          </a:prstGeom>
          <a:noFill/>
        </p:spPr>
        <p:txBody>
          <a:bodyPr wrap="square">
            <a:spAutoFit/>
          </a:bodyPr>
          <a:lstStyle/>
          <a:p>
            <a:r>
              <a:rPr lang="en-IN" sz="1650" dirty="0">
                <a:latin typeface="Times New Roman" panose="02020603050405020304" pitchFamily="18" charset="0"/>
                <a:cs typeface="Times New Roman" panose="02020603050405020304" pitchFamily="18" charset="0"/>
              </a:rPr>
              <a:t>1. Centralized Data Management</a:t>
            </a:r>
          </a:p>
          <a:p>
            <a:r>
              <a:rPr lang="en-IN" sz="1650" dirty="0">
                <a:latin typeface="Times New Roman" panose="02020603050405020304" pitchFamily="18" charset="0"/>
                <a:cs typeface="Times New Roman" panose="02020603050405020304" pitchFamily="18" charset="0"/>
              </a:rPr>
              <a:t>   - A unified platform to store and manage student profiles, job postings, and company details, accessible via a web interface.</a:t>
            </a:r>
          </a:p>
          <a:p>
            <a:endParaRPr lang="en-IN" sz="1650" dirty="0">
              <a:latin typeface="Times New Roman" panose="02020603050405020304" pitchFamily="18" charset="0"/>
              <a:cs typeface="Times New Roman" panose="02020603050405020304" pitchFamily="18" charset="0"/>
            </a:endParaRPr>
          </a:p>
          <a:p>
            <a:r>
              <a:rPr lang="en-IN" sz="1650" dirty="0">
                <a:latin typeface="Times New Roman" panose="02020603050405020304" pitchFamily="18" charset="0"/>
                <a:cs typeface="Times New Roman" panose="02020603050405020304" pitchFamily="18" charset="0"/>
              </a:rPr>
              <a:t>2. Real-Time Notifications and Communication</a:t>
            </a:r>
          </a:p>
          <a:p>
            <a:r>
              <a:rPr lang="en-IN" sz="1650" dirty="0">
                <a:latin typeface="Times New Roman" panose="02020603050405020304" pitchFamily="18" charset="0"/>
                <a:cs typeface="Times New Roman" panose="02020603050405020304" pitchFamily="18" charset="0"/>
              </a:rPr>
              <a:t>   - Integrated messaging system and real-time notifications to ensure prompt communication between students, recruiters, and administrators.</a:t>
            </a:r>
          </a:p>
          <a:p>
            <a:endParaRPr lang="en-IN" sz="1650" dirty="0">
              <a:latin typeface="Times New Roman" panose="02020603050405020304" pitchFamily="18" charset="0"/>
              <a:cs typeface="Times New Roman" panose="02020603050405020304" pitchFamily="18" charset="0"/>
            </a:endParaRPr>
          </a:p>
          <a:p>
            <a:r>
              <a:rPr lang="en-IN" sz="1650" dirty="0">
                <a:latin typeface="Times New Roman" panose="02020603050405020304" pitchFamily="18" charset="0"/>
                <a:cs typeface="Times New Roman" panose="02020603050405020304" pitchFamily="18" charset="0"/>
              </a:rPr>
              <a:t>3. Streamlined Application Process</a:t>
            </a:r>
          </a:p>
          <a:p>
            <a:r>
              <a:rPr lang="en-IN" sz="1650" dirty="0">
                <a:latin typeface="Times New Roman" panose="02020603050405020304" pitchFamily="18" charset="0"/>
                <a:cs typeface="Times New Roman" panose="02020603050405020304" pitchFamily="18" charset="0"/>
              </a:rPr>
              <a:t>   - Online application submission and tracking, allowing students to apply for jobs and monitor their application status easily.</a:t>
            </a:r>
          </a:p>
          <a:p>
            <a:endParaRPr lang="en-IN" sz="1650" dirty="0">
              <a:latin typeface="Times New Roman" panose="02020603050405020304" pitchFamily="18" charset="0"/>
              <a:cs typeface="Times New Roman" panose="02020603050405020304" pitchFamily="18" charset="0"/>
            </a:endParaRPr>
          </a:p>
          <a:p>
            <a:r>
              <a:rPr lang="en-IN" sz="1650" dirty="0">
                <a:latin typeface="Times New Roman" panose="02020603050405020304" pitchFamily="18" charset="0"/>
                <a:cs typeface="Times New Roman" panose="02020603050405020304" pitchFamily="18" charset="0"/>
              </a:rPr>
              <a:t>4. Web Accessibility</a:t>
            </a:r>
          </a:p>
          <a:p>
            <a:r>
              <a:rPr lang="en-IN" sz="1650" dirty="0">
                <a:latin typeface="Times New Roman" panose="02020603050405020304" pitchFamily="18" charset="0"/>
                <a:cs typeface="Times New Roman" panose="02020603050405020304" pitchFamily="18" charset="0"/>
              </a:rPr>
              <a:t>   - Responsive design for seamless access across various devices, including desktops, laptops, tablets, and smartphones.</a:t>
            </a:r>
          </a:p>
          <a:p>
            <a:endParaRPr lang="en-IN" sz="1650" dirty="0">
              <a:latin typeface="Times New Roman" panose="02020603050405020304" pitchFamily="18" charset="0"/>
              <a:cs typeface="Times New Roman" panose="02020603050405020304" pitchFamily="18" charset="0"/>
            </a:endParaRPr>
          </a:p>
          <a:p>
            <a:r>
              <a:rPr lang="en-IN" sz="1650" dirty="0">
                <a:latin typeface="Times New Roman" panose="02020603050405020304" pitchFamily="18" charset="0"/>
                <a:cs typeface="Times New Roman" panose="02020603050405020304" pitchFamily="18" charset="0"/>
              </a:rPr>
              <a:t>5. Data Analytics and Reporting</a:t>
            </a:r>
          </a:p>
          <a:p>
            <a:r>
              <a:rPr lang="en-IN" sz="1650" dirty="0">
                <a:latin typeface="Times New Roman" panose="02020603050405020304" pitchFamily="18" charset="0"/>
                <a:cs typeface="Times New Roman" panose="02020603050405020304" pitchFamily="18" charset="0"/>
              </a:rPr>
              <a:t>   - Built-in analytics tools to provide insights on placement trends, student performance, and company engagement.</a:t>
            </a:r>
          </a:p>
          <a:p>
            <a:endParaRPr lang="en-IN" sz="1650" dirty="0">
              <a:latin typeface="Times New Roman" panose="02020603050405020304" pitchFamily="18" charset="0"/>
              <a:cs typeface="Times New Roman" panose="02020603050405020304" pitchFamily="18" charset="0"/>
            </a:endParaRPr>
          </a:p>
          <a:p>
            <a:r>
              <a:rPr lang="en-IN" sz="1650" dirty="0">
                <a:latin typeface="Times New Roman" panose="02020603050405020304" pitchFamily="18" charset="0"/>
                <a:cs typeface="Times New Roman" panose="02020603050405020304" pitchFamily="18" charset="0"/>
              </a:rPr>
              <a:t>6. Enhanced Security</a:t>
            </a:r>
          </a:p>
          <a:p>
            <a:r>
              <a:rPr lang="en-IN" sz="1650" dirty="0">
                <a:latin typeface="Times New Roman" panose="02020603050405020304" pitchFamily="18" charset="0"/>
                <a:cs typeface="Times New Roman" panose="02020603050405020304" pitchFamily="18" charset="0"/>
              </a:rPr>
              <a:t>   - Secure login system with multi-factor authentication and data encryption to ensure the confidentiality and integrity of user data.</a:t>
            </a:r>
          </a:p>
        </p:txBody>
      </p:sp>
    </p:spTree>
    <p:extLst>
      <p:ext uri="{BB962C8B-B14F-4D97-AF65-F5344CB8AC3E}">
        <p14:creationId xmlns:p14="http://schemas.microsoft.com/office/powerpoint/2010/main" val="3073692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714EF-2A6E-CCF6-5A4D-E6749B4DD13A}"/>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Proposed Solution</a:t>
            </a:r>
            <a:endParaRPr lang="en-IN" sz="4000" dirty="0"/>
          </a:p>
        </p:txBody>
      </p:sp>
      <p:sp>
        <p:nvSpPr>
          <p:cNvPr id="3" name="Slide Number Placeholder 2">
            <a:extLst>
              <a:ext uri="{FF2B5EF4-FFF2-40B4-BE49-F238E27FC236}">
                <a16:creationId xmlns:a16="http://schemas.microsoft.com/office/drawing/2014/main" id="{E760CE6E-E8DE-AF24-6F06-F02FEBB4A9D8}"/>
              </a:ext>
            </a:extLst>
          </p:cNvPr>
          <p:cNvSpPr>
            <a:spLocks noGrp="1"/>
          </p:cNvSpPr>
          <p:nvPr>
            <p:ph type="sldNum" sz="quarter" idx="12"/>
          </p:nvPr>
        </p:nvSpPr>
        <p:spPr/>
        <p:txBody>
          <a:bodyPr/>
          <a:lstStyle/>
          <a:p>
            <a:fld id="{B6F15528-21DE-4FAA-801E-634DDDAF4B2B}" type="slidenum">
              <a:rPr lang="en-US" smtClean="0"/>
              <a:pPr/>
              <a:t>14</a:t>
            </a:fld>
            <a:endParaRPr lang="en-US"/>
          </a:p>
        </p:txBody>
      </p:sp>
      <p:pic>
        <p:nvPicPr>
          <p:cNvPr id="11" name="Picture 10">
            <a:extLst>
              <a:ext uri="{FF2B5EF4-FFF2-40B4-BE49-F238E27FC236}">
                <a16:creationId xmlns:a16="http://schemas.microsoft.com/office/drawing/2014/main" id="{AF164F01-A5A2-817E-D87B-0102F11B317C}"/>
              </a:ext>
            </a:extLst>
          </p:cNvPr>
          <p:cNvPicPr>
            <a:picLocks noChangeAspect="1"/>
          </p:cNvPicPr>
          <p:nvPr/>
        </p:nvPicPr>
        <p:blipFill>
          <a:blip r:embed="rId2"/>
          <a:stretch>
            <a:fillRect/>
          </a:stretch>
        </p:blipFill>
        <p:spPr>
          <a:xfrm>
            <a:off x="990600" y="1504893"/>
            <a:ext cx="10395980" cy="4851458"/>
          </a:xfrm>
          <a:prstGeom prst="rect">
            <a:avLst/>
          </a:prstGeom>
        </p:spPr>
      </p:pic>
    </p:spTree>
    <p:extLst>
      <p:ext uri="{BB962C8B-B14F-4D97-AF65-F5344CB8AC3E}">
        <p14:creationId xmlns:p14="http://schemas.microsoft.com/office/powerpoint/2010/main" val="843481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8E9ED-47E4-4666-02BE-D046ED34B20F}"/>
              </a:ext>
            </a:extLst>
          </p:cNvPr>
          <p:cNvSpPr>
            <a:spLocks noGrp="1"/>
          </p:cNvSpPr>
          <p:nvPr>
            <p:ph type="title"/>
          </p:nvPr>
        </p:nvSpPr>
        <p:spPr>
          <a:xfrm>
            <a:off x="609600" y="0"/>
            <a:ext cx="10972800" cy="1143000"/>
          </a:xfrm>
        </p:spPr>
        <p:txBody>
          <a:bodyPr>
            <a:normAutofit/>
          </a:bodyPr>
          <a:lstStyle/>
          <a:p>
            <a:r>
              <a:rPr lang="en-IN" sz="4000" b="1" dirty="0">
                <a:latin typeface="Times New Roman" panose="02020603050405020304" pitchFamily="18" charset="0"/>
                <a:cs typeface="Times New Roman" panose="02020603050405020304" pitchFamily="18" charset="0"/>
              </a:rPr>
              <a:t>Software Requirements</a:t>
            </a:r>
          </a:p>
        </p:txBody>
      </p:sp>
      <p:sp>
        <p:nvSpPr>
          <p:cNvPr id="3" name="Slide Number Placeholder 2">
            <a:extLst>
              <a:ext uri="{FF2B5EF4-FFF2-40B4-BE49-F238E27FC236}">
                <a16:creationId xmlns:a16="http://schemas.microsoft.com/office/drawing/2014/main" id="{7DCF4BAC-18DF-C362-1397-97628EB81DE9}"/>
              </a:ext>
            </a:extLst>
          </p:cNvPr>
          <p:cNvSpPr>
            <a:spLocks noGrp="1"/>
          </p:cNvSpPr>
          <p:nvPr>
            <p:ph type="sldNum" sz="quarter" idx="12"/>
          </p:nvPr>
        </p:nvSpPr>
        <p:spPr/>
        <p:txBody>
          <a:bodyPr/>
          <a:lstStyle/>
          <a:p>
            <a:fld id="{B6F15528-21DE-4FAA-801E-634DDDAF4B2B}" type="slidenum">
              <a:rPr lang="en-US" smtClean="0"/>
              <a:pPr/>
              <a:t>15</a:t>
            </a:fld>
            <a:endParaRPr lang="en-US"/>
          </a:p>
        </p:txBody>
      </p:sp>
      <p:sp>
        <p:nvSpPr>
          <p:cNvPr id="5" name="TextBox 4">
            <a:extLst>
              <a:ext uri="{FF2B5EF4-FFF2-40B4-BE49-F238E27FC236}">
                <a16:creationId xmlns:a16="http://schemas.microsoft.com/office/drawing/2014/main" id="{B9509BD8-7B71-C830-226B-7F4D537E822F}"/>
              </a:ext>
            </a:extLst>
          </p:cNvPr>
          <p:cNvSpPr txBox="1"/>
          <p:nvPr/>
        </p:nvSpPr>
        <p:spPr>
          <a:xfrm>
            <a:off x="762000" y="1295400"/>
            <a:ext cx="11201400" cy="2246769"/>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Software:</a:t>
            </a:r>
          </a:p>
          <a:p>
            <a:pPr>
              <a:buFont typeface="+mj-lt"/>
              <a:buAutoNum type="arabicPeriod"/>
            </a:pPr>
            <a:r>
              <a:rPr lang="en-IN" sz="2800" b="1" dirty="0">
                <a:latin typeface="Times New Roman" panose="02020603050405020304" pitchFamily="18" charset="0"/>
                <a:cs typeface="Times New Roman" panose="02020603050405020304" pitchFamily="18" charset="0"/>
              </a:rPr>
              <a:t>Frontend:</a:t>
            </a:r>
            <a:r>
              <a:rPr lang="en-IN" sz="2800" dirty="0">
                <a:latin typeface="Times New Roman" panose="02020603050405020304" pitchFamily="18" charset="0"/>
                <a:cs typeface="Times New Roman" panose="02020603050405020304" pitchFamily="18" charset="0"/>
              </a:rPr>
              <a:t> React.js for mobile compatibility.</a:t>
            </a:r>
          </a:p>
          <a:p>
            <a:pPr>
              <a:buFont typeface="+mj-lt"/>
              <a:buAutoNum type="arabicPeriod"/>
            </a:pPr>
            <a:r>
              <a:rPr lang="en-IN" sz="2800" b="1" dirty="0">
                <a:latin typeface="Times New Roman" panose="02020603050405020304" pitchFamily="18" charset="0"/>
                <a:cs typeface="Times New Roman" panose="02020603050405020304" pitchFamily="18" charset="0"/>
              </a:rPr>
              <a:t>Backend:</a:t>
            </a:r>
            <a:r>
              <a:rPr lang="en-IN" sz="2800" dirty="0">
                <a:latin typeface="Times New Roman" panose="02020603050405020304" pitchFamily="18" charset="0"/>
                <a:cs typeface="Times New Roman" panose="02020603050405020304" pitchFamily="18" charset="0"/>
              </a:rPr>
              <a:t> Node.js with Express.js.</a:t>
            </a:r>
          </a:p>
          <a:p>
            <a:pPr>
              <a:buFont typeface="+mj-lt"/>
              <a:buAutoNum type="arabicPeriod"/>
            </a:pPr>
            <a:r>
              <a:rPr lang="en-IN" sz="2800" b="1" dirty="0">
                <a:latin typeface="Times New Roman" panose="02020603050405020304" pitchFamily="18" charset="0"/>
                <a:cs typeface="Times New Roman" panose="02020603050405020304" pitchFamily="18" charset="0"/>
              </a:rPr>
              <a:t>Database:</a:t>
            </a:r>
            <a:r>
              <a:rPr lang="en-IN" sz="2800" dirty="0">
                <a:latin typeface="Times New Roman" panose="02020603050405020304" pitchFamily="18" charset="0"/>
                <a:cs typeface="Times New Roman" panose="02020603050405020304" pitchFamily="18" charset="0"/>
              </a:rPr>
              <a:t> MongoDB for scalable and flexible data storage.</a:t>
            </a:r>
          </a:p>
          <a:p>
            <a:pPr>
              <a:buFont typeface="+mj-lt"/>
              <a:buAutoNum type="arabicPeriod"/>
            </a:pPr>
            <a:r>
              <a:rPr lang="en-IN" sz="2800" b="1" dirty="0">
                <a:latin typeface="Times New Roman" panose="02020603050405020304" pitchFamily="18" charset="0"/>
                <a:cs typeface="Times New Roman" panose="02020603050405020304" pitchFamily="18" charset="0"/>
              </a:rPr>
              <a:t>Authentication:</a:t>
            </a:r>
            <a:r>
              <a:rPr lang="en-IN" sz="2800" dirty="0">
                <a:latin typeface="Times New Roman" panose="02020603050405020304" pitchFamily="18" charset="0"/>
                <a:cs typeface="Times New Roman" panose="02020603050405020304" pitchFamily="18" charset="0"/>
              </a:rPr>
              <a:t> JSON Web Tokens for secure user authentication</a:t>
            </a:r>
            <a:r>
              <a:rPr lang="en-IN" sz="2400" dirty="0">
                <a:latin typeface="Times New Roman" panose="02020603050405020304" pitchFamily="18" charset="0"/>
                <a:cs typeface="Times New Roman" panose="02020603050405020304" pitchFamily="18" charset="0"/>
              </a:rPr>
              <a:t>.</a:t>
            </a:r>
          </a:p>
        </p:txBody>
      </p:sp>
      <p:pic>
        <p:nvPicPr>
          <p:cNvPr id="9" name="Picture 8">
            <a:extLst>
              <a:ext uri="{FF2B5EF4-FFF2-40B4-BE49-F238E27FC236}">
                <a16:creationId xmlns:a16="http://schemas.microsoft.com/office/drawing/2014/main" id="{2E8D6E76-DC1E-869A-46C3-C184E38098FA}"/>
              </a:ext>
            </a:extLst>
          </p:cNvPr>
          <p:cNvPicPr>
            <a:picLocks noChangeAspect="1"/>
          </p:cNvPicPr>
          <p:nvPr/>
        </p:nvPicPr>
        <p:blipFill>
          <a:blip r:embed="rId2"/>
          <a:stretch>
            <a:fillRect/>
          </a:stretch>
        </p:blipFill>
        <p:spPr>
          <a:xfrm>
            <a:off x="2408910" y="3861257"/>
            <a:ext cx="7374180" cy="2677656"/>
          </a:xfrm>
          <a:prstGeom prst="rect">
            <a:avLst/>
          </a:prstGeom>
        </p:spPr>
      </p:pic>
    </p:spTree>
    <p:extLst>
      <p:ext uri="{BB962C8B-B14F-4D97-AF65-F5344CB8AC3E}">
        <p14:creationId xmlns:p14="http://schemas.microsoft.com/office/powerpoint/2010/main" val="897299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E77BD-1A41-A8D3-B936-74FA655E894E}"/>
              </a:ext>
            </a:extLst>
          </p:cNvPr>
          <p:cNvSpPr>
            <a:spLocks noGrp="1"/>
          </p:cNvSpPr>
          <p:nvPr>
            <p:ph type="title"/>
          </p:nvPr>
        </p:nvSpPr>
        <p:spPr>
          <a:xfrm>
            <a:off x="609600" y="2458"/>
            <a:ext cx="10972800" cy="1143000"/>
          </a:xfrm>
        </p:spPr>
        <p:txBody>
          <a:bodyPr>
            <a:normAutofit fontScale="90000"/>
          </a:bodyPr>
          <a:lstStyle/>
          <a:p>
            <a:br>
              <a:rPr lang="en-IN" dirty="0">
                <a:latin typeface="Times New Roman" pitchFamily="18" charset="0"/>
                <a:cs typeface="Times New Roman" pitchFamily="18" charset="0"/>
              </a:rPr>
            </a:br>
            <a:r>
              <a:rPr lang="en-IN" b="1" dirty="0">
                <a:latin typeface="Times New Roman" pitchFamily="18" charset="0"/>
                <a:cs typeface="Times New Roman" pitchFamily="18" charset="0"/>
              </a:rPr>
              <a:t>Project Development Timeline </a:t>
            </a:r>
            <a:br>
              <a:rPr lang="en-IN" b="1" dirty="0">
                <a:latin typeface="Times New Roman" pitchFamily="18" charset="0"/>
                <a:cs typeface="Times New Roman" pitchFamily="18" charset="0"/>
              </a:rPr>
            </a:br>
            <a:endParaRPr lang="en-IN" b="1" dirty="0">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BE686BF3-6C36-92F1-5CBF-DFA4C2137B41}"/>
              </a:ext>
            </a:extLst>
          </p:cNvPr>
          <p:cNvSpPr>
            <a:spLocks noGrp="1"/>
          </p:cNvSpPr>
          <p:nvPr>
            <p:ph type="sldNum" sz="quarter" idx="12"/>
          </p:nvPr>
        </p:nvSpPr>
        <p:spPr/>
        <p:txBody>
          <a:bodyPr/>
          <a:lstStyle/>
          <a:p>
            <a:fld id="{B6F15528-21DE-4FAA-801E-634DDDAF4B2B}" type="slidenum">
              <a:rPr lang="en-US" smtClean="0"/>
              <a:pPr/>
              <a:t>16</a:t>
            </a:fld>
            <a:endParaRPr lang="en-US"/>
          </a:p>
        </p:txBody>
      </p:sp>
      <p:pic>
        <p:nvPicPr>
          <p:cNvPr id="5" name="Picture 4">
            <a:extLst>
              <a:ext uri="{FF2B5EF4-FFF2-40B4-BE49-F238E27FC236}">
                <a16:creationId xmlns:a16="http://schemas.microsoft.com/office/drawing/2014/main" id="{2AFD40D5-2E67-4BDF-780B-DF023AD4B521}"/>
              </a:ext>
            </a:extLst>
          </p:cNvPr>
          <p:cNvPicPr>
            <a:picLocks noChangeAspect="1"/>
          </p:cNvPicPr>
          <p:nvPr/>
        </p:nvPicPr>
        <p:blipFill rotWithShape="1">
          <a:blip r:embed="rId2">
            <a:extLst>
              <a:ext uri="{28A0092B-C50C-407E-A947-70E740481C1C}">
                <a14:useLocalDpi xmlns:a14="http://schemas.microsoft.com/office/drawing/2010/main" val="0"/>
              </a:ext>
            </a:extLst>
          </a:blip>
          <a:srcRect t="15714"/>
          <a:stretch/>
        </p:blipFill>
        <p:spPr>
          <a:xfrm>
            <a:off x="762000" y="1116085"/>
            <a:ext cx="10658168" cy="5240266"/>
          </a:xfrm>
          <a:prstGeom prst="rect">
            <a:avLst/>
          </a:prstGeom>
        </p:spPr>
      </p:pic>
    </p:spTree>
    <p:extLst>
      <p:ext uri="{BB962C8B-B14F-4D97-AF65-F5344CB8AC3E}">
        <p14:creationId xmlns:p14="http://schemas.microsoft.com/office/powerpoint/2010/main" val="2099382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594E9-8B1D-E3BB-D1EC-F16655F8111D}"/>
              </a:ext>
            </a:extLst>
          </p:cNvPr>
          <p:cNvSpPr>
            <a:spLocks noGrp="1"/>
          </p:cNvSpPr>
          <p:nvPr>
            <p:ph type="title"/>
          </p:nvPr>
        </p:nvSpPr>
        <p:spPr>
          <a:xfrm>
            <a:off x="609600" y="0"/>
            <a:ext cx="10972800" cy="1143000"/>
          </a:xfrm>
        </p:spPr>
        <p:txBody>
          <a:bodyPr>
            <a:normAutofit/>
          </a:bodyPr>
          <a:lstStyle/>
          <a:p>
            <a:r>
              <a:rPr lang="en-IN" sz="4000" b="1" dirty="0">
                <a:latin typeface="Times New Roman" panose="02020603050405020304" pitchFamily="18" charset="0"/>
                <a:cs typeface="Times New Roman" panose="02020603050405020304" pitchFamily="18" charset="0"/>
              </a:rPr>
              <a:t>References</a:t>
            </a:r>
          </a:p>
        </p:txBody>
      </p:sp>
      <p:sp>
        <p:nvSpPr>
          <p:cNvPr id="3" name="Slide Number Placeholder 2">
            <a:extLst>
              <a:ext uri="{FF2B5EF4-FFF2-40B4-BE49-F238E27FC236}">
                <a16:creationId xmlns:a16="http://schemas.microsoft.com/office/drawing/2014/main" id="{9DFA9988-574F-A209-63B2-97C72C15ECE1}"/>
              </a:ext>
            </a:extLst>
          </p:cNvPr>
          <p:cNvSpPr>
            <a:spLocks noGrp="1"/>
          </p:cNvSpPr>
          <p:nvPr>
            <p:ph type="sldNum" sz="quarter" idx="12"/>
          </p:nvPr>
        </p:nvSpPr>
        <p:spPr/>
        <p:txBody>
          <a:bodyPr/>
          <a:lstStyle/>
          <a:p>
            <a:fld id="{B6F15528-21DE-4FAA-801E-634DDDAF4B2B}" type="slidenum">
              <a:rPr lang="en-US" smtClean="0"/>
              <a:pPr/>
              <a:t>17</a:t>
            </a:fld>
            <a:endParaRPr lang="en-US"/>
          </a:p>
        </p:txBody>
      </p:sp>
      <p:sp>
        <p:nvSpPr>
          <p:cNvPr id="7" name="TextBox 6">
            <a:extLst>
              <a:ext uri="{FF2B5EF4-FFF2-40B4-BE49-F238E27FC236}">
                <a16:creationId xmlns:a16="http://schemas.microsoft.com/office/drawing/2014/main" id="{A82506A7-6F33-9538-7C2C-8D487069E68A}"/>
              </a:ext>
            </a:extLst>
          </p:cNvPr>
          <p:cNvSpPr txBox="1"/>
          <p:nvPr/>
        </p:nvSpPr>
        <p:spPr>
          <a:xfrm>
            <a:off x="381000" y="1219200"/>
            <a:ext cx="11675806" cy="6955750"/>
          </a:xfrm>
          <a:prstGeom prst="rect">
            <a:avLst/>
          </a:prstGeom>
          <a:noFill/>
        </p:spPr>
        <p:txBody>
          <a:bodyPr wrap="square">
            <a:spAutoFit/>
          </a:bodyPr>
          <a:lstStyle/>
          <a:p>
            <a:pPr marL="342900" indent="-342900">
              <a:buFont typeface="+mj-lt"/>
              <a:buAutoNum type="arabicPeriod"/>
            </a:pPr>
            <a:r>
              <a:rPr lang="en-IN" sz="1600" dirty="0">
                <a:latin typeface="Times New Roman" panose="02020603050405020304" pitchFamily="18" charset="0"/>
                <a:cs typeface="Times New Roman" panose="02020603050405020304" pitchFamily="18" charset="0"/>
              </a:rPr>
              <a:t>Sahil Ganeshkar, Sagar Khadilkar, Shubhangi Gahukar, Achal Punyapreddiwar, Kanak Thool, Prof. Sandeep Ganorkar (2023). </a:t>
            </a:r>
            <a:r>
              <a:rPr lang="en-US" sz="1600" dirty="0">
                <a:latin typeface="Times New Roman" panose="02020603050405020304" pitchFamily="18" charset="0"/>
                <a:cs typeface="Times New Roman" panose="02020603050405020304" pitchFamily="18" charset="0"/>
              </a:rPr>
              <a:t>Web App for College Campus Placement System. International Research Journal of Modernization in Engineering Technology and Science, Volume:05/Issue:04/April-2023. </a:t>
            </a:r>
            <a:r>
              <a:rPr lang="en-IN" sz="1600" dirty="0">
                <a:latin typeface="Times New Roman" panose="02020603050405020304" pitchFamily="18" charset="0"/>
                <a:cs typeface="Times New Roman" panose="02020603050405020304" pitchFamily="18" charset="0"/>
                <a:hlinkClick r:id="rId2"/>
              </a:rPr>
              <a:t>https://www.doi.org/10.56726/IRJMETS35961</a:t>
            </a:r>
            <a:endParaRPr lang="en-IN" sz="16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sz="1600" dirty="0">
                <a:latin typeface="Times New Roman" panose="02020603050405020304" pitchFamily="18" charset="0"/>
                <a:cs typeface="Times New Roman" panose="02020603050405020304" pitchFamily="18" charset="0"/>
              </a:rPr>
              <a:t>Mrs. B.Sathyabama, Mr. S. Mohamed Salahudeen, Mr. Z. Mohamed Sohail, Mr. P.S. Mohamed Asarutheen4 (2019). </a:t>
            </a:r>
            <a:r>
              <a:rPr lang="en-US" sz="1600" dirty="0">
                <a:latin typeface="Times New Roman" panose="02020603050405020304" pitchFamily="18" charset="0"/>
                <a:cs typeface="Times New Roman" panose="02020603050405020304" pitchFamily="18" charset="0"/>
              </a:rPr>
              <a:t>App Development for Placement Drive and Recruitment Process. International Journal of Computer Science and Mobile Computing, Vol.8 Issue.10, October- 2019. </a:t>
            </a:r>
            <a:r>
              <a:rPr lang="en-US" sz="1600" dirty="0">
                <a:latin typeface="Times New Roman" panose="02020603050405020304" pitchFamily="18" charset="0"/>
                <a:cs typeface="Times New Roman" panose="02020603050405020304" pitchFamily="18" charset="0"/>
                <a:hlinkClick r:id="rId3"/>
              </a:rPr>
              <a:t>https://www.academia.edu/40600340/APP_DEVELOPMENT_FOR_PLACEMENT_DRIVE_AND_RECRUITMENT_PROCESS_</a:t>
            </a:r>
            <a:r>
              <a:rPr lang="en-US" sz="1600" dirty="0">
                <a:latin typeface="Times New Roman" panose="02020603050405020304" pitchFamily="18" charset="0"/>
                <a:cs typeface="Times New Roman" panose="02020603050405020304" pitchFamily="18" charset="0"/>
              </a:rPr>
              <a:t> </a:t>
            </a:r>
          </a:p>
          <a:p>
            <a:pPr marL="342900" indent="-342900">
              <a:buFont typeface="+mj-lt"/>
              <a:buAutoNum type="arabicPeriod"/>
            </a:pPr>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pt-BR" sz="1600" dirty="0">
                <a:latin typeface="Times New Roman" panose="02020603050405020304" pitchFamily="18" charset="0"/>
                <a:cs typeface="Times New Roman" panose="02020603050405020304" pitchFamily="18" charset="0"/>
              </a:rPr>
              <a:t>Fiza Kousar, Gandharva V Hegde, Prof. Saravanan C</a:t>
            </a:r>
            <a:r>
              <a:rPr lang="en-IN" sz="1600" dirty="0">
                <a:latin typeface="Times New Roman" panose="02020603050405020304" pitchFamily="18" charset="0"/>
                <a:cs typeface="Times New Roman" panose="02020603050405020304" pitchFamily="18" charset="0"/>
              </a:rPr>
              <a:t> (2022). </a:t>
            </a:r>
            <a:r>
              <a:rPr lang="en-US" sz="1600" dirty="0">
                <a:latin typeface="Times New Roman" panose="02020603050405020304" pitchFamily="18" charset="0"/>
                <a:cs typeface="Times New Roman" panose="02020603050405020304" pitchFamily="18" charset="0"/>
              </a:rPr>
              <a:t>Design and Development of Department Placement Portal using MERN Technology. International Advanced Research Journal in Science, Engineering and Technology, Vol. 9, Issue 1, January 2022. </a:t>
            </a:r>
            <a:r>
              <a:rPr lang="en-US" sz="1600" dirty="0">
                <a:latin typeface="Times New Roman" panose="02020603050405020304" pitchFamily="18" charset="0"/>
                <a:cs typeface="Times New Roman" panose="02020603050405020304" pitchFamily="18" charset="0"/>
                <a:hlinkClick r:id="rId4"/>
              </a:rPr>
              <a:t>https://iarjset.com/wp-content/uploads/2022/02/IARJSET.2022.9164.pdf</a:t>
            </a:r>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sz="1600" dirty="0">
                <a:latin typeface="Times New Roman" panose="02020603050405020304" pitchFamily="18" charset="0"/>
                <a:cs typeface="Times New Roman" panose="02020603050405020304" pitchFamily="18" charset="0"/>
              </a:rPr>
              <a:t>Shital K. Patil, Sakshi S. Thombare, Rasika R. Wadhonkar, Sonal R. Wankhade (2022). </a:t>
            </a:r>
            <a:r>
              <a:rPr lang="en-US" sz="1600" dirty="0">
                <a:latin typeface="Times New Roman" panose="02020603050405020304" pitchFamily="18" charset="0"/>
                <a:cs typeface="Times New Roman" panose="02020603050405020304" pitchFamily="18" charset="0"/>
              </a:rPr>
              <a:t>Web Portal for Training and Placement Cell. International Journal of Advanced Research in Science, Communication and Technology (IJARSCT), Volume 2, Issue 1, May 2022. </a:t>
            </a:r>
            <a:r>
              <a:rPr lang="en-US" sz="1600" dirty="0">
                <a:latin typeface="Times New Roman" panose="02020603050405020304" pitchFamily="18" charset="0"/>
                <a:cs typeface="Times New Roman" panose="02020603050405020304" pitchFamily="18" charset="0"/>
                <a:hlinkClick r:id="rId5"/>
              </a:rPr>
              <a:t>https://ijarsct.co.in/Paper3593.pdf</a:t>
            </a:r>
            <a:r>
              <a:rPr lang="en-US" sz="1600" dirty="0">
                <a:latin typeface="Times New Roman" panose="02020603050405020304" pitchFamily="18" charset="0"/>
                <a:cs typeface="Times New Roman" panose="02020603050405020304" pitchFamily="18" charset="0"/>
              </a:rPr>
              <a:t> </a:t>
            </a:r>
          </a:p>
          <a:p>
            <a:pPr marL="342900" indent="-342900">
              <a:buFont typeface="+mj-lt"/>
              <a:buAutoNum type="arabicPeriod"/>
            </a:pPr>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sz="1600" dirty="0">
                <a:latin typeface="Times New Roman" panose="02020603050405020304" pitchFamily="18" charset="0"/>
                <a:cs typeface="Times New Roman" panose="02020603050405020304" pitchFamily="18" charset="0"/>
              </a:rPr>
              <a:t>Prof. Bharat Dhak, Himanshu Bhoyar, Yash Bangare, Gaurav Zade (2022). </a:t>
            </a:r>
            <a:r>
              <a:rPr lang="en-US" sz="1600" dirty="0">
                <a:latin typeface="Times New Roman" panose="02020603050405020304" pitchFamily="18" charset="0"/>
                <a:cs typeface="Times New Roman" panose="02020603050405020304" pitchFamily="18" charset="0"/>
              </a:rPr>
              <a:t>Training and Placement Application for College using Salesforce. International Research Journal of Modernization in Engineering Technology and Science, Volume:04/Issue:01/January-2022. </a:t>
            </a:r>
            <a:r>
              <a:rPr lang="en-US" sz="1600" dirty="0">
                <a:latin typeface="Times New Roman" panose="02020603050405020304" pitchFamily="18" charset="0"/>
                <a:cs typeface="Times New Roman" panose="02020603050405020304" pitchFamily="18" charset="0"/>
                <a:hlinkClick r:id="rId6"/>
              </a:rPr>
              <a:t>https://www.irjmets.com/uploadedfiles/paper//issue_1_january_2022/18715/final/fin_irjmets1644260217.pdf</a:t>
            </a:r>
            <a:r>
              <a:rPr lang="en-US" sz="1600" dirty="0">
                <a:latin typeface="Times New Roman" panose="02020603050405020304" pitchFamily="18" charset="0"/>
                <a:cs typeface="Times New Roman" panose="02020603050405020304" pitchFamily="18" charset="0"/>
              </a:rPr>
              <a:t> </a:t>
            </a:r>
          </a:p>
          <a:p>
            <a:endParaRPr lang="en-US" dirty="0"/>
          </a:p>
          <a:p>
            <a:endParaRPr lang="en-IN" sz="1800" dirty="0"/>
          </a:p>
          <a:p>
            <a:endParaRPr lang="en-US" dirty="0"/>
          </a:p>
          <a:p>
            <a:endParaRPr lang="en-US" dirty="0"/>
          </a:p>
          <a:p>
            <a:endParaRPr lang="en-IN" sz="1800" dirty="0">
              <a:latin typeface="Times New Roman" panose="02020603050405020304" pitchFamily="18" charset="0"/>
              <a:cs typeface="Times New Roman" panose="02020603050405020304" pitchFamily="18" charset="0"/>
            </a:endParaRPr>
          </a:p>
          <a:p>
            <a:endParaRPr lang="en-IN" dirty="0"/>
          </a:p>
          <a:p>
            <a:r>
              <a:rPr lang="en-IN" dirty="0"/>
              <a:t> </a:t>
            </a:r>
          </a:p>
        </p:txBody>
      </p:sp>
    </p:spTree>
    <p:extLst>
      <p:ext uri="{BB962C8B-B14F-4D97-AF65-F5344CB8AC3E}">
        <p14:creationId xmlns:p14="http://schemas.microsoft.com/office/powerpoint/2010/main" val="2658762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F3B18-94D2-8091-2B64-C8E00B4DDEB1}"/>
              </a:ext>
            </a:extLst>
          </p:cNvPr>
          <p:cNvSpPr>
            <a:spLocks noGrp="1"/>
          </p:cNvSpPr>
          <p:nvPr>
            <p:ph type="title"/>
          </p:nvPr>
        </p:nvSpPr>
        <p:spPr>
          <a:xfrm>
            <a:off x="629265" y="2458"/>
            <a:ext cx="10972800" cy="1143000"/>
          </a:xfrm>
        </p:spPr>
        <p:txBody>
          <a:bodyPr>
            <a:normAutofit/>
          </a:bodyPr>
          <a:lstStyle/>
          <a:p>
            <a:r>
              <a:rPr lang="en-IN" sz="4000" b="1" dirty="0">
                <a:latin typeface="Times New Roman" panose="02020603050405020304" pitchFamily="18" charset="0"/>
                <a:cs typeface="Times New Roman" panose="02020603050405020304" pitchFamily="18" charset="0"/>
              </a:rPr>
              <a:t>References</a:t>
            </a:r>
          </a:p>
        </p:txBody>
      </p:sp>
      <p:sp>
        <p:nvSpPr>
          <p:cNvPr id="3" name="Slide Number Placeholder 2">
            <a:extLst>
              <a:ext uri="{FF2B5EF4-FFF2-40B4-BE49-F238E27FC236}">
                <a16:creationId xmlns:a16="http://schemas.microsoft.com/office/drawing/2014/main" id="{8F4B2C26-A3A3-E948-346F-0900D510D4AB}"/>
              </a:ext>
            </a:extLst>
          </p:cNvPr>
          <p:cNvSpPr>
            <a:spLocks noGrp="1"/>
          </p:cNvSpPr>
          <p:nvPr>
            <p:ph type="sldNum" sz="quarter" idx="12"/>
          </p:nvPr>
        </p:nvSpPr>
        <p:spPr/>
        <p:txBody>
          <a:bodyPr/>
          <a:lstStyle/>
          <a:p>
            <a:fld id="{B6F15528-21DE-4FAA-801E-634DDDAF4B2B}" type="slidenum">
              <a:rPr lang="en-US" smtClean="0"/>
              <a:pPr/>
              <a:t>18</a:t>
            </a:fld>
            <a:endParaRPr lang="en-US"/>
          </a:p>
        </p:txBody>
      </p:sp>
      <p:sp>
        <p:nvSpPr>
          <p:cNvPr id="11" name="TextBox 10">
            <a:extLst>
              <a:ext uri="{FF2B5EF4-FFF2-40B4-BE49-F238E27FC236}">
                <a16:creationId xmlns:a16="http://schemas.microsoft.com/office/drawing/2014/main" id="{E25279CC-8EFE-0E68-763B-418E5539BF60}"/>
              </a:ext>
            </a:extLst>
          </p:cNvPr>
          <p:cNvSpPr txBox="1"/>
          <p:nvPr/>
        </p:nvSpPr>
        <p:spPr>
          <a:xfrm>
            <a:off x="152400" y="1145459"/>
            <a:ext cx="11887199" cy="6217087"/>
          </a:xfrm>
          <a:prstGeom prst="rect">
            <a:avLst/>
          </a:prstGeom>
          <a:noFill/>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IN" sz="1600" dirty="0">
                <a:latin typeface="Times New Roman" panose="02020603050405020304" pitchFamily="18" charset="0"/>
                <a:cs typeface="Times New Roman" panose="02020603050405020304" pitchFamily="18" charset="0"/>
              </a:rPr>
              <a:t>Abhay Padavi, Nikhil Birajdar, Rahul Raut, Suzanne Shaikh, Pratima Patil (2023). </a:t>
            </a:r>
            <a:r>
              <a:rPr lang="en-US" sz="1600" dirty="0">
                <a:latin typeface="Times New Roman" panose="02020603050405020304" pitchFamily="18" charset="0"/>
                <a:cs typeface="Times New Roman" panose="02020603050405020304" pitchFamily="18" charset="0"/>
              </a:rPr>
              <a:t>Development of a Web Portal for the Training and Placement Cell of the College</a:t>
            </a:r>
            <a:r>
              <a:rPr lang="en-IN"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International Journal for Research in Applied Science &amp; Engineering Technology (IJRASET), Volume 11 Issue V May 2023. </a:t>
            </a:r>
            <a:r>
              <a:rPr lang="en-US" sz="1600" dirty="0">
                <a:latin typeface="Times New Roman" panose="02020603050405020304" pitchFamily="18" charset="0"/>
                <a:cs typeface="Times New Roman" panose="02020603050405020304" pitchFamily="18" charset="0"/>
                <a:hlinkClick r:id="rId2"/>
              </a:rPr>
              <a:t>https://typeset.io/pdf/development-of-a-web-portal-for-the-training-and-placement-3kk7301i.pdf</a:t>
            </a:r>
            <a:r>
              <a:rPr lang="en-US" sz="1600" dirty="0">
                <a:latin typeface="Times New Roman" panose="02020603050405020304" pitchFamily="18" charset="0"/>
                <a:cs typeface="Times New Roman" panose="02020603050405020304" pitchFamily="18" charset="0"/>
              </a:rPr>
              <a:t>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a:defRPr/>
            </a:pPr>
            <a:r>
              <a:rPr lang="en-IN" sz="1600" dirty="0">
                <a:latin typeface="Times New Roman" panose="02020603050405020304" pitchFamily="18" charset="0"/>
                <a:cs typeface="Times New Roman" panose="02020603050405020304" pitchFamily="18" charset="0"/>
              </a:rPr>
              <a:t>Shivani Chaurasia (2023). </a:t>
            </a:r>
            <a:r>
              <a:rPr lang="en-US" sz="1600" dirty="0">
                <a:latin typeface="Times New Roman" panose="02020603050405020304" pitchFamily="18" charset="0"/>
                <a:cs typeface="Times New Roman" panose="02020603050405020304" pitchFamily="18" charset="0"/>
              </a:rPr>
              <a:t>Student Internship Placement Management System using Python. International Journal of Research in Science and Engineering, Vol: 03, No. 03, April-May 2023. </a:t>
            </a:r>
            <a:r>
              <a:rPr lang="en-IN" sz="1600" dirty="0">
                <a:latin typeface="Times New Roman" panose="02020603050405020304" pitchFamily="18" charset="0"/>
                <a:cs typeface="Times New Roman" panose="02020603050405020304" pitchFamily="18" charset="0"/>
                <a:hlinkClick r:id="rId3"/>
              </a:rPr>
              <a:t>https://doi.org/10.55529/ijrise.33.30.49</a:t>
            </a:r>
            <a:r>
              <a:rPr lang="en-IN" sz="1600" dirty="0">
                <a:latin typeface="Times New Roman" panose="02020603050405020304" pitchFamily="18" charset="0"/>
                <a:cs typeface="Times New Roman" panose="02020603050405020304" pitchFamily="18" charset="0"/>
              </a:rPr>
              <a:t> </a:t>
            </a:r>
          </a:p>
          <a:p>
            <a:pPr marL="342900" indent="-342900">
              <a:buFont typeface="+mj-lt"/>
              <a:buAutoNum type="arabicPeriod"/>
              <a:defRPr/>
            </a:pPr>
            <a:endParaRPr lang="en-IN" sz="1600" dirty="0">
              <a:latin typeface="Times New Roman" panose="02020603050405020304" pitchFamily="18" charset="0"/>
              <a:cs typeface="Times New Roman" panose="02020603050405020304" pitchFamily="18" charset="0"/>
            </a:endParaRPr>
          </a:p>
          <a:p>
            <a:pPr marL="342900" indent="-342900">
              <a:buFont typeface="+mj-lt"/>
              <a:buAutoNum type="arabicPeriod"/>
              <a:defRPr/>
            </a:pPr>
            <a:r>
              <a:rPr lang="en-IN" sz="1600" dirty="0">
                <a:latin typeface="Times New Roman" panose="02020603050405020304" pitchFamily="18" charset="0"/>
                <a:cs typeface="Times New Roman" panose="02020603050405020304" pitchFamily="18" charset="0"/>
              </a:rPr>
              <a:t>Mr. Puneshkumar U. Tembhare, Anand Khobragade, Rushabh Pachare, Sanjeev Sharma, Chaitanya Ramteke, Vaibhav Patil (2022). </a:t>
            </a:r>
            <a:r>
              <a:rPr lang="en-US" sz="1600" dirty="0">
                <a:latin typeface="Times New Roman" panose="02020603050405020304" pitchFamily="18" charset="0"/>
                <a:cs typeface="Times New Roman" panose="02020603050405020304" pitchFamily="18" charset="0"/>
              </a:rPr>
              <a:t>Training and Placement Cell Android Application. International Journal of Innovations in Engineering and Science, </a:t>
            </a:r>
            <a:r>
              <a:rPr lang="en-IN" sz="1600" dirty="0">
                <a:latin typeface="Times New Roman" panose="02020603050405020304" pitchFamily="18" charset="0"/>
                <a:cs typeface="Times New Roman" panose="02020603050405020304" pitchFamily="18" charset="0"/>
              </a:rPr>
              <a:t>Vol. 7, No. 2, 2022, PP. 20-23. </a:t>
            </a:r>
            <a:r>
              <a:rPr lang="en-IN" sz="1600" dirty="0">
                <a:latin typeface="Times New Roman" panose="02020603050405020304" pitchFamily="18" charset="0"/>
                <a:cs typeface="Times New Roman" panose="02020603050405020304" pitchFamily="18" charset="0"/>
                <a:hlinkClick r:id="rId4"/>
              </a:rPr>
              <a:t>https://doi.org/10.46335/IJIES.2022.7.2.3</a:t>
            </a:r>
            <a:r>
              <a:rPr lang="en-IN" sz="1600" dirty="0">
                <a:latin typeface="Times New Roman" panose="02020603050405020304" pitchFamily="18" charset="0"/>
                <a:cs typeface="Times New Roman" panose="02020603050405020304" pitchFamily="18" charset="0"/>
              </a:rPr>
              <a:t> </a:t>
            </a:r>
          </a:p>
          <a:p>
            <a:pPr marL="342900" indent="-342900">
              <a:buFont typeface="+mj-lt"/>
              <a:buAutoNum type="arabicPeriod"/>
              <a:defRPr/>
            </a:pPr>
            <a:endParaRPr lang="en-IN" sz="1600" dirty="0">
              <a:latin typeface="Times New Roman" panose="02020603050405020304" pitchFamily="18" charset="0"/>
              <a:cs typeface="Times New Roman" panose="02020603050405020304" pitchFamily="18" charset="0"/>
            </a:endParaRPr>
          </a:p>
          <a:p>
            <a:pPr marL="342900" indent="-342900">
              <a:buFont typeface="+mj-lt"/>
              <a:buAutoNum type="arabicPeriod"/>
              <a:defRPr/>
            </a:pPr>
            <a:r>
              <a:rPr lang="en-IN" sz="1600" dirty="0">
                <a:latin typeface="Times New Roman" panose="02020603050405020304" pitchFamily="18" charset="0"/>
                <a:cs typeface="Times New Roman" panose="02020603050405020304" pitchFamily="18" charset="0"/>
              </a:rPr>
              <a:t>Ashish Nanotkar, Nikita Jamgade, Prayas Tiwari, Siddhesh Ninawe, Prayash Bhoyar, Rahul Yadav (2023). </a:t>
            </a:r>
            <a:r>
              <a:rPr lang="en-US" sz="1600" dirty="0">
                <a:latin typeface="Times New Roman" panose="02020603050405020304" pitchFamily="18" charset="0"/>
                <a:cs typeface="Times New Roman" panose="02020603050405020304" pitchFamily="18" charset="0"/>
              </a:rPr>
              <a:t>Development of Web Application to Automate Training &amp; Placement Process</a:t>
            </a:r>
            <a:r>
              <a:rPr lang="en-IN" sz="1600" dirty="0">
                <a:latin typeface="Times New Roman" panose="02020603050405020304" pitchFamily="18" charset="0"/>
                <a:cs typeface="Times New Roman" panose="02020603050405020304" pitchFamily="18" charset="0"/>
              </a:rPr>
              <a:t>. International Journal of Novel Research and Development, </a:t>
            </a:r>
            <a:r>
              <a:rPr lang="en-US" sz="1600" dirty="0">
                <a:latin typeface="Times New Roman" panose="02020603050405020304" pitchFamily="18" charset="0"/>
                <a:cs typeface="Times New Roman" panose="02020603050405020304" pitchFamily="18" charset="0"/>
              </a:rPr>
              <a:t>Volume 8, Issue 3 March 2023</a:t>
            </a:r>
            <a:r>
              <a:rPr lang="en-IN"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hlinkClick r:id="rId5"/>
              </a:rPr>
              <a:t>https://www.ijnrd.org/papers/IJNRD2303426.pdf</a:t>
            </a:r>
            <a:endParaRPr lang="en-IN" sz="1600" dirty="0">
              <a:latin typeface="Times New Roman" panose="02020603050405020304" pitchFamily="18" charset="0"/>
              <a:cs typeface="Times New Roman" panose="02020603050405020304" pitchFamily="18" charset="0"/>
            </a:endParaRPr>
          </a:p>
          <a:p>
            <a:pPr marL="342900" indent="-342900">
              <a:buFont typeface="+mj-lt"/>
              <a:buAutoNum type="arabicPeriod"/>
              <a:defRPr/>
            </a:pPr>
            <a:endParaRPr lang="en-IN" sz="1600" dirty="0">
              <a:latin typeface="Times New Roman" panose="02020603050405020304" pitchFamily="18" charset="0"/>
              <a:cs typeface="Times New Roman" panose="02020603050405020304" pitchFamily="18" charset="0"/>
            </a:endParaRPr>
          </a:p>
          <a:p>
            <a:pPr marL="342900" indent="-342900">
              <a:buFont typeface="+mj-lt"/>
              <a:buAutoNum type="arabicPeriod"/>
              <a:defRPr/>
            </a:pPr>
            <a:r>
              <a:rPr lang="en-IN" sz="1600" dirty="0">
                <a:latin typeface="Times New Roman" panose="02020603050405020304" pitchFamily="18" charset="0"/>
                <a:cs typeface="Times New Roman" panose="02020603050405020304" pitchFamily="18" charset="0"/>
              </a:rPr>
              <a:t>Twinkle Panchal, Mayuresh Wadke, Prof. Aishwarya Sedamkar (2023). Placement Management System. </a:t>
            </a:r>
            <a:r>
              <a:rPr lang="en-US" sz="1600" dirty="0">
                <a:latin typeface="Times New Roman" panose="02020603050405020304" pitchFamily="18" charset="0"/>
                <a:cs typeface="Times New Roman" panose="02020603050405020304" pitchFamily="18" charset="0"/>
              </a:rPr>
              <a:t>International Research Journal of Engineering and Technology (IRJET), Volume: 09 Issue: 04 | Apr 2022. </a:t>
            </a:r>
            <a:r>
              <a:rPr lang="en-US" sz="1600" dirty="0">
                <a:latin typeface="Times New Roman" panose="02020603050405020304" pitchFamily="18" charset="0"/>
                <a:cs typeface="Times New Roman" panose="02020603050405020304" pitchFamily="18" charset="0"/>
                <a:hlinkClick r:id="rId6"/>
              </a:rPr>
              <a:t>https://www.irjet.net/archives/V9/i4/IRJET-V9I4301.pdf</a:t>
            </a:r>
            <a:r>
              <a:rPr lang="en-US"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pPr>
              <a:defRPr/>
            </a:pPr>
            <a:endParaRPr lang="en-IN" sz="1800" dirty="0"/>
          </a:p>
          <a:p>
            <a:pPr>
              <a:defRPr/>
            </a:pPr>
            <a:endParaRPr lang="en-IN" sz="1800" dirty="0"/>
          </a:p>
          <a:p>
            <a:pPr>
              <a:defRPr/>
            </a:pPr>
            <a:endParaRPr lang="en-IN" dirty="0"/>
          </a:p>
          <a:p>
            <a:pPr>
              <a:defRPr/>
            </a:pPr>
            <a:endParaRPr lang="en-IN" sz="1800" dirty="0"/>
          </a:p>
          <a:p>
            <a:pPr>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p>
        </p:txBody>
      </p:sp>
    </p:spTree>
    <p:extLst>
      <p:ext uri="{BB962C8B-B14F-4D97-AF65-F5344CB8AC3E}">
        <p14:creationId xmlns:p14="http://schemas.microsoft.com/office/powerpoint/2010/main" val="3367276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CB65FBB-249A-5605-2F99-511CFED8893B}"/>
              </a:ext>
            </a:extLst>
          </p:cNvPr>
          <p:cNvSpPr>
            <a:spLocks noGrp="1"/>
          </p:cNvSpPr>
          <p:nvPr>
            <p:ph type="sldNum" sz="quarter" idx="12"/>
          </p:nvPr>
        </p:nvSpPr>
        <p:spPr/>
        <p:txBody>
          <a:bodyPr/>
          <a:lstStyle/>
          <a:p>
            <a:fld id="{B6F15528-21DE-4FAA-801E-634DDDAF4B2B}" type="slidenum">
              <a:rPr lang="en-US" smtClean="0"/>
              <a:pPr/>
              <a:t>19</a:t>
            </a:fld>
            <a:endParaRPr lang="en-US"/>
          </a:p>
        </p:txBody>
      </p:sp>
      <p:sp>
        <p:nvSpPr>
          <p:cNvPr id="3" name="TextBox 2">
            <a:extLst>
              <a:ext uri="{FF2B5EF4-FFF2-40B4-BE49-F238E27FC236}">
                <a16:creationId xmlns:a16="http://schemas.microsoft.com/office/drawing/2014/main" id="{2EAB3A8A-A119-1A7D-CDEF-03385BD36B1D}"/>
              </a:ext>
            </a:extLst>
          </p:cNvPr>
          <p:cNvSpPr txBox="1"/>
          <p:nvPr/>
        </p:nvSpPr>
        <p:spPr>
          <a:xfrm>
            <a:off x="3741174" y="2768425"/>
            <a:ext cx="8458200" cy="1015663"/>
          </a:xfrm>
          <a:prstGeom prst="rect">
            <a:avLst/>
          </a:prstGeom>
          <a:noFill/>
        </p:spPr>
        <p:txBody>
          <a:bodyPr wrap="square" rtlCol="0">
            <a:spAutoFit/>
          </a:bodyPr>
          <a:lstStyle/>
          <a:p>
            <a:r>
              <a:rPr lang="en-IN" sz="6000" b="1"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2137571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9F5D39-9A40-AD18-4C6F-CF6C21316838}"/>
              </a:ext>
            </a:extLst>
          </p:cNvPr>
          <p:cNvSpPr/>
          <p:nvPr/>
        </p:nvSpPr>
        <p:spPr>
          <a:xfrm>
            <a:off x="0" y="-12313"/>
            <a:ext cx="12192000" cy="383712"/>
          </a:xfrm>
          <a:prstGeom prst="rect">
            <a:avLst/>
          </a:prstGeom>
          <a:solidFill>
            <a:srgbClr val="CC2829"/>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Rounded Corners 5">
            <a:extLst>
              <a:ext uri="{FF2B5EF4-FFF2-40B4-BE49-F238E27FC236}">
                <a16:creationId xmlns:a16="http://schemas.microsoft.com/office/drawing/2014/main" id="{D4675F8B-38D7-D1AD-BF29-E6869F38C728}"/>
              </a:ext>
            </a:extLst>
          </p:cNvPr>
          <p:cNvSpPr/>
          <p:nvPr/>
        </p:nvSpPr>
        <p:spPr>
          <a:xfrm>
            <a:off x="4845229" y="134453"/>
            <a:ext cx="2501154" cy="1422531"/>
          </a:xfrm>
          <a:prstGeom prst="roundRect">
            <a:avLst/>
          </a:prstGeom>
          <a:solidFill>
            <a:schemeClr val="bg1"/>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endParaRPr>
          </a:p>
        </p:txBody>
      </p:sp>
      <p:pic>
        <p:nvPicPr>
          <p:cNvPr id="7" name="Picture 6">
            <a:extLst>
              <a:ext uri="{FF2B5EF4-FFF2-40B4-BE49-F238E27FC236}">
                <a16:creationId xmlns:a16="http://schemas.microsoft.com/office/drawing/2014/main" id="{689FC5A0-1780-E2DE-2DF8-865B0F48028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68470" y="130916"/>
            <a:ext cx="1254671" cy="1422531"/>
          </a:xfrm>
          <a:prstGeom prst="rect">
            <a:avLst/>
          </a:prstGeom>
        </p:spPr>
      </p:pic>
      <p:pic>
        <p:nvPicPr>
          <p:cNvPr id="1028" name="Picture 4" descr="Image preview">
            <a:extLst>
              <a:ext uri="{FF2B5EF4-FFF2-40B4-BE49-F238E27FC236}">
                <a16:creationId xmlns:a16="http://schemas.microsoft.com/office/drawing/2014/main" id="{571D7396-D3EE-C368-AC2F-D8336C88B78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272" t="24079" r="19813" b="63116"/>
          <a:stretch/>
        </p:blipFill>
        <p:spPr bwMode="auto">
          <a:xfrm>
            <a:off x="259972" y="1778189"/>
            <a:ext cx="5208499" cy="147469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preview">
            <a:extLst>
              <a:ext uri="{FF2B5EF4-FFF2-40B4-BE49-F238E27FC236}">
                <a16:creationId xmlns:a16="http://schemas.microsoft.com/office/drawing/2014/main" id="{DD198259-3F98-25F9-A600-994C21D45166}"/>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1175" t="41437" r="10807" b="42932"/>
          <a:stretch/>
        </p:blipFill>
        <p:spPr bwMode="auto">
          <a:xfrm>
            <a:off x="6723142" y="1778189"/>
            <a:ext cx="5208494" cy="147469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preview">
            <a:extLst>
              <a:ext uri="{FF2B5EF4-FFF2-40B4-BE49-F238E27FC236}">
                <a16:creationId xmlns:a16="http://schemas.microsoft.com/office/drawing/2014/main" id="{56D3B08D-3A44-A069-86EE-0AE43B01769A}"/>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868" t="61475" r="5834" b="8171"/>
          <a:stretch/>
        </p:blipFill>
        <p:spPr bwMode="auto">
          <a:xfrm>
            <a:off x="2705100" y="3429000"/>
            <a:ext cx="6781799" cy="3294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551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9F5D39-9A40-AD18-4C6F-CF6C21316838}"/>
              </a:ext>
            </a:extLst>
          </p:cNvPr>
          <p:cNvSpPr/>
          <p:nvPr/>
        </p:nvSpPr>
        <p:spPr>
          <a:xfrm>
            <a:off x="0" y="-12313"/>
            <a:ext cx="12192000" cy="383712"/>
          </a:xfrm>
          <a:prstGeom prst="rect">
            <a:avLst/>
          </a:prstGeom>
          <a:solidFill>
            <a:srgbClr val="CC2829"/>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Rounded Corners 5">
            <a:extLst>
              <a:ext uri="{FF2B5EF4-FFF2-40B4-BE49-F238E27FC236}">
                <a16:creationId xmlns:a16="http://schemas.microsoft.com/office/drawing/2014/main" id="{D4675F8B-38D7-D1AD-BF29-E6869F38C728}"/>
              </a:ext>
            </a:extLst>
          </p:cNvPr>
          <p:cNvSpPr/>
          <p:nvPr/>
        </p:nvSpPr>
        <p:spPr>
          <a:xfrm>
            <a:off x="3346823" y="179543"/>
            <a:ext cx="6361947" cy="1256887"/>
          </a:xfrm>
          <a:prstGeom prst="roundRect">
            <a:avLst/>
          </a:prstGeom>
          <a:solidFill>
            <a:schemeClr val="bg1"/>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endParaRPr>
          </a:p>
        </p:txBody>
      </p:sp>
      <p:pic>
        <p:nvPicPr>
          <p:cNvPr id="7" name="Picture 6">
            <a:extLst>
              <a:ext uri="{FF2B5EF4-FFF2-40B4-BE49-F238E27FC236}">
                <a16:creationId xmlns:a16="http://schemas.microsoft.com/office/drawing/2014/main" id="{689FC5A0-1780-E2DE-2DF8-865B0F48028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1255" y="211957"/>
            <a:ext cx="1051393" cy="1192057"/>
          </a:xfrm>
          <a:prstGeom prst="rect">
            <a:avLst/>
          </a:prstGeom>
        </p:spPr>
      </p:pic>
      <p:sp>
        <p:nvSpPr>
          <p:cNvPr id="8" name="TextBox 7">
            <a:extLst>
              <a:ext uri="{FF2B5EF4-FFF2-40B4-BE49-F238E27FC236}">
                <a16:creationId xmlns:a16="http://schemas.microsoft.com/office/drawing/2014/main" id="{BFBE188E-CB83-7D4E-E8A8-602648A4EAEA}"/>
              </a:ext>
            </a:extLst>
          </p:cNvPr>
          <p:cNvSpPr txBox="1"/>
          <p:nvPr/>
        </p:nvSpPr>
        <p:spPr>
          <a:xfrm>
            <a:off x="4935746" y="323380"/>
            <a:ext cx="4548913" cy="892552"/>
          </a:xfrm>
          <a:prstGeom prst="rect">
            <a:avLst/>
          </a:prstGeom>
          <a:noFill/>
        </p:spPr>
        <p:txBody>
          <a:bodyPr wrap="square" rtlCol="0">
            <a:spAutoFit/>
          </a:bodyPr>
          <a:lstStyle/>
          <a:p>
            <a:r>
              <a:rPr lang="en-US" dirty="0">
                <a:latin typeface="Bahnschrift SemiBold" panose="020B0502040204020203" pitchFamily="34" charset="0"/>
              </a:rPr>
              <a:t>MUKESH PATEL SCHOOL OF TECHNOLOGY</a:t>
            </a:r>
          </a:p>
          <a:p>
            <a:r>
              <a:rPr lang="en-US" dirty="0">
                <a:latin typeface="Bahnschrift SemiBold" panose="020B0502040204020203" pitchFamily="34" charset="0"/>
              </a:rPr>
              <a:t>MANAGEMENT &amp; ENGINEERING</a:t>
            </a:r>
          </a:p>
          <a:p>
            <a:r>
              <a:rPr lang="en-US" sz="1600" dirty="0">
                <a:solidFill>
                  <a:srgbClr val="FF0000"/>
                </a:solidFill>
                <a:latin typeface="Bahnschrift SemiBold" panose="020B0502040204020203" pitchFamily="34" charset="0"/>
              </a:rPr>
              <a:t>Shirpur Campus</a:t>
            </a:r>
            <a:endParaRPr lang="en-IN" sz="1600" dirty="0">
              <a:latin typeface="Bahnschrift SemiBold" panose="020B0502040204020203" pitchFamily="34" charset="0"/>
            </a:endParaRPr>
          </a:p>
        </p:txBody>
      </p:sp>
      <p:cxnSp>
        <p:nvCxnSpPr>
          <p:cNvPr id="9" name="Straight Connector 8">
            <a:extLst>
              <a:ext uri="{FF2B5EF4-FFF2-40B4-BE49-F238E27FC236}">
                <a16:creationId xmlns:a16="http://schemas.microsoft.com/office/drawing/2014/main" id="{FE229AAD-03BF-A006-833D-7BA55BEB9380}"/>
              </a:ext>
            </a:extLst>
          </p:cNvPr>
          <p:cNvCxnSpPr/>
          <p:nvPr/>
        </p:nvCxnSpPr>
        <p:spPr>
          <a:xfrm>
            <a:off x="4664053" y="323380"/>
            <a:ext cx="0" cy="984511"/>
          </a:xfrm>
          <a:prstGeom prst="line">
            <a:avLst/>
          </a:prstGeom>
        </p:spPr>
        <p:style>
          <a:lnRef idx="1">
            <a:schemeClr val="dk1"/>
          </a:lnRef>
          <a:fillRef idx="0">
            <a:schemeClr val="dk1"/>
          </a:fillRef>
          <a:effectRef idx="0">
            <a:schemeClr val="dk1"/>
          </a:effectRef>
          <a:fontRef idx="minor">
            <a:schemeClr val="tx1"/>
          </a:fontRef>
        </p:style>
      </p:cxnSp>
      <p:pic>
        <p:nvPicPr>
          <p:cNvPr id="10" name="Picture 9">
            <a:extLst>
              <a:ext uri="{FF2B5EF4-FFF2-40B4-BE49-F238E27FC236}">
                <a16:creationId xmlns:a16="http://schemas.microsoft.com/office/drawing/2014/main" id="{8313D429-73E0-282F-2784-72409884EB42}"/>
              </a:ext>
            </a:extLst>
          </p:cNvPr>
          <p:cNvPicPr>
            <a:picLocks noChangeAspect="1"/>
          </p:cNvPicPr>
          <p:nvPr/>
        </p:nvPicPr>
        <p:blipFill rotWithShape="1">
          <a:blip r:embed="rId3"/>
          <a:srcRect l="7683" t="24845" r="8742" b="55831"/>
          <a:stretch/>
        </p:blipFill>
        <p:spPr>
          <a:xfrm>
            <a:off x="340272" y="2097893"/>
            <a:ext cx="5683624" cy="1857627"/>
          </a:xfrm>
          <a:prstGeom prst="rect">
            <a:avLst/>
          </a:prstGeom>
        </p:spPr>
      </p:pic>
      <p:pic>
        <p:nvPicPr>
          <p:cNvPr id="1026" name="Picture 2" descr="Image preview">
            <a:extLst>
              <a:ext uri="{FF2B5EF4-FFF2-40B4-BE49-F238E27FC236}">
                <a16:creationId xmlns:a16="http://schemas.microsoft.com/office/drawing/2014/main" id="{703DDAF7-9923-87DB-7F47-2A94B9597B36}"/>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7320" t="52771" r="6161" b="18370"/>
          <a:stretch/>
        </p:blipFill>
        <p:spPr bwMode="auto">
          <a:xfrm>
            <a:off x="6248401" y="3955520"/>
            <a:ext cx="5774695" cy="272293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9C73530-E6AA-134A-E1C4-01319C20D8B2}"/>
              </a:ext>
            </a:extLst>
          </p:cNvPr>
          <p:cNvSpPr txBox="1"/>
          <p:nvPr/>
        </p:nvSpPr>
        <p:spPr>
          <a:xfrm>
            <a:off x="340272" y="1676262"/>
            <a:ext cx="11682824" cy="369332"/>
          </a:xfrm>
          <a:prstGeom prst="rect">
            <a:avLst/>
          </a:prstGeom>
          <a:solidFill>
            <a:srgbClr val="C00000"/>
          </a:solidFill>
        </p:spPr>
        <p:txBody>
          <a:bodyPr wrap="square">
            <a:spAutoFit/>
          </a:bodyPr>
          <a:lstStyle/>
          <a:p>
            <a:pPr algn="ctr"/>
            <a:r>
              <a:rPr lang="en-US" dirty="0">
                <a:solidFill>
                  <a:schemeClr val="bg1"/>
                </a:solidFill>
                <a:latin typeface="Bahnschrift SemiBold" panose="020B0502040204020203" pitchFamily="34" charset="0"/>
              </a:rPr>
              <a:t>MUKESH PATEL SCHOOL OF TECHNOLOGY MANAGEMENT &amp; ENGINEERING, SHIRPUR CAMPUS</a:t>
            </a:r>
          </a:p>
        </p:txBody>
      </p:sp>
    </p:spTree>
    <p:extLst>
      <p:ext uri="{BB962C8B-B14F-4D97-AF65-F5344CB8AC3E}">
        <p14:creationId xmlns:p14="http://schemas.microsoft.com/office/powerpoint/2010/main" val="329934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39F5D39-9A40-AD18-4C6F-CF6C21316838}"/>
              </a:ext>
            </a:extLst>
          </p:cNvPr>
          <p:cNvSpPr/>
          <p:nvPr/>
        </p:nvSpPr>
        <p:spPr>
          <a:xfrm>
            <a:off x="0" y="-12313"/>
            <a:ext cx="12192000" cy="383712"/>
          </a:xfrm>
          <a:prstGeom prst="rect">
            <a:avLst/>
          </a:prstGeom>
          <a:solidFill>
            <a:srgbClr val="CC2829"/>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Rounded Corners 5">
            <a:extLst>
              <a:ext uri="{FF2B5EF4-FFF2-40B4-BE49-F238E27FC236}">
                <a16:creationId xmlns:a16="http://schemas.microsoft.com/office/drawing/2014/main" id="{D4675F8B-38D7-D1AD-BF29-E6869F38C728}"/>
              </a:ext>
            </a:extLst>
          </p:cNvPr>
          <p:cNvSpPr/>
          <p:nvPr/>
        </p:nvSpPr>
        <p:spPr>
          <a:xfrm>
            <a:off x="3346823" y="179543"/>
            <a:ext cx="6361947" cy="1256887"/>
          </a:xfrm>
          <a:prstGeom prst="roundRect">
            <a:avLst/>
          </a:prstGeom>
          <a:solidFill>
            <a:schemeClr val="bg1"/>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endParaRPr>
          </a:p>
        </p:txBody>
      </p:sp>
      <p:pic>
        <p:nvPicPr>
          <p:cNvPr id="7" name="Picture 6">
            <a:extLst>
              <a:ext uri="{FF2B5EF4-FFF2-40B4-BE49-F238E27FC236}">
                <a16:creationId xmlns:a16="http://schemas.microsoft.com/office/drawing/2014/main" id="{689FC5A0-1780-E2DE-2DF8-865B0F48028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1255" y="211957"/>
            <a:ext cx="1051393" cy="1192057"/>
          </a:xfrm>
          <a:prstGeom prst="rect">
            <a:avLst/>
          </a:prstGeom>
        </p:spPr>
      </p:pic>
      <p:sp>
        <p:nvSpPr>
          <p:cNvPr id="8" name="TextBox 7">
            <a:extLst>
              <a:ext uri="{FF2B5EF4-FFF2-40B4-BE49-F238E27FC236}">
                <a16:creationId xmlns:a16="http://schemas.microsoft.com/office/drawing/2014/main" id="{BFBE188E-CB83-7D4E-E8A8-602648A4EAEA}"/>
              </a:ext>
            </a:extLst>
          </p:cNvPr>
          <p:cNvSpPr txBox="1"/>
          <p:nvPr/>
        </p:nvSpPr>
        <p:spPr>
          <a:xfrm>
            <a:off x="4935746" y="323380"/>
            <a:ext cx="4548913" cy="892552"/>
          </a:xfrm>
          <a:prstGeom prst="rect">
            <a:avLst/>
          </a:prstGeom>
          <a:noFill/>
        </p:spPr>
        <p:txBody>
          <a:bodyPr wrap="square" rtlCol="0">
            <a:spAutoFit/>
          </a:bodyPr>
          <a:lstStyle/>
          <a:p>
            <a:r>
              <a:rPr lang="en-US" dirty="0">
                <a:latin typeface="Bahnschrift SemiBold" panose="020B0502040204020203" pitchFamily="34" charset="0"/>
              </a:rPr>
              <a:t>MUKESH PATEL SCHOOL OF TECHNOLOGY</a:t>
            </a:r>
          </a:p>
          <a:p>
            <a:r>
              <a:rPr lang="en-US" dirty="0">
                <a:latin typeface="Bahnschrift SemiBold" panose="020B0502040204020203" pitchFamily="34" charset="0"/>
              </a:rPr>
              <a:t>MANAGEMENT &amp; ENGINEERING</a:t>
            </a:r>
          </a:p>
          <a:p>
            <a:r>
              <a:rPr lang="en-US" sz="1600" dirty="0">
                <a:solidFill>
                  <a:srgbClr val="FF0000"/>
                </a:solidFill>
                <a:latin typeface="Bahnschrift SemiBold" panose="020B0502040204020203" pitchFamily="34" charset="0"/>
              </a:rPr>
              <a:t>Shirpur Campus</a:t>
            </a:r>
            <a:endParaRPr lang="en-IN" sz="1600" dirty="0">
              <a:latin typeface="Bahnschrift SemiBold" panose="020B0502040204020203" pitchFamily="34" charset="0"/>
            </a:endParaRPr>
          </a:p>
        </p:txBody>
      </p:sp>
      <p:cxnSp>
        <p:nvCxnSpPr>
          <p:cNvPr id="9" name="Straight Connector 8">
            <a:extLst>
              <a:ext uri="{FF2B5EF4-FFF2-40B4-BE49-F238E27FC236}">
                <a16:creationId xmlns:a16="http://schemas.microsoft.com/office/drawing/2014/main" id="{FE229AAD-03BF-A006-833D-7BA55BEB9380}"/>
              </a:ext>
            </a:extLst>
          </p:cNvPr>
          <p:cNvCxnSpPr/>
          <p:nvPr/>
        </p:nvCxnSpPr>
        <p:spPr>
          <a:xfrm>
            <a:off x="4664053" y="323380"/>
            <a:ext cx="0" cy="984511"/>
          </a:xfrm>
          <a:prstGeom prst="line">
            <a:avLst/>
          </a:prstGeom>
        </p:spPr>
        <p:style>
          <a:lnRef idx="1">
            <a:schemeClr val="dk1"/>
          </a:lnRef>
          <a:fillRef idx="0">
            <a:schemeClr val="dk1"/>
          </a:fillRef>
          <a:effectRef idx="0">
            <a:schemeClr val="dk1"/>
          </a:effectRef>
          <a:fontRef idx="minor">
            <a:schemeClr val="tx1"/>
          </a:fontRef>
        </p:style>
      </p:cxnSp>
      <p:pic>
        <p:nvPicPr>
          <p:cNvPr id="3" name="Picture 2">
            <a:extLst>
              <a:ext uri="{FF2B5EF4-FFF2-40B4-BE49-F238E27FC236}">
                <a16:creationId xmlns:a16="http://schemas.microsoft.com/office/drawing/2014/main" id="{C882DDE3-131D-5E94-C0C3-1987E533C17F}"/>
              </a:ext>
            </a:extLst>
          </p:cNvPr>
          <p:cNvPicPr>
            <a:picLocks noChangeAspect="1"/>
          </p:cNvPicPr>
          <p:nvPr/>
        </p:nvPicPr>
        <p:blipFill>
          <a:blip r:embed="rId3"/>
          <a:stretch>
            <a:fillRect/>
          </a:stretch>
        </p:blipFill>
        <p:spPr>
          <a:xfrm>
            <a:off x="4803530" y="1580267"/>
            <a:ext cx="3448531" cy="447737"/>
          </a:xfrm>
          <a:prstGeom prst="rect">
            <a:avLst/>
          </a:prstGeom>
        </p:spPr>
      </p:pic>
      <p:pic>
        <p:nvPicPr>
          <p:cNvPr id="11" name="Picture 10">
            <a:extLst>
              <a:ext uri="{FF2B5EF4-FFF2-40B4-BE49-F238E27FC236}">
                <a16:creationId xmlns:a16="http://schemas.microsoft.com/office/drawing/2014/main" id="{7AAADA86-F527-4BEA-8856-5CE9938EB2D7}"/>
              </a:ext>
            </a:extLst>
          </p:cNvPr>
          <p:cNvPicPr>
            <a:picLocks noChangeAspect="1"/>
          </p:cNvPicPr>
          <p:nvPr/>
        </p:nvPicPr>
        <p:blipFill>
          <a:blip r:embed="rId4"/>
          <a:stretch>
            <a:fillRect/>
          </a:stretch>
        </p:blipFill>
        <p:spPr>
          <a:xfrm>
            <a:off x="336703" y="2028004"/>
            <a:ext cx="5496692" cy="1924319"/>
          </a:xfrm>
          <a:prstGeom prst="rect">
            <a:avLst/>
          </a:prstGeom>
        </p:spPr>
      </p:pic>
      <p:pic>
        <p:nvPicPr>
          <p:cNvPr id="13" name="Picture 12">
            <a:extLst>
              <a:ext uri="{FF2B5EF4-FFF2-40B4-BE49-F238E27FC236}">
                <a16:creationId xmlns:a16="http://schemas.microsoft.com/office/drawing/2014/main" id="{0E4C0EBB-F1F3-88C6-D8ED-939410B72D3C}"/>
              </a:ext>
            </a:extLst>
          </p:cNvPr>
          <p:cNvPicPr>
            <a:picLocks noChangeAspect="1"/>
          </p:cNvPicPr>
          <p:nvPr/>
        </p:nvPicPr>
        <p:blipFill>
          <a:blip r:embed="rId5"/>
          <a:stretch>
            <a:fillRect/>
          </a:stretch>
        </p:blipFill>
        <p:spPr>
          <a:xfrm>
            <a:off x="5949936" y="3226487"/>
            <a:ext cx="5563376" cy="3524742"/>
          </a:xfrm>
          <a:prstGeom prst="rect">
            <a:avLst/>
          </a:prstGeom>
        </p:spPr>
      </p:pic>
    </p:spTree>
    <p:extLst>
      <p:ext uri="{BB962C8B-B14F-4D97-AF65-F5344CB8AC3E}">
        <p14:creationId xmlns:p14="http://schemas.microsoft.com/office/powerpoint/2010/main" val="1656040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143000"/>
          </a:xfrm>
        </p:spPr>
        <p:txBody>
          <a:bodyPr>
            <a:normAutofit/>
          </a:bodyPr>
          <a:lstStyle/>
          <a:p>
            <a:r>
              <a:rPr lang="en-IN" sz="4000" b="1" dirty="0">
                <a:latin typeface="Times New Roman" pitchFamily="18" charset="0"/>
                <a:cs typeface="Times New Roman" pitchFamily="18" charset="0"/>
              </a:rPr>
              <a:t>Outline</a:t>
            </a:r>
          </a:p>
        </p:txBody>
      </p:sp>
      <p:sp>
        <p:nvSpPr>
          <p:cNvPr id="3" name="Content Placeholder 2"/>
          <p:cNvSpPr>
            <a:spLocks noGrp="1"/>
          </p:cNvSpPr>
          <p:nvPr>
            <p:ph idx="1"/>
          </p:nvPr>
        </p:nvSpPr>
        <p:spPr>
          <a:xfrm>
            <a:off x="2057400" y="990600"/>
            <a:ext cx="8229600" cy="5365750"/>
          </a:xfrm>
        </p:spPr>
        <p:txBody>
          <a:bodyPr>
            <a:noAutofit/>
          </a:bodyPr>
          <a:lstStyle/>
          <a:p>
            <a:pPr>
              <a:lnSpc>
                <a:spcPct val="150000"/>
              </a:lnSpc>
            </a:pPr>
            <a:r>
              <a:rPr lang="en-IN" sz="2800" dirty="0">
                <a:latin typeface="Times New Roman" pitchFamily="18" charset="0"/>
                <a:cs typeface="Times New Roman" pitchFamily="18" charset="0"/>
              </a:rPr>
              <a:t>Objective of Project</a:t>
            </a:r>
          </a:p>
          <a:p>
            <a:pPr marL="358775" lvl="1" indent="-358775">
              <a:lnSpc>
                <a:spcPct val="150000"/>
              </a:lnSpc>
              <a:buFont typeface="Arial" pitchFamily="34" charset="0"/>
              <a:buChar char="•"/>
            </a:pPr>
            <a:r>
              <a:rPr lang="en-IN" dirty="0">
                <a:latin typeface="Times New Roman" pitchFamily="18" charset="0"/>
                <a:cs typeface="Times New Roman" pitchFamily="18" charset="0"/>
              </a:rPr>
              <a:t>Literature Survey</a:t>
            </a:r>
          </a:p>
          <a:p>
            <a:pPr marL="358775" lvl="1" indent="-358775">
              <a:lnSpc>
                <a:spcPct val="150000"/>
              </a:lnSpc>
              <a:buFont typeface="Arial" pitchFamily="34" charset="0"/>
              <a:buChar char="•"/>
            </a:pPr>
            <a:r>
              <a:rPr lang="en-IN" dirty="0">
                <a:latin typeface="Times New Roman" pitchFamily="18" charset="0"/>
                <a:cs typeface="Times New Roman" pitchFamily="18" charset="0"/>
              </a:rPr>
              <a:t>Problem Statement</a:t>
            </a:r>
          </a:p>
          <a:p>
            <a:pPr marL="358775" lvl="1" indent="-358775">
              <a:lnSpc>
                <a:spcPct val="150000"/>
              </a:lnSpc>
              <a:buFont typeface="Arial" pitchFamily="34" charset="0"/>
              <a:buChar char="•"/>
            </a:pPr>
            <a:r>
              <a:rPr lang="en-IN" dirty="0">
                <a:latin typeface="Times New Roman" pitchFamily="18" charset="0"/>
                <a:cs typeface="Times New Roman" pitchFamily="18" charset="0"/>
              </a:rPr>
              <a:t>Proposed Solution</a:t>
            </a:r>
          </a:p>
          <a:p>
            <a:pPr marL="358775" lvl="1" indent="-358775">
              <a:lnSpc>
                <a:spcPct val="150000"/>
              </a:lnSpc>
              <a:buFont typeface="Arial" pitchFamily="34" charset="0"/>
              <a:buChar char="•"/>
            </a:pPr>
            <a:r>
              <a:rPr lang="en-IN" dirty="0">
                <a:latin typeface="Times New Roman" pitchFamily="18" charset="0"/>
                <a:cs typeface="Times New Roman" pitchFamily="18" charset="0"/>
              </a:rPr>
              <a:t>Software and Hardware Requirements</a:t>
            </a:r>
          </a:p>
          <a:p>
            <a:pPr marL="358775" lvl="1" indent="-358775">
              <a:lnSpc>
                <a:spcPct val="150000"/>
              </a:lnSpc>
              <a:buFont typeface="Arial" pitchFamily="34" charset="0"/>
              <a:buChar char="•"/>
            </a:pPr>
            <a:r>
              <a:rPr lang="en-IN" dirty="0">
                <a:latin typeface="Times New Roman" pitchFamily="18" charset="0"/>
                <a:cs typeface="Times New Roman" pitchFamily="18" charset="0"/>
              </a:rPr>
              <a:t>Project Development Timeline (Gantt Chart)</a:t>
            </a:r>
          </a:p>
          <a:p>
            <a:pPr marL="358775" lvl="1" indent="-358775">
              <a:lnSpc>
                <a:spcPct val="150000"/>
              </a:lnSpc>
              <a:buFont typeface="Arial" pitchFamily="34" charset="0"/>
              <a:buChar char="•"/>
            </a:pPr>
            <a:r>
              <a:rPr lang="en-IN" dirty="0">
                <a:latin typeface="Times New Roman" pitchFamily="18" charset="0"/>
                <a:cs typeface="Times New Roman" pitchFamily="18" charset="0"/>
              </a:rPr>
              <a:t>References</a:t>
            </a:r>
          </a:p>
          <a:p>
            <a:pPr lvl="1"/>
            <a:endParaRPr lang="en-IN" sz="1600" dirty="0">
              <a:latin typeface="Times New Roman" pitchFamily="18" charset="0"/>
              <a:cs typeface="Times New Roman" pitchFamily="18" charset="0"/>
            </a:endParaRPr>
          </a:p>
          <a:p>
            <a:pPr lvl="1">
              <a:buNone/>
            </a:pPr>
            <a:endParaRPr lang="en-IN" sz="1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CED2AC-B1AD-5311-07D6-9EC42B07B90D}"/>
              </a:ext>
            </a:extLst>
          </p:cNvPr>
          <p:cNvSpPr>
            <a:spLocks noGrp="1"/>
          </p:cNvSpPr>
          <p:nvPr>
            <p:ph type="sldNum" sz="quarter" idx="12"/>
          </p:nvPr>
        </p:nvSpPr>
        <p:spPr/>
        <p:txBody>
          <a:bodyPr/>
          <a:lstStyle/>
          <a:p>
            <a:fld id="{B6F15528-21DE-4FAA-801E-634DDDAF4B2B}" type="slidenum">
              <a:rPr lang="en-US" smtClean="0"/>
              <a:pPr/>
              <a:t>6</a:t>
            </a:fld>
            <a:endParaRPr lang="en-US"/>
          </a:p>
        </p:txBody>
      </p:sp>
      <p:sp>
        <p:nvSpPr>
          <p:cNvPr id="4" name="TextBox 3">
            <a:extLst>
              <a:ext uri="{FF2B5EF4-FFF2-40B4-BE49-F238E27FC236}">
                <a16:creationId xmlns:a16="http://schemas.microsoft.com/office/drawing/2014/main" id="{868A3276-B089-6DE1-DD6D-CB4EC4C5CE6C}"/>
              </a:ext>
            </a:extLst>
          </p:cNvPr>
          <p:cNvSpPr txBox="1"/>
          <p:nvPr/>
        </p:nvSpPr>
        <p:spPr>
          <a:xfrm>
            <a:off x="2895600" y="457200"/>
            <a:ext cx="6096000" cy="707886"/>
          </a:xfrm>
          <a:prstGeom prst="rect">
            <a:avLst/>
          </a:prstGeom>
          <a:noFill/>
        </p:spPr>
        <p:txBody>
          <a:bodyPr wrap="square">
            <a:spAutoFit/>
          </a:bodyPr>
          <a:lstStyle/>
          <a:p>
            <a:pPr algn="ctr"/>
            <a:r>
              <a:rPr lang="en-IN" sz="4000" b="1" dirty="0">
                <a:latin typeface="Times New Roman" pitchFamily="18" charset="0"/>
                <a:cs typeface="Times New Roman" pitchFamily="18" charset="0"/>
              </a:rPr>
              <a:t>Objective of Project</a:t>
            </a:r>
            <a:endParaRPr lang="en-IN" sz="4000" b="1" dirty="0"/>
          </a:p>
        </p:txBody>
      </p:sp>
      <p:sp>
        <p:nvSpPr>
          <p:cNvPr id="6" name="TextBox 5">
            <a:extLst>
              <a:ext uri="{FF2B5EF4-FFF2-40B4-BE49-F238E27FC236}">
                <a16:creationId xmlns:a16="http://schemas.microsoft.com/office/drawing/2014/main" id="{3B75D643-AB0A-997D-0C6F-0B74DC7E21F0}"/>
              </a:ext>
            </a:extLst>
          </p:cNvPr>
          <p:cNvSpPr txBox="1"/>
          <p:nvPr/>
        </p:nvSpPr>
        <p:spPr>
          <a:xfrm>
            <a:off x="990600" y="2438400"/>
            <a:ext cx="10591800" cy="2246769"/>
          </a:xfrm>
          <a:prstGeom prst="rect">
            <a:avLst/>
          </a:prstGeom>
          <a:noFill/>
        </p:spPr>
        <p:txBody>
          <a:bodyPr wrap="square">
            <a:spAutoFit/>
          </a:bodyPr>
          <a:lstStyle/>
          <a:p>
            <a:r>
              <a:rPr lang="en-IN" sz="2800" dirty="0">
                <a:latin typeface="Times New Roman" panose="02020603050405020304" pitchFamily="18" charset="0"/>
                <a:cs typeface="Times New Roman" panose="02020603050405020304" pitchFamily="18" charset="0"/>
              </a:rPr>
              <a:t>Develop a college placement portal to enhance and streamline the campus recruitment process, making it efficient, transparent, and user-friendly for students, recruiters, and college administrators. The objective is to manage all data records systematically, ensuring they are instantly accessible without extra effort and free from redundancy.     </a:t>
            </a:r>
          </a:p>
        </p:txBody>
      </p:sp>
    </p:spTree>
    <p:extLst>
      <p:ext uri="{BB962C8B-B14F-4D97-AF65-F5344CB8AC3E}">
        <p14:creationId xmlns:p14="http://schemas.microsoft.com/office/powerpoint/2010/main" val="2708467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7709230-8A04-7B16-7564-8CBE9B0E13AD}"/>
              </a:ext>
            </a:extLst>
          </p:cNvPr>
          <p:cNvSpPr>
            <a:spLocks noGrp="1"/>
          </p:cNvSpPr>
          <p:nvPr>
            <p:ph type="sldNum" sz="quarter" idx="12"/>
          </p:nvPr>
        </p:nvSpPr>
        <p:spPr/>
        <p:txBody>
          <a:bodyPr/>
          <a:lstStyle/>
          <a:p>
            <a:fld id="{B6F15528-21DE-4FAA-801E-634DDDAF4B2B}" type="slidenum">
              <a:rPr lang="en-US" smtClean="0"/>
              <a:pPr/>
              <a:t>7</a:t>
            </a:fld>
            <a:endParaRPr lang="en-US"/>
          </a:p>
        </p:txBody>
      </p:sp>
      <p:sp>
        <p:nvSpPr>
          <p:cNvPr id="4" name="TextBox 3">
            <a:extLst>
              <a:ext uri="{FF2B5EF4-FFF2-40B4-BE49-F238E27FC236}">
                <a16:creationId xmlns:a16="http://schemas.microsoft.com/office/drawing/2014/main" id="{6295B4E8-D074-D168-D49D-4DFA7ADE9598}"/>
              </a:ext>
            </a:extLst>
          </p:cNvPr>
          <p:cNvSpPr txBox="1"/>
          <p:nvPr/>
        </p:nvSpPr>
        <p:spPr>
          <a:xfrm>
            <a:off x="3810000" y="304800"/>
            <a:ext cx="5105400" cy="905056"/>
          </a:xfrm>
          <a:prstGeom prst="rect">
            <a:avLst/>
          </a:prstGeom>
          <a:noFill/>
        </p:spPr>
        <p:txBody>
          <a:bodyPr wrap="square">
            <a:spAutoFit/>
          </a:bodyPr>
          <a:lstStyle/>
          <a:p>
            <a:pPr marL="0" lvl="1">
              <a:lnSpc>
                <a:spcPct val="150000"/>
              </a:lnSpc>
            </a:pPr>
            <a:r>
              <a:rPr lang="en-IN" sz="4000" b="1" dirty="0">
                <a:latin typeface="Times New Roman" pitchFamily="18" charset="0"/>
                <a:cs typeface="Times New Roman" pitchFamily="18" charset="0"/>
              </a:rPr>
              <a:t>Problem Statement</a:t>
            </a:r>
          </a:p>
        </p:txBody>
      </p:sp>
      <p:sp>
        <p:nvSpPr>
          <p:cNvPr id="6" name="TextBox 5">
            <a:extLst>
              <a:ext uri="{FF2B5EF4-FFF2-40B4-BE49-F238E27FC236}">
                <a16:creationId xmlns:a16="http://schemas.microsoft.com/office/drawing/2014/main" id="{CFECE94C-FF8D-C8C2-EBF6-FBA866A1A279}"/>
              </a:ext>
            </a:extLst>
          </p:cNvPr>
          <p:cNvSpPr txBox="1"/>
          <p:nvPr/>
        </p:nvSpPr>
        <p:spPr>
          <a:xfrm>
            <a:off x="685800" y="2514600"/>
            <a:ext cx="11049000" cy="2246769"/>
          </a:xfrm>
          <a:prstGeom prst="rect">
            <a:avLst/>
          </a:prstGeom>
          <a:noFill/>
        </p:spPr>
        <p:txBody>
          <a:bodyPr wrap="square">
            <a:spAutoFit/>
          </a:bodyPr>
          <a:lstStyle/>
          <a:p>
            <a:r>
              <a:rPr lang="en-IN" sz="2800" dirty="0">
                <a:latin typeface="Times New Roman" panose="02020603050405020304" pitchFamily="18" charset="0"/>
                <a:cs typeface="Times New Roman" panose="02020603050405020304" pitchFamily="18" charset="0"/>
              </a:rPr>
              <a:t>The traditional campus placement process is often manual, time-consuming, and inefficient, leading to communication gaps . It lacks real-time communication and is cumbersome to manage manually. There is a need for a centralized, digital solution to facilitate easier access to placement opportunities and streamline the application process.</a:t>
            </a:r>
          </a:p>
        </p:txBody>
      </p:sp>
    </p:spTree>
    <p:extLst>
      <p:ext uri="{BB962C8B-B14F-4D97-AF65-F5344CB8AC3E}">
        <p14:creationId xmlns:p14="http://schemas.microsoft.com/office/powerpoint/2010/main" val="2905438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6F973-BDA8-0DB4-ADCB-5C7E4E3C52AC}"/>
              </a:ext>
            </a:extLst>
          </p:cNvPr>
          <p:cNvSpPr>
            <a:spLocks noGrp="1"/>
          </p:cNvSpPr>
          <p:nvPr>
            <p:ph type="title"/>
          </p:nvPr>
        </p:nvSpPr>
        <p:spPr>
          <a:xfrm>
            <a:off x="609600" y="0"/>
            <a:ext cx="10972800" cy="1143000"/>
          </a:xfrm>
        </p:spPr>
        <p:txBody>
          <a:bodyPr>
            <a:normAutofit fontScale="90000"/>
          </a:bodyPr>
          <a:lstStyle/>
          <a:p>
            <a:br>
              <a:rPr lang="en-IN" sz="4400" b="1" dirty="0">
                <a:latin typeface="Times New Roman" pitchFamily="18" charset="0"/>
                <a:cs typeface="Times New Roman" pitchFamily="18" charset="0"/>
              </a:rPr>
            </a:br>
            <a:r>
              <a:rPr lang="en-IN" sz="4400" b="1" dirty="0">
                <a:latin typeface="Times New Roman" pitchFamily="18" charset="0"/>
                <a:cs typeface="Times New Roman" pitchFamily="18" charset="0"/>
              </a:rPr>
              <a:t>Literature Survey</a:t>
            </a:r>
            <a:br>
              <a:rPr lang="en-IN" sz="4400" b="1" dirty="0">
                <a:latin typeface="Times New Roman" pitchFamily="18" charset="0"/>
                <a:cs typeface="Times New Roman" pitchFamily="18" charset="0"/>
              </a:rPr>
            </a:br>
            <a:endParaRPr lang="en-IN" dirty="0"/>
          </a:p>
        </p:txBody>
      </p:sp>
      <p:sp>
        <p:nvSpPr>
          <p:cNvPr id="3" name="Slide Number Placeholder 2">
            <a:extLst>
              <a:ext uri="{FF2B5EF4-FFF2-40B4-BE49-F238E27FC236}">
                <a16:creationId xmlns:a16="http://schemas.microsoft.com/office/drawing/2014/main" id="{80B14422-7553-D88A-7ED6-13F3F25C1332}"/>
              </a:ext>
            </a:extLst>
          </p:cNvPr>
          <p:cNvSpPr>
            <a:spLocks noGrp="1"/>
          </p:cNvSpPr>
          <p:nvPr>
            <p:ph type="sldNum" sz="quarter" idx="12"/>
          </p:nvPr>
        </p:nvSpPr>
        <p:spPr/>
        <p:txBody>
          <a:bodyPr/>
          <a:lstStyle/>
          <a:p>
            <a:fld id="{B6F15528-21DE-4FAA-801E-634DDDAF4B2B}" type="slidenum">
              <a:rPr lang="en-US" smtClean="0"/>
              <a:pPr/>
              <a:t>8</a:t>
            </a:fld>
            <a:endParaRPr lang="en-US"/>
          </a:p>
        </p:txBody>
      </p:sp>
      <p:graphicFrame>
        <p:nvGraphicFramePr>
          <p:cNvPr id="6" name="Table 5">
            <a:extLst>
              <a:ext uri="{FF2B5EF4-FFF2-40B4-BE49-F238E27FC236}">
                <a16:creationId xmlns:a16="http://schemas.microsoft.com/office/drawing/2014/main" id="{2C7EB1F1-6C12-3024-4CEE-02D8A7617F34}"/>
              </a:ext>
            </a:extLst>
          </p:cNvPr>
          <p:cNvGraphicFramePr>
            <a:graphicFrameLocks noGrp="1"/>
          </p:cNvGraphicFramePr>
          <p:nvPr>
            <p:extLst>
              <p:ext uri="{D42A27DB-BD31-4B8C-83A1-F6EECF244321}">
                <p14:modId xmlns:p14="http://schemas.microsoft.com/office/powerpoint/2010/main" val="1970133820"/>
              </p:ext>
            </p:extLst>
          </p:nvPr>
        </p:nvGraphicFramePr>
        <p:xfrm>
          <a:off x="381000" y="1156335"/>
          <a:ext cx="11201401" cy="5200016"/>
        </p:xfrm>
        <a:graphic>
          <a:graphicData uri="http://schemas.openxmlformats.org/drawingml/2006/table">
            <a:tbl>
              <a:tblPr firstRow="1" bandRow="1">
                <a:tableStyleId>{5C22544A-7EE6-4342-B048-85BDC9FD1C3A}</a:tableStyleId>
              </a:tblPr>
              <a:tblGrid>
                <a:gridCol w="894682">
                  <a:extLst>
                    <a:ext uri="{9D8B030D-6E8A-4147-A177-3AD203B41FA5}">
                      <a16:colId xmlns:a16="http://schemas.microsoft.com/office/drawing/2014/main" val="260875291"/>
                    </a:ext>
                  </a:extLst>
                </a:gridCol>
                <a:gridCol w="2610518">
                  <a:extLst>
                    <a:ext uri="{9D8B030D-6E8A-4147-A177-3AD203B41FA5}">
                      <a16:colId xmlns:a16="http://schemas.microsoft.com/office/drawing/2014/main" val="3264297778"/>
                    </a:ext>
                  </a:extLst>
                </a:gridCol>
                <a:gridCol w="3306302">
                  <a:extLst>
                    <a:ext uri="{9D8B030D-6E8A-4147-A177-3AD203B41FA5}">
                      <a16:colId xmlns:a16="http://schemas.microsoft.com/office/drawing/2014/main" val="3575650235"/>
                    </a:ext>
                  </a:extLst>
                </a:gridCol>
                <a:gridCol w="4389899">
                  <a:extLst>
                    <a:ext uri="{9D8B030D-6E8A-4147-A177-3AD203B41FA5}">
                      <a16:colId xmlns:a16="http://schemas.microsoft.com/office/drawing/2014/main" val="3955847805"/>
                    </a:ext>
                  </a:extLst>
                </a:gridCol>
              </a:tblGrid>
              <a:tr h="501408">
                <a:tc>
                  <a:txBody>
                    <a:bodyPr/>
                    <a:lstStyle/>
                    <a:p>
                      <a:r>
                        <a:rPr lang="en-IN" sz="1800" dirty="0">
                          <a:latin typeface="Times New Roman" panose="02020603050405020304" pitchFamily="18" charset="0"/>
                          <a:cs typeface="Times New Roman" panose="02020603050405020304" pitchFamily="18" charset="0"/>
                        </a:rPr>
                        <a:t>Sr No.</a:t>
                      </a:r>
                    </a:p>
                  </a:txBody>
                  <a:tcPr/>
                </a:tc>
                <a:tc>
                  <a:txBody>
                    <a:bodyPr/>
                    <a:lstStyle/>
                    <a:p>
                      <a:r>
                        <a:rPr lang="en-IN" sz="1800" dirty="0">
                          <a:latin typeface="Times New Roman" panose="02020603050405020304" pitchFamily="18" charset="0"/>
                          <a:cs typeface="Times New Roman" panose="02020603050405020304" pitchFamily="18" charset="0"/>
                        </a:rPr>
                        <a:t>Authors</a:t>
                      </a:r>
                    </a:p>
                  </a:txBody>
                  <a:tcPr/>
                </a:tc>
                <a:tc>
                  <a:txBody>
                    <a:bodyPr/>
                    <a:lstStyle/>
                    <a:p>
                      <a:r>
                        <a:rPr lang="en-IN" sz="1800" dirty="0">
                          <a:latin typeface="Times New Roman" panose="02020603050405020304" pitchFamily="18" charset="0"/>
                          <a:cs typeface="Times New Roman" panose="02020603050405020304" pitchFamily="18" charset="0"/>
                        </a:rPr>
                        <a:t>Technologies Used</a:t>
                      </a:r>
                    </a:p>
                  </a:txBody>
                  <a:tcPr/>
                </a:tc>
                <a:tc>
                  <a:txBody>
                    <a:bodyPr/>
                    <a:lstStyle/>
                    <a:p>
                      <a:r>
                        <a:rPr lang="en-IN" sz="1800" dirty="0">
                          <a:latin typeface="Times New Roman" panose="02020603050405020304" pitchFamily="18" charset="0"/>
                          <a:cs typeface="Times New Roman" panose="02020603050405020304" pitchFamily="18" charset="0"/>
                        </a:rPr>
                        <a:t>Drawbacks</a:t>
                      </a:r>
                    </a:p>
                  </a:txBody>
                  <a:tcPr/>
                </a:tc>
                <a:extLst>
                  <a:ext uri="{0D108BD9-81ED-4DB2-BD59-A6C34878D82A}">
                    <a16:rowId xmlns:a16="http://schemas.microsoft.com/office/drawing/2014/main" val="3191148558"/>
                  </a:ext>
                </a:extLst>
              </a:tr>
              <a:tr h="2456898">
                <a:tc>
                  <a:txBody>
                    <a:bodyPr/>
                    <a:lstStyle/>
                    <a:p>
                      <a:r>
                        <a:rPr lang="en-IN" sz="1800" dirty="0">
                          <a:latin typeface="Times New Roman" panose="02020603050405020304" pitchFamily="18" charset="0"/>
                          <a:cs typeface="Times New Roman" panose="02020603050405020304" pitchFamily="18" charset="0"/>
                        </a:rPr>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Sahil Ganeshkar, et al.,</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2023 [1].</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800" b="0" dirty="0">
                          <a:latin typeface="Times New Roman" panose="02020603050405020304" pitchFamily="18" charset="0"/>
                          <a:cs typeface="Times New Roman" panose="02020603050405020304" pitchFamily="18" charset="0"/>
                        </a:rPr>
                        <a:t>Frontend: HTML, CSS, JavaScript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800" b="0" dirty="0">
                          <a:latin typeface="Times New Roman" panose="02020603050405020304" pitchFamily="18" charset="0"/>
                          <a:cs typeface="Times New Roman" panose="02020603050405020304" pitchFamily="18" charset="0"/>
                        </a:rPr>
                        <a:t>Backend: PHP</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800" b="0" dirty="0">
                          <a:latin typeface="Times New Roman" panose="02020603050405020304" pitchFamily="18" charset="0"/>
                          <a:cs typeface="Times New Roman" panose="02020603050405020304" pitchFamily="18" charset="0"/>
                        </a:rPr>
                        <a:t>Database: MySQL</a:t>
                      </a:r>
                    </a:p>
                    <a:p>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Reliance on manual data entry, limited notification methods, lack of industry interaction features, and insufficient data security measures. Additionally, implementing comprehensive analytics and ensuring system scalability are crucial for better performance and user satisfaction.</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07947574"/>
                  </a:ext>
                </a:extLst>
              </a:tr>
              <a:tr h="2241710">
                <a:tc>
                  <a:txBody>
                    <a:bodyPr/>
                    <a:lstStyle/>
                    <a:p>
                      <a:r>
                        <a:rPr lang="en-IN" sz="1800" dirty="0">
                          <a:latin typeface="Times New Roman" panose="02020603050405020304" pitchFamily="18" charset="0"/>
                          <a:cs typeface="Times New Roman" panose="02020603050405020304" pitchFamily="18" charset="0"/>
                        </a:rPr>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Mrs. B.Sathyabama, et al.,</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2019 [2].</a:t>
                      </a:r>
                    </a:p>
                    <a:p>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b="0" dirty="0">
                          <a:latin typeface="Times New Roman" panose="02020603050405020304" pitchFamily="18" charset="0"/>
                          <a:cs typeface="Times New Roman" panose="02020603050405020304" pitchFamily="18" charset="0"/>
                        </a:rPr>
                        <a:t>Programming and application development: Java</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b="0" dirty="0">
                          <a:latin typeface="Times New Roman" panose="02020603050405020304" pitchFamily="18" charset="0"/>
                          <a:cs typeface="Times New Roman" panose="02020603050405020304" pitchFamily="18" charset="0"/>
                        </a:rPr>
                        <a:t>Database connectivity: JDBC</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b="0" dirty="0">
                          <a:latin typeface="Times New Roman" panose="02020603050405020304" pitchFamily="18" charset="0"/>
                          <a:cs typeface="Times New Roman" panose="02020603050405020304" pitchFamily="18" charset="0"/>
                        </a:rPr>
                        <a:t>Mobile application development​: Android</a:t>
                      </a:r>
                      <a:endParaRPr lang="en-IN" sz="1800" b="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The placement system can be improved by enhancing the user interface, strengthening security with encryption and authentication, automating repetitive tasks, and optimizing for scalability to handle more users and data efficiently.</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34483912"/>
                  </a:ext>
                </a:extLst>
              </a:tr>
            </a:tbl>
          </a:graphicData>
        </a:graphic>
      </p:graphicFrame>
    </p:spTree>
    <p:extLst>
      <p:ext uri="{BB962C8B-B14F-4D97-AF65-F5344CB8AC3E}">
        <p14:creationId xmlns:p14="http://schemas.microsoft.com/office/powerpoint/2010/main" val="3563158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95C2A-13A1-4344-2B6D-755004E0D29F}"/>
              </a:ext>
            </a:extLst>
          </p:cNvPr>
          <p:cNvSpPr>
            <a:spLocks noGrp="1"/>
          </p:cNvSpPr>
          <p:nvPr>
            <p:ph type="title"/>
          </p:nvPr>
        </p:nvSpPr>
        <p:spPr>
          <a:xfrm>
            <a:off x="609600" y="0"/>
            <a:ext cx="10972800" cy="1143000"/>
          </a:xfrm>
        </p:spPr>
        <p:txBody>
          <a:bodyPr>
            <a:normAutofit/>
          </a:bodyPr>
          <a:lstStyle/>
          <a:p>
            <a:r>
              <a:rPr lang="en-IN" sz="4000" b="1" dirty="0">
                <a:latin typeface="Times New Roman" pitchFamily="18" charset="0"/>
                <a:cs typeface="Times New Roman" pitchFamily="18" charset="0"/>
              </a:rPr>
              <a:t>Literature Survey</a:t>
            </a:r>
            <a:endParaRPr lang="en-IN" sz="4000" dirty="0"/>
          </a:p>
        </p:txBody>
      </p:sp>
      <p:sp>
        <p:nvSpPr>
          <p:cNvPr id="3" name="Slide Number Placeholder 2">
            <a:extLst>
              <a:ext uri="{FF2B5EF4-FFF2-40B4-BE49-F238E27FC236}">
                <a16:creationId xmlns:a16="http://schemas.microsoft.com/office/drawing/2014/main" id="{ED62338E-3F85-8BA7-8B9F-D624E7E388BE}"/>
              </a:ext>
            </a:extLst>
          </p:cNvPr>
          <p:cNvSpPr>
            <a:spLocks noGrp="1"/>
          </p:cNvSpPr>
          <p:nvPr>
            <p:ph type="sldNum" sz="quarter" idx="12"/>
          </p:nvPr>
        </p:nvSpPr>
        <p:spPr/>
        <p:txBody>
          <a:bodyPr/>
          <a:lstStyle/>
          <a:p>
            <a:fld id="{B6F15528-21DE-4FAA-801E-634DDDAF4B2B}" type="slidenum">
              <a:rPr lang="en-US" smtClean="0"/>
              <a:pPr/>
              <a:t>9</a:t>
            </a:fld>
            <a:endParaRPr lang="en-US"/>
          </a:p>
        </p:txBody>
      </p:sp>
      <p:graphicFrame>
        <p:nvGraphicFramePr>
          <p:cNvPr id="4" name="Table 3">
            <a:extLst>
              <a:ext uri="{FF2B5EF4-FFF2-40B4-BE49-F238E27FC236}">
                <a16:creationId xmlns:a16="http://schemas.microsoft.com/office/drawing/2014/main" id="{265AD644-45E9-1EE8-B4DD-D1FE2D95C78A}"/>
              </a:ext>
            </a:extLst>
          </p:cNvPr>
          <p:cNvGraphicFramePr>
            <a:graphicFrameLocks noGrp="1"/>
          </p:cNvGraphicFramePr>
          <p:nvPr>
            <p:extLst>
              <p:ext uri="{D42A27DB-BD31-4B8C-83A1-F6EECF244321}">
                <p14:modId xmlns:p14="http://schemas.microsoft.com/office/powerpoint/2010/main" val="4239111645"/>
              </p:ext>
            </p:extLst>
          </p:nvPr>
        </p:nvGraphicFramePr>
        <p:xfrm>
          <a:off x="381000" y="1068707"/>
          <a:ext cx="11506201" cy="5404309"/>
        </p:xfrm>
        <a:graphic>
          <a:graphicData uri="http://schemas.openxmlformats.org/drawingml/2006/table">
            <a:tbl>
              <a:tblPr firstRow="1" bandRow="1">
                <a:tableStyleId>{5C22544A-7EE6-4342-B048-85BDC9FD1C3A}</a:tableStyleId>
              </a:tblPr>
              <a:tblGrid>
                <a:gridCol w="919027">
                  <a:extLst>
                    <a:ext uri="{9D8B030D-6E8A-4147-A177-3AD203B41FA5}">
                      <a16:colId xmlns:a16="http://schemas.microsoft.com/office/drawing/2014/main" val="3073023794"/>
                    </a:ext>
                  </a:extLst>
                </a:gridCol>
                <a:gridCol w="2281373">
                  <a:extLst>
                    <a:ext uri="{9D8B030D-6E8A-4147-A177-3AD203B41FA5}">
                      <a16:colId xmlns:a16="http://schemas.microsoft.com/office/drawing/2014/main" val="1651870310"/>
                    </a:ext>
                  </a:extLst>
                </a:gridCol>
                <a:gridCol w="3796449">
                  <a:extLst>
                    <a:ext uri="{9D8B030D-6E8A-4147-A177-3AD203B41FA5}">
                      <a16:colId xmlns:a16="http://schemas.microsoft.com/office/drawing/2014/main" val="1023664638"/>
                    </a:ext>
                  </a:extLst>
                </a:gridCol>
                <a:gridCol w="4509352">
                  <a:extLst>
                    <a:ext uri="{9D8B030D-6E8A-4147-A177-3AD203B41FA5}">
                      <a16:colId xmlns:a16="http://schemas.microsoft.com/office/drawing/2014/main" val="768728687"/>
                    </a:ext>
                  </a:extLst>
                </a:gridCol>
              </a:tblGrid>
              <a:tr h="557989">
                <a:tc>
                  <a:txBody>
                    <a:bodyPr/>
                    <a:lstStyle/>
                    <a:p>
                      <a:r>
                        <a:rPr lang="en-IN" sz="1800" dirty="0">
                          <a:latin typeface="Times New Roman" panose="02020603050405020304" pitchFamily="18" charset="0"/>
                          <a:cs typeface="Times New Roman" panose="02020603050405020304" pitchFamily="18" charset="0"/>
                        </a:rPr>
                        <a:t>Sr No.</a:t>
                      </a:r>
                    </a:p>
                  </a:txBody>
                  <a:tcPr/>
                </a:tc>
                <a:tc>
                  <a:txBody>
                    <a:bodyPr/>
                    <a:lstStyle/>
                    <a:p>
                      <a:r>
                        <a:rPr lang="en-IN" sz="1800" dirty="0">
                          <a:latin typeface="Times New Roman" panose="02020603050405020304" pitchFamily="18" charset="0"/>
                          <a:cs typeface="Times New Roman" panose="02020603050405020304" pitchFamily="18" charset="0"/>
                        </a:rPr>
                        <a:t>Authors</a:t>
                      </a:r>
                    </a:p>
                  </a:txBody>
                  <a:tcPr/>
                </a:tc>
                <a:tc>
                  <a:txBody>
                    <a:bodyPr/>
                    <a:lstStyle/>
                    <a:p>
                      <a:r>
                        <a:rPr lang="en-IN" sz="1800" dirty="0">
                          <a:latin typeface="Times New Roman" panose="02020603050405020304" pitchFamily="18" charset="0"/>
                          <a:cs typeface="Times New Roman" panose="02020603050405020304" pitchFamily="18" charset="0"/>
                        </a:rPr>
                        <a:t>Technologies Used</a:t>
                      </a:r>
                    </a:p>
                  </a:txBody>
                  <a:tcPr/>
                </a:tc>
                <a:tc>
                  <a:txBody>
                    <a:bodyPr/>
                    <a:lstStyle/>
                    <a:p>
                      <a:r>
                        <a:rPr lang="en-IN" sz="1800" dirty="0">
                          <a:latin typeface="Times New Roman" panose="02020603050405020304" pitchFamily="18" charset="0"/>
                          <a:cs typeface="Times New Roman" panose="02020603050405020304" pitchFamily="18" charset="0"/>
                        </a:rPr>
                        <a:t>Drawbacks</a:t>
                      </a:r>
                    </a:p>
                  </a:txBody>
                  <a:tcPr/>
                </a:tc>
                <a:extLst>
                  <a:ext uri="{0D108BD9-81ED-4DB2-BD59-A6C34878D82A}">
                    <a16:rowId xmlns:a16="http://schemas.microsoft.com/office/drawing/2014/main" val="3530803474"/>
                  </a:ext>
                </a:extLst>
              </a:tr>
              <a:tr h="2222265">
                <a:tc>
                  <a:txBody>
                    <a:bodyPr/>
                    <a:lstStyle/>
                    <a:p>
                      <a:r>
                        <a:rPr lang="en-IN" sz="1800" dirty="0">
                          <a:latin typeface="Times New Roman" panose="02020603050405020304" pitchFamily="18" charset="0"/>
                          <a:cs typeface="Times New Roman" panose="02020603050405020304" pitchFamily="18" charset="0"/>
                        </a:rPr>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800" dirty="0">
                          <a:latin typeface="Times New Roman" panose="02020603050405020304" pitchFamily="18" charset="0"/>
                          <a:cs typeface="Times New Roman" panose="02020603050405020304" pitchFamily="18" charset="0"/>
                        </a:rPr>
                        <a:t>Fiza Kousar, et al., </a:t>
                      </a:r>
                    </a:p>
                    <a:p>
                      <a:pPr marL="0" marR="0" lvl="0" indent="0" algn="l" defTabSz="914400" rtl="0" eaLnBrk="1" fontAlgn="auto" latinLnBrk="0" hangingPunct="1">
                        <a:lnSpc>
                          <a:spcPct val="100000"/>
                        </a:lnSpc>
                        <a:spcBef>
                          <a:spcPts val="0"/>
                        </a:spcBef>
                        <a:spcAft>
                          <a:spcPts val="0"/>
                        </a:spcAft>
                        <a:buClrTx/>
                        <a:buSzTx/>
                        <a:buFontTx/>
                        <a:buNone/>
                        <a:tabLst/>
                        <a:defRPr/>
                      </a:pPr>
                      <a:r>
                        <a:rPr lang="pt-BR" sz="1800" dirty="0">
                          <a:latin typeface="Times New Roman" panose="02020603050405020304" pitchFamily="18" charset="0"/>
                          <a:cs typeface="Times New Roman" panose="02020603050405020304" pitchFamily="18" charset="0"/>
                        </a:rPr>
                        <a:t>2022 [3].</a:t>
                      </a:r>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txBody>
                  <a:tcPr/>
                </a:tc>
                <a:tc>
                  <a:txBody>
                    <a:bodyPr/>
                    <a:lstStyle/>
                    <a:p>
                      <a:r>
                        <a:rPr lang="en-IN" sz="1800" b="0" dirty="0">
                          <a:latin typeface="Times New Roman" panose="02020603050405020304" pitchFamily="18" charset="0"/>
                          <a:cs typeface="Times New Roman" panose="02020603050405020304" pitchFamily="18" charset="0"/>
                        </a:rPr>
                        <a:t>MERN Stack using: </a:t>
                      </a:r>
                    </a:p>
                    <a:p>
                      <a:pPr marL="0" indent="0">
                        <a:buFont typeface="Arial" panose="020B0604020202020204" pitchFamily="34" charset="0"/>
                        <a:buNone/>
                      </a:pPr>
                      <a:r>
                        <a:rPr lang="en-IN" sz="1800" b="0" dirty="0">
                          <a:latin typeface="Times New Roman" panose="02020603050405020304" pitchFamily="18" charset="0"/>
                          <a:cs typeface="Times New Roman" panose="02020603050405020304" pitchFamily="18" charset="0"/>
                        </a:rPr>
                        <a:t>Database: MongoDB</a:t>
                      </a:r>
                    </a:p>
                    <a:p>
                      <a:pPr marL="0" indent="0">
                        <a:buFont typeface="Arial" panose="020B0604020202020204" pitchFamily="34" charset="0"/>
                        <a:buNone/>
                      </a:pPr>
                      <a:r>
                        <a:rPr lang="en-IN" sz="1800" b="0" dirty="0">
                          <a:latin typeface="Times New Roman" panose="02020603050405020304" pitchFamily="18" charset="0"/>
                          <a:cs typeface="Times New Roman" panose="02020603050405020304" pitchFamily="18" charset="0"/>
                        </a:rPr>
                        <a:t>Server-side framework: Express.js</a:t>
                      </a:r>
                    </a:p>
                    <a:p>
                      <a:pPr marL="0" indent="0">
                        <a:buFont typeface="Arial" panose="020B0604020202020204" pitchFamily="34" charset="0"/>
                        <a:buNone/>
                      </a:pPr>
                      <a:r>
                        <a:rPr lang="en-IN" sz="1800" b="0" dirty="0">
                          <a:latin typeface="Times New Roman" panose="02020603050405020304" pitchFamily="18" charset="0"/>
                          <a:cs typeface="Times New Roman" panose="02020603050405020304" pitchFamily="18" charset="0"/>
                        </a:rPr>
                        <a:t>Frontend: React.js</a:t>
                      </a:r>
                    </a:p>
                    <a:p>
                      <a:pPr marL="0" indent="0">
                        <a:buFont typeface="Arial" panose="020B0604020202020204" pitchFamily="34" charset="0"/>
                        <a:buNone/>
                      </a:pPr>
                      <a:r>
                        <a:rPr lang="en-IN" sz="1800" b="0" dirty="0">
                          <a:latin typeface="Times New Roman" panose="02020603050405020304" pitchFamily="18" charset="0"/>
                          <a:cs typeface="Times New Roman" panose="02020603050405020304" pitchFamily="18" charset="0"/>
                        </a:rPr>
                        <a:t>Server-side runtime environment: Node.js</a:t>
                      </a:r>
                    </a:p>
                    <a:p>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The app's drawbacks include limited scalability, a need for a more intuitive user interface, and insufficient real-time notifications. Additionally, advanced data analytics for insights into placement trends are lacking, and the current system may struggle to handle a large volume of simultaneous users efficiently.</a:t>
                      </a:r>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82521073"/>
                  </a:ext>
                </a:extLst>
              </a:tr>
              <a:tr h="2202589">
                <a:tc>
                  <a:txBody>
                    <a:bodyPr/>
                    <a:lstStyle/>
                    <a:p>
                      <a:r>
                        <a:rPr lang="en-IN" sz="1800" dirty="0">
                          <a:latin typeface="Times New Roman" panose="02020603050405020304" pitchFamily="18" charset="0"/>
                          <a:cs typeface="Times New Roman" panose="02020603050405020304" pitchFamily="18" charset="0"/>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Shital K. Patil, et al.,</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2022 [4].</a:t>
                      </a:r>
                    </a:p>
                  </a:txBody>
                  <a:tcPr/>
                </a:tc>
                <a:tc>
                  <a:txBody>
                    <a:bodyPr/>
                    <a:lstStyle/>
                    <a:p>
                      <a:r>
                        <a:rPr lang="en-IN" sz="1800" b="0" dirty="0">
                          <a:latin typeface="Times New Roman" panose="02020603050405020304" pitchFamily="18" charset="0"/>
                          <a:cs typeface="Times New Roman" panose="02020603050405020304" pitchFamily="18" charset="0"/>
                        </a:rPr>
                        <a:t>Backend: Python-</a:t>
                      </a:r>
                    </a:p>
                    <a:p>
                      <a:r>
                        <a:rPr lang="en-IN" sz="1800" b="0" dirty="0">
                          <a:latin typeface="Times New Roman" panose="02020603050405020304" pitchFamily="18" charset="0"/>
                          <a:cs typeface="Times New Roman" panose="02020603050405020304" pitchFamily="18" charset="0"/>
                        </a:rPr>
                        <a:t>Web framework: Django</a:t>
                      </a:r>
                    </a:p>
                    <a:p>
                      <a:r>
                        <a:rPr lang="en-IN" sz="1800" b="0" dirty="0">
                          <a:latin typeface="Times New Roman" panose="02020603050405020304" pitchFamily="18" charset="0"/>
                          <a:cs typeface="Times New Roman" panose="02020603050405020304" pitchFamily="18" charset="0"/>
                        </a:rPr>
                        <a:t>Frontend: HTML, CSS, Javascript</a:t>
                      </a:r>
                    </a:p>
                    <a:p>
                      <a:r>
                        <a:rPr lang="en-IN" sz="1800" b="0" dirty="0">
                          <a:latin typeface="Times New Roman" panose="02020603050405020304" pitchFamily="18" charset="0"/>
                          <a:cs typeface="Times New Roman" panose="02020603050405020304" pitchFamily="18" charset="0"/>
                        </a:rPr>
                        <a:t>Database: MYSQL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The demerits are limited customization for job filtering, potential inefficiencies and errors in manual data handling, and possible scalability issues affecting performance as user numbers and data volume increase. Enhanced features and better data management practices could address these concerns.</a:t>
                      </a:r>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15873332"/>
                  </a:ext>
                </a:extLst>
              </a:tr>
            </a:tbl>
          </a:graphicData>
        </a:graphic>
      </p:graphicFrame>
    </p:spTree>
    <p:extLst>
      <p:ext uri="{BB962C8B-B14F-4D97-AF65-F5344CB8AC3E}">
        <p14:creationId xmlns:p14="http://schemas.microsoft.com/office/powerpoint/2010/main" val="29157082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10524</TotalTime>
  <Words>1866</Words>
  <Application>Microsoft Office PowerPoint</Application>
  <PresentationFormat>Widescreen</PresentationFormat>
  <Paragraphs>197</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Bahnschrift SemiBold</vt:lpstr>
      <vt:lpstr>Calibri</vt:lpstr>
      <vt:lpstr>Times New Roman</vt:lpstr>
      <vt:lpstr>Office Theme</vt:lpstr>
      <vt:lpstr>A  Presentation on “COLLEGE PLACEMENT PORTAL”  By Vivek Jain                      Mahaveer Mandloi               Vishwa Bhalodia    Under the Guidance of Prof. Suraj Patil </vt:lpstr>
      <vt:lpstr>PowerPoint Presentation</vt:lpstr>
      <vt:lpstr>PowerPoint Presentation</vt:lpstr>
      <vt:lpstr>PowerPoint Presentation</vt:lpstr>
      <vt:lpstr>Outline</vt:lpstr>
      <vt:lpstr>PowerPoint Presentation</vt:lpstr>
      <vt:lpstr>PowerPoint Presentation</vt:lpstr>
      <vt:lpstr> Literature Survey </vt:lpstr>
      <vt:lpstr>Literature Survey</vt:lpstr>
      <vt:lpstr>Literature Survey</vt:lpstr>
      <vt:lpstr>Literature Survey</vt:lpstr>
      <vt:lpstr>Literature Survey</vt:lpstr>
      <vt:lpstr>Proposed Solution</vt:lpstr>
      <vt:lpstr>Proposed Solution</vt:lpstr>
      <vt:lpstr>Software Requirements</vt:lpstr>
      <vt:lpstr> Project Development Timeline  </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Presentation on “TITLE OF PROJECT”  By NAME OF STUDENT    Under the Guidance of NAME OF GUIDE</dc:title>
  <dc:creator>kunal</dc:creator>
  <cp:lastModifiedBy>MAHAVEER MANDLOI - 70552100091</cp:lastModifiedBy>
  <cp:revision>34</cp:revision>
  <dcterms:created xsi:type="dcterms:W3CDTF">2006-08-16T00:00:00Z</dcterms:created>
  <dcterms:modified xsi:type="dcterms:W3CDTF">2024-08-12T06:17:11Z</dcterms:modified>
</cp:coreProperties>
</file>