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  <p:sldId id="275" r:id="rId7"/>
    <p:sldId id="276" r:id="rId8"/>
    <p:sldId id="280" r:id="rId9"/>
    <p:sldId id="260" r:id="rId10"/>
    <p:sldId id="277" r:id="rId11"/>
    <p:sldId id="269" r:id="rId12"/>
    <p:sldId id="270" r:id="rId13"/>
    <p:sldId id="265" r:id="rId14"/>
    <p:sldId id="266" r:id="rId15"/>
    <p:sldId id="281" r:id="rId16"/>
    <p:sldId id="267" r:id="rId17"/>
    <p:sldId id="268" r:id="rId18"/>
    <p:sldId id="273" r:id="rId19"/>
    <p:sldId id="271" r:id="rId20"/>
    <p:sldId id="272" r:id="rId21"/>
    <p:sldId id="258" r:id="rId22"/>
    <p:sldId id="278" r:id="rId23"/>
    <p:sldId id="261" r:id="rId24"/>
    <p:sldId id="279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0DF737-CF95-4B7F-800C-5C8F5CB8C2B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10DF737-CF95-4B7F-800C-5C8F5CB8C2B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F737-CF95-4B7F-800C-5C8F5CB8C2B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0DF737-CF95-4B7F-800C-5C8F5CB8C2BB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B3F2EC-AB77-428A-9D5F-C316FD35E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100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400" dirty="0">
                <a:solidFill>
                  <a:schemeClr val="accent1"/>
                </a:solidFill>
                <a:latin typeface="BinnerD" pitchFamily="34" charset="0"/>
              </a:rPr>
              <a:t>INTRODUCTION TO STL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029200"/>
            <a:ext cx="7010400" cy="66675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Md.</a:t>
            </a:r>
            <a:r>
              <a:rPr lang="en-US" sz="1800" dirty="0" err="1" smtClean="0"/>
              <a:t>MAHBUB</a:t>
            </a:r>
            <a:r>
              <a:rPr lang="en-US" sz="1800" dirty="0" smtClean="0"/>
              <a:t> </a:t>
            </a:r>
            <a:r>
              <a:rPr lang="en-US" sz="1800" dirty="0"/>
              <a:t>ALAM </a:t>
            </a:r>
          </a:p>
          <a:p>
            <a:r>
              <a:rPr lang="en-US" sz="1800" dirty="0" smtClean="0"/>
              <a:t>AFSARUL AMIN 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A86D592-778B-46F7-9B3D-1E0041879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612" y="342900"/>
            <a:ext cx="4040188" cy="685800"/>
          </a:xfrm>
        </p:spPr>
        <p:txBody>
          <a:bodyPr/>
          <a:lstStyle/>
          <a:p>
            <a:r>
              <a:rPr lang="en-US" dirty="0"/>
              <a:t>Pointer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3DF37-3E4E-4BBD-B68C-859EA30982ED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8200" y="342900"/>
            <a:ext cx="4041775" cy="685800"/>
          </a:xfrm>
        </p:spPr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26D85E-B85E-42F5-A605-3C34CE18EF7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4025" y="1143000"/>
            <a:ext cx="4038600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*I;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=array;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Print(*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260612B1-FE50-44B9-9839-69EA90DCA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1143000"/>
            <a:ext cx="4038600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Vector&lt;int&gt;::iterator it</a:t>
            </a:r>
          </a:p>
          <a:p>
            <a:pPr marL="0" indent="0">
              <a:buNone/>
            </a:pPr>
            <a:r>
              <a:rPr lang="en-US" dirty="0"/>
              <a:t>It=</a:t>
            </a:r>
            <a:r>
              <a:rPr lang="en-US" dirty="0" err="1"/>
              <a:t>v.begin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It++;</a:t>
            </a:r>
          </a:p>
          <a:p>
            <a:pPr marL="0" indent="0">
              <a:buNone/>
            </a:pPr>
            <a:r>
              <a:rPr lang="en-US" dirty="0"/>
              <a:t>Print(*it);</a:t>
            </a:r>
          </a:p>
        </p:txBody>
      </p:sp>
    </p:spTree>
    <p:extLst>
      <p:ext uri="{BB962C8B-B14F-4D97-AF65-F5344CB8AC3E}">
        <p14:creationId xmlns:p14="http://schemas.microsoft.com/office/powerpoint/2010/main" xmlns="" val="31515827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73891B-6BC2-49DD-8AD2-43D3179A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4648BE-9EF9-4B3E-9AB1-BE74FF86F4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Deque stands for double-ended queue.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Deque combines the benefit of vector and list.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provides indexed access using indexes(which is not possible using lists)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also provides efficient insertion and deletion in the front (which is not efficient using vectors) and the end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Gill Sans MT (Body)"/>
              </a:rPr>
              <a:t>Same basic functions as vector, in addition to that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600" dirty="0">
                <a:latin typeface="Gill Sans MT (Body)"/>
              </a:rPr>
              <a:t>deque supports </a:t>
            </a:r>
            <a:r>
              <a:rPr lang="en-US" sz="2600" dirty="0" err="1">
                <a:latin typeface="Gill Sans MT (Body)"/>
              </a:rPr>
              <a:t>push_front</a:t>
            </a:r>
            <a:r>
              <a:rPr lang="en-US" sz="2600" dirty="0">
                <a:latin typeface="Gill Sans MT (Body)"/>
              </a:rPr>
              <a:t> and </a:t>
            </a:r>
            <a:r>
              <a:rPr lang="en-US" sz="2600" dirty="0" err="1">
                <a:latin typeface="Gill Sans MT (Body)"/>
              </a:rPr>
              <a:t>pop_front</a:t>
            </a:r>
            <a:r>
              <a:rPr lang="en-US" sz="2600" dirty="0">
                <a:latin typeface="Gill Sans MT (Body)"/>
              </a:rPr>
              <a:t> for insertion and deletion at beginning of deque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1894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8BA84F-6451-4F5C-B33A-BDA1BA4D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2AEDBC-D1EF-41D3-8076-0F7D66BF8E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#include&lt;deque&gt;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Deque&lt;int&gt;</a:t>
            </a:r>
            <a:r>
              <a:rPr lang="en-US" dirty="0" err="1"/>
              <a:t>dq</a:t>
            </a:r>
            <a:r>
              <a:rPr lang="en-US" dirty="0"/>
              <a:t>(5, 69);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dq.push_front</a:t>
            </a:r>
            <a:r>
              <a:rPr lang="en-US" dirty="0"/>
              <a:t>(68);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dq.pop_front</a:t>
            </a:r>
            <a:r>
              <a:rPr lang="en-US" dirty="0"/>
              <a:t>();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F8563B8D-02D0-4D0B-A1A5-5F2C06FD4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4635067"/>
              </p:ext>
            </p:extLst>
          </p:nvPr>
        </p:nvGraphicFramePr>
        <p:xfrm>
          <a:off x="4418527" y="2667000"/>
          <a:ext cx="4267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xmlns="" val="51607028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xmlns="" val="6222398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xmlns="" val="239823903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xmlns="" val="275298274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xmlns="" val="3745637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1722210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57AE7828-2844-497B-8221-F7CA6C265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4862254"/>
              </p:ext>
            </p:extLst>
          </p:nvPr>
        </p:nvGraphicFramePr>
        <p:xfrm>
          <a:off x="3581400" y="3634741"/>
          <a:ext cx="5127936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54656">
                  <a:extLst>
                    <a:ext uri="{9D8B030D-6E8A-4147-A177-3AD203B41FA5}">
                      <a16:colId xmlns:a16="http://schemas.microsoft.com/office/drawing/2014/main" xmlns="" val="314732860"/>
                    </a:ext>
                  </a:extLst>
                </a:gridCol>
                <a:gridCol w="854656">
                  <a:extLst>
                    <a:ext uri="{9D8B030D-6E8A-4147-A177-3AD203B41FA5}">
                      <a16:colId xmlns:a16="http://schemas.microsoft.com/office/drawing/2014/main" xmlns="" val="139904470"/>
                    </a:ext>
                  </a:extLst>
                </a:gridCol>
                <a:gridCol w="854656">
                  <a:extLst>
                    <a:ext uri="{9D8B030D-6E8A-4147-A177-3AD203B41FA5}">
                      <a16:colId xmlns:a16="http://schemas.microsoft.com/office/drawing/2014/main" xmlns="" val="2763602821"/>
                    </a:ext>
                  </a:extLst>
                </a:gridCol>
                <a:gridCol w="854656">
                  <a:extLst>
                    <a:ext uri="{9D8B030D-6E8A-4147-A177-3AD203B41FA5}">
                      <a16:colId xmlns:a16="http://schemas.microsoft.com/office/drawing/2014/main" xmlns="" val="556837381"/>
                    </a:ext>
                  </a:extLst>
                </a:gridCol>
                <a:gridCol w="854656">
                  <a:extLst>
                    <a:ext uri="{9D8B030D-6E8A-4147-A177-3AD203B41FA5}">
                      <a16:colId xmlns:a16="http://schemas.microsoft.com/office/drawing/2014/main" xmlns="" val="1177389769"/>
                    </a:ext>
                  </a:extLst>
                </a:gridCol>
                <a:gridCol w="854656">
                  <a:extLst>
                    <a:ext uri="{9D8B030D-6E8A-4147-A177-3AD203B41FA5}">
                      <a16:colId xmlns:a16="http://schemas.microsoft.com/office/drawing/2014/main" xmlns="" val="102049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2072752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xmlns="" id="{4FBA55ED-6A7F-433D-BAA7-C5F6B2119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3264543"/>
              </p:ext>
            </p:extLst>
          </p:nvPr>
        </p:nvGraphicFramePr>
        <p:xfrm>
          <a:off x="4418526" y="4525010"/>
          <a:ext cx="429081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58162">
                  <a:extLst>
                    <a:ext uri="{9D8B030D-6E8A-4147-A177-3AD203B41FA5}">
                      <a16:colId xmlns:a16="http://schemas.microsoft.com/office/drawing/2014/main" xmlns="" val="2919934452"/>
                    </a:ext>
                  </a:extLst>
                </a:gridCol>
                <a:gridCol w="858162">
                  <a:extLst>
                    <a:ext uri="{9D8B030D-6E8A-4147-A177-3AD203B41FA5}">
                      <a16:colId xmlns:a16="http://schemas.microsoft.com/office/drawing/2014/main" xmlns="" val="2030502792"/>
                    </a:ext>
                  </a:extLst>
                </a:gridCol>
                <a:gridCol w="858162">
                  <a:extLst>
                    <a:ext uri="{9D8B030D-6E8A-4147-A177-3AD203B41FA5}">
                      <a16:colId xmlns:a16="http://schemas.microsoft.com/office/drawing/2014/main" xmlns="" val="3469901734"/>
                    </a:ext>
                  </a:extLst>
                </a:gridCol>
                <a:gridCol w="858162">
                  <a:extLst>
                    <a:ext uri="{9D8B030D-6E8A-4147-A177-3AD203B41FA5}">
                      <a16:colId xmlns:a16="http://schemas.microsoft.com/office/drawing/2014/main" xmlns="" val="3575073625"/>
                    </a:ext>
                  </a:extLst>
                </a:gridCol>
                <a:gridCol w="858162">
                  <a:extLst>
                    <a:ext uri="{9D8B030D-6E8A-4147-A177-3AD203B41FA5}">
                      <a16:colId xmlns:a16="http://schemas.microsoft.com/office/drawing/2014/main" xmlns="" val="330927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4696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37105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B0F69-E4CC-4A85-B628-31A7B2D7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334C6B-94B7-46C3-82EC-87DDD0B3FF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list </a:t>
            </a:r>
            <a:r>
              <a:rPr lang="en-US" dirty="0"/>
              <a:t>class supports a bidirectional, linear list.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Since lists are bidirectional, they may be accessed </a:t>
            </a:r>
            <a:r>
              <a:rPr lang="en-US" b="1" dirty="0"/>
              <a:t>front to back</a:t>
            </a:r>
            <a:r>
              <a:rPr lang="en-US" dirty="0"/>
              <a:t> or </a:t>
            </a:r>
            <a:r>
              <a:rPr lang="en-US" b="1" dirty="0"/>
              <a:t>back to front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Bidirectional iterators are used to traverse the container in both directions.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Include header “</a:t>
            </a:r>
            <a:r>
              <a:rPr lang="en-US" b="1" dirty="0"/>
              <a:t>&lt;list&gt;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/>
              <a:t>when using lists.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Gill Sans MT (Body)"/>
              </a:rPr>
              <a:t>Some functions of the class list</a:t>
            </a:r>
          </a:p>
          <a:p>
            <a:pPr marL="600075" lvl="1">
              <a:buFont typeface="Times" charset="0"/>
              <a:buChar char="-"/>
              <a:defRPr/>
            </a:pPr>
            <a:r>
              <a:rPr lang="en-US" sz="2600" b="1" dirty="0" err="1">
                <a:latin typeface="Gill Sans MT (Body)"/>
              </a:rPr>
              <a:t>push_front</a:t>
            </a:r>
            <a:r>
              <a:rPr lang="en-US" sz="2600" b="1" dirty="0">
                <a:latin typeface="Gill Sans MT (Body)"/>
              </a:rPr>
              <a:t>,  </a:t>
            </a:r>
            <a:r>
              <a:rPr lang="en-US" sz="2600" b="1" dirty="0" err="1">
                <a:latin typeface="Gill Sans MT (Body)"/>
              </a:rPr>
              <a:t>pop_front</a:t>
            </a:r>
            <a:r>
              <a:rPr lang="en-US" sz="2600" b="1" dirty="0">
                <a:latin typeface="Gill Sans MT (Body)"/>
              </a:rPr>
              <a:t>,  remove,  unique,  merge, reverse and sort…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37185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7D302-104F-4648-9325-C59466FD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6B67C3-F2BA-4848-A3D3-D6E8FD4C93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#include&lt;list&gt;</a:t>
            </a:r>
          </a:p>
          <a:p>
            <a:pPr marL="0" indent="0">
              <a:buNone/>
            </a:pPr>
            <a:r>
              <a:rPr lang="en-US" sz="1400" b="1" dirty="0"/>
              <a:t>Using namespace std;</a:t>
            </a:r>
          </a:p>
          <a:p>
            <a:pPr marL="0" indent="0">
              <a:buNone/>
            </a:pPr>
            <a:r>
              <a:rPr lang="en-US" sz="1400" b="1" dirty="0"/>
              <a:t>Int main(){</a:t>
            </a:r>
          </a:p>
          <a:p>
            <a:pPr marL="0" indent="0">
              <a:buNone/>
            </a:pPr>
            <a:r>
              <a:rPr lang="en-US" sz="1400" b="1" dirty="0"/>
              <a:t> Int list&lt;int&gt;li1,li2;</a:t>
            </a:r>
          </a:p>
          <a:p>
            <a:pPr marL="0" indent="0">
              <a:buNone/>
            </a:pPr>
            <a:r>
              <a:rPr lang="en-US" sz="1400" b="1" dirty="0"/>
              <a:t> for(int </a:t>
            </a:r>
            <a:r>
              <a:rPr lang="en-US" sz="1400" b="1" dirty="0" err="1"/>
              <a:t>i</a:t>
            </a:r>
            <a:r>
              <a:rPr lang="en-US" sz="1400" b="1" dirty="0"/>
              <a:t>=0;i&lt;10;i++){</a:t>
            </a:r>
          </a:p>
          <a:p>
            <a:pPr marL="0" indent="0">
              <a:buNone/>
            </a:pPr>
            <a:r>
              <a:rPr lang="en-US" sz="1400" b="1" dirty="0"/>
              <a:t>     li1.push_back(</a:t>
            </a:r>
            <a:r>
              <a:rPr lang="en-US" sz="1400" b="1" dirty="0" err="1"/>
              <a:t>i</a:t>
            </a:r>
            <a:r>
              <a:rPr lang="en-US" sz="1400" b="1" dirty="0"/>
              <a:t> * 2);</a:t>
            </a:r>
          </a:p>
          <a:p>
            <a:pPr marL="0" indent="0">
              <a:buNone/>
            </a:pPr>
            <a:r>
              <a:rPr lang="en-US" sz="1400" b="1" dirty="0"/>
              <a:t>     li2.push_front(</a:t>
            </a:r>
            <a:r>
              <a:rPr lang="en-US" sz="1400" b="1" dirty="0" err="1"/>
              <a:t>i</a:t>
            </a:r>
            <a:r>
              <a:rPr lang="en-US" sz="1400" b="1" dirty="0"/>
              <a:t>* 3);</a:t>
            </a:r>
          </a:p>
          <a:p>
            <a:pPr marL="0" indent="0">
              <a:buNone/>
            </a:pPr>
            <a:r>
              <a:rPr lang="en-US" sz="1400" b="1" dirty="0"/>
              <a:t>     }</a:t>
            </a:r>
          </a:p>
          <a:p>
            <a:pPr marL="0" indent="0">
              <a:buNone/>
            </a:pPr>
            <a:r>
              <a:rPr lang="en-US" sz="1400" b="1" dirty="0"/>
              <a:t>  list&lt;int&gt;:: iterator it;</a:t>
            </a:r>
          </a:p>
          <a:p>
            <a:pPr marL="0" indent="0">
              <a:buNone/>
            </a:pPr>
            <a:r>
              <a:rPr lang="en-US" sz="1400" b="1" dirty="0"/>
              <a:t>  </a:t>
            </a:r>
            <a:r>
              <a:rPr lang="en-US" sz="1400" b="1" dirty="0" err="1"/>
              <a:t>cout</a:t>
            </a:r>
            <a:r>
              <a:rPr lang="en-US" sz="1400" b="1" dirty="0"/>
              <a:t>&lt;&lt;“list 1 is : ”;</a:t>
            </a:r>
          </a:p>
          <a:p>
            <a:pPr marL="0" indent="0">
              <a:buNone/>
            </a:pPr>
            <a:r>
              <a:rPr lang="en-US" sz="1400" b="1" dirty="0"/>
              <a:t>  for(it= li1.begin(); it!=li1.end(); it++){</a:t>
            </a:r>
          </a:p>
          <a:p>
            <a:pPr marL="0" indent="0">
              <a:buNone/>
            </a:pPr>
            <a:r>
              <a:rPr lang="en-US" sz="1400" b="1" dirty="0"/>
              <a:t>        </a:t>
            </a:r>
            <a:r>
              <a:rPr lang="en-US" sz="1400" b="1" dirty="0" err="1"/>
              <a:t>cout</a:t>
            </a:r>
            <a:r>
              <a:rPr lang="en-US" sz="1400" b="1" dirty="0"/>
              <a:t>&lt;&lt;‘\t’&lt;&lt;*it;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1600" dirty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1400" b="1" dirty="0" err="1"/>
              <a:t>cout</a:t>
            </a:r>
            <a:r>
              <a:rPr lang="en-US" sz="1400" b="1" dirty="0"/>
              <a:t>&lt;&lt;“list 2 is :”;</a:t>
            </a:r>
          </a:p>
          <a:p>
            <a:pPr marL="0" indent="0">
              <a:buNone/>
            </a:pPr>
            <a:r>
              <a:rPr lang="en-US" sz="1400" b="1" dirty="0"/>
              <a:t> for(it= li2.begin(); it!=li2.end(); it++){</a:t>
            </a:r>
          </a:p>
          <a:p>
            <a:pPr marL="0" indent="0">
              <a:buNone/>
            </a:pPr>
            <a:r>
              <a:rPr lang="en-US" sz="1400" b="1" dirty="0"/>
              <a:t>        </a:t>
            </a:r>
            <a:r>
              <a:rPr lang="en-US" sz="1400" b="1" dirty="0" err="1"/>
              <a:t>cout</a:t>
            </a:r>
            <a:r>
              <a:rPr lang="en-US" sz="1400" b="1" dirty="0"/>
              <a:t>&lt;&lt;‘\t’&lt;&lt;*it;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b="1" dirty="0"/>
              <a:t> return 0;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BBB8A9-EF63-4D9D-9F84-562F2005E93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038600" y="1216152"/>
            <a:ext cx="4635246" cy="4937760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OUTPUT: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li1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li2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0FF09BC9-0FC3-427C-BA80-4BE36A10FDA2}"/>
              </a:ext>
            </a:extLst>
          </p:cNvPr>
          <p:cNvSpPr/>
          <p:nvPr/>
        </p:nvSpPr>
        <p:spPr>
          <a:xfrm>
            <a:off x="4521385" y="2091658"/>
            <a:ext cx="384046" cy="1524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5C40980F-4F7E-4945-9B5A-294DF86BD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3476704"/>
              </p:ext>
            </p:extLst>
          </p:nvPr>
        </p:nvGraphicFramePr>
        <p:xfrm>
          <a:off x="4927968" y="1982438"/>
          <a:ext cx="4216034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8913">
                  <a:extLst>
                    <a:ext uri="{9D8B030D-6E8A-4147-A177-3AD203B41FA5}">
                      <a16:colId xmlns:a16="http://schemas.microsoft.com/office/drawing/2014/main" xmlns="" val="3750819937"/>
                    </a:ext>
                  </a:extLst>
                </a:gridCol>
                <a:gridCol w="358913">
                  <a:extLst>
                    <a:ext uri="{9D8B030D-6E8A-4147-A177-3AD203B41FA5}">
                      <a16:colId xmlns:a16="http://schemas.microsoft.com/office/drawing/2014/main" xmlns="" val="3138004879"/>
                    </a:ext>
                  </a:extLst>
                </a:gridCol>
                <a:gridCol w="358913">
                  <a:extLst>
                    <a:ext uri="{9D8B030D-6E8A-4147-A177-3AD203B41FA5}">
                      <a16:colId xmlns:a16="http://schemas.microsoft.com/office/drawing/2014/main" xmlns="" val="3928149555"/>
                    </a:ext>
                  </a:extLst>
                </a:gridCol>
                <a:gridCol w="358913">
                  <a:extLst>
                    <a:ext uri="{9D8B030D-6E8A-4147-A177-3AD203B41FA5}">
                      <a16:colId xmlns:a16="http://schemas.microsoft.com/office/drawing/2014/main" xmlns="" val="3979278955"/>
                    </a:ext>
                  </a:extLst>
                </a:gridCol>
                <a:gridCol w="438472">
                  <a:extLst>
                    <a:ext uri="{9D8B030D-6E8A-4147-A177-3AD203B41FA5}">
                      <a16:colId xmlns:a16="http://schemas.microsoft.com/office/drawing/2014/main" xmlns="" val="4345438"/>
                    </a:ext>
                  </a:extLst>
                </a:gridCol>
                <a:gridCol w="468382">
                  <a:extLst>
                    <a:ext uri="{9D8B030D-6E8A-4147-A177-3AD203B41FA5}">
                      <a16:colId xmlns:a16="http://schemas.microsoft.com/office/drawing/2014/main" xmlns="" val="2381884161"/>
                    </a:ext>
                  </a:extLst>
                </a:gridCol>
                <a:gridCol w="468382">
                  <a:extLst>
                    <a:ext uri="{9D8B030D-6E8A-4147-A177-3AD203B41FA5}">
                      <a16:colId xmlns:a16="http://schemas.microsoft.com/office/drawing/2014/main" xmlns="" val="1646608238"/>
                    </a:ext>
                  </a:extLst>
                </a:gridCol>
                <a:gridCol w="468382">
                  <a:extLst>
                    <a:ext uri="{9D8B030D-6E8A-4147-A177-3AD203B41FA5}">
                      <a16:colId xmlns:a16="http://schemas.microsoft.com/office/drawing/2014/main" xmlns="" val="2665532434"/>
                    </a:ext>
                  </a:extLst>
                </a:gridCol>
                <a:gridCol w="468382">
                  <a:extLst>
                    <a:ext uri="{9D8B030D-6E8A-4147-A177-3AD203B41FA5}">
                      <a16:colId xmlns:a16="http://schemas.microsoft.com/office/drawing/2014/main" xmlns="" val="2583683926"/>
                    </a:ext>
                  </a:extLst>
                </a:gridCol>
                <a:gridCol w="468382">
                  <a:extLst>
                    <a:ext uri="{9D8B030D-6E8A-4147-A177-3AD203B41FA5}">
                      <a16:colId xmlns:a16="http://schemas.microsoft.com/office/drawing/2014/main" xmlns="" val="477780879"/>
                    </a:ext>
                  </a:extLst>
                </a:gridCol>
              </a:tblGrid>
              <a:tr h="4559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8936203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DDFB50D4-3BDB-4F1A-A556-21B002443961}"/>
              </a:ext>
            </a:extLst>
          </p:cNvPr>
          <p:cNvSpPr/>
          <p:nvPr/>
        </p:nvSpPr>
        <p:spPr>
          <a:xfrm>
            <a:off x="4498848" y="3276600"/>
            <a:ext cx="384046" cy="1524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CEDE245-B072-4B46-A669-5962E385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431" y="3087601"/>
            <a:ext cx="4279763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85339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BDB6CF2A-69D5-4355-BB2A-08ABBD3F7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3732059"/>
              </p:ext>
            </p:extLst>
          </p:nvPr>
        </p:nvGraphicFramePr>
        <p:xfrm>
          <a:off x="2819400" y="5562600"/>
          <a:ext cx="4876803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xmlns="" val="214075126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xmlns="" val="358243495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xmlns="" val="27169762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xmlns="" val="24885143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xmlns="" val="127544728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xmlns="" val="117165522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xmlns="" val="104988241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xmlns="" val="57082225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xmlns="" val="333565452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8289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xmlns="" id="{32A32632-2859-4982-8CCB-8DA51146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list operation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120EC3-5BD9-4C64-B271-CC915211F4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        li</a:t>
            </a:r>
          </a:p>
          <a:p>
            <a:pPr marL="0" indent="0">
              <a:buNone/>
            </a:pPr>
            <a:r>
              <a:rPr lang="en-US" b="1" dirty="0"/>
              <a:t>             li2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li.unique</a:t>
            </a:r>
            <a:r>
              <a:rPr lang="en-US" b="1" dirty="0"/>
              <a:t>(); 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b="1" dirty="0" err="1"/>
              <a:t>li.remove</a:t>
            </a:r>
            <a:r>
              <a:rPr lang="en-US" b="1" dirty="0"/>
              <a:t>(55);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b="1" dirty="0" err="1"/>
              <a:t>li.sort</a:t>
            </a:r>
            <a:r>
              <a:rPr lang="en-US" b="1" dirty="0"/>
              <a:t>();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b="1" dirty="0" err="1"/>
              <a:t>li.reverse</a:t>
            </a:r>
            <a:r>
              <a:rPr lang="en-US" b="1" dirty="0"/>
              <a:t>();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li.merge</a:t>
            </a:r>
            <a:r>
              <a:rPr lang="en-US" b="1" dirty="0"/>
              <a:t>(li2);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B5F9774A-AFFD-4F91-9D88-58AB2F838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3127563"/>
              </p:ext>
            </p:extLst>
          </p:nvPr>
        </p:nvGraphicFramePr>
        <p:xfrm>
          <a:off x="3014732" y="1224987"/>
          <a:ext cx="364793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5293">
                  <a:extLst>
                    <a:ext uri="{9D8B030D-6E8A-4147-A177-3AD203B41FA5}">
                      <a16:colId xmlns:a16="http://schemas.microsoft.com/office/drawing/2014/main" xmlns="" val="2667915351"/>
                    </a:ext>
                  </a:extLst>
                </a:gridCol>
                <a:gridCol w="603568">
                  <a:extLst>
                    <a:ext uri="{9D8B030D-6E8A-4147-A177-3AD203B41FA5}">
                      <a16:colId xmlns:a16="http://schemas.microsoft.com/office/drawing/2014/main" xmlns="" val="214299961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xmlns="" val="2259009723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xmlns="" val="2796379138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xmlns="" val="1114655607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xmlns="" val="1488940349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xmlns="" val="20014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7364163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B0079092-1580-4013-981B-CE3550B063E2}"/>
              </a:ext>
            </a:extLst>
          </p:cNvPr>
          <p:cNvSpPr/>
          <p:nvPr/>
        </p:nvSpPr>
        <p:spPr>
          <a:xfrm>
            <a:off x="2057400" y="1302769"/>
            <a:ext cx="685800" cy="271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xmlns="" id="{85EF2596-1011-477A-96F2-A3C7E2ABB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5655120"/>
              </p:ext>
            </p:extLst>
          </p:nvPr>
        </p:nvGraphicFramePr>
        <p:xfrm>
          <a:off x="2743200" y="2636126"/>
          <a:ext cx="364793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7989">
                  <a:extLst>
                    <a:ext uri="{9D8B030D-6E8A-4147-A177-3AD203B41FA5}">
                      <a16:colId xmlns:a16="http://schemas.microsoft.com/office/drawing/2014/main" xmlns="" val="2059696116"/>
                    </a:ext>
                  </a:extLst>
                </a:gridCol>
                <a:gridCol w="607989">
                  <a:extLst>
                    <a:ext uri="{9D8B030D-6E8A-4147-A177-3AD203B41FA5}">
                      <a16:colId xmlns:a16="http://schemas.microsoft.com/office/drawing/2014/main" xmlns="" val="3226056216"/>
                    </a:ext>
                  </a:extLst>
                </a:gridCol>
                <a:gridCol w="607989">
                  <a:extLst>
                    <a:ext uri="{9D8B030D-6E8A-4147-A177-3AD203B41FA5}">
                      <a16:colId xmlns:a16="http://schemas.microsoft.com/office/drawing/2014/main" xmlns="" val="898201162"/>
                    </a:ext>
                  </a:extLst>
                </a:gridCol>
                <a:gridCol w="607989">
                  <a:extLst>
                    <a:ext uri="{9D8B030D-6E8A-4147-A177-3AD203B41FA5}">
                      <a16:colId xmlns:a16="http://schemas.microsoft.com/office/drawing/2014/main" xmlns="" val="960848023"/>
                    </a:ext>
                  </a:extLst>
                </a:gridCol>
                <a:gridCol w="607989">
                  <a:extLst>
                    <a:ext uri="{9D8B030D-6E8A-4147-A177-3AD203B41FA5}">
                      <a16:colId xmlns:a16="http://schemas.microsoft.com/office/drawing/2014/main" xmlns="" val="3428415804"/>
                    </a:ext>
                  </a:extLst>
                </a:gridCol>
                <a:gridCol w="607989">
                  <a:extLst>
                    <a:ext uri="{9D8B030D-6E8A-4147-A177-3AD203B41FA5}">
                      <a16:colId xmlns:a16="http://schemas.microsoft.com/office/drawing/2014/main" xmlns="" val="3179545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8990154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xmlns="" id="{1720E0C0-E19A-4CE0-B371-9BB867FB3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5360309"/>
              </p:ext>
            </p:extLst>
          </p:nvPr>
        </p:nvGraphicFramePr>
        <p:xfrm>
          <a:off x="2745617" y="3311050"/>
          <a:ext cx="3652765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0553">
                  <a:extLst>
                    <a:ext uri="{9D8B030D-6E8A-4147-A177-3AD203B41FA5}">
                      <a16:colId xmlns:a16="http://schemas.microsoft.com/office/drawing/2014/main" xmlns="" val="3885490146"/>
                    </a:ext>
                  </a:extLst>
                </a:gridCol>
                <a:gridCol w="730553">
                  <a:extLst>
                    <a:ext uri="{9D8B030D-6E8A-4147-A177-3AD203B41FA5}">
                      <a16:colId xmlns:a16="http://schemas.microsoft.com/office/drawing/2014/main" xmlns="" val="2359999032"/>
                    </a:ext>
                  </a:extLst>
                </a:gridCol>
                <a:gridCol w="730553">
                  <a:extLst>
                    <a:ext uri="{9D8B030D-6E8A-4147-A177-3AD203B41FA5}">
                      <a16:colId xmlns:a16="http://schemas.microsoft.com/office/drawing/2014/main" xmlns="" val="558929195"/>
                    </a:ext>
                  </a:extLst>
                </a:gridCol>
                <a:gridCol w="730553">
                  <a:extLst>
                    <a:ext uri="{9D8B030D-6E8A-4147-A177-3AD203B41FA5}">
                      <a16:colId xmlns:a16="http://schemas.microsoft.com/office/drawing/2014/main" xmlns="" val="410177828"/>
                    </a:ext>
                  </a:extLst>
                </a:gridCol>
                <a:gridCol w="730553">
                  <a:extLst>
                    <a:ext uri="{9D8B030D-6E8A-4147-A177-3AD203B41FA5}">
                      <a16:colId xmlns:a16="http://schemas.microsoft.com/office/drawing/2014/main" xmlns="" val="218907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9428753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xmlns="" id="{B4CD1395-C22D-4A6D-AC64-877F84879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21210"/>
              </p:ext>
            </p:extLst>
          </p:nvPr>
        </p:nvGraphicFramePr>
        <p:xfrm>
          <a:off x="2743200" y="4066306"/>
          <a:ext cx="419100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1553159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3024764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101989291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2153799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683881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338750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F1E1B34B-B3F4-4AE2-90E7-D94834B67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5072503"/>
              </p:ext>
            </p:extLst>
          </p:nvPr>
        </p:nvGraphicFramePr>
        <p:xfrm>
          <a:off x="2743200" y="4821562"/>
          <a:ext cx="3652765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0553">
                  <a:extLst>
                    <a:ext uri="{9D8B030D-6E8A-4147-A177-3AD203B41FA5}">
                      <a16:colId xmlns:a16="http://schemas.microsoft.com/office/drawing/2014/main" xmlns="" val="2140751263"/>
                    </a:ext>
                  </a:extLst>
                </a:gridCol>
                <a:gridCol w="730553">
                  <a:extLst>
                    <a:ext uri="{9D8B030D-6E8A-4147-A177-3AD203B41FA5}">
                      <a16:colId xmlns:a16="http://schemas.microsoft.com/office/drawing/2014/main" xmlns="" val="3582434953"/>
                    </a:ext>
                  </a:extLst>
                </a:gridCol>
                <a:gridCol w="730553">
                  <a:extLst>
                    <a:ext uri="{9D8B030D-6E8A-4147-A177-3AD203B41FA5}">
                      <a16:colId xmlns:a16="http://schemas.microsoft.com/office/drawing/2014/main" xmlns="" val="2716976262"/>
                    </a:ext>
                  </a:extLst>
                </a:gridCol>
                <a:gridCol w="730553">
                  <a:extLst>
                    <a:ext uri="{9D8B030D-6E8A-4147-A177-3AD203B41FA5}">
                      <a16:colId xmlns:a16="http://schemas.microsoft.com/office/drawing/2014/main" xmlns="" val="2488514323"/>
                    </a:ext>
                  </a:extLst>
                </a:gridCol>
                <a:gridCol w="730553">
                  <a:extLst>
                    <a:ext uri="{9D8B030D-6E8A-4147-A177-3AD203B41FA5}">
                      <a16:colId xmlns:a16="http://schemas.microsoft.com/office/drawing/2014/main" xmlns="" val="1275447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82893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xmlns="" id="{61C21E5B-B12A-4104-B351-C986A7AD5E09}"/>
              </a:ext>
            </a:extLst>
          </p:cNvPr>
          <p:cNvSpPr/>
          <p:nvPr/>
        </p:nvSpPr>
        <p:spPr>
          <a:xfrm>
            <a:off x="2122326" y="1736922"/>
            <a:ext cx="685800" cy="271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xmlns="" id="{8DB119D9-7711-4263-8ED4-393CD25BF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9586719"/>
              </p:ext>
            </p:extLst>
          </p:nvPr>
        </p:nvGraphicFramePr>
        <p:xfrm>
          <a:off x="3014732" y="1788072"/>
          <a:ext cx="2303217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5293">
                  <a:extLst>
                    <a:ext uri="{9D8B030D-6E8A-4147-A177-3AD203B41FA5}">
                      <a16:colId xmlns:a16="http://schemas.microsoft.com/office/drawing/2014/main" xmlns="" val="2667915351"/>
                    </a:ext>
                  </a:extLst>
                </a:gridCol>
                <a:gridCol w="603568">
                  <a:extLst>
                    <a:ext uri="{9D8B030D-6E8A-4147-A177-3AD203B41FA5}">
                      <a16:colId xmlns:a16="http://schemas.microsoft.com/office/drawing/2014/main" xmlns="" val="214299961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xmlns="" val="2259009723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xmlns="" val="279637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736416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819401" y="5562600"/>
          <a:ext cx="533400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67"/>
                <a:gridCol w="592667"/>
                <a:gridCol w="592667"/>
                <a:gridCol w="592667"/>
                <a:gridCol w="592667"/>
                <a:gridCol w="592667"/>
                <a:gridCol w="592667"/>
                <a:gridCol w="592667"/>
                <a:gridCol w="59266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75545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59548F-9E06-4E91-926D-0C44BC0C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B7C999-DB32-4049-AF6A-DB0DBEB644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b="1" dirty="0"/>
              <a:t>Map</a:t>
            </a:r>
            <a:r>
              <a:rPr lang="en-US" dirty="0"/>
              <a:t> stores pairs. A pair consists of a </a:t>
            </a:r>
            <a:r>
              <a:rPr lang="en-US" b="1" dirty="0"/>
              <a:t>key object </a:t>
            </a:r>
            <a:r>
              <a:rPr lang="en-US" dirty="0"/>
              <a:t>and a </a:t>
            </a:r>
            <a:r>
              <a:rPr lang="en-US" b="1" dirty="0"/>
              <a:t>value object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key object </a:t>
            </a:r>
            <a:r>
              <a:rPr lang="en-US" dirty="0"/>
              <a:t>contains a key that will be searched for. The </a:t>
            </a:r>
            <a:r>
              <a:rPr lang="en-US" b="1" dirty="0"/>
              <a:t>value object </a:t>
            </a:r>
            <a:r>
              <a:rPr lang="en-US" dirty="0"/>
              <a:t>contains additional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key object </a:t>
            </a:r>
            <a:r>
              <a:rPr lang="en-US" dirty="0"/>
              <a:t>can be strings, numbers, or object of more complex classes. The </a:t>
            </a:r>
            <a:r>
              <a:rPr lang="en-US" b="1" dirty="0"/>
              <a:t>values</a:t>
            </a:r>
            <a:r>
              <a:rPr lang="en-US" dirty="0"/>
              <a:t> are often strings or numbers but they can also be objects or even containers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Include header “</a:t>
            </a:r>
            <a:r>
              <a:rPr lang="en-US" b="1" dirty="0"/>
              <a:t>&lt;map&gt;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/>
              <a:t>when using map.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Gill Sans MT (Body)"/>
              </a:rPr>
              <a:t>Some functions of the class map</a:t>
            </a:r>
          </a:p>
          <a:p>
            <a:pPr marL="600075" lvl="1">
              <a:buFont typeface="Times" charset="0"/>
              <a:buChar char="-"/>
              <a:defRPr/>
            </a:pPr>
            <a:r>
              <a:rPr lang="en-US" sz="2600" b="1" dirty="0">
                <a:latin typeface="Gill Sans MT (Body)"/>
              </a:rPr>
              <a:t>pair insert , </a:t>
            </a:r>
            <a:r>
              <a:rPr lang="en-US" sz="2600" b="1" dirty="0" err="1">
                <a:latin typeface="Gill Sans MT (Body)"/>
              </a:rPr>
              <a:t>max_size</a:t>
            </a:r>
            <a:r>
              <a:rPr lang="en-US" sz="2600" b="1" dirty="0">
                <a:latin typeface="Gill Sans MT (Body)"/>
              </a:rPr>
              <a:t> , clear, find…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13748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4B9FE-5F7D-425A-9FE0-CD6DC364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Map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219200"/>
            <a:ext cx="7467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#include 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iostream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#include &lt;iterator&gt;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#include &lt;map&gt;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main()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map&lt;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m;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m.insert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(pair&lt;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&gt;(1, 40));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m.insert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(pair&lt;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&gt;(2, 30));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m.insert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(pair&lt;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&gt;(3, 60));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m.insert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(pair&lt;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&gt;(4, 20));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m.insert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(pair&lt;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&gt;(5, 50));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m.insert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(pair&lt;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&gt;(6, 50));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m.insert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(pair&lt;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&gt;(7, 10));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map&lt;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&gt;::iterator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&lt;&lt; "\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nThe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map m is : \n";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&lt;&lt; "\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tELEMENT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\n";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m.begin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!=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m.end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++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&lt;&lt; '\t'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-&gt;first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&lt;&lt; '\t'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-&gt;second &lt;&lt; '\n';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 Unicode MS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4072785"/>
              </p:ext>
            </p:extLst>
          </p:nvPr>
        </p:nvGraphicFramePr>
        <p:xfrm>
          <a:off x="4495800" y="1219200"/>
          <a:ext cx="45720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1818042270"/>
                    </a:ext>
                  </a:extLst>
                </a:gridCol>
              </a:tblGrid>
              <a:tr h="388620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Output :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The map m is :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KEY ELEMENT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1 40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2 30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3 60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4 20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5 50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6 50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7 10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5998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525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98C01-94DB-438A-8F33-24ABED97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408C6A-5D2B-43CB-8F99-6DECADD511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343400" cy="493776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Last-in-first-out data structure.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Header file &lt;stack&gt;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Example of creating stacks</a:t>
            </a:r>
          </a:p>
          <a:p>
            <a:pPr marL="0" indent="0">
              <a:buNone/>
            </a:pPr>
            <a:r>
              <a:rPr lang="en-US" dirty="0"/>
              <a:t>	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#include&lt;stack&gt;</a:t>
            </a:r>
          </a:p>
          <a:p>
            <a:pPr marL="0" indent="0">
              <a:buNone/>
            </a:pPr>
            <a:r>
              <a:rPr lang="en-US" dirty="0"/>
              <a:t>	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/>
              <a:t>	             stack&lt;int&gt; s;</a:t>
            </a:r>
          </a:p>
          <a:p>
            <a:pPr marL="0" indent="0">
              <a:buNone/>
            </a:pPr>
            <a:r>
              <a:rPr lang="en-US" dirty="0"/>
              <a:t>	             </a:t>
            </a:r>
            <a:r>
              <a:rPr lang="en-US" dirty="0" err="1"/>
              <a:t>s.push</a:t>
            </a:r>
            <a:r>
              <a:rPr lang="en-US" dirty="0"/>
              <a:t>(5);</a:t>
            </a:r>
          </a:p>
          <a:p>
            <a:pPr marL="0" indent="0">
              <a:buNone/>
            </a:pPr>
            <a:r>
              <a:rPr lang="en-US" dirty="0"/>
              <a:t>	             </a:t>
            </a:r>
            <a:r>
              <a:rPr lang="en-US" dirty="0" err="1"/>
              <a:t>s.push</a:t>
            </a:r>
            <a:r>
              <a:rPr lang="en-US" dirty="0"/>
              <a:t>(7);</a:t>
            </a:r>
          </a:p>
          <a:p>
            <a:pPr marL="0" indent="0">
              <a:buNone/>
            </a:pPr>
            <a:r>
              <a:rPr lang="en-US" dirty="0"/>
              <a:t>	             </a:t>
            </a:r>
            <a:r>
              <a:rPr lang="en-US" dirty="0" err="1"/>
              <a:t>s.push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	             </a:t>
            </a:r>
            <a:r>
              <a:rPr lang="en-US" dirty="0" err="1"/>
              <a:t>s.top</a:t>
            </a:r>
            <a:r>
              <a:rPr lang="en-US" dirty="0"/>
              <a:t>(9);</a:t>
            </a:r>
          </a:p>
          <a:p>
            <a:pPr marL="0" indent="0">
              <a:buNone/>
            </a:pPr>
            <a:r>
              <a:rPr lang="en-US" dirty="0"/>
              <a:t>	             </a:t>
            </a:r>
            <a:r>
              <a:rPr lang="en-US" dirty="0" err="1"/>
              <a:t>s.pop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             </a:t>
            </a:r>
            <a:r>
              <a:rPr lang="en-US" dirty="0" err="1"/>
              <a:t>s.pop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return 0;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A09B77-8C6D-41A7-8CA7-DD38B6C8BDC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2000" y="1219200"/>
            <a:ext cx="4041648" cy="49377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/>
              <a:t>OUTPUT: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sz="3200" b="1" dirty="0"/>
              <a:t>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C68EB179-347B-4B21-BA03-BC3E052838FC}"/>
              </a:ext>
            </a:extLst>
          </p:cNvPr>
          <p:cNvSpPr/>
          <p:nvPr/>
        </p:nvSpPr>
        <p:spPr>
          <a:xfrm>
            <a:off x="4953000" y="17526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C2EA7C50-0162-4218-AA50-9A6B9D6F6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2325753"/>
              </p:ext>
            </p:extLst>
          </p:nvPr>
        </p:nvGraphicFramePr>
        <p:xfrm>
          <a:off x="5571186" y="1473200"/>
          <a:ext cx="60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1582838604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9138896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589539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9847263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xmlns="" id="{0E56E409-893E-4D5C-A73B-4FA4C1F4D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7583382"/>
              </p:ext>
            </p:extLst>
          </p:nvPr>
        </p:nvGraphicFramePr>
        <p:xfrm>
          <a:off x="6415825" y="1473200"/>
          <a:ext cx="60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1582838604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9138896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589539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984726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xmlns="" id="{1626006A-0AAD-4BA2-8F71-8D5E65A9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78551"/>
              </p:ext>
            </p:extLst>
          </p:nvPr>
        </p:nvGraphicFramePr>
        <p:xfrm>
          <a:off x="7260464" y="1473200"/>
          <a:ext cx="4722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25">
                  <a:extLst>
                    <a:ext uri="{9D8B030D-6E8A-4147-A177-3AD203B41FA5}">
                      <a16:colId xmlns:a16="http://schemas.microsoft.com/office/drawing/2014/main" xmlns="" val="15828386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98472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9492058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xmlns="" id="{526069FD-3063-4BBE-BADB-6D0BB5FDA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8017784"/>
              </p:ext>
            </p:extLst>
          </p:nvPr>
        </p:nvGraphicFramePr>
        <p:xfrm>
          <a:off x="7848600" y="1473200"/>
          <a:ext cx="4722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25">
                  <a:extLst>
                    <a:ext uri="{9D8B030D-6E8A-4147-A177-3AD203B41FA5}">
                      <a16:colId xmlns:a16="http://schemas.microsoft.com/office/drawing/2014/main" xmlns="" val="2329039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7691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696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C8351-5693-442E-9763-D52C479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4308EF-9C92-4DD8-9670-E07F3E1C18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First-in-First-out data structure.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Header file&lt;queue&gt;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#include&lt;queue&gt;</a:t>
            </a:r>
          </a:p>
          <a:p>
            <a:pPr marL="0" indent="0">
              <a:buNone/>
            </a:pPr>
            <a:r>
              <a:rPr lang="en-US" dirty="0"/>
              <a:t>	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/>
              <a:t>		queue&lt;</a:t>
            </a:r>
            <a:r>
              <a:rPr lang="en-US" dirty="0" err="1"/>
              <a:t>int</a:t>
            </a:r>
            <a:r>
              <a:rPr lang="en-US" dirty="0"/>
              <a:t>&gt; q;</a:t>
            </a:r>
          </a:p>
          <a:p>
            <a:pPr marL="0" indent="0">
              <a:buNone/>
            </a:pPr>
            <a:r>
              <a:rPr lang="en-US" dirty="0"/>
              <a:t>		return 0;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3248591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STL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standard template library (STL) is a set of C++ template classes to provide common programming data structures and functions such as lists , stacks , arrays etc.</a:t>
            </a:r>
          </a:p>
          <a:p>
            <a:r>
              <a:rPr lang="en-US" dirty="0"/>
              <a:t>It is a library of container class , algorithms , and </a:t>
            </a:r>
            <a:r>
              <a:rPr lang="en-US" dirty="0" err="1"/>
              <a:t>iterators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b="1" dirty="0"/>
              <a:t>STL has four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Algorithms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Containers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Iterators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F5647-85D6-4A26-9B31-26DAEFAF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7.Priority_queue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1513CB-F506-420A-AFEF-7148DBD3F9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Insertions are done in a sorted order</a:t>
            </a:r>
          </a:p>
          <a:p>
            <a:pPr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elements with the highest priority are removed first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Header file &lt;queue&gt;</a:t>
            </a:r>
          </a:p>
        </p:txBody>
      </p:sp>
    </p:spTree>
    <p:extLst>
      <p:ext uri="{BB962C8B-B14F-4D97-AF65-F5344CB8AC3E}">
        <p14:creationId xmlns:p14="http://schemas.microsoft.com/office/powerpoint/2010/main" xmlns="" val="3626717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gerianD" pitchFamily="82" charset="0"/>
              </a:rPr>
              <a:t>What is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The header algorithm defines a collection of functions especially designed to be used on ranges of </a:t>
            </a:r>
            <a:r>
              <a:rPr lang="en-US" dirty="0" smtClean="0"/>
              <a:t>elements . They </a:t>
            </a:r>
            <a:r>
              <a:rPr lang="en-US" dirty="0"/>
              <a:t>act on containers and provide means for various operations for the contents of the containers</a:t>
            </a:r>
          </a:p>
          <a:p>
            <a:pPr fontAlgn="base"/>
            <a:r>
              <a:rPr lang="en-US" dirty="0"/>
              <a:t>Algorithm</a:t>
            </a:r>
          </a:p>
          <a:p>
            <a:pPr lvl="1" fontAlgn="base"/>
            <a:r>
              <a:rPr lang="en-US" dirty="0"/>
              <a:t>Sorting </a:t>
            </a:r>
          </a:p>
          <a:p>
            <a:pPr lvl="1" fontAlgn="base"/>
            <a:r>
              <a:rPr lang="en-US" dirty="0"/>
              <a:t>Searching </a:t>
            </a:r>
          </a:p>
          <a:p>
            <a:pPr lvl="1" fontAlgn="base"/>
            <a:r>
              <a:rPr lang="en-US" dirty="0"/>
              <a:t>Important STL algorithms </a:t>
            </a:r>
          </a:p>
          <a:p>
            <a:pPr lvl="1" fontAlgn="base"/>
            <a:r>
              <a:rPr lang="en-US" dirty="0"/>
              <a:t>Useful Array algorithms </a:t>
            </a:r>
          </a:p>
          <a:p>
            <a:pPr lvl="1" fontAlgn="base"/>
            <a:r>
              <a:rPr lang="en-US" dirty="0"/>
              <a:t>Partition Operations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need to use algorithm header file </a:t>
            </a:r>
          </a:p>
          <a:p>
            <a:r>
              <a:rPr lang="en-US" dirty="0"/>
              <a:t>Suppose we are working on a vector </a:t>
            </a:r>
            <a:r>
              <a:rPr lang="en-US" dirty="0" err="1"/>
              <a:t>vect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/>
              <a:t>Sort(</a:t>
            </a:r>
            <a:r>
              <a:rPr lang="en-US" sz="1800" dirty="0" err="1"/>
              <a:t>vect.begin</a:t>
            </a:r>
            <a:r>
              <a:rPr lang="en-US" sz="1800" dirty="0"/>
              <a:t>(),</a:t>
            </a:r>
            <a:r>
              <a:rPr lang="en-US" sz="1800" dirty="0" err="1"/>
              <a:t>vect.end</a:t>
            </a:r>
            <a:r>
              <a:rPr lang="en-US" sz="1800" dirty="0"/>
              <a:t>());</a:t>
            </a:r>
          </a:p>
          <a:p>
            <a:pPr marL="0" indent="0">
              <a:buNone/>
            </a:pPr>
            <a:r>
              <a:rPr lang="en-US" sz="1800" dirty="0"/>
              <a:t> reverse(</a:t>
            </a:r>
            <a:r>
              <a:rPr lang="en-US" sz="1800" dirty="0" err="1"/>
              <a:t>vect.begin</a:t>
            </a:r>
            <a:r>
              <a:rPr lang="en-US" sz="1800" dirty="0"/>
              <a:t>(),</a:t>
            </a:r>
            <a:r>
              <a:rPr lang="en-US" sz="1800" dirty="0" err="1"/>
              <a:t>vect.end</a:t>
            </a:r>
            <a:r>
              <a:rPr lang="en-US" sz="1800" dirty="0"/>
              <a:t>());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cout</a:t>
            </a:r>
            <a:r>
              <a:rPr lang="en-US" sz="1800" dirty="0"/>
              <a:t>&lt;&lt;count(</a:t>
            </a:r>
            <a:r>
              <a:rPr lang="en-US" sz="1800" dirty="0" err="1"/>
              <a:t>vect.begin</a:t>
            </a:r>
            <a:r>
              <a:rPr lang="en-US" sz="1800" dirty="0"/>
              <a:t>(),</a:t>
            </a:r>
            <a:r>
              <a:rPr lang="en-US" sz="1800" dirty="0" err="1"/>
              <a:t>vect.end</a:t>
            </a:r>
            <a:r>
              <a:rPr lang="en-US" sz="1800" dirty="0"/>
              <a:t>(),20); //times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binary_search</a:t>
            </a:r>
            <a:r>
              <a:rPr lang="en-US" sz="1800" dirty="0"/>
              <a:t>(</a:t>
            </a:r>
            <a:r>
              <a:rPr lang="en-US" sz="1800" dirty="0" err="1"/>
              <a:t>vect.begin</a:t>
            </a:r>
            <a:r>
              <a:rPr lang="en-US" sz="1800" dirty="0"/>
              <a:t>(),</a:t>
            </a:r>
            <a:r>
              <a:rPr lang="en-US" sz="1800" dirty="0" err="1"/>
              <a:t>vect.end</a:t>
            </a:r>
            <a:r>
              <a:rPr lang="en-US" sz="1800" dirty="0"/>
              <a:t>(),20);  //returns </a:t>
            </a:r>
            <a:r>
              <a:rPr lang="en-US" sz="1800" dirty="0" err="1"/>
              <a:t>boolen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erase(</a:t>
            </a:r>
            <a:r>
              <a:rPr lang="en-US" sz="1800" dirty="0" err="1"/>
              <a:t>vect.begin</a:t>
            </a:r>
            <a:r>
              <a:rPr lang="en-US" sz="1800" dirty="0"/>
              <a:t>(),</a:t>
            </a:r>
            <a:r>
              <a:rPr lang="en-US" sz="1800" dirty="0" err="1"/>
              <a:t>vect.end</a:t>
            </a:r>
            <a:r>
              <a:rPr lang="en-US" sz="1800" dirty="0"/>
              <a:t>()); //clear all time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83026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The STL includes classes that overload the function call operator. Instances of such classes are called function objects or </a:t>
            </a:r>
            <a:r>
              <a:rPr lang="en-US" sz="2800" dirty="0" err="1"/>
              <a:t>functors</a:t>
            </a:r>
            <a:r>
              <a:rPr lang="en-US" sz="2800" dirty="0"/>
              <a:t>. </a:t>
            </a:r>
            <a:r>
              <a:rPr lang="en-US" sz="2800" dirty="0" err="1"/>
              <a:t>Functors</a:t>
            </a:r>
            <a:r>
              <a:rPr lang="en-US" sz="2800" dirty="0"/>
              <a:t> allow the working of the associated function to be customized with the help of parameters to be passed.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function or </a:t>
            </a:r>
            <a:r>
              <a:rPr lang="en-US" dirty="0" err="1"/>
              <a:t>functors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572641140"/>
              </p:ext>
            </p:extLst>
          </p:nvPr>
        </p:nvGraphicFramePr>
        <p:xfrm>
          <a:off x="457200" y="1219200"/>
          <a:ext cx="82296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652381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85387308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functors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336074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 err="1"/>
                        <a:t>replace_if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arr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arr</a:t>
                      </a:r>
                      <a:r>
                        <a:rPr lang="en-US" dirty="0"/>
                        <a:t> + n, </a:t>
                      </a:r>
                      <a:r>
                        <a:rPr lang="en-US" dirty="0" err="1"/>
                        <a:t>IsOdd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new_val</a:t>
                      </a:r>
                      <a:r>
                        <a:rPr lang="en-US" dirty="0"/>
                        <a:t>); </a:t>
                      </a:r>
                    </a:p>
                    <a:p>
                      <a:r>
                        <a:rPr lang="en-US" dirty="0" err="1"/>
                        <a:t>Replace_if</a:t>
                      </a:r>
                      <a:r>
                        <a:rPr lang="en-US" dirty="0"/>
                        <a:t> is 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 </a:t>
                      </a:r>
                      <a:r>
                        <a:rPr lang="en-US" dirty="0" err="1"/>
                        <a:t>IsOdd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 </a:t>
                      </a:r>
                    </a:p>
                    <a:p>
                      <a:r>
                        <a:rPr lang="en-US" dirty="0"/>
                        <a:t>{ </a:t>
                      </a:r>
                    </a:p>
                    <a:p>
                      <a:r>
                        <a:rPr lang="en-US" dirty="0"/>
                        <a:t>    return ((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% 2) == 1); </a:t>
                      </a:r>
                    </a:p>
                    <a:p>
                      <a:r>
                        <a:rPr lang="en-US" dirty="0"/>
                        <a:t>} </a:t>
                      </a:r>
                    </a:p>
                    <a:p>
                      <a:r>
                        <a:rPr lang="en-US" dirty="0" err="1"/>
                        <a:t>IsOdd</a:t>
                      </a:r>
                      <a:r>
                        <a:rPr lang="en-US" dirty="0"/>
                        <a:t> is a </a:t>
                      </a:r>
                      <a:r>
                        <a:rPr lang="en-US" dirty="0" err="1"/>
                        <a:t>functors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98773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3458142"/>
              </p:ext>
            </p:extLst>
          </p:nvPr>
        </p:nvGraphicFramePr>
        <p:xfrm>
          <a:off x="457200" y="3528060"/>
          <a:ext cx="8229600" cy="119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4044725624"/>
                    </a:ext>
                  </a:extLst>
                </a:gridCol>
              </a:tblGrid>
              <a:tr h="1196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Here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Is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Odd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is a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functors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because it can be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customize  function  with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the help of the parameter to be passed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84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63716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D5C88D-D3C6-4903-8387-8CE2EF0EFD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 ALL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Created By: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AFSARUL AMIN &amp; MAHBUB ALAM</a:t>
            </a:r>
          </a:p>
        </p:txBody>
      </p:sp>
    </p:spTree>
    <p:extLst>
      <p:ext uri="{BB962C8B-B14F-4D97-AF65-F5344CB8AC3E}">
        <p14:creationId xmlns:p14="http://schemas.microsoft.com/office/powerpoint/2010/main" xmlns="" val="1384673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lgerianD"/>
              </a:rPr>
              <a:t>What is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As explained, containers are the STL objects that actually store data. The headers necessary to use each container.</a:t>
            </a:r>
          </a:p>
          <a:p>
            <a:pPr fontAlgn="base"/>
            <a:r>
              <a:rPr lang="en-US" dirty="0"/>
              <a:t>Containers are :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Vector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Deque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List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Map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Stack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Queue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Priority_Queue</a:t>
            </a:r>
            <a:endParaRPr lang="en-US" dirty="0"/>
          </a:p>
          <a:p>
            <a:pPr marL="514350" indent="-514350" fontAlgn="base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C7D216-A434-495C-87C1-DF9F89B0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0E16CA-E77B-4CAD-B337-ADF2BA0972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Vector </a:t>
            </a:r>
            <a:r>
              <a:rPr lang="en-US" dirty="0"/>
              <a:t>is a dynamic array.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They manage storage allocation for you, expanding and contracting the size of the vector as you insert or erase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It’s also fast to add a new data item onto the end of the vector. When this happens ,the vector’s is automatically increased to hold the new item.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en-US" dirty="0">
                <a:latin typeface="Gill Sans MT (Body)"/>
              </a:rPr>
              <a:t>To use vectors, we need to include the header </a:t>
            </a:r>
          </a:p>
          <a:p>
            <a:pPr marL="0" indent="0">
              <a:buNone/>
            </a:pPr>
            <a:r>
              <a:rPr lang="en-US" altLang="en-US" dirty="0">
                <a:latin typeface="Gill Sans MT (Body)"/>
              </a:rPr>
              <a:t> 	“</a:t>
            </a:r>
            <a:r>
              <a:rPr lang="en-US" altLang="en-US" b="1" dirty="0">
                <a:latin typeface="Gill Sans MT (Body)"/>
              </a:rPr>
              <a:t>&lt;vector&gt;</a:t>
            </a:r>
            <a:r>
              <a:rPr lang="en-US" altLang="en-US" dirty="0">
                <a:latin typeface="Gill Sans MT (Body)"/>
              </a:rPr>
              <a:t>”</a:t>
            </a:r>
            <a:endParaRPr lang="en-US" dirty="0">
              <a:latin typeface="Gill Sans MT (Body)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Gill Sans MT (Body)"/>
              </a:rPr>
              <a:t>Some functions of the class vector include</a:t>
            </a:r>
          </a:p>
          <a:p>
            <a:pPr marL="568325" lvl="1" indent="-219075">
              <a:buFont typeface="Times New Roman" panose="02020603050405020304" pitchFamily="18" charset="0"/>
              <a:buChar char="-"/>
            </a:pPr>
            <a:r>
              <a:rPr lang="en-US" altLang="en-US" sz="2600" b="1" dirty="0">
                <a:latin typeface="Gill Sans MT (Body)"/>
              </a:rPr>
              <a:t>size, capacity, insert…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9332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5F4C3-9F5E-441F-979F-D87579F0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CC0CB9-BF77-469F-8777-C9828D44E9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lgerianD"/>
              </a:rPr>
              <a:t>Normal Array:</a:t>
            </a:r>
          </a:p>
          <a:p>
            <a:pPr marL="0" indent="0">
              <a:buNone/>
            </a:pPr>
            <a:endParaRPr lang="en-US" sz="1600" b="1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#include&lt;iostream&gt;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  <a:cs typeface="Aharoni" panose="02010803020104030203" pitchFamily="2" charset="-79"/>
              </a:rPr>
              <a:t>using namespace std;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  <a:cs typeface="Aharoni" panose="02010803020104030203" pitchFamily="2" charset="-79"/>
              </a:rPr>
              <a:t>Int main(){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  <a:cs typeface="Aharoni" panose="02010803020104030203" pitchFamily="2" charset="-79"/>
              </a:rPr>
              <a:t>    int array[10];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    for(int </a:t>
            </a:r>
            <a:r>
              <a:rPr lang="en-US" sz="1600" b="1" dirty="0" err="1">
                <a:latin typeface="Corbel" panose="020B0503020204020204" pitchFamily="34" charset="0"/>
              </a:rPr>
              <a:t>i</a:t>
            </a:r>
            <a:r>
              <a:rPr lang="en-US" sz="1600" b="1" dirty="0">
                <a:latin typeface="Corbel" panose="020B0503020204020204" pitchFamily="34" charset="0"/>
              </a:rPr>
              <a:t>=0; </a:t>
            </a:r>
            <a:r>
              <a:rPr lang="en-US" sz="1600" b="1" dirty="0" err="1">
                <a:latin typeface="Corbel" panose="020B0503020204020204" pitchFamily="34" charset="0"/>
              </a:rPr>
              <a:t>i</a:t>
            </a:r>
            <a:r>
              <a:rPr lang="en-US" sz="1600" b="1" dirty="0">
                <a:latin typeface="Corbel" panose="020B0503020204020204" pitchFamily="34" charset="0"/>
              </a:rPr>
              <a:t>&lt;10;i++){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            array[</a:t>
            </a:r>
            <a:r>
              <a:rPr lang="en-US" sz="1600" b="1" dirty="0" err="1">
                <a:latin typeface="Corbel" panose="020B0503020204020204" pitchFamily="34" charset="0"/>
              </a:rPr>
              <a:t>i</a:t>
            </a:r>
            <a:r>
              <a:rPr lang="en-US" sz="1600" b="1" dirty="0">
                <a:latin typeface="Corbel" panose="020B0503020204020204" pitchFamily="34" charset="0"/>
              </a:rPr>
              <a:t>]=</a:t>
            </a:r>
            <a:r>
              <a:rPr lang="en-US" sz="1600" b="1" dirty="0" err="1">
                <a:latin typeface="Corbel" panose="020B0503020204020204" pitchFamily="34" charset="0"/>
              </a:rPr>
              <a:t>i</a:t>
            </a:r>
            <a:r>
              <a:rPr lang="en-US" sz="1600" b="1" dirty="0">
                <a:latin typeface="Corbel" panose="020B0503020204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  <a:cs typeface="Aharoni" panose="02010803020104030203" pitchFamily="2" charset="-79"/>
              </a:rPr>
              <a:t>    for(int </a:t>
            </a:r>
            <a:r>
              <a:rPr lang="en-US" sz="1600" b="1" dirty="0" err="1">
                <a:latin typeface="Corbel" panose="020B0503020204020204" pitchFamily="34" charset="0"/>
                <a:cs typeface="Aharoni" panose="02010803020104030203" pitchFamily="2" charset="-79"/>
              </a:rPr>
              <a:t>i</a:t>
            </a:r>
            <a:r>
              <a:rPr lang="en-US" sz="1600" b="1" dirty="0">
                <a:latin typeface="Corbel" panose="020B0503020204020204" pitchFamily="34" charset="0"/>
                <a:cs typeface="Aharoni" panose="02010803020104030203" pitchFamily="2" charset="-79"/>
              </a:rPr>
              <a:t>=0; </a:t>
            </a:r>
            <a:r>
              <a:rPr lang="en-US" sz="1600" b="1" dirty="0" err="1">
                <a:latin typeface="Corbel" panose="020B0503020204020204" pitchFamily="34" charset="0"/>
                <a:cs typeface="Aharoni" panose="02010803020104030203" pitchFamily="2" charset="-79"/>
              </a:rPr>
              <a:t>i</a:t>
            </a:r>
            <a:r>
              <a:rPr lang="en-US" sz="1600" b="1" dirty="0">
                <a:latin typeface="Corbel" panose="020B0503020204020204" pitchFamily="34" charset="0"/>
                <a:cs typeface="Aharoni" panose="02010803020104030203" pitchFamily="2" charset="-79"/>
              </a:rPr>
              <a:t>&lt;10;i++){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  <a:cs typeface="Aharoni" panose="02010803020104030203" pitchFamily="2" charset="-79"/>
              </a:rPr>
              <a:t>          </a:t>
            </a:r>
            <a:r>
              <a:rPr lang="en-US" sz="1600" b="1" dirty="0" err="1">
                <a:latin typeface="Corbel" panose="020B0503020204020204" pitchFamily="34" charset="0"/>
                <a:cs typeface="Aharoni" panose="02010803020104030203" pitchFamily="2" charset="-79"/>
              </a:rPr>
              <a:t>cout</a:t>
            </a:r>
            <a:r>
              <a:rPr lang="en-US" sz="1600" b="1" dirty="0">
                <a:latin typeface="Corbel" panose="020B0503020204020204" pitchFamily="34" charset="0"/>
                <a:cs typeface="Aharoni" panose="02010803020104030203" pitchFamily="2" charset="-79"/>
              </a:rPr>
              <a:t>&lt;&lt;</a:t>
            </a:r>
            <a:r>
              <a:rPr lang="en-US" sz="1600" b="1" dirty="0" err="1">
                <a:latin typeface="Corbel" panose="020B0503020204020204" pitchFamily="34" charset="0"/>
                <a:cs typeface="Aharoni" panose="02010803020104030203" pitchFamily="2" charset="-79"/>
              </a:rPr>
              <a:t>i</a:t>
            </a:r>
            <a:r>
              <a:rPr lang="en-US" sz="1600" b="1" dirty="0">
                <a:latin typeface="Corbel" panose="020B0503020204020204" pitchFamily="34" charset="0"/>
                <a:cs typeface="Aharoni" panose="02010803020104030203" pitchFamily="2" charset="-79"/>
              </a:rPr>
              <a:t>&lt;&lt;“ ”;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  <a:cs typeface="Aharoni" panose="02010803020104030203" pitchFamily="2" charset="-79"/>
              </a:rPr>
              <a:t>           }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  <a:cs typeface="Aharoni" panose="02010803020104030203" pitchFamily="2" charset="-79"/>
              </a:rPr>
              <a:t>     return 0;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  <a:cs typeface="Aharoni" panose="02010803020104030203" pitchFamily="2" charset="-79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67AA65-0F1D-4D8A-993A-E4E6B4DB230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53837" y="1219200"/>
            <a:ext cx="4041648" cy="49377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lgerianD"/>
              </a:rPr>
              <a:t>Vector:</a:t>
            </a:r>
          </a:p>
          <a:p>
            <a:pPr marL="0" indent="0">
              <a:buNone/>
            </a:pPr>
            <a:endParaRPr lang="en-US" sz="1600" b="1" dirty="0">
              <a:latin typeface="AlgerianD"/>
            </a:endParaRP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#include&lt;iostream&gt;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#include&lt;vector&gt;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Int main(){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     vector&lt;int&gt;v;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      for(int </a:t>
            </a:r>
            <a:r>
              <a:rPr lang="en-US" sz="1600" b="1" dirty="0" err="1">
                <a:latin typeface="Corbel" panose="020B0503020204020204" pitchFamily="34" charset="0"/>
              </a:rPr>
              <a:t>i</a:t>
            </a:r>
            <a:r>
              <a:rPr lang="en-US" sz="1600" b="1" dirty="0">
                <a:latin typeface="Corbel" panose="020B0503020204020204" pitchFamily="34" charset="0"/>
              </a:rPr>
              <a:t>=0; </a:t>
            </a:r>
            <a:r>
              <a:rPr lang="en-US" sz="1600" b="1" dirty="0" err="1">
                <a:latin typeface="Corbel" panose="020B0503020204020204" pitchFamily="34" charset="0"/>
              </a:rPr>
              <a:t>i</a:t>
            </a:r>
            <a:r>
              <a:rPr lang="en-US" sz="1600" b="1" dirty="0">
                <a:latin typeface="Corbel" panose="020B0503020204020204" pitchFamily="34" charset="0"/>
              </a:rPr>
              <a:t>&lt;10;i++){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            </a:t>
            </a:r>
            <a:r>
              <a:rPr lang="en-US" sz="1600" b="1" dirty="0" err="1">
                <a:latin typeface="Corbel" panose="020B0503020204020204" pitchFamily="34" charset="0"/>
              </a:rPr>
              <a:t>v.push_back</a:t>
            </a:r>
            <a:r>
              <a:rPr lang="en-US" sz="1600" b="1" dirty="0">
                <a:latin typeface="Corbel" panose="020B0503020204020204" pitchFamily="34" charset="0"/>
              </a:rPr>
              <a:t>(</a:t>
            </a:r>
            <a:r>
              <a:rPr lang="en-US" sz="1600" b="1" dirty="0" err="1">
                <a:latin typeface="Corbel" panose="020B0503020204020204" pitchFamily="34" charset="0"/>
              </a:rPr>
              <a:t>i</a:t>
            </a:r>
            <a:r>
              <a:rPr lang="en-US" sz="1600" b="1" dirty="0">
                <a:latin typeface="Corbel" panose="020B0503020204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      for(</a:t>
            </a:r>
            <a:r>
              <a:rPr lang="en-US" sz="1600" b="1" dirty="0" err="1">
                <a:latin typeface="Corbel" panose="020B0503020204020204" pitchFamily="34" charset="0"/>
              </a:rPr>
              <a:t>i</a:t>
            </a:r>
            <a:r>
              <a:rPr lang="en-US" sz="1600" b="1" dirty="0">
                <a:latin typeface="Corbel" panose="020B0503020204020204" pitchFamily="34" charset="0"/>
              </a:rPr>
              <a:t>=0;i&lt;10;i++){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            </a:t>
            </a:r>
            <a:r>
              <a:rPr lang="en-US" sz="1600" b="1" dirty="0" err="1">
                <a:latin typeface="Corbel" panose="020B0503020204020204" pitchFamily="34" charset="0"/>
              </a:rPr>
              <a:t>cout</a:t>
            </a:r>
            <a:r>
              <a:rPr lang="en-US" sz="1600" b="1" dirty="0">
                <a:latin typeface="Corbel" panose="020B0503020204020204" pitchFamily="34" charset="0"/>
              </a:rPr>
              <a:t>&lt;&lt;v[</a:t>
            </a:r>
            <a:r>
              <a:rPr lang="en-US" sz="1600" b="1" dirty="0" err="1">
                <a:latin typeface="Corbel" panose="020B0503020204020204" pitchFamily="34" charset="0"/>
              </a:rPr>
              <a:t>i</a:t>
            </a:r>
            <a:r>
              <a:rPr lang="en-US" sz="1600" b="1" dirty="0">
                <a:latin typeface="Corbel" panose="020B0503020204020204" pitchFamily="34" charset="0"/>
              </a:rPr>
              <a:t>]&lt;&lt;“ ”;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       return 0;</a:t>
            </a:r>
          </a:p>
          <a:p>
            <a:pPr marL="0" indent="0">
              <a:buNone/>
            </a:pPr>
            <a:r>
              <a:rPr lang="en-US" sz="1600" b="1" dirty="0">
                <a:latin typeface="Corbel" panose="020B0503020204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AlgerianD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628860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vs array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039474667"/>
              </p:ext>
            </p:extLst>
          </p:nvPr>
        </p:nvGraphicFramePr>
        <p:xfrm>
          <a:off x="152400" y="1066800"/>
          <a:ext cx="84582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227047835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xmlns="" val="1838525855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     array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 array[10];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when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, </a:t>
                      </a:r>
                    </a:p>
                    <a:p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=0    </a:t>
                      </a: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=1     </a:t>
                      </a: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=2      </a:t>
                      </a: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=3  </a:t>
                      </a: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=4     </a:t>
                      </a: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=5     </a:t>
                      </a: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=6     </a:t>
                      </a: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=7    </a:t>
                      </a: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=8     </a:t>
                      </a: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=9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   vector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Vector&lt;int&gt;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v;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When</a:t>
                      </a:r>
                    </a:p>
                    <a:p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=0;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=1;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=2;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=3;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=4;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  <a:p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=9;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480018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28600" y="13716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2971801"/>
          <a:ext cx="3886200" cy="38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xmlns="" val="1375003831"/>
                    </a:ext>
                  </a:extLst>
                </a:gridCol>
                <a:gridCol w="344625">
                  <a:extLst>
                    <a:ext uri="{9D8B030D-6E8A-4147-A177-3AD203B41FA5}">
                      <a16:colId xmlns:a16="http://schemas.microsoft.com/office/drawing/2014/main" xmlns="" val="502971952"/>
                    </a:ext>
                  </a:extLst>
                </a:gridCol>
                <a:gridCol w="432615">
                  <a:extLst>
                    <a:ext uri="{9D8B030D-6E8A-4147-A177-3AD203B41FA5}">
                      <a16:colId xmlns:a16="http://schemas.microsoft.com/office/drawing/2014/main" xmlns="" val="738681489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205498499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89064372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1682518565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333811809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416712576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2663399177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xmlns="" val="935925826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0698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678941"/>
          <a:ext cx="2819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">
                  <a:extLst>
                    <a:ext uri="{9D8B030D-6E8A-4147-A177-3AD203B41FA5}">
                      <a16:colId xmlns:a16="http://schemas.microsoft.com/office/drawing/2014/main" xmlns="" val="3630915480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xmlns="" val="4098211831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xmlns="" val="1117307570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xmlns="" val="1925104477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xmlns="" val="3344872411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xmlns="" val="3635943143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xmlns="" val="3863310246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xmlns="" val="2680879258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xmlns="" val="2566427741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xmlns="" val="272235607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01553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>
            <a:cxnSpLocks/>
            <a:endCxn id="4" idx="2"/>
          </p:cNvCxnSpPr>
          <p:nvPr/>
        </p:nvCxnSpPr>
        <p:spPr>
          <a:xfrm flipH="1">
            <a:off x="4381500" y="1066800"/>
            <a:ext cx="38100" cy="347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33899" y="1639773"/>
          <a:ext cx="45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404313358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757788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876800" y="2505840"/>
          <a:ext cx="20828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266465868"/>
                    </a:ext>
                  </a:extLst>
                </a:gridCol>
              </a:tblGrid>
              <a:tr h="16116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03375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42617" y="2753692"/>
          <a:ext cx="4165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1761179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62214994"/>
                    </a:ext>
                  </a:extLst>
                </a:gridCol>
              </a:tblGrid>
              <a:tr h="166242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700522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61133" y="3120543"/>
          <a:ext cx="624840" cy="232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1210329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137979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402507605"/>
                    </a:ext>
                  </a:extLst>
                </a:gridCol>
              </a:tblGrid>
              <a:tr h="232257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186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61133" y="3450720"/>
          <a:ext cx="833120" cy="24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5030379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422935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536996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776100475"/>
                    </a:ext>
                  </a:extLst>
                </a:gridCol>
              </a:tblGrid>
              <a:tr h="242773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52793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829086" y="3766582"/>
          <a:ext cx="1041400" cy="27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5065049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6776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1786522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531409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967592206"/>
                    </a:ext>
                  </a:extLst>
                </a:gridCol>
              </a:tblGrid>
              <a:tr h="279401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558083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1667" y="4119072"/>
          <a:ext cx="2082800" cy="24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9815782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260819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1613212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304243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515681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929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994884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183190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40886193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820382373"/>
                    </a:ext>
                  </a:extLst>
                </a:gridCol>
              </a:tblGrid>
              <a:tr h="242774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164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12156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10C93F-EA36-4EE1-A378-039DB0A53A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382000" cy="5547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Add/Delete Elements: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v.push_back</a:t>
            </a:r>
            <a:r>
              <a:rPr lang="en-US" dirty="0"/>
              <a:t>(14);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v.pop_back</a:t>
            </a:r>
            <a:r>
              <a:rPr lang="en-US" dirty="0"/>
              <a:t>();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v.clear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Capacity:</a:t>
            </a:r>
          </a:p>
          <a:p>
            <a:pPr marL="0" indent="0">
              <a:buNone/>
            </a:pPr>
            <a:r>
              <a:rPr lang="en-US" dirty="0" err="1"/>
              <a:t>v.size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v.empty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 err="1"/>
              <a:t>v.resize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A7EC4E26-7C70-4E73-8F33-A6A5C5E6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3050758"/>
              </p:ext>
            </p:extLst>
          </p:nvPr>
        </p:nvGraphicFramePr>
        <p:xfrm>
          <a:off x="2936383" y="1328384"/>
          <a:ext cx="5346743" cy="3657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97495">
                  <a:extLst>
                    <a:ext uri="{9D8B030D-6E8A-4147-A177-3AD203B41FA5}">
                      <a16:colId xmlns:a16="http://schemas.microsoft.com/office/drawing/2014/main" xmlns="" val="2248999139"/>
                    </a:ext>
                  </a:extLst>
                </a:gridCol>
                <a:gridCol w="497495">
                  <a:extLst>
                    <a:ext uri="{9D8B030D-6E8A-4147-A177-3AD203B41FA5}">
                      <a16:colId xmlns:a16="http://schemas.microsoft.com/office/drawing/2014/main" xmlns="" val="1896372168"/>
                    </a:ext>
                  </a:extLst>
                </a:gridCol>
                <a:gridCol w="497495">
                  <a:extLst>
                    <a:ext uri="{9D8B030D-6E8A-4147-A177-3AD203B41FA5}">
                      <a16:colId xmlns:a16="http://schemas.microsoft.com/office/drawing/2014/main" xmlns="" val="969552840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xmlns="" val="769205366"/>
                    </a:ext>
                  </a:extLst>
                </a:gridCol>
                <a:gridCol w="497495">
                  <a:extLst>
                    <a:ext uri="{9D8B030D-6E8A-4147-A177-3AD203B41FA5}">
                      <a16:colId xmlns:a16="http://schemas.microsoft.com/office/drawing/2014/main" xmlns="" val="826691864"/>
                    </a:ext>
                  </a:extLst>
                </a:gridCol>
                <a:gridCol w="497495">
                  <a:extLst>
                    <a:ext uri="{9D8B030D-6E8A-4147-A177-3AD203B41FA5}">
                      <a16:colId xmlns:a16="http://schemas.microsoft.com/office/drawing/2014/main" xmlns="" val="1631220050"/>
                    </a:ext>
                  </a:extLst>
                </a:gridCol>
                <a:gridCol w="497495">
                  <a:extLst>
                    <a:ext uri="{9D8B030D-6E8A-4147-A177-3AD203B41FA5}">
                      <a16:colId xmlns:a16="http://schemas.microsoft.com/office/drawing/2014/main" xmlns="" val="193070900"/>
                    </a:ext>
                  </a:extLst>
                </a:gridCol>
                <a:gridCol w="497495">
                  <a:extLst>
                    <a:ext uri="{9D8B030D-6E8A-4147-A177-3AD203B41FA5}">
                      <a16:colId xmlns:a16="http://schemas.microsoft.com/office/drawing/2014/main" xmlns="" val="2209105414"/>
                    </a:ext>
                  </a:extLst>
                </a:gridCol>
                <a:gridCol w="497495">
                  <a:extLst>
                    <a:ext uri="{9D8B030D-6E8A-4147-A177-3AD203B41FA5}">
                      <a16:colId xmlns:a16="http://schemas.microsoft.com/office/drawing/2014/main" xmlns="" val="1811249578"/>
                    </a:ext>
                  </a:extLst>
                </a:gridCol>
                <a:gridCol w="497495">
                  <a:extLst>
                    <a:ext uri="{9D8B030D-6E8A-4147-A177-3AD203B41FA5}">
                      <a16:colId xmlns:a16="http://schemas.microsoft.com/office/drawing/2014/main" xmlns="" val="968509122"/>
                    </a:ext>
                  </a:extLst>
                </a:gridCol>
                <a:gridCol w="497495">
                  <a:extLst>
                    <a:ext uri="{9D8B030D-6E8A-4147-A177-3AD203B41FA5}">
                      <a16:colId xmlns:a16="http://schemas.microsoft.com/office/drawing/2014/main" xmlns="" val="2027686231"/>
                    </a:ext>
                  </a:extLst>
                </a:gridCol>
              </a:tblGrid>
              <a:tr h="157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458598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986BCB72-7968-4BC3-9A7A-D005E0681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4076162"/>
              </p:ext>
            </p:extLst>
          </p:nvPr>
        </p:nvGraphicFramePr>
        <p:xfrm>
          <a:off x="2949262" y="2042088"/>
          <a:ext cx="5029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xmlns="" val="4075151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1289749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409630516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14093774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150796519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741677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347685493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243046153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379746755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2765088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65848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81E60EA7-6303-4289-BB9B-3CC53D0AF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9743383"/>
              </p:ext>
            </p:extLst>
          </p:nvPr>
        </p:nvGraphicFramePr>
        <p:xfrm>
          <a:off x="2936383" y="2760872"/>
          <a:ext cx="5029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xmlns="" val="55178574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397588043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2473048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400520693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171926634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278367029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108598057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194108995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397863453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xmlns="" val="403081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151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88771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23C320-C0BE-4388-89DA-9B68DF5D443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200" y="990600"/>
            <a:ext cx="4953000" cy="5181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1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Example of  Vector:</a:t>
            </a:r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r>
              <a:rPr lang="en-US" sz="1100" b="1" dirty="0"/>
              <a:t>#include &lt;iostream&gt;</a:t>
            </a:r>
          </a:p>
          <a:p>
            <a:pPr marL="0" indent="0">
              <a:buNone/>
            </a:pPr>
            <a:r>
              <a:rPr lang="en-US" sz="1100" b="1" dirty="0"/>
              <a:t>#include &lt;vector&gt;</a:t>
            </a:r>
          </a:p>
          <a:p>
            <a:pPr marL="0" indent="0">
              <a:buNone/>
            </a:pPr>
            <a:r>
              <a:rPr lang="en-US" sz="1100" b="1" dirty="0"/>
              <a:t>using namespace std; </a:t>
            </a:r>
          </a:p>
          <a:p>
            <a:pPr marL="0" indent="0">
              <a:buNone/>
            </a:pPr>
            <a:r>
              <a:rPr lang="en-US" sz="1100" b="1" dirty="0"/>
              <a:t>int main() {</a:t>
            </a:r>
          </a:p>
          <a:p>
            <a:pPr marL="0" indent="0">
              <a:buNone/>
            </a:pPr>
            <a:r>
              <a:rPr lang="en-US" sz="1100" b="1" dirty="0"/>
              <a:t>   vector&lt;int&gt; </a:t>
            </a:r>
            <a:r>
              <a:rPr lang="en-US" sz="1100" b="1" dirty="0" err="1"/>
              <a:t>vec</a:t>
            </a:r>
            <a:r>
              <a:rPr lang="en-US" sz="1100" b="1" dirty="0"/>
              <a:t>; </a:t>
            </a:r>
          </a:p>
          <a:p>
            <a:pPr marL="0" indent="0">
              <a:buNone/>
            </a:pPr>
            <a:r>
              <a:rPr lang="en-US" sz="1100" b="1" dirty="0"/>
              <a:t>   int </a:t>
            </a:r>
            <a:r>
              <a:rPr lang="en-US" sz="1100" b="1" dirty="0" err="1"/>
              <a:t>i</a:t>
            </a:r>
            <a:r>
              <a:rPr lang="en-US" sz="1100" b="1" dirty="0"/>
              <a:t>;</a:t>
            </a:r>
          </a:p>
          <a:p>
            <a:pPr marL="0" indent="0">
              <a:buNone/>
            </a:pPr>
            <a:r>
              <a:rPr lang="en-US" sz="1100" b="1" dirty="0"/>
              <a:t>   </a:t>
            </a:r>
            <a:r>
              <a:rPr lang="en-US" sz="1100" b="1" dirty="0" err="1"/>
              <a:t>cout</a:t>
            </a:r>
            <a:r>
              <a:rPr lang="en-US" sz="1100" b="1" dirty="0"/>
              <a:t> &lt;&lt; "vector size = " &lt;&lt; </a:t>
            </a:r>
            <a:r>
              <a:rPr lang="en-US" sz="1100" b="1" dirty="0" err="1"/>
              <a:t>vec.size</a:t>
            </a:r>
            <a:r>
              <a:rPr lang="en-US" sz="1100" b="1" dirty="0"/>
              <a:t>() &lt;&lt; </a:t>
            </a:r>
            <a:r>
              <a:rPr lang="en-US" sz="1100" b="1" dirty="0" err="1"/>
              <a:t>endl</a:t>
            </a:r>
            <a:r>
              <a:rPr lang="en-US" sz="1100" b="1" dirty="0"/>
              <a:t>;</a:t>
            </a:r>
          </a:p>
          <a:p>
            <a:pPr marL="0" indent="0">
              <a:buNone/>
            </a:pPr>
            <a:r>
              <a:rPr lang="en-US" sz="1100" b="1" dirty="0"/>
              <a:t>     for(</a:t>
            </a:r>
            <a:r>
              <a:rPr lang="en-US" sz="1100" b="1" dirty="0" err="1"/>
              <a:t>i</a:t>
            </a:r>
            <a:r>
              <a:rPr lang="en-US" sz="1100" b="1" dirty="0"/>
              <a:t> = 0; </a:t>
            </a:r>
            <a:r>
              <a:rPr lang="en-US" sz="1100" b="1" dirty="0" err="1"/>
              <a:t>i</a:t>
            </a:r>
            <a:r>
              <a:rPr lang="en-US" sz="1100" b="1" dirty="0"/>
              <a:t> &lt; 5; </a:t>
            </a:r>
            <a:r>
              <a:rPr lang="en-US" sz="1100" b="1" dirty="0" err="1"/>
              <a:t>i</a:t>
            </a:r>
            <a:r>
              <a:rPr lang="en-US" sz="1100" b="1" dirty="0"/>
              <a:t>++) {</a:t>
            </a:r>
          </a:p>
          <a:p>
            <a:pPr marL="0" indent="0">
              <a:buNone/>
            </a:pPr>
            <a:r>
              <a:rPr lang="en-US" sz="1100" b="1" dirty="0"/>
              <a:t>      </a:t>
            </a:r>
            <a:r>
              <a:rPr lang="en-US" sz="1100" b="1" dirty="0" err="1"/>
              <a:t>vec.push_back</a:t>
            </a:r>
            <a:r>
              <a:rPr lang="en-US" sz="1100" b="1" dirty="0"/>
              <a:t>(</a:t>
            </a:r>
            <a:r>
              <a:rPr lang="en-US" sz="1100" b="1" dirty="0" err="1"/>
              <a:t>i</a:t>
            </a:r>
            <a:r>
              <a:rPr lang="en-US" sz="1100" b="1" dirty="0"/>
              <a:t>);</a:t>
            </a:r>
          </a:p>
          <a:p>
            <a:pPr marL="0" indent="0">
              <a:buNone/>
            </a:pPr>
            <a:r>
              <a:rPr lang="en-US" sz="1100" b="1" dirty="0"/>
              <a:t>   }</a:t>
            </a:r>
          </a:p>
          <a:p>
            <a:pPr marL="0" indent="0">
              <a:buNone/>
            </a:pPr>
            <a:r>
              <a:rPr lang="en-US" sz="1100" b="1" dirty="0"/>
              <a:t>   </a:t>
            </a:r>
            <a:r>
              <a:rPr lang="en-US" sz="1100" b="1" dirty="0" err="1"/>
              <a:t>cout</a:t>
            </a:r>
            <a:r>
              <a:rPr lang="en-US" sz="1100" b="1" dirty="0"/>
              <a:t> &lt;&lt; "extended vector size = " &lt;&lt; </a:t>
            </a:r>
            <a:r>
              <a:rPr lang="en-US" sz="1100" b="1" dirty="0" err="1"/>
              <a:t>vec.size</a:t>
            </a:r>
            <a:r>
              <a:rPr lang="en-US" sz="1100" b="1" dirty="0"/>
              <a:t>() &lt;&lt; </a:t>
            </a:r>
            <a:r>
              <a:rPr lang="en-US" sz="1100" b="1" dirty="0" err="1"/>
              <a:t>endl</a:t>
            </a:r>
            <a:r>
              <a:rPr lang="en-US" sz="1100" b="1" dirty="0"/>
              <a:t>;</a:t>
            </a:r>
          </a:p>
          <a:p>
            <a:pPr marL="0" indent="0">
              <a:buNone/>
            </a:pPr>
            <a:r>
              <a:rPr lang="en-US" sz="1100" b="1" dirty="0"/>
              <a:t>   for(</a:t>
            </a:r>
            <a:r>
              <a:rPr lang="en-US" sz="1100" b="1" dirty="0" err="1"/>
              <a:t>i</a:t>
            </a:r>
            <a:r>
              <a:rPr lang="en-US" sz="1100" b="1" dirty="0"/>
              <a:t> = 0; </a:t>
            </a:r>
            <a:r>
              <a:rPr lang="en-US" sz="1100" b="1" dirty="0" err="1"/>
              <a:t>i</a:t>
            </a:r>
            <a:r>
              <a:rPr lang="en-US" sz="1100" b="1" dirty="0"/>
              <a:t> &lt; 5; </a:t>
            </a:r>
            <a:r>
              <a:rPr lang="en-US" sz="1100" b="1" dirty="0" err="1"/>
              <a:t>i</a:t>
            </a:r>
            <a:r>
              <a:rPr lang="en-US" sz="1100" b="1" dirty="0"/>
              <a:t>++) {</a:t>
            </a:r>
          </a:p>
          <a:p>
            <a:pPr marL="0" indent="0">
              <a:buNone/>
            </a:pPr>
            <a:r>
              <a:rPr lang="en-US" sz="1100" b="1" dirty="0"/>
              <a:t>      </a:t>
            </a:r>
            <a:r>
              <a:rPr lang="en-US" sz="1100" b="1" dirty="0" err="1"/>
              <a:t>cout</a:t>
            </a:r>
            <a:r>
              <a:rPr lang="en-US" sz="1100" b="1" dirty="0"/>
              <a:t> &lt;&lt; "value of </a:t>
            </a:r>
            <a:r>
              <a:rPr lang="en-US" sz="1100" b="1" dirty="0" err="1"/>
              <a:t>vec</a:t>
            </a:r>
            <a:r>
              <a:rPr lang="en-US" sz="1100" b="1" dirty="0"/>
              <a:t> [" &lt;&lt; </a:t>
            </a:r>
            <a:r>
              <a:rPr lang="en-US" sz="1100" b="1" dirty="0" err="1"/>
              <a:t>i</a:t>
            </a:r>
            <a:r>
              <a:rPr lang="en-US" sz="1100" b="1" dirty="0"/>
              <a:t> &lt;&lt; "] = " &lt;&lt; </a:t>
            </a:r>
            <a:r>
              <a:rPr lang="en-US" sz="1100" b="1" dirty="0" err="1"/>
              <a:t>vec</a:t>
            </a:r>
            <a:r>
              <a:rPr lang="en-US" sz="1100" b="1" dirty="0"/>
              <a:t>[</a:t>
            </a:r>
            <a:r>
              <a:rPr lang="en-US" sz="1100" b="1" dirty="0" err="1"/>
              <a:t>i</a:t>
            </a:r>
            <a:r>
              <a:rPr lang="en-US" sz="1100" b="1" dirty="0"/>
              <a:t>] &lt;&lt; </a:t>
            </a:r>
            <a:r>
              <a:rPr lang="en-US" sz="1100" b="1" dirty="0" err="1"/>
              <a:t>endl</a:t>
            </a:r>
            <a:r>
              <a:rPr lang="en-US" sz="1100" b="1" dirty="0"/>
              <a:t>;</a:t>
            </a:r>
          </a:p>
          <a:p>
            <a:pPr marL="0" indent="0">
              <a:buNone/>
            </a:pPr>
            <a:r>
              <a:rPr lang="en-US" sz="1100" b="1" dirty="0"/>
              <a:t>   }</a:t>
            </a:r>
          </a:p>
          <a:p>
            <a:pPr marL="0" indent="0">
              <a:buNone/>
            </a:pPr>
            <a:r>
              <a:rPr lang="en-US" sz="1100" b="1" dirty="0"/>
              <a:t>   vector&lt;int&gt;::iterator v = </a:t>
            </a:r>
            <a:r>
              <a:rPr lang="en-US" sz="1100" b="1" dirty="0" err="1"/>
              <a:t>vec.begin</a:t>
            </a:r>
            <a:r>
              <a:rPr lang="en-US" sz="1100" b="1" dirty="0"/>
              <a:t>();</a:t>
            </a:r>
          </a:p>
          <a:p>
            <a:pPr marL="0" indent="0">
              <a:buNone/>
            </a:pPr>
            <a:r>
              <a:rPr lang="en-US" sz="1100" b="1" dirty="0"/>
              <a:t>   while( v != </a:t>
            </a:r>
            <a:r>
              <a:rPr lang="en-US" sz="1100" b="1" dirty="0" err="1"/>
              <a:t>vec.end</a:t>
            </a:r>
            <a:r>
              <a:rPr lang="en-US" sz="1100" b="1" dirty="0"/>
              <a:t>()) {</a:t>
            </a:r>
          </a:p>
          <a:p>
            <a:pPr marL="0" indent="0">
              <a:buNone/>
            </a:pPr>
            <a:r>
              <a:rPr lang="en-US" sz="1100" b="1" dirty="0"/>
              <a:t>      </a:t>
            </a:r>
            <a:r>
              <a:rPr lang="en-US" sz="1100" b="1" dirty="0" err="1"/>
              <a:t>cout</a:t>
            </a:r>
            <a:r>
              <a:rPr lang="en-US" sz="1100" b="1" dirty="0"/>
              <a:t> &lt;&lt; "value of v = " &lt;&lt; *v &lt;&lt; </a:t>
            </a:r>
            <a:r>
              <a:rPr lang="en-US" sz="1100" b="1" dirty="0" err="1"/>
              <a:t>endl</a:t>
            </a:r>
            <a:r>
              <a:rPr lang="en-US" sz="1100" b="1" dirty="0"/>
              <a:t>;</a:t>
            </a:r>
          </a:p>
          <a:p>
            <a:pPr marL="0" indent="0">
              <a:buNone/>
            </a:pPr>
            <a:r>
              <a:rPr lang="en-US" sz="1100" b="1" dirty="0"/>
              <a:t>      v++;</a:t>
            </a:r>
          </a:p>
          <a:p>
            <a:pPr marL="0" indent="0">
              <a:buNone/>
            </a:pPr>
            <a:r>
              <a:rPr lang="en-US" sz="1100" b="1" dirty="0"/>
              <a:t>   }</a:t>
            </a:r>
          </a:p>
          <a:p>
            <a:pPr marL="0" indent="0">
              <a:buNone/>
            </a:pPr>
            <a:r>
              <a:rPr lang="en-US" sz="1100" b="1" dirty="0"/>
              <a:t>   return 0;</a:t>
            </a:r>
          </a:p>
          <a:p>
            <a:pPr marL="0" indent="0">
              <a:buNone/>
            </a:pPr>
            <a:r>
              <a:rPr lang="en-US" sz="1100" b="1" dirty="0"/>
              <a:t>}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5757574C-F800-4162-8E1E-A9CD02439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29200" y="1143000"/>
            <a:ext cx="3657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900" b="1" dirty="0"/>
              <a:t>Output:</a:t>
            </a:r>
          </a:p>
          <a:p>
            <a:pPr marL="0" indent="0">
              <a:buNone/>
            </a:pPr>
            <a:r>
              <a:rPr lang="en-US" sz="1900" b="1" dirty="0"/>
              <a:t>vector size = 0</a:t>
            </a:r>
          </a:p>
          <a:p>
            <a:pPr marL="0" indent="0">
              <a:buNone/>
            </a:pPr>
            <a:r>
              <a:rPr lang="en-US" sz="1900" b="1" dirty="0"/>
              <a:t>extended vector size = 5</a:t>
            </a:r>
          </a:p>
          <a:p>
            <a:pPr marL="0" indent="0">
              <a:buNone/>
            </a:pPr>
            <a:r>
              <a:rPr lang="en-US" sz="1900" b="1" dirty="0"/>
              <a:t>value of </a:t>
            </a:r>
            <a:r>
              <a:rPr lang="en-US" sz="1900" b="1" dirty="0" err="1"/>
              <a:t>vec</a:t>
            </a:r>
            <a:r>
              <a:rPr lang="en-US" sz="1900" b="1" dirty="0"/>
              <a:t> [0] = 0</a:t>
            </a:r>
          </a:p>
          <a:p>
            <a:pPr marL="0" indent="0">
              <a:buNone/>
            </a:pPr>
            <a:r>
              <a:rPr lang="en-US" sz="1900" b="1" dirty="0"/>
              <a:t>value of </a:t>
            </a:r>
            <a:r>
              <a:rPr lang="en-US" sz="1900" b="1" dirty="0" err="1"/>
              <a:t>vec</a:t>
            </a:r>
            <a:r>
              <a:rPr lang="en-US" sz="1900" b="1" dirty="0"/>
              <a:t> [1] = 1</a:t>
            </a:r>
          </a:p>
          <a:p>
            <a:pPr marL="0" indent="0">
              <a:buNone/>
            </a:pPr>
            <a:r>
              <a:rPr lang="en-US" sz="1900" b="1" dirty="0"/>
              <a:t>value of </a:t>
            </a:r>
            <a:r>
              <a:rPr lang="en-US" sz="1900" b="1" dirty="0" err="1"/>
              <a:t>vec</a:t>
            </a:r>
            <a:r>
              <a:rPr lang="en-US" sz="1900" b="1" dirty="0"/>
              <a:t> [2] = 2</a:t>
            </a:r>
          </a:p>
          <a:p>
            <a:pPr marL="0" indent="0">
              <a:buNone/>
            </a:pPr>
            <a:r>
              <a:rPr lang="en-US" sz="1900" b="1" dirty="0"/>
              <a:t>value of </a:t>
            </a:r>
            <a:r>
              <a:rPr lang="en-US" sz="1900" b="1" dirty="0" err="1"/>
              <a:t>vec</a:t>
            </a:r>
            <a:r>
              <a:rPr lang="en-US" sz="1900" b="1" dirty="0"/>
              <a:t> [3] = 3</a:t>
            </a:r>
          </a:p>
          <a:p>
            <a:pPr marL="0" indent="0">
              <a:buNone/>
            </a:pPr>
            <a:r>
              <a:rPr lang="en-US" sz="1900" b="1" dirty="0"/>
              <a:t>value of </a:t>
            </a:r>
            <a:r>
              <a:rPr lang="en-US" sz="1900" b="1" dirty="0" err="1"/>
              <a:t>vec</a:t>
            </a:r>
            <a:r>
              <a:rPr lang="en-US" sz="1900" b="1" dirty="0"/>
              <a:t> [4] = 4</a:t>
            </a:r>
          </a:p>
          <a:p>
            <a:pPr marL="0" indent="0">
              <a:buNone/>
            </a:pPr>
            <a:r>
              <a:rPr lang="en-US" sz="1900" b="1" dirty="0"/>
              <a:t>value of v = 0</a:t>
            </a:r>
          </a:p>
          <a:p>
            <a:pPr marL="0" indent="0">
              <a:buNone/>
            </a:pPr>
            <a:r>
              <a:rPr lang="en-US" sz="1900" b="1" dirty="0"/>
              <a:t>value of v = 1</a:t>
            </a:r>
          </a:p>
          <a:p>
            <a:pPr marL="0" indent="0">
              <a:buNone/>
            </a:pPr>
            <a:r>
              <a:rPr lang="en-US" sz="1900" b="1" dirty="0"/>
              <a:t>value of v = 2</a:t>
            </a:r>
          </a:p>
          <a:p>
            <a:pPr marL="0" indent="0">
              <a:buNone/>
            </a:pPr>
            <a:r>
              <a:rPr lang="en-US" sz="1900" b="1" dirty="0"/>
              <a:t>value of v = 3</a:t>
            </a:r>
          </a:p>
          <a:p>
            <a:pPr marL="0" indent="0">
              <a:buNone/>
            </a:pPr>
            <a:r>
              <a:rPr lang="en-US" sz="1900" b="1" dirty="0"/>
              <a:t>value of v = 4</a:t>
            </a:r>
          </a:p>
        </p:txBody>
      </p:sp>
    </p:spTree>
    <p:extLst>
      <p:ext uri="{BB962C8B-B14F-4D97-AF65-F5344CB8AC3E}">
        <p14:creationId xmlns:p14="http://schemas.microsoft.com/office/powerpoint/2010/main" xmlns="" val="5907509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Iterators</a:t>
            </a:r>
            <a:r>
              <a:rPr lang="en-US" dirty="0"/>
              <a:t> are objects that act, more or less, like pointers. They give you the ability to cycle through the contents of a container in much the same way that you would use a pointer to cycle through an array.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There are five types of </a:t>
            </a:r>
            <a:r>
              <a:rPr lang="en-US" dirty="0" err="1"/>
              <a:t>iterators</a:t>
            </a:r>
            <a:r>
              <a:rPr lang="en-US" dirty="0"/>
              <a:t> :</a:t>
            </a:r>
          </a:p>
          <a:p>
            <a:pPr marL="514350" indent="-514350">
              <a:buNone/>
            </a:pPr>
            <a:r>
              <a:rPr lang="en-US" dirty="0"/>
              <a:t>						1. Random Access</a:t>
            </a:r>
          </a:p>
          <a:p>
            <a:pPr marL="514350" indent="-514350">
              <a:buNone/>
            </a:pPr>
            <a:r>
              <a:rPr lang="en-US" dirty="0"/>
              <a:t>						2.Bidirectional</a:t>
            </a:r>
          </a:p>
          <a:p>
            <a:pPr marL="514350" indent="-514350">
              <a:buNone/>
            </a:pPr>
            <a:r>
              <a:rPr lang="en-US" dirty="0"/>
              <a:t>						3.Forward </a:t>
            </a:r>
          </a:p>
          <a:p>
            <a:pPr marL="514350" indent="-514350">
              <a:buNone/>
            </a:pPr>
            <a:r>
              <a:rPr lang="en-US" dirty="0"/>
              <a:t>						4.Input</a:t>
            </a:r>
          </a:p>
          <a:p>
            <a:pPr marL="514350" indent="-514350">
              <a:buNone/>
            </a:pPr>
            <a:r>
              <a:rPr lang="en-US" dirty="0"/>
              <a:t>						5.Output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741</TotalTime>
  <Words>1457</Words>
  <Application>Microsoft Office PowerPoint</Application>
  <PresentationFormat>On-screen Show (4:3)</PresentationFormat>
  <Paragraphs>479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 INTRODUCTION TO STL </vt:lpstr>
      <vt:lpstr>What is STL </vt:lpstr>
      <vt:lpstr>What is Containers</vt:lpstr>
      <vt:lpstr>1.Vector</vt:lpstr>
      <vt:lpstr>Example of Vector</vt:lpstr>
      <vt:lpstr>Vector vs array </vt:lpstr>
      <vt:lpstr>Slide 7</vt:lpstr>
      <vt:lpstr>Slide 8</vt:lpstr>
      <vt:lpstr>Iterators</vt:lpstr>
      <vt:lpstr>Slide 10</vt:lpstr>
      <vt:lpstr>2.Deque</vt:lpstr>
      <vt:lpstr>Example of Deque</vt:lpstr>
      <vt:lpstr>3.List</vt:lpstr>
      <vt:lpstr>Example of List</vt:lpstr>
      <vt:lpstr>Other list operation</vt:lpstr>
      <vt:lpstr>4.Map</vt:lpstr>
      <vt:lpstr>Example of Map</vt:lpstr>
      <vt:lpstr>5.Stack</vt:lpstr>
      <vt:lpstr>6.Queue</vt:lpstr>
      <vt:lpstr>7.Priority_queue</vt:lpstr>
      <vt:lpstr>What is algorithm</vt:lpstr>
      <vt:lpstr>Example of algorithm</vt:lpstr>
      <vt:lpstr>What is function</vt:lpstr>
      <vt:lpstr>Examples of function or functors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STL</dc:title>
  <dc:creator>Students</dc:creator>
  <cp:lastModifiedBy>Students</cp:lastModifiedBy>
  <cp:revision>61</cp:revision>
  <dcterms:created xsi:type="dcterms:W3CDTF">2012-05-29T21:32:15Z</dcterms:created>
  <dcterms:modified xsi:type="dcterms:W3CDTF">2020-01-23T07:36:43Z</dcterms:modified>
</cp:coreProperties>
</file>