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186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100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sz="4400" dirty="0" smtClean="0">
                <a:solidFill>
                  <a:schemeClr val="accent1"/>
                </a:solidFill>
                <a:latin typeface="BinnerD" pitchFamily="34" charset="0"/>
              </a:rPr>
              <a:t>INTRODUCTION TO STL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029200"/>
            <a:ext cx="7010400" cy="666750"/>
          </a:xfrm>
        </p:spPr>
        <p:txBody>
          <a:bodyPr>
            <a:noAutofit/>
          </a:bodyPr>
          <a:lstStyle/>
          <a:p>
            <a:r>
              <a:rPr lang="en-US" sz="1800" dirty="0" smtClean="0"/>
              <a:t>STL_MAHBUB ALAM </a:t>
            </a:r>
          </a:p>
          <a:p>
            <a:r>
              <a:rPr lang="en-US" sz="1800" dirty="0" err="1" smtClean="0"/>
              <a:t>Afsarul</a:t>
            </a:r>
            <a:r>
              <a:rPr lang="en-US" sz="1800" dirty="0" smtClean="0"/>
              <a:t> </a:t>
            </a:r>
            <a:r>
              <a:rPr lang="en-US" sz="1800" dirty="0" err="1" smtClean="0"/>
              <a:t>Amin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STL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standard template library (STL) is a set of C++ template classes to provide common programming data structures and functions such as lists , stacks , arrays etc.</a:t>
            </a:r>
          </a:p>
          <a:p>
            <a:r>
              <a:rPr lang="en-US" dirty="0" smtClean="0"/>
              <a:t>It is a library of container class , algorithms , and </a:t>
            </a:r>
            <a:r>
              <a:rPr lang="en-US" dirty="0" err="1" smtClean="0"/>
              <a:t>iterators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STL has four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Containers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Iterators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D" pitchFamily="82" charset="0"/>
              </a:rPr>
              <a:t>What is algorithm</a:t>
            </a:r>
            <a:endParaRPr lang="en-US" dirty="0">
              <a:latin typeface="AlgerianD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The header algorithm defines a collection of functions especially designed to be used on ranges of </a:t>
            </a:r>
            <a:r>
              <a:rPr lang="en-US" dirty="0" err="1" smtClean="0"/>
              <a:t>elements.They</a:t>
            </a:r>
            <a:r>
              <a:rPr lang="en-US" dirty="0" smtClean="0"/>
              <a:t> act on containers and provide means for various operations for the contents of the containers</a:t>
            </a:r>
          </a:p>
          <a:p>
            <a:pPr fontAlgn="base"/>
            <a:r>
              <a:rPr lang="en-US" dirty="0" smtClean="0"/>
              <a:t>Algorithm</a:t>
            </a:r>
          </a:p>
          <a:p>
            <a:pPr lvl="1" fontAlgn="base"/>
            <a:r>
              <a:rPr lang="en-US" dirty="0" smtClean="0"/>
              <a:t>Sorting </a:t>
            </a:r>
          </a:p>
          <a:p>
            <a:pPr lvl="1" fontAlgn="base"/>
            <a:r>
              <a:rPr lang="en-US" dirty="0" smtClean="0"/>
              <a:t>Searching </a:t>
            </a:r>
          </a:p>
          <a:p>
            <a:pPr lvl="1" fontAlgn="base"/>
            <a:r>
              <a:rPr lang="en-US" dirty="0" smtClean="0"/>
              <a:t>Important STL algorithms </a:t>
            </a:r>
          </a:p>
          <a:p>
            <a:pPr lvl="1" fontAlgn="base"/>
            <a:r>
              <a:rPr lang="en-US" dirty="0" smtClean="0"/>
              <a:t>Useful Array algorithms </a:t>
            </a:r>
          </a:p>
          <a:p>
            <a:pPr lvl="1" fontAlgn="base"/>
            <a:r>
              <a:rPr lang="en-US" dirty="0" smtClean="0"/>
              <a:t>Partition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lgerianD"/>
              </a:rPr>
              <a:t>What is Containers</a:t>
            </a:r>
            <a:endParaRPr lang="en-US" sz="4400" dirty="0">
              <a:latin typeface="Algeria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As explained, containers are the STL objects that actually store data. The headers necessary to use each container.</a:t>
            </a:r>
          </a:p>
          <a:p>
            <a:pPr fontAlgn="base"/>
            <a:r>
              <a:rPr lang="en-US" dirty="0" smtClean="0"/>
              <a:t>Containers are :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vector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List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Map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Deque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queue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priority_queue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stack</a:t>
            </a:r>
          </a:p>
          <a:p>
            <a:pPr marL="514350" indent="-514350" fontAlgn="base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 smtClean="0"/>
              <a:t>Iterators</a:t>
            </a:r>
            <a:r>
              <a:rPr lang="en-US" dirty="0" smtClean="0"/>
              <a:t> are objects that act, more or less, like pointers. They give you the ability to cycle through the contents of a container in much the same way that you would use a pointer to cycle through an array.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There are five types of </a:t>
            </a:r>
            <a:r>
              <a:rPr lang="en-US" dirty="0" err="1" smtClean="0"/>
              <a:t>iterators</a:t>
            </a:r>
            <a:r>
              <a:rPr lang="en-US" dirty="0" smtClean="0"/>
              <a:t> :</a:t>
            </a:r>
          </a:p>
          <a:p>
            <a:pPr marL="514350" indent="-514350">
              <a:buNone/>
            </a:pPr>
            <a:r>
              <a:rPr lang="en-US" dirty="0" smtClean="0"/>
              <a:t>						1. Random Access</a:t>
            </a:r>
          </a:p>
          <a:p>
            <a:pPr marL="514350" indent="-514350">
              <a:buNone/>
            </a:pPr>
            <a:r>
              <a:rPr lang="en-US" dirty="0" smtClean="0"/>
              <a:t>						2.Bidirectional</a:t>
            </a:r>
          </a:p>
          <a:p>
            <a:pPr marL="514350" indent="-514350">
              <a:buNone/>
            </a:pPr>
            <a:r>
              <a:rPr lang="en-US" dirty="0" smtClean="0"/>
              <a:t>						3.Forward </a:t>
            </a:r>
          </a:p>
          <a:p>
            <a:pPr marL="514350" indent="-514350">
              <a:buNone/>
            </a:pPr>
            <a:r>
              <a:rPr lang="en-US" dirty="0" smtClean="0"/>
              <a:t>						4.Input</a:t>
            </a:r>
          </a:p>
          <a:p>
            <a:pPr marL="514350" indent="-514350">
              <a:buNone/>
            </a:pPr>
            <a:r>
              <a:rPr lang="en-US" dirty="0" smtClean="0"/>
              <a:t>						5.Output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The STL includes classes that overload the function call operator. Instances of such classes are called function objects or </a:t>
            </a:r>
            <a:r>
              <a:rPr lang="en-US" sz="2800" dirty="0" err="1" smtClean="0"/>
              <a:t>functors</a:t>
            </a:r>
            <a:r>
              <a:rPr lang="en-US" sz="2800" dirty="0" smtClean="0"/>
              <a:t>. </a:t>
            </a:r>
            <a:r>
              <a:rPr lang="en-US" sz="2800" dirty="0" err="1" smtClean="0"/>
              <a:t>Functors</a:t>
            </a:r>
            <a:r>
              <a:rPr lang="en-US" sz="2800" dirty="0" smtClean="0"/>
              <a:t> allow the working of the associated function to be customized with the help of parameters to be passed.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containers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700" b="1" dirty="0" smtClean="0"/>
              <a:t>Vector (dynamic array)</a:t>
            </a:r>
          </a:p>
          <a:p>
            <a:pPr lvl="1">
              <a:buNone/>
            </a:pPr>
            <a:r>
              <a:rPr lang="en-US" sz="1600" b="1" dirty="0" smtClean="0">
                <a:latin typeface="Aharoni" pitchFamily="2" charset="-79"/>
                <a:cs typeface="Aharoni" pitchFamily="2" charset="-79"/>
              </a:rPr>
              <a:t>                Static array 			Dynamic array( vector )</a:t>
            </a:r>
          </a:p>
          <a:p>
            <a:pPr lvl="1">
              <a:buNone/>
            </a:pPr>
            <a:endParaRPr lang="en-US" sz="800" b="1" dirty="0" smtClean="0">
              <a:latin typeface="Aharoni" pitchFamily="2" charset="-79"/>
              <a:cs typeface="Aharoni" pitchFamily="2" charset="-79"/>
            </a:endParaRPr>
          </a:p>
          <a:p>
            <a:pPr lvl="1">
              <a:buNone/>
            </a:pP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#include&lt;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iostream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&gt;		       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	              #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include&lt;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iostream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&gt;</a:t>
            </a:r>
          </a:p>
          <a:p>
            <a:pPr lvl="1">
              <a:buNone/>
            </a:pP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Using namespace std;		       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	           #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include&lt;vector&gt;</a:t>
            </a:r>
          </a:p>
          <a:p>
            <a:pPr lvl="1">
              <a:buNone/>
            </a:pP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Int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main(){			        </a:t>
            </a:r>
            <a:r>
              <a:rPr lang="en-US" sz="1600" b="1" dirty="0">
                <a:latin typeface="Agency FB" panose="020B0503020202020204" pitchFamily="34" charset="0"/>
                <a:cs typeface="Aharoni" pitchFamily="2" charset="-79"/>
              </a:rPr>
              <a:t> 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  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using 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namespace std;</a:t>
            </a:r>
          </a:p>
          <a:p>
            <a:pPr lvl="1">
              <a:buNone/>
            </a:pP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int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arr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[10] //array declarations 	      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	           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int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main(){</a:t>
            </a:r>
          </a:p>
          <a:p>
            <a:pPr lvl="1">
              <a:buNone/>
            </a:pP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 for(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int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= 0;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&lt;10;i++)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arr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[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] =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;        		  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vector&lt;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int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&gt;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arr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;</a:t>
            </a:r>
          </a:p>
          <a:p>
            <a:pPr lvl="1">
              <a:buNone/>
            </a:pP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 for(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int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= 0;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&lt;10;i++)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cout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&lt;&lt;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arr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[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];      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		  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for(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int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= 0;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&lt; 10;i++){</a:t>
            </a:r>
          </a:p>
          <a:p>
            <a:pPr lvl="1">
              <a:buNone/>
            </a:pP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 return 0;				   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arr.push_back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(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);</a:t>
            </a:r>
          </a:p>
          <a:p>
            <a:pPr lvl="1">
              <a:buNone/>
            </a:pP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}						}</a:t>
            </a:r>
          </a:p>
          <a:p>
            <a:pPr lvl="1">
              <a:buNone/>
            </a:pP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					   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         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for(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int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= 0;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&lt; 10;i++) 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cout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&lt;&lt;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arr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[</a:t>
            </a:r>
            <a:r>
              <a:rPr lang="en-US" sz="1600" b="1" dirty="0" err="1" smtClean="0">
                <a:latin typeface="Agency FB" panose="020B0503020202020204" pitchFamily="34" charset="0"/>
                <a:cs typeface="Aharoni" pitchFamily="2" charset="-79"/>
              </a:rPr>
              <a:t>i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];</a:t>
            </a:r>
          </a:p>
          <a:p>
            <a:pPr lvl="1">
              <a:buNone/>
            </a:pP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						return 0;</a:t>
            </a:r>
          </a:p>
          <a:p>
            <a:pPr lvl="1">
              <a:buNone/>
            </a:pP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					   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        </a:t>
            </a:r>
            <a:r>
              <a:rPr lang="en-US" sz="1600" b="1" dirty="0" smtClean="0">
                <a:latin typeface="Agency FB" panose="020B0503020202020204" pitchFamily="34" charset="0"/>
                <a:cs typeface="Aharoni" pitchFamily="2" charset="-79"/>
              </a:rPr>
              <a:t>}</a:t>
            </a:r>
          </a:p>
          <a:p>
            <a:pPr lvl="1">
              <a:buNone/>
            </a:pPr>
            <a:r>
              <a:rPr lang="en-US" sz="1600" b="1" dirty="0" smtClean="0">
                <a:latin typeface="Aharoni" pitchFamily="2" charset="-79"/>
                <a:cs typeface="Aharoni" pitchFamily="2" charset="-79"/>
              </a:rPr>
              <a:t>  </a:t>
            </a:r>
            <a:endParaRPr lang="en-US" sz="1600" b="1" dirty="0" smtClean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52700" y="3924300"/>
            <a:ext cx="403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2209800"/>
            <a:ext cx="647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Vector vs array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01161198"/>
              </p:ext>
            </p:extLst>
          </p:nvPr>
        </p:nvGraphicFramePr>
        <p:xfrm>
          <a:off x="228600" y="1066800"/>
          <a:ext cx="838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3227047835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838525855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   array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[10];</a:t>
                      </a: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when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, </a:t>
                      </a:r>
                    </a:p>
                    <a:p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=0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=1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=2 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=3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=4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=5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=6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=7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=8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=9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 vector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Vector&lt;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When</a:t>
                      </a: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=0;</a:t>
                      </a:r>
                    </a:p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=1;</a:t>
                      </a:r>
                    </a:p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=2;</a:t>
                      </a:r>
                    </a:p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=3;</a:t>
                      </a:r>
                    </a:p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=4;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=9;</a:t>
                      </a:r>
                    </a:p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0018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28600" y="13716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36566"/>
              </p:ext>
            </p:extLst>
          </p:nvPr>
        </p:nvGraphicFramePr>
        <p:xfrm>
          <a:off x="228600" y="2971801"/>
          <a:ext cx="3886200" cy="38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1375003831"/>
                    </a:ext>
                  </a:extLst>
                </a:gridCol>
                <a:gridCol w="344625">
                  <a:extLst>
                    <a:ext uri="{9D8B030D-6E8A-4147-A177-3AD203B41FA5}">
                      <a16:colId xmlns:a16="http://schemas.microsoft.com/office/drawing/2014/main" val="502971952"/>
                    </a:ext>
                  </a:extLst>
                </a:gridCol>
                <a:gridCol w="432615">
                  <a:extLst>
                    <a:ext uri="{9D8B030D-6E8A-4147-A177-3AD203B41FA5}">
                      <a16:colId xmlns:a16="http://schemas.microsoft.com/office/drawing/2014/main" val="738681489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205498499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89064372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1682518565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333811809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712576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663399177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935925826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698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92439"/>
              </p:ext>
            </p:extLst>
          </p:nvPr>
        </p:nvGraphicFramePr>
        <p:xfrm>
          <a:off x="304800" y="1678941"/>
          <a:ext cx="2819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">
                  <a:extLst>
                    <a:ext uri="{9D8B030D-6E8A-4147-A177-3AD203B41FA5}">
                      <a16:colId xmlns:a16="http://schemas.microsoft.com/office/drawing/2014/main" val="3630915480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4098211831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1117307570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1925104477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3344872411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3635943143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3863310246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680879258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566427741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72235607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1553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endCxn id="4" idx="2"/>
          </p:cNvCxnSpPr>
          <p:nvPr/>
        </p:nvCxnSpPr>
        <p:spPr>
          <a:xfrm>
            <a:off x="4419600" y="1066800"/>
            <a:ext cx="0" cy="347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02053"/>
              </p:ext>
            </p:extLst>
          </p:nvPr>
        </p:nvGraphicFramePr>
        <p:xfrm>
          <a:off x="4533899" y="1639773"/>
          <a:ext cx="45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4313358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57788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07940"/>
              </p:ext>
            </p:extLst>
          </p:nvPr>
        </p:nvGraphicFramePr>
        <p:xfrm>
          <a:off x="4876800" y="2505840"/>
          <a:ext cx="20828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66465868"/>
                    </a:ext>
                  </a:extLst>
                </a:gridCol>
              </a:tblGrid>
              <a:tr h="16116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375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5790"/>
              </p:ext>
            </p:extLst>
          </p:nvPr>
        </p:nvGraphicFramePr>
        <p:xfrm>
          <a:off x="4842617" y="2753692"/>
          <a:ext cx="4165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61179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14994"/>
                    </a:ext>
                  </a:extLst>
                </a:gridCol>
              </a:tblGrid>
              <a:tr h="166242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0522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17278"/>
              </p:ext>
            </p:extLst>
          </p:nvPr>
        </p:nvGraphicFramePr>
        <p:xfrm>
          <a:off x="4861133" y="3120543"/>
          <a:ext cx="624840" cy="232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0329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7979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2507605"/>
                    </a:ext>
                  </a:extLst>
                </a:gridCol>
              </a:tblGrid>
              <a:tr h="23225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86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18168"/>
              </p:ext>
            </p:extLst>
          </p:nvPr>
        </p:nvGraphicFramePr>
        <p:xfrm>
          <a:off x="4861133" y="3450720"/>
          <a:ext cx="833120" cy="24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30379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293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6996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76100475"/>
                    </a:ext>
                  </a:extLst>
                </a:gridCol>
              </a:tblGrid>
              <a:tr h="242773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52793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53114"/>
              </p:ext>
            </p:extLst>
          </p:nvPr>
        </p:nvGraphicFramePr>
        <p:xfrm>
          <a:off x="4829086" y="3766582"/>
          <a:ext cx="1041400" cy="27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65049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776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86522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31409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7592206"/>
                    </a:ext>
                  </a:extLst>
                </a:gridCol>
              </a:tblGrid>
              <a:tr h="27940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083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82419"/>
              </p:ext>
            </p:extLst>
          </p:nvPr>
        </p:nvGraphicFramePr>
        <p:xfrm>
          <a:off x="4801667" y="4119072"/>
          <a:ext cx="2082800" cy="24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15782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0819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613212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43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5681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929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94884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3190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86193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0382373"/>
                    </a:ext>
                  </a:extLst>
                </a:gridCol>
              </a:tblGrid>
              <a:tr h="242774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4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1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273</TotalTime>
  <Words>323</Words>
  <Application>Microsoft Office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Agency FB</vt:lpstr>
      <vt:lpstr>Aharoni</vt:lpstr>
      <vt:lpstr>AlgerianD</vt:lpstr>
      <vt:lpstr>BinnerD</vt:lpstr>
      <vt:lpstr>Bookman Old Style</vt:lpstr>
      <vt:lpstr>Gill Sans MT</vt:lpstr>
      <vt:lpstr>Wingdings</vt:lpstr>
      <vt:lpstr>Wingdings 3</vt:lpstr>
      <vt:lpstr>Origin</vt:lpstr>
      <vt:lpstr> INTRODUCTION TO STL </vt:lpstr>
      <vt:lpstr>What is STL </vt:lpstr>
      <vt:lpstr>What is algorithm</vt:lpstr>
      <vt:lpstr>What is Containers</vt:lpstr>
      <vt:lpstr>Iterators</vt:lpstr>
      <vt:lpstr>What is function</vt:lpstr>
      <vt:lpstr>Example of containers </vt:lpstr>
      <vt:lpstr>Vector vs array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STL</dc:title>
  <dc:creator>Students</dc:creator>
  <cp:lastModifiedBy>Mahbub Alam</cp:lastModifiedBy>
  <cp:revision>16</cp:revision>
  <dcterms:created xsi:type="dcterms:W3CDTF">2012-05-29T21:32:15Z</dcterms:created>
  <dcterms:modified xsi:type="dcterms:W3CDTF">2020-01-15T19:43:48Z</dcterms:modified>
</cp:coreProperties>
</file>