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lgiers#Geograph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614" y="815055"/>
            <a:ext cx="10318418" cy="4394988"/>
          </a:xfrm>
        </p:spPr>
        <p:txBody>
          <a:bodyPr/>
          <a:lstStyle/>
          <a:p>
            <a:pPr>
              <a:lnSpc>
                <a:spcPct val="100000"/>
              </a:lnSpc>
            </a:pPr>
            <a:r>
              <a:rPr lang="en-US" sz="5500" b="1" dirty="0">
                <a:latin typeface="FF Hekaya Light" panose="00000A00000000000000" pitchFamily="50" charset="-78"/>
                <a:cs typeface="FF Hekaya Light" panose="00000A00000000000000" pitchFamily="50" charset="-78"/>
              </a:rPr>
              <a:t>The </a:t>
            </a:r>
            <a:r>
              <a:rPr lang="en-US" sz="5500" b="1" dirty="0" smtClean="0">
                <a:latin typeface="FF Hekaya Light" panose="00000A00000000000000" pitchFamily="50" charset="-78"/>
                <a:cs typeface="FF Hekaya Light" panose="00000A00000000000000" pitchFamily="50" charset="-78"/>
              </a:rPr>
              <a:t/>
            </a:r>
            <a:br>
              <a:rPr lang="en-US" sz="5500" b="1" dirty="0" smtClean="0">
                <a:latin typeface="FF Hekaya Light" panose="00000A00000000000000" pitchFamily="50" charset="-78"/>
                <a:cs typeface="FF Hekaya Light" panose="00000A00000000000000" pitchFamily="50" charset="-78"/>
              </a:rPr>
            </a:br>
            <a:r>
              <a:rPr lang="en-US" sz="5500" b="1" dirty="0" smtClean="0">
                <a:latin typeface="FF Hekaya Light" panose="00000A00000000000000" pitchFamily="50" charset="-78"/>
                <a:cs typeface="FF Hekaya Light" panose="00000A00000000000000" pitchFamily="50" charset="-78"/>
              </a:rPr>
              <a:t>battle </a:t>
            </a:r>
            <a:br>
              <a:rPr lang="en-US" sz="5500" b="1" dirty="0" smtClean="0">
                <a:latin typeface="FF Hekaya Light" panose="00000A00000000000000" pitchFamily="50" charset="-78"/>
                <a:cs typeface="FF Hekaya Light" panose="00000A00000000000000" pitchFamily="50" charset="-78"/>
              </a:rPr>
            </a:br>
            <a:r>
              <a:rPr lang="en-US" sz="5500" b="1" dirty="0" smtClean="0">
                <a:latin typeface="FF Hekaya Light" panose="00000A00000000000000" pitchFamily="50" charset="-78"/>
                <a:cs typeface="FF Hekaya Light" panose="00000A00000000000000" pitchFamily="50" charset="-78"/>
              </a:rPr>
              <a:t>of</a:t>
            </a:r>
            <a:r>
              <a:rPr lang="en-US" sz="5800" b="1" dirty="0" smtClean="0">
                <a:latin typeface="FF Hekaya Light" panose="00000A00000000000000" pitchFamily="50" charset="-78"/>
                <a:cs typeface="FF Hekaya Light" panose="00000A00000000000000" pitchFamily="50" charset="-78"/>
              </a:rPr>
              <a:t/>
            </a:r>
            <a:br>
              <a:rPr lang="en-US" sz="5800" b="1" dirty="0" smtClean="0">
                <a:latin typeface="FF Hekaya Light" panose="00000A00000000000000" pitchFamily="50" charset="-78"/>
                <a:cs typeface="FF Hekaya Light" panose="00000A00000000000000" pitchFamily="50" charset="-78"/>
              </a:rPr>
            </a:br>
            <a:r>
              <a:rPr lang="en-US" sz="5800" b="1" dirty="0" smtClean="0">
                <a:latin typeface="FF Hekaya Light" panose="00000A00000000000000" pitchFamily="50" charset="-78"/>
                <a:cs typeface="FF Hekaya Light" panose="00000A00000000000000" pitchFamily="50" charset="-78"/>
              </a:rPr>
              <a:t> </a:t>
            </a:r>
            <a:r>
              <a:rPr lang="en-US" sz="5500" b="1" dirty="0" smtClean="0">
                <a:latin typeface="FF Hekaya Light" panose="00000A00000000000000" pitchFamily="50" charset="-78"/>
                <a:cs typeface="FF Hekaya Light" panose="00000A00000000000000" pitchFamily="50" charset="-78"/>
              </a:rPr>
              <a:t>neighborhoods</a:t>
            </a:r>
            <a:r>
              <a:rPr lang="en-US" sz="5800" b="1" dirty="0" smtClean="0">
                <a:latin typeface="FF Hekaya Light" panose="00000A00000000000000" pitchFamily="50" charset="-78"/>
                <a:cs typeface="FF Hekaya Light" panose="00000A00000000000000" pitchFamily="50" charset="-78"/>
              </a:rPr>
              <a:t/>
            </a:r>
            <a:br>
              <a:rPr lang="en-US" sz="5800" b="1" dirty="0" smtClean="0">
                <a:latin typeface="FF Hekaya Light" panose="00000A00000000000000" pitchFamily="50" charset="-78"/>
                <a:cs typeface="FF Hekaya Light" panose="00000A00000000000000" pitchFamily="50" charset="-78"/>
              </a:rPr>
            </a:br>
            <a:r>
              <a:rPr lang="en-US" sz="5800" b="1" dirty="0" smtClean="0">
                <a:latin typeface="FF Hekaya Light" panose="00000A00000000000000" pitchFamily="50" charset="-78"/>
                <a:cs typeface="FF Hekaya Light" panose="00000A00000000000000" pitchFamily="50" charset="-78"/>
              </a:rPr>
              <a:t> </a:t>
            </a:r>
            <a:r>
              <a:rPr lang="en-US" sz="5500" b="1" dirty="0" smtClean="0">
                <a:latin typeface="FF Hekaya Light" panose="00000A00000000000000" pitchFamily="50" charset="-78"/>
                <a:cs typeface="FF Hekaya Light" panose="00000A00000000000000" pitchFamily="50" charset="-78"/>
              </a:rPr>
              <a:t>Project</a:t>
            </a:r>
            <a:endParaRPr lang="fr-FR" sz="5500" dirty="0">
              <a:latin typeface="FF Hekaya Light" panose="00000A00000000000000" pitchFamily="50" charset="-78"/>
              <a:cs typeface="FF Hekaya Light" panose="00000A00000000000000" pitchFamily="50" charset="-78"/>
            </a:endParaRPr>
          </a:p>
        </p:txBody>
      </p:sp>
      <p:sp>
        <p:nvSpPr>
          <p:cNvPr id="3" name="Subtitle 2"/>
          <p:cNvSpPr>
            <a:spLocks noGrp="1"/>
          </p:cNvSpPr>
          <p:nvPr>
            <p:ph type="subTitle" idx="1"/>
          </p:nvPr>
        </p:nvSpPr>
        <p:spPr>
          <a:xfrm>
            <a:off x="2266561" y="6056470"/>
            <a:ext cx="8045373" cy="742279"/>
          </a:xfrm>
        </p:spPr>
        <p:txBody>
          <a:bodyPr>
            <a:normAutofit lnSpcReduction="10000"/>
          </a:bodyPr>
          <a:lstStyle/>
          <a:p>
            <a:r>
              <a:rPr lang="en-US" dirty="0" smtClean="0"/>
              <a:t>IBM </a:t>
            </a:r>
            <a:r>
              <a:rPr lang="en-US" dirty="0"/>
              <a:t>Data Science </a:t>
            </a:r>
            <a:r>
              <a:rPr lang="en-US" dirty="0" smtClean="0"/>
              <a:t>Capstone</a:t>
            </a:r>
          </a:p>
          <a:p>
            <a:r>
              <a:rPr lang="en-US" dirty="0" smtClean="0"/>
              <a:t>MAHDI BRADJI</a:t>
            </a:r>
            <a:endParaRPr lang="fr-FR" dirty="0"/>
          </a:p>
        </p:txBody>
      </p:sp>
    </p:spTree>
    <p:extLst>
      <p:ext uri="{BB962C8B-B14F-4D97-AF65-F5344CB8AC3E}">
        <p14:creationId xmlns:p14="http://schemas.microsoft.com/office/powerpoint/2010/main" val="1381120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b="1" dirty="0">
                <a:latin typeface="+mn-lt"/>
              </a:rPr>
              <a:t>4) </a:t>
            </a:r>
            <a:r>
              <a:rPr lang="fr-FR" sz="4000" b="1" dirty="0" err="1">
                <a:latin typeface="+mn-lt"/>
              </a:rPr>
              <a:t>Results</a:t>
            </a:r>
            <a:r>
              <a:rPr lang="fr-FR" sz="4000" b="1" dirty="0">
                <a:latin typeface="+mn-lt"/>
              </a:rPr>
              <a:t>:</a:t>
            </a:r>
          </a:p>
        </p:txBody>
      </p:sp>
      <p:sp>
        <p:nvSpPr>
          <p:cNvPr id="3" name="Content Placeholder 2"/>
          <p:cNvSpPr>
            <a:spLocks noGrp="1"/>
          </p:cNvSpPr>
          <p:nvPr>
            <p:ph idx="1"/>
          </p:nvPr>
        </p:nvSpPr>
        <p:spPr>
          <a:xfrm>
            <a:off x="1404078" y="4823707"/>
            <a:ext cx="10178322" cy="1868227"/>
          </a:xfrm>
        </p:spPr>
        <p:txBody>
          <a:bodyPr>
            <a:normAutofit/>
          </a:bodyPr>
          <a:lstStyle/>
          <a:p>
            <a:pPr marL="0" indent="0">
              <a:buNone/>
            </a:pPr>
            <a:r>
              <a:rPr lang="en-US" sz="2400" dirty="0"/>
              <a:t>The results we’ve got are very helpful but also kind of limited, because we still miss the number of everyday clients, and satisfaction rate .. ext. </a:t>
            </a:r>
            <a:endParaRPr lang="fr-FR" sz="2400" dirty="0"/>
          </a:p>
          <a:p>
            <a:pPr marL="0" indent="0">
              <a:buNone/>
            </a:pPr>
            <a:r>
              <a:rPr lang="en-US" sz="2400" dirty="0"/>
              <a:t>So our conclusion is </a:t>
            </a:r>
            <a:r>
              <a:rPr lang="en-US" sz="2400"/>
              <a:t>based </a:t>
            </a:r>
            <a:r>
              <a:rPr lang="en-US" sz="2400" smtClean="0"/>
              <a:t>on </a:t>
            </a:r>
            <a:r>
              <a:rPr lang="en-US" sz="2400" smtClean="0"/>
              <a:t>inferences</a:t>
            </a:r>
            <a:r>
              <a:rPr lang="en-US" sz="2400" smtClean="0"/>
              <a:t> </a:t>
            </a:r>
            <a:r>
              <a:rPr lang="en-US" sz="2400" dirty="0"/>
              <a:t>with a good accuracy. </a:t>
            </a:r>
            <a:endParaRPr lang="fr-FR" sz="2400" dirty="0"/>
          </a:p>
        </p:txBody>
      </p:sp>
      <p:sp>
        <p:nvSpPr>
          <p:cNvPr id="4" name="Title 1"/>
          <p:cNvSpPr txBox="1">
            <a:spLocks/>
          </p:cNvSpPr>
          <p:nvPr/>
        </p:nvSpPr>
        <p:spPr>
          <a:xfrm>
            <a:off x="1251678" y="3401232"/>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000" dirty="0"/>
              <a:t> </a:t>
            </a:r>
            <a:endParaRPr lang="fr-FR" sz="4000" dirty="0"/>
          </a:p>
          <a:p>
            <a:r>
              <a:rPr lang="en-US" sz="4000" b="1" dirty="0">
                <a:latin typeface="+mn-lt"/>
              </a:rPr>
              <a:t>5) Discussion:</a:t>
            </a:r>
            <a:endParaRPr lang="fr-FR" sz="4000" b="1" dirty="0">
              <a:latin typeface="+mn-lt"/>
            </a:endParaRPr>
          </a:p>
        </p:txBody>
      </p:sp>
      <p:sp>
        <p:nvSpPr>
          <p:cNvPr id="5" name="Content Placeholder 2"/>
          <p:cNvSpPr txBox="1">
            <a:spLocks/>
          </p:cNvSpPr>
          <p:nvPr/>
        </p:nvSpPr>
        <p:spPr>
          <a:xfrm>
            <a:off x="1404078" y="1280851"/>
            <a:ext cx="10178322" cy="201614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400" dirty="0" smtClean="0"/>
              <a:t>We’ve got some insights at the middle of analysis but they had no effect on our data-driven decision , so the main </a:t>
            </a:r>
            <a:r>
              <a:rPr lang="en-US" sz="2400" dirty="0" err="1" smtClean="0"/>
              <a:t>compenent</a:t>
            </a:r>
            <a:r>
              <a:rPr lang="en-US" sz="2400" dirty="0" smtClean="0"/>
              <a:t> of our choice will be the final result of analysis which is restaurants frequencies in each neighborhood , we can get a clear answer based on it. We’ve found that French and </a:t>
            </a:r>
            <a:r>
              <a:rPr lang="en-US" sz="2400" dirty="0" err="1" smtClean="0"/>
              <a:t>turkich</a:t>
            </a:r>
            <a:r>
              <a:rPr lang="en-US" sz="2400" dirty="0" smtClean="0"/>
              <a:t> restaurants are the most frequent and others with small frequencies, and in each neighborhood the same number of restaurant is found.</a:t>
            </a:r>
            <a:endParaRPr lang="fr-FR" sz="2400" dirty="0"/>
          </a:p>
        </p:txBody>
      </p:sp>
    </p:spTree>
    <p:extLst>
      <p:ext uri="{BB962C8B-B14F-4D97-AF65-F5344CB8AC3E}">
        <p14:creationId xmlns:p14="http://schemas.microsoft.com/office/powerpoint/2010/main" val="294036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041" y="865344"/>
            <a:ext cx="10178322" cy="802471"/>
          </a:xfrm>
        </p:spPr>
        <p:txBody>
          <a:bodyPr>
            <a:normAutofit/>
          </a:bodyPr>
          <a:lstStyle/>
          <a:p>
            <a:r>
              <a:rPr lang="en-US" sz="3600" b="1" dirty="0">
                <a:latin typeface="+mn-lt"/>
              </a:rPr>
              <a:t>6) Conclusion:</a:t>
            </a:r>
            <a:endParaRPr lang="fr-FR" sz="3600" b="1" dirty="0">
              <a:latin typeface="+mn-lt"/>
            </a:endParaRPr>
          </a:p>
        </p:txBody>
      </p:sp>
      <p:sp>
        <p:nvSpPr>
          <p:cNvPr id="3" name="Content Placeholder 2"/>
          <p:cNvSpPr>
            <a:spLocks noGrp="1"/>
          </p:cNvSpPr>
          <p:nvPr>
            <p:ph idx="1"/>
          </p:nvPr>
        </p:nvSpPr>
        <p:spPr>
          <a:xfrm>
            <a:off x="1393345" y="1667815"/>
            <a:ext cx="10178322" cy="3593591"/>
          </a:xfrm>
        </p:spPr>
        <p:txBody>
          <a:bodyPr>
            <a:normAutofit/>
          </a:bodyPr>
          <a:lstStyle/>
          <a:p>
            <a:pPr marL="0" indent="0">
              <a:buNone/>
            </a:pPr>
            <a:r>
              <a:rPr lang="en-US" sz="2400" dirty="0"/>
              <a:t>So as we've explored our dataset in several ways we came to a conclusion that in each neighborhood there is almost the same restaurants </a:t>
            </a:r>
            <a:r>
              <a:rPr lang="en-US" sz="2400" dirty="0" err="1"/>
              <a:t>count,so</a:t>
            </a:r>
            <a:r>
              <a:rPr lang="en-US" sz="2400" dirty="0"/>
              <a:t> it doesn't matter where the business owner will launch it's restaurant. As For Type of restaurant , according to the data we see that French restaurant are the most frequent, if the business owner has a </a:t>
            </a:r>
            <a:r>
              <a:rPr lang="en-US" sz="2400" dirty="0" err="1"/>
              <a:t>Competitional</a:t>
            </a:r>
            <a:r>
              <a:rPr lang="en-US" sz="2400" dirty="0"/>
              <a:t> mindset we recommend that he start a </a:t>
            </a:r>
            <a:r>
              <a:rPr lang="en-US" sz="2400" dirty="0" err="1"/>
              <a:t>french</a:t>
            </a:r>
            <a:r>
              <a:rPr lang="en-US" sz="2400" dirty="0"/>
              <a:t> restaurant, otherwise there is </a:t>
            </a:r>
            <a:r>
              <a:rPr lang="en-US" sz="2400" dirty="0" err="1"/>
              <a:t>indian</a:t>
            </a:r>
            <a:r>
              <a:rPr lang="en-US" sz="2400" dirty="0"/>
              <a:t> and </a:t>
            </a:r>
            <a:r>
              <a:rPr lang="en-US" sz="2400" dirty="0" err="1"/>
              <a:t>turkich</a:t>
            </a:r>
            <a:r>
              <a:rPr lang="en-US" sz="2400" dirty="0"/>
              <a:t> food domains that can be very beneficial.</a:t>
            </a:r>
            <a:endParaRPr lang="fr-FR" sz="2400" dirty="0"/>
          </a:p>
        </p:txBody>
      </p:sp>
    </p:spTree>
    <p:extLst>
      <p:ext uri="{BB962C8B-B14F-4D97-AF65-F5344CB8AC3E}">
        <p14:creationId xmlns:p14="http://schemas.microsoft.com/office/powerpoint/2010/main" val="783611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200" b="1" dirty="0">
                <a:latin typeface="+mn-lt"/>
              </a:rPr>
              <a:t>1) Project Description ( Business </a:t>
            </a:r>
            <a:r>
              <a:rPr lang="fr-FR" sz="3200" b="1" dirty="0" err="1">
                <a:latin typeface="+mn-lt"/>
              </a:rPr>
              <a:t>Problem</a:t>
            </a:r>
            <a:r>
              <a:rPr lang="fr-FR" sz="3200" b="1" dirty="0">
                <a:latin typeface="+mn-lt"/>
              </a:rPr>
              <a:t> </a:t>
            </a:r>
            <a:r>
              <a:rPr lang="fr-FR" sz="3200" b="1" dirty="0" smtClean="0">
                <a:latin typeface="+mn-lt"/>
              </a:rPr>
              <a:t>):</a:t>
            </a:r>
            <a:endParaRPr lang="fr-FR" sz="3200" b="1" dirty="0">
              <a:latin typeface="+mn-lt"/>
            </a:endParaRPr>
          </a:p>
        </p:txBody>
      </p:sp>
      <p:sp>
        <p:nvSpPr>
          <p:cNvPr id="3" name="Content Placeholder 2"/>
          <p:cNvSpPr>
            <a:spLocks noGrp="1"/>
          </p:cNvSpPr>
          <p:nvPr>
            <p:ph idx="1"/>
          </p:nvPr>
        </p:nvSpPr>
        <p:spPr>
          <a:xfrm>
            <a:off x="1251678" y="1874517"/>
            <a:ext cx="10178322" cy="3593591"/>
          </a:xfrm>
        </p:spPr>
        <p:txBody>
          <a:bodyPr>
            <a:normAutofit/>
          </a:bodyPr>
          <a:lstStyle/>
          <a:p>
            <a:r>
              <a:rPr lang="en-US" sz="2400" dirty="0"/>
              <a:t>Business : Opening a restaurant </a:t>
            </a:r>
            <a:r>
              <a:rPr lang="en-US" sz="2400" dirty="0" smtClean="0"/>
              <a:t>.</a:t>
            </a:r>
          </a:p>
          <a:p>
            <a:r>
              <a:rPr lang="en-US" sz="2400" dirty="0" smtClean="0"/>
              <a:t>Location </a:t>
            </a:r>
            <a:r>
              <a:rPr lang="en-US" sz="2400" dirty="0"/>
              <a:t>: Algiers , Capital of Algeria</a:t>
            </a:r>
            <a:r>
              <a:rPr lang="en-US" sz="2400" dirty="0" smtClean="0"/>
              <a:t>.</a:t>
            </a:r>
          </a:p>
          <a:p>
            <a:r>
              <a:rPr lang="en-US" sz="2400" dirty="0" smtClean="0"/>
              <a:t>Problem </a:t>
            </a:r>
            <a:r>
              <a:rPr lang="en-US" sz="2400" dirty="0"/>
              <a:t>:</a:t>
            </a:r>
            <a:br>
              <a:rPr lang="en-US" sz="2400" dirty="0"/>
            </a:br>
            <a:r>
              <a:rPr lang="en-US" sz="2400" dirty="0" err="1"/>
              <a:t>somoene</a:t>
            </a:r>
            <a:r>
              <a:rPr lang="en-US" sz="2400" dirty="0"/>
              <a:t> wants to start a restaurant business in Algiers but he is confused about the </a:t>
            </a:r>
            <a:r>
              <a:rPr lang="en-US" sz="2400" b="1" dirty="0"/>
              <a:t>Best Place</a:t>
            </a:r>
            <a:r>
              <a:rPr lang="en-US" sz="2400" dirty="0"/>
              <a:t> to get the max amount of clients , and the </a:t>
            </a:r>
            <a:r>
              <a:rPr lang="en-US" sz="2400" b="1" dirty="0"/>
              <a:t>Type of restaurant</a:t>
            </a:r>
            <a:r>
              <a:rPr lang="en-US" sz="2400" dirty="0"/>
              <a:t> ( </a:t>
            </a:r>
            <a:r>
              <a:rPr lang="en-US" sz="2400" dirty="0" err="1"/>
              <a:t>turkich</a:t>
            </a:r>
            <a:r>
              <a:rPr lang="en-US" sz="2400" dirty="0"/>
              <a:t> ..</a:t>
            </a:r>
            <a:r>
              <a:rPr lang="en-US" sz="2400" dirty="0" err="1"/>
              <a:t>ext</a:t>
            </a:r>
            <a:r>
              <a:rPr lang="en-US" sz="2400" dirty="0"/>
              <a:t>) to target the right clients. So the purpose of this project is to help </a:t>
            </a:r>
            <a:r>
              <a:rPr lang="en-US" sz="2400" b="1" dirty="0"/>
              <a:t>business-men</a:t>
            </a:r>
            <a:r>
              <a:rPr lang="en-US" sz="2400" dirty="0"/>
              <a:t> with the right insights based on </a:t>
            </a:r>
            <a:r>
              <a:rPr lang="en-US" sz="2400" dirty="0" err="1"/>
              <a:t>algerian</a:t>
            </a:r>
            <a:r>
              <a:rPr lang="en-US" sz="2400" dirty="0"/>
              <a:t> venues data. it aims to make analysis to </a:t>
            </a:r>
            <a:r>
              <a:rPr lang="en-US" sz="2400" dirty="0" err="1"/>
              <a:t>exsisting</a:t>
            </a:r>
            <a:r>
              <a:rPr lang="en-US" sz="2400" dirty="0"/>
              <a:t> restaurants to expand.</a:t>
            </a:r>
            <a:endParaRPr lang="fr-FR" sz="2400" dirty="0"/>
          </a:p>
        </p:txBody>
      </p:sp>
    </p:spTree>
    <p:extLst>
      <p:ext uri="{BB962C8B-B14F-4D97-AF65-F5344CB8AC3E}">
        <p14:creationId xmlns:p14="http://schemas.microsoft.com/office/powerpoint/2010/main" val="241559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92807"/>
            <a:ext cx="10178322" cy="5956478"/>
          </a:xfrm>
        </p:spPr>
        <p:txBody>
          <a:bodyPr>
            <a:normAutofit/>
          </a:bodyPr>
          <a:lstStyle/>
          <a:p>
            <a:pPr marL="457200" lvl="1" indent="0">
              <a:buNone/>
            </a:pPr>
            <a:r>
              <a:rPr lang="fr-FR" sz="2000" b="1" dirty="0" err="1"/>
              <a:t>Foursquare</a:t>
            </a:r>
            <a:r>
              <a:rPr lang="fr-FR" sz="2000" b="1" dirty="0"/>
              <a:t> API:</a:t>
            </a:r>
            <a:endParaRPr lang="fr-FR" sz="1600" b="1" dirty="0"/>
          </a:p>
          <a:p>
            <a:r>
              <a:rPr lang="en-US" dirty="0"/>
              <a:t>This project would use Four-square API as its prime data gathering source as it has a database of millions of places, especially their places API which provides the ability to perform location search, location sharing and details about a business</a:t>
            </a:r>
            <a:r>
              <a:rPr lang="en-US" dirty="0" smtClean="0"/>
              <a:t>.</a:t>
            </a:r>
          </a:p>
          <a:p>
            <a:pPr marL="457200" lvl="1" indent="0">
              <a:buNone/>
            </a:pPr>
            <a:r>
              <a:rPr lang="fr-FR" sz="2000" b="1" dirty="0"/>
              <a:t>Workflow:</a:t>
            </a:r>
          </a:p>
          <a:p>
            <a:r>
              <a:rPr lang="en-US" dirty="0"/>
              <a:t>Using credentials of Foursquare API features of nearby places of the neighborhoods would be mined. places per neighborhood parameter would reasonably be set to 5000 and the radius parameter would be set to 1000</a:t>
            </a:r>
            <a:r>
              <a:rPr lang="en-US" dirty="0" smtClean="0"/>
              <a:t>.</a:t>
            </a:r>
            <a:endParaRPr lang="fr-FR" sz="1600" dirty="0"/>
          </a:p>
          <a:p>
            <a:pPr marL="457200" lvl="1" indent="0">
              <a:buNone/>
            </a:pPr>
            <a:r>
              <a:rPr lang="fr-FR" sz="2000" b="1" dirty="0" err="1"/>
              <a:t>Libraries</a:t>
            </a:r>
            <a:r>
              <a:rPr lang="fr-FR" sz="2000" b="1" dirty="0"/>
              <a:t> :</a:t>
            </a:r>
          </a:p>
          <a:p>
            <a:r>
              <a:rPr lang="en-US" dirty="0"/>
              <a:t>Pandas: For creating and manipulating </a:t>
            </a:r>
            <a:r>
              <a:rPr lang="en-US" dirty="0" err="1"/>
              <a:t>dataframes</a:t>
            </a:r>
            <a:r>
              <a:rPr lang="en-US" dirty="0"/>
              <a:t>.</a:t>
            </a:r>
            <a:br>
              <a:rPr lang="en-US" dirty="0"/>
            </a:br>
            <a:r>
              <a:rPr lang="en-US" dirty="0"/>
              <a:t>Folium: Python visualization library would be used to visualize the neighborhoods cluster distribution of using interactive leaflet map.</a:t>
            </a:r>
            <a:br>
              <a:rPr lang="en-US" dirty="0"/>
            </a:br>
            <a:r>
              <a:rPr lang="en-US" dirty="0"/>
              <a:t>JSON: Library to handle JSON files.</a:t>
            </a:r>
            <a:br>
              <a:rPr lang="en-US" dirty="0"/>
            </a:br>
            <a:r>
              <a:rPr lang="en-US" dirty="0"/>
              <a:t>Geocoder: To retrieve Location Data.</a:t>
            </a:r>
            <a:br>
              <a:rPr lang="en-US" dirty="0"/>
            </a:br>
            <a:r>
              <a:rPr lang="en-US" dirty="0"/>
              <a:t>Beautiful Soup and Requests: To scrap and library to handle http requests.</a:t>
            </a:r>
            <a:br>
              <a:rPr lang="en-US" dirty="0"/>
            </a:br>
            <a:r>
              <a:rPr lang="fr-FR" dirty="0" err="1"/>
              <a:t>Matplotlib</a:t>
            </a:r>
            <a:r>
              <a:rPr lang="fr-FR" dirty="0"/>
              <a:t>: Python </a:t>
            </a:r>
            <a:r>
              <a:rPr lang="fr-FR" dirty="0" err="1"/>
              <a:t>Plotting</a:t>
            </a:r>
            <a:r>
              <a:rPr lang="fr-FR" dirty="0"/>
              <a:t> Module</a:t>
            </a:r>
          </a:p>
        </p:txBody>
      </p:sp>
    </p:spTree>
    <p:extLst>
      <p:ext uri="{BB962C8B-B14F-4D97-AF65-F5344CB8AC3E}">
        <p14:creationId xmlns:p14="http://schemas.microsoft.com/office/powerpoint/2010/main" val="253153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b="1" dirty="0">
                <a:latin typeface="+mn-lt"/>
              </a:rPr>
              <a:t>2) Data section :	</a:t>
            </a:r>
          </a:p>
        </p:txBody>
      </p:sp>
      <p:sp>
        <p:nvSpPr>
          <p:cNvPr id="3" name="Content Placeholder 2"/>
          <p:cNvSpPr>
            <a:spLocks noGrp="1"/>
          </p:cNvSpPr>
          <p:nvPr>
            <p:ph idx="1"/>
          </p:nvPr>
        </p:nvSpPr>
        <p:spPr>
          <a:xfrm>
            <a:off x="1256111" y="1326524"/>
            <a:ext cx="10178322" cy="5280337"/>
          </a:xfrm>
        </p:spPr>
        <p:txBody>
          <a:bodyPr>
            <a:normAutofit/>
          </a:bodyPr>
          <a:lstStyle/>
          <a:p>
            <a:pPr marL="457200" lvl="1" indent="0">
              <a:buNone/>
            </a:pPr>
            <a:r>
              <a:rPr lang="fr-FR" sz="2400" b="1" dirty="0"/>
              <a:t>Data Link :</a:t>
            </a:r>
            <a:endParaRPr lang="fr-FR" b="1" dirty="0"/>
          </a:p>
          <a:p>
            <a:r>
              <a:rPr lang="fr-FR" u="sng" dirty="0">
                <a:hlinkClick r:id="rId2"/>
              </a:rPr>
              <a:t>https://en.wikipedia.org/wiki/Algiers#Geography</a:t>
            </a:r>
            <a:r>
              <a:rPr lang="fr-FR" dirty="0"/>
              <a:t>	</a:t>
            </a:r>
            <a:endParaRPr lang="fr-FR" sz="2800" dirty="0"/>
          </a:p>
          <a:p>
            <a:pPr marL="457200" lvl="1" indent="0">
              <a:buNone/>
            </a:pPr>
            <a:r>
              <a:rPr lang="fr-FR" sz="2400" b="1" dirty="0"/>
              <a:t>The </a:t>
            </a:r>
            <a:r>
              <a:rPr lang="fr-FR" sz="2400" b="1" dirty="0" err="1"/>
              <a:t>process</a:t>
            </a:r>
            <a:r>
              <a:rPr lang="fr-FR" sz="2400" b="1" dirty="0"/>
              <a:t> :</a:t>
            </a:r>
          </a:p>
          <a:p>
            <a:pPr lvl="0"/>
            <a:r>
              <a:rPr lang="en-US" dirty="0"/>
              <a:t>extracting </a:t>
            </a:r>
            <a:r>
              <a:rPr lang="en-US" dirty="0" err="1"/>
              <a:t>algiers</a:t>
            </a:r>
            <a:r>
              <a:rPr lang="en-US" dirty="0"/>
              <a:t> Neighborhoods through scrapping a </a:t>
            </a:r>
            <a:r>
              <a:rPr lang="en-US" dirty="0" err="1"/>
              <a:t>wikipedia</a:t>
            </a:r>
            <a:r>
              <a:rPr lang="en-US" dirty="0"/>
              <a:t> page.</a:t>
            </a:r>
            <a:endParaRPr lang="fr-FR" sz="1600" dirty="0"/>
          </a:p>
          <a:p>
            <a:pPr lvl="0"/>
            <a:r>
              <a:rPr lang="en-US" dirty="0"/>
              <a:t>exploring nearby venues to each Neighborhood with a 10k radius using foursquare API and then extracting venues categories and we can get the right insights from them</a:t>
            </a:r>
            <a:r>
              <a:rPr lang="en-US" dirty="0" smtClean="0"/>
              <a:t>.</a:t>
            </a:r>
          </a:p>
          <a:p>
            <a:pPr marL="457200" lvl="1" indent="0">
              <a:buNone/>
            </a:pPr>
            <a:r>
              <a:rPr lang="fr-FR" sz="2400" b="1" dirty="0" err="1"/>
              <a:t>Foursquare</a:t>
            </a:r>
            <a:r>
              <a:rPr lang="fr-FR" sz="2400" b="1" dirty="0"/>
              <a:t> API </a:t>
            </a:r>
            <a:r>
              <a:rPr lang="fr-FR" sz="2400" b="1" dirty="0" smtClean="0"/>
              <a:t>Data : </a:t>
            </a:r>
            <a:endParaRPr lang="fr-FR" sz="2400" b="1" dirty="0"/>
          </a:p>
          <a:p>
            <a:r>
              <a:rPr lang="en-US" dirty="0"/>
              <a:t>We will need data about different venues in different neighborhoods of </a:t>
            </a:r>
            <a:r>
              <a:rPr lang="en-US" dirty="0" err="1"/>
              <a:t>algiers</a:t>
            </a:r>
            <a:r>
              <a:rPr lang="en-US" dirty="0"/>
              <a:t>.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fr-FR" sz="1600" dirty="0"/>
          </a:p>
          <a:p>
            <a:endParaRPr lang="fr-FR" sz="2800" dirty="0"/>
          </a:p>
          <a:p>
            <a:pPr marL="0" lvl="0" indent="0">
              <a:buNone/>
            </a:pPr>
            <a:endParaRPr lang="fr-FR" sz="1600" dirty="0"/>
          </a:p>
          <a:p>
            <a:endParaRPr lang="fr-FR" sz="1600" dirty="0"/>
          </a:p>
        </p:txBody>
      </p:sp>
    </p:spTree>
    <p:extLst>
      <p:ext uri="{BB962C8B-B14F-4D97-AF65-F5344CB8AC3E}">
        <p14:creationId xmlns:p14="http://schemas.microsoft.com/office/powerpoint/2010/main" val="192643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8" y="2092816"/>
            <a:ext cx="10178322" cy="3593591"/>
          </a:xfrm>
        </p:spPr>
        <p:txBody>
          <a:bodyPr/>
          <a:lstStyle/>
          <a:p>
            <a:pPr marL="457200" lvl="1" indent="0" algn="ctr">
              <a:buNone/>
            </a:pPr>
            <a:r>
              <a:rPr lang="fr-FR" sz="2400" b="1" dirty="0" smtClean="0"/>
              <a:t>     </a:t>
            </a:r>
            <a:r>
              <a:rPr lang="fr-FR" sz="3600" b="1" dirty="0" err="1" smtClean="0"/>
              <a:t>we</a:t>
            </a:r>
            <a:r>
              <a:rPr lang="fr-FR" sz="3600" b="1" dirty="0" smtClean="0"/>
              <a:t> </a:t>
            </a:r>
            <a:r>
              <a:rPr lang="fr-FR" sz="3600" b="1" dirty="0" err="1"/>
              <a:t>will</a:t>
            </a:r>
            <a:r>
              <a:rPr lang="fr-FR" sz="3600" b="1" dirty="0"/>
              <a:t> </a:t>
            </a:r>
            <a:r>
              <a:rPr lang="fr-FR" sz="3600" b="1" dirty="0" err="1"/>
              <a:t>need</a:t>
            </a:r>
            <a:r>
              <a:rPr lang="fr-FR" sz="3600" b="1" dirty="0"/>
              <a:t> :</a:t>
            </a:r>
            <a:endParaRPr lang="fr-FR" sz="2800" b="1" dirty="0"/>
          </a:p>
          <a:p>
            <a:pPr marL="0" indent="0" algn="ctr">
              <a:buNone/>
            </a:pPr>
            <a:r>
              <a:rPr lang="en-US" sz="3200" dirty="0" smtClean="0"/>
              <a:t>	1. venues </a:t>
            </a:r>
            <a:r>
              <a:rPr lang="en-US" sz="3200" dirty="0"/>
              <a:t>location.</a:t>
            </a:r>
            <a:br>
              <a:rPr lang="en-US" sz="3200" dirty="0"/>
            </a:br>
            <a:r>
              <a:rPr lang="en-US" sz="3200" dirty="0" smtClean="0"/>
              <a:t>	2. venues </a:t>
            </a:r>
            <a:r>
              <a:rPr lang="en-US" sz="3200" dirty="0"/>
              <a:t>categories.</a:t>
            </a:r>
            <a:br>
              <a:rPr lang="en-US" sz="3200" dirty="0"/>
            </a:br>
            <a:r>
              <a:rPr lang="en-US" sz="3200" dirty="0" smtClean="0"/>
              <a:t>	3. each </a:t>
            </a:r>
            <a:r>
              <a:rPr lang="en-US" sz="3200" dirty="0"/>
              <a:t>category count.</a:t>
            </a:r>
            <a:endParaRPr lang="fr-FR" sz="2400" dirty="0"/>
          </a:p>
        </p:txBody>
      </p:sp>
    </p:spTree>
    <p:extLst>
      <p:ext uri="{BB962C8B-B14F-4D97-AF65-F5344CB8AC3E}">
        <p14:creationId xmlns:p14="http://schemas.microsoft.com/office/powerpoint/2010/main" val="209059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1455314"/>
            <a:ext cx="10178322" cy="5402686"/>
          </a:xfrm>
        </p:spPr>
        <p:txBody>
          <a:bodyPr>
            <a:normAutofit/>
          </a:bodyPr>
          <a:lstStyle/>
          <a:p>
            <a:pPr lvl="0"/>
            <a:r>
              <a:rPr lang="fr-FR" sz="2400" dirty="0"/>
              <a:t> </a:t>
            </a:r>
            <a:r>
              <a:rPr lang="en-US" sz="2400" dirty="0"/>
              <a:t>Setting up the right developing environment ( Installing needed packages , libraries) </a:t>
            </a:r>
            <a:r>
              <a:rPr lang="en-US" sz="2400" dirty="0" smtClean="0"/>
              <a:t>.</a:t>
            </a:r>
            <a:endParaRPr lang="fr-FR" sz="2400" dirty="0"/>
          </a:p>
          <a:p>
            <a:pPr lvl="0"/>
            <a:r>
              <a:rPr lang="en-US" sz="2400" dirty="0"/>
              <a:t>Scrapping data from Wikipedia </a:t>
            </a:r>
            <a:r>
              <a:rPr lang="en-US" sz="2400" dirty="0" smtClean="0"/>
              <a:t>.</a:t>
            </a:r>
            <a:endParaRPr lang="fr-FR" sz="2400" dirty="0"/>
          </a:p>
          <a:p>
            <a:pPr lvl="0"/>
            <a:r>
              <a:rPr lang="en-US" sz="2400" dirty="0"/>
              <a:t>Loading Algiers neighborhoods Data and creating a </a:t>
            </a:r>
            <a:r>
              <a:rPr lang="en-US" sz="2400" dirty="0" err="1"/>
              <a:t>dataframe</a:t>
            </a:r>
            <a:r>
              <a:rPr lang="en-US" sz="2400" dirty="0"/>
              <a:t> that contains the best shape of data to make necessary analysis </a:t>
            </a:r>
            <a:r>
              <a:rPr lang="en-US" sz="2400" dirty="0" smtClean="0"/>
              <a:t>.</a:t>
            </a:r>
            <a:endParaRPr lang="fr-FR" sz="2400" dirty="0"/>
          </a:p>
          <a:p>
            <a:pPr lvl="0"/>
            <a:r>
              <a:rPr lang="en-US" sz="2400" dirty="0"/>
              <a:t>Retrieving data locations (longitudes, altitudes ) through geocoder. </a:t>
            </a:r>
            <a:endParaRPr lang="fr-FR" sz="2400" dirty="0"/>
          </a:p>
          <a:p>
            <a:pPr lvl="0"/>
            <a:r>
              <a:rPr lang="en-US" sz="2400" dirty="0"/>
              <a:t>Connecting to foursquare API through personal credentials. </a:t>
            </a:r>
            <a:endParaRPr lang="fr-FR" sz="2400" dirty="0"/>
          </a:p>
          <a:p>
            <a:pPr lvl="0"/>
            <a:r>
              <a:rPr lang="en-US" sz="2400" dirty="0"/>
              <a:t>Creating a function to retrieve nearby venues to each neighborhood with it’s category and specific location. </a:t>
            </a:r>
            <a:endParaRPr lang="fr-FR" sz="2400" dirty="0"/>
          </a:p>
          <a:p>
            <a:pPr lvl="0"/>
            <a:r>
              <a:rPr lang="en-US" sz="2400" dirty="0"/>
              <a:t>Mapping locations to get the data more clear and efficient.</a:t>
            </a:r>
            <a:endParaRPr lang="fr-FR" sz="2400" dirty="0"/>
          </a:p>
          <a:p>
            <a:pPr lvl="0"/>
            <a:endParaRPr lang="fr-FR" sz="2400" dirty="0"/>
          </a:p>
        </p:txBody>
      </p:sp>
      <p:sp>
        <p:nvSpPr>
          <p:cNvPr id="4" name="Title 1"/>
          <p:cNvSpPr txBox="1">
            <a:spLocks/>
          </p:cNvSpPr>
          <p:nvPr/>
        </p:nvSpPr>
        <p:spPr>
          <a:xfrm>
            <a:off x="1251678" y="265567"/>
            <a:ext cx="10178322" cy="111247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fr-FR" sz="4000" b="1" dirty="0">
                <a:latin typeface="+mn-lt"/>
              </a:rPr>
              <a:t>3) </a:t>
            </a:r>
            <a:r>
              <a:rPr lang="fr-FR" sz="4000" b="1" dirty="0" err="1">
                <a:latin typeface="+mn-lt"/>
              </a:rPr>
              <a:t>Methodology</a:t>
            </a:r>
            <a:r>
              <a:rPr lang="fr-FR" sz="4000" b="1" dirty="0">
                <a:latin typeface="+mn-lt"/>
              </a:rPr>
              <a:t> : 	</a:t>
            </a:r>
          </a:p>
        </p:txBody>
      </p:sp>
    </p:spTree>
    <p:extLst>
      <p:ext uri="{BB962C8B-B14F-4D97-AF65-F5344CB8AC3E}">
        <p14:creationId xmlns:p14="http://schemas.microsoft.com/office/powerpoint/2010/main" val="257757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671" y="1120462"/>
            <a:ext cx="9649085" cy="5442218"/>
          </a:xfrm>
        </p:spPr>
      </p:pic>
      <p:sp>
        <p:nvSpPr>
          <p:cNvPr id="5" name="TextBox 4"/>
          <p:cNvSpPr txBox="1"/>
          <p:nvPr/>
        </p:nvSpPr>
        <p:spPr>
          <a:xfrm>
            <a:off x="1461671" y="218941"/>
            <a:ext cx="5138670" cy="584775"/>
          </a:xfrm>
          <a:prstGeom prst="rect">
            <a:avLst/>
          </a:prstGeom>
          <a:noFill/>
        </p:spPr>
        <p:txBody>
          <a:bodyPr wrap="square" rtlCol="0">
            <a:spAutoFit/>
          </a:bodyPr>
          <a:lstStyle/>
          <a:p>
            <a:r>
              <a:rPr lang="fr-FR" sz="3200" dirty="0" smtClean="0"/>
              <a:t>The </a:t>
            </a:r>
            <a:r>
              <a:rPr lang="fr-FR" sz="3200" dirty="0" err="1" smtClean="0"/>
              <a:t>Map</a:t>
            </a:r>
            <a:r>
              <a:rPr lang="fr-FR" sz="3200" dirty="0" smtClean="0"/>
              <a:t> : </a:t>
            </a:r>
            <a:endParaRPr lang="fr-FR" sz="3200" dirty="0"/>
          </a:p>
        </p:txBody>
      </p:sp>
    </p:spTree>
    <p:extLst>
      <p:ext uri="{BB962C8B-B14F-4D97-AF65-F5344CB8AC3E}">
        <p14:creationId xmlns:p14="http://schemas.microsoft.com/office/powerpoint/2010/main" val="362730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131" y="251139"/>
            <a:ext cx="10178322" cy="3593591"/>
          </a:xfrm>
        </p:spPr>
        <p:txBody>
          <a:bodyPr>
            <a:normAutofit/>
          </a:bodyPr>
          <a:lstStyle/>
          <a:p>
            <a:pPr lvl="0"/>
            <a:r>
              <a:rPr lang="en-US" sz="2400" dirty="0"/>
              <a:t>Categorizing venues per neighborhood to get the diversity of each one </a:t>
            </a:r>
            <a:r>
              <a:rPr lang="en-US" sz="2400" dirty="0" smtClean="0"/>
              <a:t>.</a:t>
            </a:r>
            <a:endParaRPr lang="fr-FR" sz="2400" dirty="0"/>
          </a:p>
          <a:p>
            <a:pPr lvl="0"/>
            <a:r>
              <a:rPr lang="en-US" sz="2400" dirty="0"/>
              <a:t>Refining venues and letting just restaurants data , to get more accurate analysis and target the problem directly</a:t>
            </a:r>
            <a:r>
              <a:rPr lang="en-US" sz="2400" dirty="0" smtClean="0"/>
              <a:t>.</a:t>
            </a:r>
            <a:endParaRPr lang="fr-FR" sz="2400" dirty="0"/>
          </a:p>
          <a:p>
            <a:pPr lvl="0"/>
            <a:r>
              <a:rPr lang="en-US" sz="2400" dirty="0"/>
              <a:t> Categorizing restaurants per category to specify the right restaurant type</a:t>
            </a:r>
            <a:r>
              <a:rPr lang="en-US" sz="2400" dirty="0" smtClean="0"/>
              <a:t>.</a:t>
            </a:r>
            <a:endParaRPr lang="fr-FR" sz="2400" dirty="0"/>
          </a:p>
          <a:p>
            <a:pPr lvl="0"/>
            <a:r>
              <a:rPr lang="en-US" sz="2400" dirty="0"/>
              <a:t>Visualizing results to make analysis clear and readable.</a:t>
            </a:r>
            <a:endParaRPr lang="fr-FR" sz="2400" dirty="0"/>
          </a:p>
        </p:txBody>
      </p:sp>
      <p:pic>
        <p:nvPicPr>
          <p:cNvPr id="5" name="Picture 4"/>
          <p:cNvPicPr>
            <a:picLocks noChangeAspect="1"/>
          </p:cNvPicPr>
          <p:nvPr/>
        </p:nvPicPr>
        <p:blipFill>
          <a:blip r:embed="rId2"/>
          <a:stretch>
            <a:fillRect/>
          </a:stretch>
        </p:blipFill>
        <p:spPr>
          <a:xfrm>
            <a:off x="1385149" y="2609918"/>
            <a:ext cx="9877425" cy="4162425"/>
          </a:xfrm>
          <a:prstGeom prst="rect">
            <a:avLst/>
          </a:prstGeom>
        </p:spPr>
      </p:pic>
    </p:spTree>
    <p:extLst>
      <p:ext uri="{BB962C8B-B14F-4D97-AF65-F5344CB8AC3E}">
        <p14:creationId xmlns:p14="http://schemas.microsoft.com/office/powerpoint/2010/main" val="343114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224" y="457202"/>
            <a:ext cx="10178322" cy="1062506"/>
          </a:xfrm>
        </p:spPr>
        <p:txBody>
          <a:bodyPr>
            <a:normAutofit/>
          </a:bodyPr>
          <a:lstStyle/>
          <a:p>
            <a:r>
              <a:rPr lang="en-US" sz="2400" dirty="0"/>
              <a:t> </a:t>
            </a:r>
            <a:r>
              <a:rPr lang="en-US" sz="2400" dirty="0" smtClean="0"/>
              <a:t>Grouping </a:t>
            </a:r>
            <a:r>
              <a:rPr lang="en-US" sz="2400" dirty="0"/>
              <a:t>neighborhoods and getting the frequency of each restaurant category in the specific neighborhood.</a:t>
            </a:r>
            <a:endParaRPr lang="fr-FR" sz="2400" dirty="0"/>
          </a:p>
        </p:txBody>
      </p:sp>
      <p:pic>
        <p:nvPicPr>
          <p:cNvPr id="4" name="Picture 3"/>
          <p:cNvPicPr>
            <a:picLocks noChangeAspect="1"/>
          </p:cNvPicPr>
          <p:nvPr/>
        </p:nvPicPr>
        <p:blipFill>
          <a:blip r:embed="rId2"/>
          <a:stretch>
            <a:fillRect/>
          </a:stretch>
        </p:blipFill>
        <p:spPr>
          <a:xfrm>
            <a:off x="1251676" y="1776680"/>
            <a:ext cx="2457450" cy="4257675"/>
          </a:xfrm>
          <a:prstGeom prst="rect">
            <a:avLst/>
          </a:prstGeom>
        </p:spPr>
      </p:pic>
      <p:pic>
        <p:nvPicPr>
          <p:cNvPr id="5" name="Picture 4"/>
          <p:cNvPicPr>
            <a:picLocks noChangeAspect="1"/>
          </p:cNvPicPr>
          <p:nvPr/>
        </p:nvPicPr>
        <p:blipFill>
          <a:blip r:embed="rId3"/>
          <a:stretch>
            <a:fillRect/>
          </a:stretch>
        </p:blipFill>
        <p:spPr>
          <a:xfrm>
            <a:off x="3997687" y="1776680"/>
            <a:ext cx="2419350" cy="4257675"/>
          </a:xfrm>
          <a:prstGeom prst="rect">
            <a:avLst/>
          </a:prstGeom>
        </p:spPr>
      </p:pic>
      <p:pic>
        <p:nvPicPr>
          <p:cNvPr id="6" name="Picture 5"/>
          <p:cNvPicPr>
            <a:picLocks noChangeAspect="1"/>
          </p:cNvPicPr>
          <p:nvPr/>
        </p:nvPicPr>
        <p:blipFill>
          <a:blip r:embed="rId4"/>
          <a:stretch>
            <a:fillRect/>
          </a:stretch>
        </p:blipFill>
        <p:spPr>
          <a:xfrm>
            <a:off x="6705598" y="1776680"/>
            <a:ext cx="2409825" cy="4257675"/>
          </a:xfrm>
          <a:prstGeom prst="rect">
            <a:avLst/>
          </a:prstGeom>
        </p:spPr>
      </p:pic>
      <p:pic>
        <p:nvPicPr>
          <p:cNvPr id="7" name="Picture 6"/>
          <p:cNvPicPr>
            <a:picLocks noChangeAspect="1"/>
          </p:cNvPicPr>
          <p:nvPr/>
        </p:nvPicPr>
        <p:blipFill>
          <a:blip r:embed="rId5"/>
          <a:stretch>
            <a:fillRect/>
          </a:stretch>
        </p:blipFill>
        <p:spPr>
          <a:xfrm>
            <a:off x="9403984" y="1776679"/>
            <a:ext cx="2200275" cy="4257675"/>
          </a:xfrm>
          <a:prstGeom prst="rect">
            <a:avLst/>
          </a:prstGeom>
        </p:spPr>
      </p:pic>
    </p:spTree>
    <p:extLst>
      <p:ext uri="{BB962C8B-B14F-4D97-AF65-F5344CB8AC3E}">
        <p14:creationId xmlns:p14="http://schemas.microsoft.com/office/powerpoint/2010/main" val="408277126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124</TotalTime>
  <Words>503</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FF Hekaya Light</vt:lpstr>
      <vt:lpstr>Gill Sans MT</vt:lpstr>
      <vt:lpstr>Impact</vt:lpstr>
      <vt:lpstr>Badge</vt:lpstr>
      <vt:lpstr>The  battle  of  neighborhoods  Project</vt:lpstr>
      <vt:lpstr>1) Project Description ( Business Problem ):</vt:lpstr>
      <vt:lpstr>PowerPoint Presentation</vt:lpstr>
      <vt:lpstr>2) Data section : </vt:lpstr>
      <vt:lpstr>PowerPoint Presentation</vt:lpstr>
      <vt:lpstr>PowerPoint Presentation</vt:lpstr>
      <vt:lpstr>PowerPoint Presentation</vt:lpstr>
      <vt:lpstr>PowerPoint Presentation</vt:lpstr>
      <vt:lpstr>PowerPoint Presentation</vt:lpstr>
      <vt:lpstr>4) Results:</vt:lpstr>
      <vt:lpstr>6) Conclusion:</vt:lpstr>
    </vt:vector>
  </TitlesOfParts>
  <Company>Ahmed-Under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Project</dc:title>
  <dc:creator>pes2017</dc:creator>
  <cp:lastModifiedBy>pes2017</cp:lastModifiedBy>
  <cp:revision>6</cp:revision>
  <dcterms:created xsi:type="dcterms:W3CDTF">2020-07-01T08:20:55Z</dcterms:created>
  <dcterms:modified xsi:type="dcterms:W3CDTF">2020-07-01T14:07:26Z</dcterms:modified>
</cp:coreProperties>
</file>