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1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17" r:id="rId26"/>
    <p:sldId id="318" r:id="rId27"/>
    <p:sldId id="307" r:id="rId28"/>
    <p:sldId id="308" r:id="rId29"/>
    <p:sldId id="309" r:id="rId30"/>
    <p:sldId id="310" r:id="rId31"/>
    <p:sldId id="311" r:id="rId32"/>
    <p:sldId id="312" r:id="rId33"/>
    <p:sldId id="319" r:id="rId34"/>
    <p:sldId id="313" r:id="rId35"/>
    <p:sldId id="314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7A80-C110-42E6-82C9-68C34661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FBB0C-1A99-434C-944D-FE400CD7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DC1B-178E-45AC-88BD-5B2F377B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A3B6-4DEC-4CDA-8FCD-5D72B4B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A1F-5394-49A7-BE7B-7270EF9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781A-340B-469F-8E13-F4EDF287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BC0F-0364-4AAE-9C87-AD620A31E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C08E-1575-4A39-9DFB-7C4938F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1A88-2623-4DB7-8D79-220D757E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A193-D292-4DB2-A984-EF2E387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1C7CF-6100-42AE-A5BB-9BFBF3612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DE83-74D4-4073-BAE0-A7081AE7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9D26-DEFF-460F-9C35-62D4BBA4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6FF5-120E-4B4F-81EE-0C2CBA13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60E3-0CC8-448B-AC92-234DAA7F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C5A6-4BE0-4CD9-99D0-A328E8B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562C-F309-4453-85EE-2D092DA8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E14A-6F39-4119-A240-EC6ED6AB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FF17-7970-47B8-A2B2-678611CD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14BC-E270-4F18-AB39-B76F9B3E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0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8A84-979B-470E-B9BD-695173F8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FA20-A3C9-455F-ABE6-142792C1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A8D2-6B4C-498E-95A5-ADF7914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F1B2-2AA1-4F23-A4B1-48044089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65B6-2576-46F6-BC1D-A66AFD13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903-3493-4813-BC2C-F6C414B1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91DA-A6E3-4659-9267-1ACA3B31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3509-CD07-4F59-847B-975FB301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008EE-20F4-4D43-BD62-2871FBD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0141B-AFBE-4638-8B56-07C86CD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E0ED-550F-470B-8CE7-1BE03B1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5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DA9E-4947-4A72-8DD3-549540CB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BC331-A6E8-47E8-ACF1-76828F06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B86E9-81F2-4520-96E5-81494E08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C913-60F6-4CCA-A951-5D585AED1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6D07D-F52C-4FD2-BCC5-3395D51C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CC5-0BBC-4AAB-AA31-73409999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7A5A0-1C55-4869-ACB6-CED25B2C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0CACD-464B-40EC-9868-1230D016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9D1-A90F-4DBB-B376-C735123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B6C43-56DA-446E-9D84-5CBF6234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6693-A781-4778-A02E-8EEEEB43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E4DB-A976-46B1-BD01-75CBD10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CCD79-02D7-4676-B9F0-B8787EE6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6BCC4-3981-47F0-A429-8982BB5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F4401-E3CC-4F0B-A260-D21F5CB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E05-1FFF-467E-8CFA-46717FF0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289A-F96E-465C-AB6A-06F79D217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EA357-1B66-4C33-B5D1-51813BF0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4B75-6CDF-47C9-B649-208C42FF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F858-2CE4-4203-9298-C502B740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A2592-22A1-41F1-A1DF-D976425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6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E673-8409-4776-B96B-BAA1782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BE6E6-E4D8-4D62-814A-EF8426E8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6F4B7-626F-46BB-8D0B-664AC83F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DDC75-395A-4870-8DE1-9631EC4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8978D-8B29-4CD1-BD2F-D988FD48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DB70-EA24-4B50-83A8-014364A9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E5101-9DE7-4BFD-B7D1-68895E2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F2A8-E94A-4346-B823-43E0BF9B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318E-7818-4235-9CCF-ADC0F938A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D68C-B3B1-4187-B00E-2FC7DC7EC2A3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BEE-3DD3-46EC-A2E0-9DEEAE8D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ED8F-C3A9-42F6-946A-10C225952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68EB-5E0E-4155-9EBC-DECC04989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2.xml"/><Relationship Id="rId16" Type="http://schemas.openxmlformats.org/officeDocument/2006/relationships/image" Target="../media/image5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tags" Target="../tags/tag13.xml"/><Relationship Id="rId7" Type="http://schemas.openxmlformats.org/officeDocument/2006/relationships/image" Target="../media/image6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19.emf"/><Relationship Id="rId4" Type="http://schemas.openxmlformats.org/officeDocument/2006/relationships/image" Target="../media/image16.png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B0E7-8915-40B8-83E1-701FEDE9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9025"/>
            <a:ext cx="9144000" cy="1079924"/>
          </a:xfrm>
        </p:spPr>
        <p:txBody>
          <a:bodyPr>
            <a:normAutofit/>
          </a:bodyPr>
          <a:lstStyle/>
          <a:p>
            <a:r>
              <a:rPr lang="fa-IR" sz="4800" dirty="0">
                <a:cs typeface="B Nazanin" panose="00000400000000000000" pitchFamily="2" charset="-78"/>
              </a:rPr>
              <a:t>جمع‌بندی مباحث شبکه بیزین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74C3F-144A-426E-AE09-D2FD8E5E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938" y="4078557"/>
            <a:ext cx="4984124" cy="1386624"/>
          </a:xfrm>
        </p:spPr>
        <p:txBody>
          <a:bodyPr>
            <a:normAutofit fontScale="92500" lnSpcReduction="20000"/>
          </a:bodyPr>
          <a:lstStyle/>
          <a:p>
            <a:r>
              <a:rPr lang="fa-IR" sz="3500" dirty="0">
                <a:cs typeface="B Nazanin" panose="00000400000000000000" pitchFamily="2" charset="-78"/>
              </a:rPr>
              <a:t>درس هوش مصنوعی دکتر جوانمردی</a:t>
            </a:r>
          </a:p>
          <a:p>
            <a:endParaRPr lang="fa-IR" sz="2800" dirty="0">
              <a:cs typeface="B Nazanin" panose="00000400000000000000" pitchFamily="2" charset="-78"/>
            </a:endParaRPr>
          </a:p>
          <a:p>
            <a:r>
              <a:rPr lang="fa-IR" sz="2800" dirty="0">
                <a:cs typeface="B Nazanin" panose="00000400000000000000" pitchFamily="2" charset="-78"/>
              </a:rPr>
              <a:t>زمستان 1400</a:t>
            </a:r>
          </a:p>
        </p:txBody>
      </p:sp>
    </p:spTree>
    <p:extLst>
      <p:ext uri="{BB962C8B-B14F-4D97-AF65-F5344CB8AC3E}">
        <p14:creationId xmlns:p14="http://schemas.microsoft.com/office/powerpoint/2010/main" val="5979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Product Rule: </a:t>
            </a:r>
            <a:r>
              <a:rPr lang="en-US" sz="2000" dirty="0"/>
              <a:t>have conditional distributions but want the joint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Chain Rule: </a:t>
            </a:r>
            <a:r>
              <a:rPr lang="en-US" sz="2000" dirty="0"/>
              <a:t>write any joint distribution as an incremental product of conditional distributions</a:t>
            </a:r>
          </a:p>
        </p:txBody>
      </p:sp>
      <p:pic>
        <p:nvPicPr>
          <p:cNvPr id="6" name="Picture 5" descr="txp_fig">
            <a:extLst>
              <a:ext uri="{FF2B5EF4-FFF2-40B4-BE49-F238E27FC236}">
                <a16:creationId xmlns:a16="http://schemas.microsoft.com/office/drawing/2014/main" id="{D60E4EA3-AA33-482A-8DB9-72813352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8" y="237384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CCB0A-48E1-47DF-9A6D-9B8ACD760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313" y="2577810"/>
            <a:ext cx="3192887" cy="32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144">
            <a:extLst>
              <a:ext uri="{FF2B5EF4-FFF2-40B4-BE49-F238E27FC236}">
                <a16:creationId xmlns:a16="http://schemas.microsoft.com/office/drawing/2014/main" id="{C6CB0E6F-9E5A-4139-8862-09FA0B35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04" y="2549268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txp_fig">
            <a:extLst>
              <a:ext uri="{FF2B5EF4-FFF2-40B4-BE49-F238E27FC236}">
                <a16:creationId xmlns:a16="http://schemas.microsoft.com/office/drawing/2014/main" id="{30294BD6-F44C-46C5-A2E8-E739F966A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4563471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25A7777C-8A68-46DD-B113-2E5A83234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09583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Bayes’ Rule: </a:t>
            </a:r>
            <a:r>
              <a:rPr lang="en-US" sz="2000" dirty="0"/>
              <a:t>most important AI equation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 descr="txp_fig">
            <a:extLst>
              <a:ext uri="{FF2B5EF4-FFF2-40B4-BE49-F238E27FC236}">
                <a16:creationId xmlns:a16="http://schemas.microsoft.com/office/drawing/2014/main" id="{E469BA3A-09D5-4D53-8D8C-62A0BACA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6" y="2814704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Describe how (a portion of) the world works</a:t>
            </a:r>
          </a:p>
          <a:p>
            <a:r>
              <a:rPr lang="en-US" sz="2000" dirty="0"/>
              <a:t>Reason about unknown variables, given evidence</a:t>
            </a:r>
          </a:p>
          <a:p>
            <a:r>
              <a:rPr lang="en-US" sz="2000" dirty="0">
                <a:latin typeface="Calibri"/>
                <a:cs typeface="Calibri"/>
              </a:rPr>
              <a:t>Explanation (diagnostic reasoning)</a:t>
            </a:r>
          </a:p>
          <a:p>
            <a:r>
              <a:rPr lang="en-US" sz="2000" dirty="0">
                <a:latin typeface="Calibri"/>
                <a:cs typeface="Calibri"/>
              </a:rPr>
              <a:t>Prediction (causal reasoning)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Simplifications</a:t>
            </a:r>
          </a:p>
          <a:p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r>
              <a:rPr lang="en-US" sz="2000" dirty="0"/>
              <a:t>May not account for all 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6774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Independence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Two variables are independent if: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latin typeface="Calibri"/>
                <a:cs typeface="Calibri"/>
              </a:rPr>
              <a:t>Their joint distribution factors into a product of two simpler distributions</a:t>
            </a:r>
            <a:endParaRPr lang="en-US" sz="2000" dirty="0"/>
          </a:p>
          <a:p>
            <a:r>
              <a:rPr lang="en-US" sz="2000" dirty="0">
                <a:latin typeface="Calibri"/>
                <a:cs typeface="Calibri"/>
              </a:rPr>
              <a:t>Independence is a simplifying </a:t>
            </a:r>
            <a:r>
              <a:rPr lang="en-US" sz="2000" i="1" dirty="0">
                <a:latin typeface="Calibri"/>
                <a:cs typeface="Calibri"/>
              </a:rPr>
              <a:t>modeling assumption</a:t>
            </a:r>
          </a:p>
          <a:p>
            <a:r>
              <a:rPr lang="en-US" sz="2000" dirty="0">
                <a:latin typeface="Calibri"/>
                <a:cs typeface="Calibri"/>
              </a:rPr>
              <a:t>Unconditional (absolute) independence is very rare</a:t>
            </a:r>
            <a:endParaRPr lang="en-US" sz="2000" i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CF211-7772-4BEC-B517-03F14885E9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8088" y="1851383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A8BD7-08DD-4512-A897-255C93FA61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2285195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C151C-B358-4CA2-93B7-BB785EB062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7800" y="2733897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2206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Conditional Independence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Our most basic and robust form of knowledge about uncertain environments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X is conditionally independent of Y given Z: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Simplifying the Chain Rule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Bayes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9B9DD-2750-466D-91AF-2DA2C41B55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3349" y="4658779"/>
            <a:ext cx="4256088" cy="586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pic>
        <p:nvPicPr>
          <p:cNvPr id="11" name="Picture 10" descr="txp_fig">
            <a:extLst>
              <a:ext uri="{FF2B5EF4-FFF2-40B4-BE49-F238E27FC236}">
                <a16:creationId xmlns:a16="http://schemas.microsoft.com/office/drawing/2014/main" id="{246A961B-6CB3-4E35-B8B4-A4D9E4998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8" y="4733308"/>
            <a:ext cx="3888346" cy="44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1">
            <a:extLst>
              <a:ext uri="{FF2B5EF4-FFF2-40B4-BE49-F238E27FC236}">
                <a16:creationId xmlns:a16="http://schemas.microsoft.com/office/drawing/2014/main" id="{852C852B-6238-48FF-9C27-7DA26D7F3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844" y="4932607"/>
            <a:ext cx="961987" cy="64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A79C35-A0C7-489D-9FD9-125DB8AAD07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5520" y="3537793"/>
            <a:ext cx="1308279" cy="343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5DD285-3AE3-44C9-906B-905B802BFE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28" y="2640337"/>
            <a:ext cx="4518972" cy="2928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910727-C3EF-488C-822E-3BB1DAEDF08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8250" y="3089098"/>
            <a:ext cx="3625550" cy="292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30767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Bayes’ Nets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Problems with using full joint distribution</a:t>
            </a:r>
          </a:p>
          <a:p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  <a:endParaRPr lang="en-US" sz="20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Describing complex joint distributions (models) using simple, local (conditional) distributions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Called graphical models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3B88C9-7C06-4ECD-BD61-1FBF9F02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977" y="4264666"/>
            <a:ext cx="3369784" cy="222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5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Graphical Model Notation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Nodes: </a:t>
            </a:r>
            <a:r>
              <a:rPr lang="en-US" sz="2000" dirty="0">
                <a:latin typeface="Calibri"/>
                <a:cs typeface="Calibri"/>
              </a:rPr>
              <a:t>variables (with domains)</a:t>
            </a:r>
          </a:p>
          <a:p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Arcs: </a:t>
            </a:r>
            <a:r>
              <a:rPr lang="en-US" sz="2000" dirty="0">
                <a:latin typeface="Calibri"/>
                <a:cs typeface="Calibri"/>
              </a:rPr>
              <a:t>interactions</a:t>
            </a:r>
          </a:p>
          <a:p>
            <a:r>
              <a:rPr lang="en-US" sz="2000" dirty="0">
                <a:latin typeface="Calibri"/>
                <a:cs typeface="Calibri"/>
              </a:rPr>
              <a:t>Indicate “direct influence” between variables</a:t>
            </a:r>
          </a:p>
          <a:p>
            <a:r>
              <a:rPr lang="en-US" sz="2000" dirty="0">
                <a:latin typeface="Calibri"/>
                <a:cs typeface="Calibri"/>
              </a:rPr>
              <a:t>Encode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10572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Bayes' Net Semantics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 set of nodes, one per variable X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 directed, acyclic graph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 conditional distribution for each node</a:t>
            </a:r>
          </a:p>
          <a:p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 Bayes net = Topology (graph) + Local Conditional Probabilities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197E6C-B263-469C-805B-0AE80BB0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437" y="1825625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029877-5A87-4C13-83D3-2D390082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037" y="3197225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/>
            <a:r>
              <a:rPr lang="en-US" sz="2400" i="1" dirty="0">
                <a:latin typeface="Calibri"/>
                <a:cs typeface="Calibri"/>
              </a:rPr>
              <a:t>X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6" name="AutoShape 6">
            <a:extLst>
              <a:ext uri="{FF2B5EF4-FFF2-40B4-BE49-F238E27FC236}">
                <a16:creationId xmlns:a16="http://schemas.microsoft.com/office/drawing/2014/main" id="{1C96CB42-C738-4824-A61C-8331C0A6EDDC}"/>
              </a:ext>
            </a:extLst>
          </p:cNvPr>
          <p:cNvCxnSpPr>
            <a:cxnSpLocks noChangeShapeType="1"/>
            <a:stCxn id="14" idx="4"/>
            <a:endCxn id="15" idx="1"/>
          </p:cNvCxnSpPr>
          <p:nvPr/>
        </p:nvCxnSpPr>
        <p:spPr bwMode="auto">
          <a:xfrm>
            <a:off x="8611137" y="2373313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D95C5B-78BA-4865-8ABC-46ABA056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437" y="1825625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i="1" baseline="-25000" dirty="0">
                <a:latin typeface="Calibri"/>
                <a:cs typeface="Calibri"/>
              </a:rPr>
              <a:t>n</a:t>
            </a:r>
          </a:p>
        </p:txBody>
      </p:sp>
      <p:cxnSp>
        <p:nvCxnSpPr>
          <p:cNvPr id="18" name="AutoShape 8">
            <a:extLst>
              <a:ext uri="{FF2B5EF4-FFF2-40B4-BE49-F238E27FC236}">
                <a16:creationId xmlns:a16="http://schemas.microsoft.com/office/drawing/2014/main" id="{E2AE32D0-5361-4F31-A8B8-84A4570E9340}"/>
              </a:ext>
            </a:extLst>
          </p:cNvPr>
          <p:cNvCxnSpPr>
            <a:cxnSpLocks noChangeShapeType="1"/>
            <a:stCxn id="17" idx="4"/>
            <a:endCxn id="15" idx="7"/>
          </p:cNvCxnSpPr>
          <p:nvPr/>
        </p:nvCxnSpPr>
        <p:spPr bwMode="auto">
          <a:xfrm flipH="1">
            <a:off x="9409650" y="2373313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</p:cxnSp>
      <p:pic>
        <p:nvPicPr>
          <p:cNvPr id="19" name="Picture 18" descr="txp_fig">
            <a:extLst>
              <a:ext uri="{FF2B5EF4-FFF2-40B4-BE49-F238E27FC236}">
                <a16:creationId xmlns:a16="http://schemas.microsoft.com/office/drawing/2014/main" id="{30502BEB-301E-4D62-A4BF-D0355C60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37" y="1978025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AutoShape 10">
            <a:extLst>
              <a:ext uri="{FF2B5EF4-FFF2-40B4-BE49-F238E27FC236}">
                <a16:creationId xmlns:a16="http://schemas.microsoft.com/office/drawing/2014/main" id="{64AD51E5-770F-477D-8116-34B9B4CFD38E}"/>
              </a:ext>
            </a:extLst>
          </p:cNvPr>
          <p:cNvCxnSpPr>
            <a:cxnSpLocks noChangeShapeType="1"/>
            <a:endCxn id="15" idx="0"/>
          </p:cNvCxnSpPr>
          <p:nvPr/>
        </p:nvCxnSpPr>
        <p:spPr bwMode="auto">
          <a:xfrm flipH="1">
            <a:off x="9220737" y="2435225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80E862E-194A-4F71-9F87-95CDE1E6A4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0637" y="4264025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  <p:sp>
        <p:nvSpPr>
          <p:cNvPr id="22" name="AutoShape 12">
            <a:extLst>
              <a:ext uri="{FF2B5EF4-FFF2-40B4-BE49-F238E27FC236}">
                <a16:creationId xmlns:a16="http://schemas.microsoft.com/office/drawing/2014/main" id="{D1B33B19-D02F-472A-846C-02F344603B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677937" y="3387725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6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Probabilities in BNs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latin typeface="Calibri"/>
                <a:cs typeface="Calibri"/>
              </a:rPr>
              <a:t>Bayes’ nets </a:t>
            </a:r>
            <a:r>
              <a:rPr lang="en-US" sz="2000" b="1" dirty="0">
                <a:latin typeface="Calibri"/>
                <a:cs typeface="Calibri"/>
              </a:rPr>
              <a:t>implicitly</a:t>
            </a:r>
            <a:r>
              <a:rPr lang="fr-FR" sz="2000" b="1" dirty="0">
                <a:latin typeface="Calibri"/>
                <a:cs typeface="Calibri"/>
              </a:rPr>
              <a:t> encode joint distributions</a:t>
            </a:r>
          </a:p>
          <a:p>
            <a:endParaRPr lang="en-US" sz="2000" i="1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Not every BN can represent every joint distribution</a:t>
            </a:r>
          </a:p>
          <a:p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4AF14-2050-4E02-87F6-6F7C647D8E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0" y="423931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2498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Causality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Bayes’ nets reflecting the true causal patterns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BNs need not actually be causal</a:t>
            </a:r>
            <a:endParaRPr lang="en-US" sz="5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Topology really encodes conditional independence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7011E-65D7-423A-9B17-46A8844FA1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8732" y="5776116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 xmlns:lc="http://schemas.openxmlformats.org/drawingml/2006/lockedCanvas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xmlns:lc="http://schemas.openxmlformats.org/drawingml/2006/lockedCanvas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2700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1F9D-00D4-4C30-8C1E-9809BC61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5F7-FC59-444B-BA46-ADCF7D13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Representation</a:t>
            </a:r>
          </a:p>
          <a:p>
            <a:pPr lvl="6"/>
            <a:endParaRPr lang="en-US" sz="900" dirty="0">
              <a:ea typeface="ＭＳ Ｐゴシック" pitchFamily="34" charset="-128"/>
            </a:endParaRPr>
          </a:p>
          <a:p>
            <a:pPr lvl="4"/>
            <a:endParaRPr lang="en-US" sz="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Conditional Independences</a:t>
            </a:r>
          </a:p>
          <a:p>
            <a:pPr lvl="8"/>
            <a:endParaRPr lang="en-US" sz="900" dirty="0">
              <a:ea typeface="ＭＳ Ｐゴシック" pitchFamily="34" charset="-128"/>
            </a:endParaRPr>
          </a:p>
          <a:p>
            <a:pPr lvl="4"/>
            <a:endParaRPr lang="en-US" sz="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Probabilistic Inference</a:t>
            </a:r>
          </a:p>
          <a:p>
            <a:pPr lvl="7"/>
            <a:endParaRPr lang="en-US" sz="9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Enumeration (exact, exponential complexity)</a:t>
            </a:r>
          </a:p>
          <a:p>
            <a:pPr lvl="6"/>
            <a:endParaRPr lang="en-US" sz="9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Variable elimination (exact, worst-case exponential complexity, often better)</a:t>
            </a:r>
          </a:p>
          <a:p>
            <a:pPr lvl="6"/>
            <a:endParaRPr lang="en-US" sz="9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Inference is NP-complete</a:t>
            </a:r>
          </a:p>
          <a:p>
            <a:pPr lvl="5"/>
            <a:endParaRPr lang="en-US" sz="9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Sampling (approximate)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Bayes Nets: Assumptions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Assumptions we are required to make to define the Bayes net when given the graph:</a:t>
            </a:r>
          </a:p>
          <a:p>
            <a:pPr marL="0" indent="0">
              <a:buNone/>
            </a:pPr>
            <a:endParaRPr lang="fa-IR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D-separation Algorithm</a:t>
            </a:r>
            <a:endParaRPr lang="fa-IR" sz="20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Causal Chains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Common Cause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Common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4D364-9D84-4A9A-B3EE-393794CE2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464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EE54D6A-C14C-4D59-ACF5-4D7E81A4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34" y="2590896"/>
            <a:ext cx="3098441" cy="3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F51F06B1-FAD7-4EF4-A483-128D37E2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28" y="210579"/>
            <a:ext cx="5117296" cy="3833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Bayes Nets: Assumptions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X and Y are conditionally independent given evidence variables {Z} if</a:t>
            </a:r>
            <a:endParaRPr lang="fa-IR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X and Y 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by Z</a:t>
            </a:r>
            <a:endParaRPr lang="fa-IR" altLang="ja-JP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No active path between X and Y</a:t>
            </a: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A path is active if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Each triple is active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All it takes to block a path is a single inactive segment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Structure Implications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D-separation gives precise conditional independence guarantees from BN graph structure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Determines the set of probability distributions that can be represented </a:t>
            </a:r>
          </a:p>
        </p:txBody>
      </p:sp>
    </p:spTree>
    <p:extLst>
      <p:ext uri="{BB962C8B-B14F-4D97-AF65-F5344CB8AC3E}">
        <p14:creationId xmlns:p14="http://schemas.microsoft.com/office/powerpoint/2010/main" val="15942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Inference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Calculating some useful quantity from a joint probability distribution</a:t>
            </a:r>
            <a:endParaRPr lang="fa-IR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Posterior probability:</a:t>
            </a:r>
          </a:p>
          <a:p>
            <a:r>
              <a:rPr lang="en-US" sz="2000" dirty="0">
                <a:latin typeface="Calibri"/>
                <a:cs typeface="Calibri"/>
              </a:rPr>
              <a:t>Most likely explanation: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Inference by Enumeration: </a:t>
            </a:r>
            <a:r>
              <a:rPr lang="en-US" sz="2000" dirty="0">
                <a:latin typeface="Calibri"/>
                <a:cs typeface="Calibri"/>
              </a:rPr>
              <a:t>Select, Join, Sum out, Normalize</a:t>
            </a:r>
            <a:endParaRPr lang="en-US" sz="20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Join up the whole joint distribution before sum out the hidden variables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 slow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alibri"/>
                <a:cs typeface="Calibri"/>
              </a:rPr>
              <a:t>Variable Elimination</a:t>
            </a:r>
            <a:endParaRPr lang="fa-IR" sz="20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Interleave joining and marginalizing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Still NP-hard, but usually much faster than inference by enumeration</a:t>
            </a:r>
          </a:p>
        </p:txBody>
      </p:sp>
      <p:pic>
        <p:nvPicPr>
          <p:cNvPr id="5" name="Picture 4" descr="txp_fig">
            <a:extLst>
              <a:ext uri="{FF2B5EF4-FFF2-40B4-BE49-F238E27FC236}">
                <a16:creationId xmlns:a16="http://schemas.microsoft.com/office/drawing/2014/main" id="{4A0DFA81-626D-4851-B7FB-CC8FCDE7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48" y="2336921"/>
            <a:ext cx="2409004" cy="21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>
            <a:extLst>
              <a:ext uri="{FF2B5EF4-FFF2-40B4-BE49-F238E27FC236}">
                <a16:creationId xmlns:a16="http://schemas.microsoft.com/office/drawing/2014/main" id="{90C92FC5-5EA2-45D0-BDF5-898CD654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48" y="2712467"/>
            <a:ext cx="2730366" cy="21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Factors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Joint distribution: 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P(X,Y)</a:t>
            </a:r>
            <a:endParaRPr lang="fa-IR" sz="20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Selected joint: 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P(x,Y)</a:t>
            </a:r>
            <a:endParaRPr lang="fa-IR" sz="20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Single conditional: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P(Y | x)</a:t>
            </a:r>
          </a:p>
          <a:p>
            <a:pPr marL="0" indent="0">
              <a:buNone/>
            </a:pPr>
            <a:endParaRPr lang="en-US" sz="20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Family of conditionals: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P(Y | X)</a:t>
            </a:r>
            <a:endParaRPr lang="fa-IR" sz="20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fa-IR" sz="20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Specified family: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P(y | X)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8E54C17D-6929-4D4E-B468-7B451F502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50253"/>
              </p:ext>
            </p:extLst>
          </p:nvPr>
        </p:nvGraphicFramePr>
        <p:xfrm>
          <a:off x="4116336" y="616744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6" descr="txp_fig">
            <a:extLst>
              <a:ext uri="{FF2B5EF4-FFF2-40B4-BE49-F238E27FC236}">
                <a16:creationId xmlns:a16="http://schemas.microsoft.com/office/drawing/2014/main" id="{262B7556-F8B1-4A46-A4B2-F575E6208C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74" y="188119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73DBC414-B703-404D-A8BD-D63BFFC8A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03183"/>
              </p:ext>
            </p:extLst>
          </p:nvPr>
        </p:nvGraphicFramePr>
        <p:xfrm>
          <a:off x="7269405" y="1549131"/>
          <a:ext cx="2209800" cy="1112838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E674A148-72F2-4B00-855D-0416663D93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3" y="1120506"/>
            <a:ext cx="15351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1CC05ABD-5FCF-4561-B3B7-4AC4E0B92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28006"/>
              </p:ext>
            </p:extLst>
          </p:nvPr>
        </p:nvGraphicFramePr>
        <p:xfrm>
          <a:off x="4791075" y="3236049"/>
          <a:ext cx="2209800" cy="1112838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6" descr="txp_fig">
            <a:extLst>
              <a:ext uri="{FF2B5EF4-FFF2-40B4-BE49-F238E27FC236}">
                <a16:creationId xmlns:a16="http://schemas.microsoft.com/office/drawing/2014/main" id="{568AC851-F0C1-4698-84E4-82A5964B3C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2807424"/>
            <a:ext cx="1477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6258776B-D53D-4656-BF3D-B66D52D3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12565"/>
              </p:ext>
            </p:extLst>
          </p:nvPr>
        </p:nvGraphicFramePr>
        <p:xfrm>
          <a:off x="7659930" y="3465961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8" descr="txp_fig">
            <a:extLst>
              <a:ext uri="{FF2B5EF4-FFF2-40B4-BE49-F238E27FC236}">
                <a16:creationId xmlns:a16="http://schemas.microsoft.com/office/drawing/2014/main" id="{BA2E14BA-3AF6-4BBE-8073-1A20949B3C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42" y="3037336"/>
            <a:ext cx="11477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CDD4C277-3D97-422A-83AF-CA515188EC72}"/>
              </a:ext>
            </a:extLst>
          </p:cNvPr>
          <p:cNvSpPr/>
          <p:nvPr/>
        </p:nvSpPr>
        <p:spPr>
          <a:xfrm>
            <a:off x="9945930" y="3872361"/>
            <a:ext cx="152400" cy="68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046F5C-70BE-42C6-B6C4-662730AF45D2}"/>
              </a:ext>
            </a:extLst>
          </p:cNvPr>
          <p:cNvSpPr/>
          <p:nvPr/>
        </p:nvSpPr>
        <p:spPr>
          <a:xfrm>
            <a:off x="9945930" y="4634361"/>
            <a:ext cx="152400" cy="68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8" name="Picture 13" descr="txp_fig">
            <a:extLst>
              <a:ext uri="{FF2B5EF4-FFF2-40B4-BE49-F238E27FC236}">
                <a16:creationId xmlns:a16="http://schemas.microsoft.com/office/drawing/2014/main" id="{FDC1B467-3A20-4D44-9BA2-3BB9EBA80DE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542" y="4855024"/>
            <a:ext cx="14763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5" descr="txp_fig">
            <a:extLst>
              <a:ext uri="{FF2B5EF4-FFF2-40B4-BE49-F238E27FC236}">
                <a16:creationId xmlns:a16="http://schemas.microsoft.com/office/drawing/2014/main" id="{DA232049-0494-43B1-86ED-2B51E47C13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30" y="4100961"/>
            <a:ext cx="13716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C029E3ED-215C-4E63-AF93-F705074E7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90504"/>
              </p:ext>
            </p:extLst>
          </p:nvPr>
        </p:nvGraphicFramePr>
        <p:xfrm>
          <a:off x="4115042" y="5371028"/>
          <a:ext cx="2209800" cy="1112838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Picture 12" descr="txp_fig">
            <a:extLst>
              <a:ext uri="{FF2B5EF4-FFF2-40B4-BE49-F238E27FC236}">
                <a16:creationId xmlns:a16="http://schemas.microsoft.com/office/drawing/2014/main" id="{D22DD0F2-2986-4E97-96E2-41102EA268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17" y="4942403"/>
            <a:ext cx="1417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225F66D-275C-4802-9CFA-92AA529EC4C8}"/>
              </a:ext>
            </a:extLst>
          </p:cNvPr>
          <p:cNvSpPr/>
          <p:nvPr/>
        </p:nvSpPr>
        <p:spPr>
          <a:xfrm>
            <a:off x="6401042" y="5752028"/>
            <a:ext cx="128588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69AF805-EFF9-46FC-ADC2-F9D23FDF0320}"/>
              </a:ext>
            </a:extLst>
          </p:cNvPr>
          <p:cNvSpPr/>
          <p:nvPr/>
        </p:nvSpPr>
        <p:spPr>
          <a:xfrm>
            <a:off x="6401042" y="6133028"/>
            <a:ext cx="128588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24" name="Picture 17" descr="txp_fig">
            <a:extLst>
              <a:ext uri="{FF2B5EF4-FFF2-40B4-BE49-F238E27FC236}">
                <a16:creationId xmlns:a16="http://schemas.microsoft.com/office/drawing/2014/main" id="{99B64F22-5274-45E2-985C-02745A8D53D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42" y="5752028"/>
            <a:ext cx="16557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" descr="txp_fig">
            <a:extLst>
              <a:ext uri="{FF2B5EF4-FFF2-40B4-BE49-F238E27FC236}">
                <a16:creationId xmlns:a16="http://schemas.microsoft.com/office/drawing/2014/main" id="{8FCE8274-B2D8-451E-B529-6E828C06339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42" y="6201291"/>
            <a:ext cx="17446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4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Variable Elimination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Start with initial factors: </a:t>
            </a:r>
            <a:r>
              <a:rPr lang="en-US" sz="2000" dirty="0">
                <a:latin typeface="Calibri"/>
                <a:cs typeface="Calibri"/>
              </a:rPr>
              <a:t>Local CPTs (but instantiated by evidence)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While there are still hidden variables (not Q or evidence)</a:t>
            </a:r>
          </a:p>
          <a:p>
            <a:r>
              <a:rPr lang="en-US" sz="2000" dirty="0">
                <a:latin typeface="Calibri"/>
                <a:cs typeface="Calibri"/>
              </a:rPr>
              <a:t>Pick a hidden variable H</a:t>
            </a:r>
          </a:p>
          <a:p>
            <a:r>
              <a:rPr lang="en-US" sz="2000" dirty="0">
                <a:latin typeface="Calibri"/>
                <a:cs typeface="Calibri"/>
              </a:rPr>
              <a:t>Join all factors mentioning H</a:t>
            </a:r>
          </a:p>
          <a:p>
            <a:r>
              <a:rPr lang="en-US" sz="2000" dirty="0">
                <a:latin typeface="Calibri"/>
                <a:cs typeface="Calibri"/>
              </a:rPr>
              <a:t>Eliminate (sum out) H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Join all remaining factors and normalize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4062C8-B179-4E63-87FD-A96798DA1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009" y="2678214"/>
            <a:ext cx="3053791" cy="15464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9B9FCB-2F63-4BF2-9D26-544164B77A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4" y="1138887"/>
            <a:ext cx="2252280" cy="1295399"/>
          </a:xfrm>
          <a:prstGeom prst="rect">
            <a:avLst/>
          </a:prstGeom>
        </p:spPr>
      </p:pic>
      <p:pic>
        <p:nvPicPr>
          <p:cNvPr id="28" name="Picture 27" descr="TP_tmp.png">
            <a:extLst>
              <a:ext uri="{FF2B5EF4-FFF2-40B4-BE49-F238E27FC236}">
                <a16:creationId xmlns:a16="http://schemas.microsoft.com/office/drawing/2014/main" id="{A1E83D1E-1CF0-43B6-A256-EE6A9B4106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39" y="4468629"/>
            <a:ext cx="685800" cy="900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DEA757-5D63-44EA-A64B-F4538FBBAC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58" y="4773429"/>
            <a:ext cx="1307806" cy="4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Example: Traffic Domain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8A468DE-2640-40C9-BC0E-078C869F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199"/>
            <a:ext cx="10185400" cy="4525965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Random Variables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L: Late for class!</a:t>
            </a: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7D9EA297-3372-4448-9B2B-3AFC5C70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C904C02E-FCCE-4107-90A3-C8FBDDF7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AutoShape 6">
            <a:extLst>
              <a:ext uri="{FF2B5EF4-FFF2-40B4-BE49-F238E27FC236}">
                <a16:creationId xmlns:a16="http://schemas.microsoft.com/office/drawing/2014/main" id="{CB26ACA8-0D82-46A3-B23C-B4083E6FD0DB}"/>
              </a:ext>
            </a:extLst>
          </p:cNvPr>
          <p:cNvCxnSpPr>
            <a:cxnSpLocks noChangeShapeType="1"/>
            <a:stCxn id="24" idx="4"/>
            <a:endCxn id="25" idx="0"/>
          </p:cNvCxnSpPr>
          <p:nvPr/>
        </p:nvCxnSpPr>
        <p:spPr bwMode="auto">
          <a:xfrm rot="5400000">
            <a:off x="6172201" y="4000500"/>
            <a:ext cx="533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1">
            <a:extLst>
              <a:ext uri="{FF2B5EF4-FFF2-40B4-BE49-F238E27FC236}">
                <a16:creationId xmlns:a16="http://schemas.microsoft.com/office/drawing/2014/main" id="{41D8FF0E-FE18-492F-AFB2-E00BFAE6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7C7289F9-510E-43FC-A6B8-489833EAE81E}"/>
              </a:ext>
            </a:extLst>
          </p:cNvPr>
          <p:cNvCxnSpPr>
            <a:cxnSpLocks noChangeShapeType="1"/>
            <a:stCxn id="31" idx="4"/>
            <a:endCxn id="24" idx="0"/>
          </p:cNvCxnSpPr>
          <p:nvPr/>
        </p:nvCxnSpPr>
        <p:spPr bwMode="auto">
          <a:xfrm rot="5400000">
            <a:off x="6172994" y="2932906"/>
            <a:ext cx="533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32" descr="txp_fig">
            <a:extLst>
              <a:ext uri="{FF2B5EF4-FFF2-40B4-BE49-F238E27FC236}">
                <a16:creationId xmlns:a16="http://schemas.microsoft.com/office/drawing/2014/main" id="{A8A70A69-BFC5-47EF-A30D-3A8B6BDC75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895600"/>
            <a:ext cx="10588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txp_fig">
            <a:extLst>
              <a:ext uri="{FF2B5EF4-FFF2-40B4-BE49-F238E27FC236}">
                <a16:creationId xmlns:a16="http://schemas.microsoft.com/office/drawing/2014/main" id="{9491C32D-27D9-4EC7-8894-A5A7659685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156527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txp_fig.png">
            <a:extLst>
              <a:ext uri="{FF2B5EF4-FFF2-40B4-BE49-F238E27FC236}">
                <a16:creationId xmlns:a16="http://schemas.microsoft.com/office/drawing/2014/main" id="{0277ABF6-79D1-492C-932C-993E9216B1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5450" y="4800600"/>
            <a:ext cx="1030288" cy="313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3F65B18-7577-48BB-9274-3D68A7C1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57705"/>
              </p:ext>
            </p:extLst>
          </p:nvPr>
        </p:nvGraphicFramePr>
        <p:xfrm>
          <a:off x="7924800" y="1946275"/>
          <a:ext cx="1219200" cy="56832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+r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-r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42BF71D-1ECB-416C-A5D5-3AC51A32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03993"/>
              </p:ext>
            </p:extLst>
          </p:nvPr>
        </p:nvGraphicFramePr>
        <p:xfrm>
          <a:off x="7696200" y="3276600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1DFB62E-1A78-456F-A7C2-A77B7377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93543"/>
              </p:ext>
            </p:extLst>
          </p:nvPr>
        </p:nvGraphicFramePr>
        <p:xfrm>
          <a:off x="7696200" y="5229225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Picture 38" descr="latex-image-1.pdf">
            <a:extLst>
              <a:ext uri="{FF2B5EF4-FFF2-40B4-BE49-F238E27FC236}">
                <a16:creationId xmlns:a16="http://schemas.microsoft.com/office/drawing/2014/main" id="{799BA6C5-0843-408C-BF00-029C5B8B0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54500"/>
            <a:ext cx="182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Example: Traffic Domain</a:t>
            </a:r>
            <a:endParaRPr lang="en-US" dirty="0"/>
          </a:p>
        </p:txBody>
      </p:sp>
      <p:pic>
        <p:nvPicPr>
          <p:cNvPr id="18" name="Picture 17" descr="txp_fig">
            <a:extLst>
              <a:ext uri="{FF2B5EF4-FFF2-40B4-BE49-F238E27FC236}">
                <a16:creationId xmlns:a16="http://schemas.microsoft.com/office/drawing/2014/main" id="{79797BEE-9908-4FA0-AE49-873AAEE8CC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6" y="3023918"/>
            <a:ext cx="10588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>
            <a:extLst>
              <a:ext uri="{FF2B5EF4-FFF2-40B4-BE49-F238E27FC236}">
                <a16:creationId xmlns:a16="http://schemas.microsoft.com/office/drawing/2014/main" id="{FEA88827-2592-40A7-9A83-C2411B0F40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4" y="1693593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.png">
            <a:extLst>
              <a:ext uri="{FF2B5EF4-FFF2-40B4-BE49-F238E27FC236}">
                <a16:creationId xmlns:a16="http://schemas.microsoft.com/office/drawing/2014/main" id="{39584DAD-B80D-41A1-92D7-8AC6A859E3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066" y="4928918"/>
            <a:ext cx="1030288" cy="313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2796E8-EFE5-4AFA-8663-BFDC796B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79445"/>
              </p:ext>
            </p:extLst>
          </p:nvPr>
        </p:nvGraphicFramePr>
        <p:xfrm>
          <a:off x="416416" y="2074593"/>
          <a:ext cx="1219200" cy="56832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+r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-r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L="9525" marR="9525" marT="95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80727DA-4115-4026-AADB-A732CF3CB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73071"/>
              </p:ext>
            </p:extLst>
          </p:nvPr>
        </p:nvGraphicFramePr>
        <p:xfrm>
          <a:off x="187816" y="3404918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F57C29-9313-4040-9823-C1BECD3D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52861"/>
              </p:ext>
            </p:extLst>
          </p:nvPr>
        </p:nvGraphicFramePr>
        <p:xfrm>
          <a:off x="187816" y="5357543"/>
          <a:ext cx="1828800" cy="11353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-t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-l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1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Variable Elimination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Computational and Space Complexity</a:t>
            </a:r>
          </a:p>
          <a:p>
            <a:r>
              <a:rPr lang="en-US" sz="2000" dirty="0">
                <a:latin typeface="Calibri"/>
                <a:cs typeface="Calibri"/>
              </a:rPr>
              <a:t>Is determined by the largest factor</a:t>
            </a:r>
          </a:p>
          <a:p>
            <a:r>
              <a:rPr lang="en-US" sz="2000" dirty="0">
                <a:latin typeface="Calibri"/>
                <a:cs typeface="Calibri"/>
              </a:rPr>
              <a:t>The elimination ordering can greatly affect the size of the largest factor generated in the process</a:t>
            </a:r>
          </a:p>
          <a:p>
            <a:r>
              <a:rPr lang="en-US" sz="2000" dirty="0">
                <a:latin typeface="Calibri"/>
                <a:cs typeface="Calibri"/>
              </a:rPr>
              <a:t>Inference in Bayes’ nets is NP-hard.  No known efficient probabilistic inference in general</a:t>
            </a:r>
          </a:p>
          <a:p>
            <a:r>
              <a:rPr lang="en-US" sz="2000" dirty="0">
                <a:latin typeface="Calibri"/>
                <a:cs typeface="Calibri"/>
              </a:rPr>
              <a:t>For poly-trees you can always find an ordering that is efficient</a:t>
            </a:r>
          </a:p>
        </p:txBody>
      </p:sp>
    </p:spTree>
    <p:extLst>
      <p:ext uri="{BB962C8B-B14F-4D97-AF65-F5344CB8AC3E}">
        <p14:creationId xmlns:p14="http://schemas.microsoft.com/office/powerpoint/2010/main" val="6030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Sampling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Like repeated simulation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Learning: </a:t>
            </a:r>
            <a:r>
              <a:rPr lang="en-US" sz="2000" dirty="0">
                <a:latin typeface="Calibri"/>
                <a:cs typeface="Calibri"/>
              </a:rPr>
              <a:t>get samples from a distribution you don’t know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Inference: </a:t>
            </a:r>
            <a:r>
              <a:rPr lang="en-US" sz="2000" dirty="0">
                <a:latin typeface="Calibri"/>
                <a:cs typeface="Calibri"/>
              </a:rPr>
              <a:t>getting a sample is faster than computing the right answer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Sampling from given distribution</a:t>
            </a:r>
          </a:p>
          <a:p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91286DF-FD01-4998-BDC7-E150B637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38" y="3386138"/>
            <a:ext cx="25146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165B7-FBFC-431C-A46A-C8DC73099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8776" y="5349875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33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 dirty="0">
                <a:ea typeface="ＭＳ Ｐゴシック" pitchFamily="34" charset="-128"/>
                <a:cs typeface="Calibri"/>
              </a:rPr>
              <a:t>’</a:t>
            </a:r>
            <a:r>
              <a:rPr lang="en-US" dirty="0">
                <a:ea typeface="ＭＳ Ｐゴシック" pitchFamily="34" charset="-128"/>
                <a:cs typeface="Calibri"/>
              </a:rPr>
              <a:t> Nets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Prior Sampling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Rejection Sampling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Likelihood Weighting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Gibbs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81966-6BAC-49FA-AE63-AF1CA4601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72" y="1366985"/>
            <a:ext cx="5181598" cy="1318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412A4-4D68-4421-93F0-3E815146A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71" y="3032932"/>
            <a:ext cx="5029200" cy="1308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68638-A7B6-4864-9A59-258A54C9A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71" y="4689164"/>
            <a:ext cx="5105400" cy="1218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2EDB7-E28E-43C4-8192-CADD015B6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2" y="3880030"/>
            <a:ext cx="3581398" cy="28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Observed variables (evidence)</a:t>
            </a:r>
          </a:p>
          <a:p>
            <a:r>
              <a:rPr lang="en-US" sz="2000" dirty="0"/>
              <a:t>Knowledge about state of the world</a:t>
            </a:r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en-US" sz="2000" b="1" dirty="0"/>
              <a:t>Unobserved variables</a:t>
            </a:r>
          </a:p>
          <a:p>
            <a:r>
              <a:rPr lang="en-US" sz="2000" dirty="0"/>
              <a:t>Other aspects to reason about</a:t>
            </a:r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en-US" sz="2000" b="1" dirty="0"/>
              <a:t>Model</a:t>
            </a:r>
          </a:p>
          <a:p>
            <a:r>
              <a:rPr lang="en-US" sz="2000" dirty="0"/>
              <a:t>Knowledge about the relation between </a:t>
            </a:r>
            <a:r>
              <a:rPr lang="en-US" sz="2000" b="1" dirty="0"/>
              <a:t>known variables </a:t>
            </a:r>
            <a:r>
              <a:rPr lang="en-US" sz="2000" dirty="0"/>
              <a:t>and </a:t>
            </a:r>
            <a:r>
              <a:rPr lang="en-US" sz="2000" b="1" dirty="0"/>
              <a:t>unknown variables</a:t>
            </a:r>
          </a:p>
        </p:txBody>
      </p:sp>
    </p:spTree>
    <p:extLst>
      <p:ext uri="{BB962C8B-B14F-4D97-AF65-F5344CB8AC3E}">
        <p14:creationId xmlns:p14="http://schemas.microsoft.com/office/powerpoint/2010/main" val="37214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Prior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39EB1-64AD-46FE-ACF1-873C25C1E374}"/>
              </a:ext>
            </a:extLst>
          </p:cNvPr>
          <p:cNvSpPr>
            <a:spLocks noGrp="1"/>
          </p:cNvSpPr>
          <p:nvPr/>
        </p:nvSpPr>
        <p:spPr bwMode="auto">
          <a:xfrm>
            <a:off x="7044743" y="365125"/>
            <a:ext cx="4798454" cy="16482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i = 1, 2, …, n</a:t>
            </a:r>
          </a:p>
          <a:p>
            <a:pPr lvl="2"/>
            <a:endParaRPr lang="en-US" sz="7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Sample x</a:t>
            </a:r>
            <a:r>
              <a:rPr lang="en-US" sz="2000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from P(X</a:t>
            </a:r>
            <a:r>
              <a:rPr lang="en-US" sz="2000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| Parents(X</a:t>
            </a:r>
            <a:r>
              <a:rPr lang="en-US" sz="2000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7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Return (x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, x</a:t>
            </a:r>
            <a:r>
              <a:rPr lang="en-US" sz="2400" baseline="-25000" dirty="0">
                <a:ea typeface="ＭＳ Ｐゴシック" pitchFamily="34" charset="-128"/>
              </a:rPr>
              <a:t>2</a:t>
            </a:r>
            <a:r>
              <a:rPr lang="en-US" sz="2400" dirty="0">
                <a:ea typeface="ＭＳ Ｐゴシック" pitchFamily="34" charset="-128"/>
              </a:rPr>
              <a:t>, …, x</a:t>
            </a:r>
            <a:r>
              <a:rPr lang="en-US" sz="2400" baseline="-25000" dirty="0">
                <a:ea typeface="ＭＳ Ｐゴシック" pitchFamily="34" charset="-128"/>
              </a:rPr>
              <a:t>n</a:t>
            </a:r>
            <a:r>
              <a:rPr lang="en-US" sz="2400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43D71-2479-491A-BE73-B02FEDA2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0" y="4257401"/>
            <a:ext cx="10220459" cy="2600599"/>
          </a:xfrm>
          <a:prstGeom prst="rect">
            <a:avLst/>
          </a:prstGeom>
        </p:spPr>
      </p:pic>
      <p:pic>
        <p:nvPicPr>
          <p:cNvPr id="6" name="Picture 5" descr="txp_fig">
            <a:extLst>
              <a:ext uri="{FF2B5EF4-FFF2-40B4-BE49-F238E27FC236}">
                <a16:creationId xmlns:a16="http://schemas.microsoft.com/office/drawing/2014/main" id="{E805ED8A-4DC7-47B8-91C3-862FC480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8658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3F6A92-BEA2-44B4-927D-28351672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4319830"/>
            <a:ext cx="9753596" cy="2538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0E6AAB-FD25-45E1-8D16-5C55F8F96308}"/>
              </a:ext>
            </a:extLst>
          </p:cNvPr>
          <p:cNvSpPr>
            <a:spLocks noGrp="1"/>
          </p:cNvSpPr>
          <p:nvPr/>
        </p:nvSpPr>
        <p:spPr bwMode="auto">
          <a:xfrm>
            <a:off x="7186412" y="380936"/>
            <a:ext cx="4669665" cy="19713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ea typeface="ＭＳ Ｐゴシック" pitchFamily="34" charset="-128"/>
              </a:rPr>
              <a:t>Input: evidence instantiation</a:t>
            </a:r>
          </a:p>
          <a:p>
            <a:r>
              <a:rPr lang="en-US" sz="1600" dirty="0">
                <a:ea typeface="ＭＳ Ｐゴシック" pitchFamily="34" charset="-128"/>
              </a:rPr>
              <a:t>For i = 1, 2, …, n</a:t>
            </a:r>
          </a:p>
          <a:p>
            <a:pPr lvl="2"/>
            <a:endParaRPr lang="en-US" sz="400" dirty="0">
              <a:ea typeface="ＭＳ Ｐゴシック" pitchFamily="34" charset="-128"/>
            </a:endParaRPr>
          </a:p>
          <a:p>
            <a:pPr lvl="1"/>
            <a:r>
              <a:rPr lang="en-US" sz="1400" dirty="0">
                <a:ea typeface="ＭＳ Ｐゴシック" pitchFamily="34" charset="-128"/>
              </a:rPr>
              <a:t>Sample x</a:t>
            </a:r>
            <a:r>
              <a:rPr lang="en-US" sz="1400" baseline="-25000" dirty="0">
                <a:ea typeface="ＭＳ Ｐゴシック" pitchFamily="34" charset="-128"/>
              </a:rPr>
              <a:t>i</a:t>
            </a:r>
            <a:r>
              <a:rPr lang="en-US" sz="1400" dirty="0">
                <a:ea typeface="ＭＳ Ｐゴシック" pitchFamily="34" charset="-128"/>
              </a:rPr>
              <a:t> from P(X</a:t>
            </a:r>
            <a:r>
              <a:rPr lang="en-US" sz="1400" baseline="-25000" dirty="0">
                <a:ea typeface="ＭＳ Ｐゴシック" pitchFamily="34" charset="-128"/>
              </a:rPr>
              <a:t>i</a:t>
            </a:r>
            <a:r>
              <a:rPr lang="en-US" sz="1400" dirty="0">
                <a:ea typeface="ＭＳ Ｐゴシック" pitchFamily="34" charset="-128"/>
              </a:rPr>
              <a:t> | Parents(X</a:t>
            </a:r>
            <a:r>
              <a:rPr lang="en-US" sz="1400" baseline="-25000" dirty="0">
                <a:ea typeface="ＭＳ Ｐゴシック" pitchFamily="34" charset="-128"/>
              </a:rPr>
              <a:t>i</a:t>
            </a:r>
            <a:r>
              <a:rPr lang="en-US" sz="1400" dirty="0">
                <a:ea typeface="ＭＳ Ｐゴシック" pitchFamily="34" charset="-128"/>
              </a:rPr>
              <a:t>))</a:t>
            </a:r>
          </a:p>
          <a:p>
            <a:pPr lvl="1"/>
            <a:endParaRPr lang="en-US" sz="400" dirty="0">
              <a:ea typeface="ＭＳ Ｐゴシック" pitchFamily="34" charset="-128"/>
            </a:endParaRPr>
          </a:p>
          <a:p>
            <a:pPr lvl="1"/>
            <a:r>
              <a:rPr lang="en-US" sz="1400" dirty="0">
                <a:ea typeface="ＭＳ Ｐゴシック" pitchFamily="34" charset="-128"/>
              </a:rPr>
              <a:t>If x</a:t>
            </a:r>
            <a:r>
              <a:rPr lang="en-US" sz="1400" baseline="-25000" dirty="0">
                <a:ea typeface="ＭＳ Ｐゴシック" pitchFamily="34" charset="-128"/>
              </a:rPr>
              <a:t>i</a:t>
            </a:r>
            <a:r>
              <a:rPr lang="en-US" sz="1400" dirty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200" dirty="0">
                <a:ea typeface="ＭＳ Ｐゴシック" pitchFamily="34" charset="-128"/>
              </a:rPr>
              <a:t>Reject: return – no sample is generated in this cycle</a:t>
            </a:r>
          </a:p>
          <a:p>
            <a:pPr lvl="1"/>
            <a:endParaRPr lang="en-US" sz="400" dirty="0">
              <a:ea typeface="ＭＳ Ｐゴシック" pitchFamily="34" charset="-128"/>
            </a:endParaRPr>
          </a:p>
          <a:p>
            <a:r>
              <a:rPr lang="en-US" sz="1600" dirty="0">
                <a:ea typeface="ＭＳ Ｐゴシック" pitchFamily="34" charset="-128"/>
              </a:rPr>
              <a:t>Return (x</a:t>
            </a:r>
            <a:r>
              <a:rPr lang="en-US" sz="1600" baseline="-25000" dirty="0">
                <a:ea typeface="ＭＳ Ｐゴシック" pitchFamily="34" charset="-128"/>
              </a:rPr>
              <a:t>1</a:t>
            </a:r>
            <a:r>
              <a:rPr lang="en-US" sz="1600" dirty="0">
                <a:ea typeface="ＭＳ Ｐゴシック" pitchFamily="34" charset="-128"/>
              </a:rPr>
              <a:t>, x</a:t>
            </a:r>
            <a:r>
              <a:rPr lang="en-US" sz="1600" baseline="-25000" dirty="0">
                <a:ea typeface="ＭＳ Ｐゴシック" pitchFamily="34" charset="-128"/>
              </a:rPr>
              <a:t>2</a:t>
            </a:r>
            <a:r>
              <a:rPr lang="en-US" sz="1600" dirty="0">
                <a:ea typeface="ＭＳ Ｐゴシック" pitchFamily="34" charset="-128"/>
              </a:rPr>
              <a:t>, …, x</a:t>
            </a:r>
            <a:r>
              <a:rPr lang="en-US" sz="1600" baseline="-25000" dirty="0">
                <a:ea typeface="ＭＳ Ｐゴシック" pitchFamily="34" charset="-128"/>
              </a:rPr>
              <a:t>n</a:t>
            </a:r>
            <a:r>
              <a:rPr lang="en-US" sz="1600" dirty="0">
                <a:ea typeface="ＭＳ Ｐゴシック" pitchFamily="34" charset="-128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13421-2051-421F-9780-75910AA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Ignore (reject) samples if not consistent with evidence</a:t>
            </a:r>
          </a:p>
          <a:p>
            <a:pPr>
              <a:buFontTx/>
              <a:buChar char="-"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If evidence is unlikely, rejects lots of samples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Evidence not exploited as you sample</a:t>
            </a:r>
          </a:p>
        </p:txBody>
      </p:sp>
    </p:spTree>
    <p:extLst>
      <p:ext uri="{BB962C8B-B14F-4D97-AF65-F5344CB8AC3E}">
        <p14:creationId xmlns:p14="http://schemas.microsoft.com/office/powerpoint/2010/main" val="3715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13421-2051-421F-9780-75910AA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Fix evidence variables and sample the rest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Weight by probability of evidence given parents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Takes evidence into account as we generate the sample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More of the samples will reflect the state of the world suggested by the evidence</a:t>
            </a:r>
          </a:p>
        </p:txBody>
      </p:sp>
      <p:pic>
        <p:nvPicPr>
          <p:cNvPr id="8" name="Picture 7" descr="txp_fig">
            <a:extLst>
              <a:ext uri="{FF2B5EF4-FFF2-40B4-BE49-F238E27FC236}">
                <a16:creationId xmlns:a16="http://schemas.microsoft.com/office/drawing/2014/main" id="{59BCB40B-DCEA-475D-A52E-2FFAFBBA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22" y="5572125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1CA98-323A-4013-8503-1CCB8456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8751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F42BC0-E3EC-482F-AE78-4FC446AB210D}"/>
              </a:ext>
            </a:extLst>
          </p:cNvPr>
          <p:cNvSpPr>
            <a:spLocks noGrp="1"/>
          </p:cNvSpPr>
          <p:nvPr/>
        </p:nvSpPr>
        <p:spPr bwMode="auto">
          <a:xfrm>
            <a:off x="7619462" y="365125"/>
            <a:ext cx="4191000" cy="31749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>
                <a:ea typeface="ＭＳ Ｐゴシック" pitchFamily="34" charset="-128"/>
              </a:rPr>
              <a:t>Input: evidence instantiation</a:t>
            </a:r>
          </a:p>
          <a:p>
            <a:r>
              <a:rPr lang="en-US" sz="2000" dirty="0">
                <a:ea typeface="ＭＳ Ｐゴシック" pitchFamily="34" charset="-128"/>
              </a:rPr>
              <a:t>w = 1.0</a:t>
            </a:r>
          </a:p>
          <a:p>
            <a:r>
              <a:rPr lang="en-US" sz="2000" dirty="0">
                <a:ea typeface="ＭＳ Ｐゴシック" pitchFamily="34" charset="-128"/>
              </a:rPr>
              <a:t>for i = 1,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if X</a:t>
            </a:r>
            <a:r>
              <a:rPr lang="en-US" sz="1800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= observation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for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Set w = w *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else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Sample 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from P(X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 | Parents(X</a:t>
            </a:r>
            <a:r>
              <a:rPr lang="en-US" sz="1600" baseline="-25000" dirty="0">
                <a:ea typeface="ＭＳ Ｐゴシック" pitchFamily="34" charset="-128"/>
              </a:rPr>
              <a:t>i</a:t>
            </a:r>
            <a:r>
              <a:rPr lang="en-US" sz="1600" dirty="0"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return (x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x</a:t>
            </a:r>
            <a:r>
              <a:rPr lang="en-US" sz="2000" baseline="-25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, …, x</a:t>
            </a:r>
            <a:r>
              <a:rPr lang="en-US" sz="2000" baseline="-25000" dirty="0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), w</a:t>
            </a:r>
          </a:p>
        </p:txBody>
      </p:sp>
    </p:spTree>
    <p:extLst>
      <p:ext uri="{BB962C8B-B14F-4D97-AF65-F5344CB8AC3E}">
        <p14:creationId xmlns:p14="http://schemas.microsoft.com/office/powerpoint/2010/main" val="6988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509DC-9785-4FAB-87DC-3F788CDF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470" y="1828797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E7C9-CABA-4503-A3DE-BE1A43DC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0" y="4800597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5928C-0F5B-4687-A046-751C54A0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0" y="3043235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 descr="txp_fig">
            <a:extLst>
              <a:ext uri="{FF2B5EF4-FFF2-40B4-BE49-F238E27FC236}">
                <a16:creationId xmlns:a16="http://schemas.microsoft.com/office/drawing/2014/main" id="{899A84D9-CFF0-431F-8CB7-A347AD75A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70" y="1523997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txp_fig">
            <a:extLst>
              <a:ext uri="{FF2B5EF4-FFF2-40B4-BE49-F238E27FC236}">
                <a16:creationId xmlns:a16="http://schemas.microsoft.com/office/drawing/2014/main" id="{44593C9C-CCC5-4563-8284-F48447467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3" y="2666997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BB3334D2-98FB-4AB0-8CFB-66D57528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470" y="1849435"/>
            <a:ext cx="1143000" cy="506694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F6BAB28B-7506-46C1-B97E-FDFB7B2B7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70" y="3065460"/>
            <a:ext cx="1295400" cy="10133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C1E084-1EEF-42AA-82A3-5365E39E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470" y="3043235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" name="Picture 19" descr="txp_fig">
            <a:extLst>
              <a:ext uri="{FF2B5EF4-FFF2-40B4-BE49-F238E27FC236}">
                <a16:creationId xmlns:a16="http://schemas.microsoft.com/office/drawing/2014/main" id="{D5DBFEF5-BF2F-4588-9B0D-99FDCCED77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08" y="2666997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table">
            <a:extLst>
              <a:ext uri="{FF2B5EF4-FFF2-40B4-BE49-F238E27FC236}">
                <a16:creationId xmlns:a16="http://schemas.microsoft.com/office/drawing/2014/main" id="{F243E948-1AB8-4DE1-927C-D63D303BB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670" y="3065460"/>
            <a:ext cx="1295400" cy="1013388"/>
          </a:xfrm>
          <a:prstGeom prst="rect">
            <a:avLst/>
          </a:prstGeom>
        </p:spPr>
      </p:pic>
      <p:pic>
        <p:nvPicPr>
          <p:cNvPr id="22" name="Picture 21" descr="txp_fig">
            <a:extLst>
              <a:ext uri="{FF2B5EF4-FFF2-40B4-BE49-F238E27FC236}">
                <a16:creationId xmlns:a16="http://schemas.microsoft.com/office/drawing/2014/main" id="{4F2EC1B9-07EF-43EC-91C2-EFB20BB144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4419597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table">
            <a:extLst>
              <a:ext uri="{FF2B5EF4-FFF2-40B4-BE49-F238E27FC236}">
                <a16:creationId xmlns:a16="http://schemas.microsoft.com/office/drawing/2014/main" id="{FE791DF1-3A92-4B23-8E63-6E733E0B6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70" y="4830760"/>
            <a:ext cx="2438400" cy="2027240"/>
          </a:xfrm>
          <a:prstGeom prst="rect">
            <a:avLst/>
          </a:prstGeom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220EEEE1-B6B0-4FB8-ACA0-5A63736B9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918" y="17836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Samples: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333758B7-2780-4A28-B451-F75161D7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718" y="63556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+c, +s, +r, +w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94B85C-A411-4AE2-BDBD-C8AB935F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70" y="262572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Cloudy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1B692-BDF3-4B5B-8A1E-014933C5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70" y="3594097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Sprinkler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EA9D78-F735-4D86-B6BB-FC7064F9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695" y="361632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Rain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2CCC66-D26C-4A84-A809-06ECA9B8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095" y="460692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WetGrass</a:t>
            </a:r>
          </a:p>
        </p:txBody>
      </p:sp>
      <p:cxnSp>
        <p:nvCxnSpPr>
          <p:cNvPr id="31" name="AutoShape 8">
            <a:extLst>
              <a:ext uri="{FF2B5EF4-FFF2-40B4-BE49-F238E27FC236}">
                <a16:creationId xmlns:a16="http://schemas.microsoft.com/office/drawing/2014/main" id="{F8E50C29-A2D2-4F9B-B5F5-C85E38356950}"/>
              </a:ext>
            </a:extLst>
          </p:cNvPr>
          <p:cNvCxnSpPr>
            <a:cxnSpLocks noChangeShapeType="1"/>
            <a:stCxn id="35" idx="5"/>
            <a:endCxn id="29" idx="1"/>
          </p:cNvCxnSpPr>
          <p:nvPr/>
        </p:nvCxnSpPr>
        <p:spPr bwMode="auto">
          <a:xfrm>
            <a:off x="4124258" y="3130547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9">
            <a:extLst>
              <a:ext uri="{FF2B5EF4-FFF2-40B4-BE49-F238E27FC236}">
                <a16:creationId xmlns:a16="http://schemas.microsoft.com/office/drawing/2014/main" id="{7EB243E6-1B00-4BFC-A2B7-E8F915475C38}"/>
              </a:ext>
            </a:extLst>
          </p:cNvPr>
          <p:cNvCxnSpPr>
            <a:cxnSpLocks noChangeShapeType="1"/>
            <a:stCxn id="27" idx="3"/>
            <a:endCxn id="28" idx="7"/>
          </p:cNvCxnSpPr>
          <p:nvPr/>
        </p:nvCxnSpPr>
        <p:spPr bwMode="auto">
          <a:xfrm flipH="1">
            <a:off x="2752658" y="3130547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182B1553-17DA-468A-99C2-2C78B2169B7E}"/>
              </a:ext>
            </a:extLst>
          </p:cNvPr>
          <p:cNvCxnSpPr>
            <a:cxnSpLocks noChangeShapeType="1"/>
            <a:stCxn id="28" idx="5"/>
            <a:endCxn id="30" idx="1"/>
          </p:cNvCxnSpPr>
          <p:nvPr/>
        </p:nvCxnSpPr>
        <p:spPr bwMode="auto">
          <a:xfrm>
            <a:off x="2752658" y="4098922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F02E3565-D1B6-4B52-9DAA-289A8E59DC64}"/>
              </a:ext>
            </a:extLst>
          </p:cNvPr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4121083" y="4121147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8B3295-18EA-401E-BD0B-1B57A849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70" y="2625722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Cloudy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D6A615-C989-45FB-B140-FB2F3B47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670" y="3594097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Sprinkler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B43A55-712B-4172-B6B8-866F625E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695" y="3616322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Rain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1C7E68-6F04-4D42-83FA-49EC8D5B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70" y="4606922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US" dirty="0"/>
              <a:t>WetGrass</a:t>
            </a:r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105D663B-FED9-419B-83A6-E40167531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3670" y="464819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Line 24">
            <a:extLst>
              <a:ext uri="{FF2B5EF4-FFF2-40B4-BE49-F238E27FC236}">
                <a16:creationId xmlns:a16="http://schemas.microsoft.com/office/drawing/2014/main" id="{8D4C93C8-16A3-4A4B-982A-8D785487A9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4670" y="4724397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TextBox 40">
            <a:extLst>
              <a:ext uri="{FF2B5EF4-FFF2-40B4-BE49-F238E27FC236}">
                <a16:creationId xmlns:a16="http://schemas.microsoft.com/office/drawing/2014/main" id="{E564EEDC-B99E-4EA2-B000-CE691220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718" y="1153576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-c, -s, -r, +w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96AC5048-8952-491A-A4E2-C5138C79E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718" y="1704234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+c, -s, -r, +w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6D0D0156-936C-46C9-BB69-7CB41904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718" y="2264624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+c, -s, +r, +w</a:t>
            </a:r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034AD8E5-4DC3-43E3-8F5B-7A7998AF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718" y="2818702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/>
              <a:t>-c, -s, -r, +w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C360F-6968-496C-B422-8488EBDACC79}"/>
                  </a:ext>
                </a:extLst>
              </p:cNvPr>
              <p:cNvSpPr txBox="1"/>
              <p:nvPr/>
            </p:nvSpPr>
            <p:spPr>
              <a:xfrm>
                <a:off x="3881370" y="438415"/>
                <a:ext cx="23777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C360F-6968-496C-B422-8488EBDAC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70" y="438415"/>
                <a:ext cx="237776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6" grpId="0"/>
      <p:bldP spid="47" grpId="0"/>
      <p:bldP spid="48" grpId="0"/>
      <p:bldP spid="49" grpId="0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13421-2051-421F-9780-75910AA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Evidence influences the choice of downstream variables, but not upstream ones</a:t>
            </a:r>
            <a:endParaRPr lang="fa-IR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Weights can sometimes be very small</a:t>
            </a:r>
            <a:endParaRPr lang="fa-IR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Sum of weights over all samples is indicative of how many “effective” samples were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CFE4A-497C-442A-A9C2-59D2E67D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620354"/>
            <a:ext cx="9372600" cy="22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2E37A-06AD-48D0-9331-3B8A18B1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96" y="3863662"/>
            <a:ext cx="3522403" cy="2790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Gibbs Sampling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13421-2051-421F-9780-75910AA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Start with an arbitrary instantiation consistent with the evidence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Resample one variable at a time, conditioned on all the rest, but keep evidence fixed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Produces sample from the query distribution P( Q | e ) in limit of re-sampling infinitely often</a:t>
            </a:r>
          </a:p>
          <a:p>
            <a:pPr marL="0" indent="0"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Both upstream and downstream variables condition on evidence</a:t>
            </a:r>
          </a:p>
        </p:txBody>
      </p:sp>
    </p:spTree>
    <p:extLst>
      <p:ext uri="{BB962C8B-B14F-4D97-AF65-F5344CB8AC3E}">
        <p14:creationId xmlns:p14="http://schemas.microsoft.com/office/powerpoint/2010/main" val="11383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  <a:cs typeface="Calibri"/>
              </a:rPr>
              <a:t>Gibbs Sampling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13421-2051-421F-9780-75910AA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ＭＳ Ｐゴシック" pitchFamily="34" charset="-128"/>
              </a:rPr>
              <a:t>Efficient Resampling of One Variable</a:t>
            </a:r>
          </a:p>
          <a:p>
            <a:r>
              <a:rPr lang="en-US" sz="2000" dirty="0">
                <a:ea typeface="ＭＳ Ｐゴシック" pitchFamily="34" charset="-128"/>
              </a:rPr>
              <a:t>Usually much easier than sampling from the full joint distribution</a:t>
            </a:r>
            <a:endParaRPr lang="fa-IR" sz="20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Only requires a join on the variable to be sampled</a:t>
            </a:r>
          </a:p>
          <a:p>
            <a:r>
              <a:rPr lang="en-US" sz="2000" dirty="0">
                <a:ea typeface="ＭＳ Ｐゴシック" pitchFamily="34" charset="-128"/>
              </a:rPr>
              <a:t>The resulting factor only depends on the variable’s parents, its children, and its children’s parents</a:t>
            </a:r>
          </a:p>
          <a:p>
            <a:r>
              <a:rPr lang="en-US" sz="2000" dirty="0">
                <a:ea typeface="ＭＳ Ｐゴシック" pitchFamily="34" charset="-128"/>
              </a:rPr>
              <a:t>This is often referred to as its Markov blanket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422E0-554A-473F-B4A4-AD3184750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5" y="3936899"/>
            <a:ext cx="5588468" cy="27343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4F20E7-C82F-4509-A240-7AABE7ED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07" y="3936899"/>
            <a:ext cx="2395727" cy="27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DAA417-969E-49A5-A01A-79A6BD8E7C2C}"/>
              </a:ext>
            </a:extLst>
          </p:cNvPr>
          <p:cNvGrpSpPr/>
          <p:nvPr/>
        </p:nvGrpSpPr>
        <p:grpSpPr>
          <a:xfrm>
            <a:off x="9601200" y="681037"/>
            <a:ext cx="1752600" cy="1535500"/>
            <a:chOff x="7416868" y="3352800"/>
            <a:chExt cx="2870132" cy="2514600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86615D9E-440B-468B-9F5D-A3EB008D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DC3369B7-BDDB-4278-9747-D768EF1A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CA8ADD25-68B6-43E5-8CA5-708DBB36B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>
              <a:extLst>
                <a:ext uri="{FF2B5EF4-FFF2-40B4-BE49-F238E27FC236}">
                  <a16:creationId xmlns:a16="http://schemas.microsoft.com/office/drawing/2014/main" id="{9B71466D-F79F-499B-A2D9-7D50BF3AC325}"/>
                </a:ext>
              </a:extLst>
            </p:cNvPr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>
              <a:extLst>
                <a:ext uri="{FF2B5EF4-FFF2-40B4-BE49-F238E27FC236}">
                  <a16:creationId xmlns:a16="http://schemas.microsoft.com/office/drawing/2014/main" id="{68D10B16-1CFD-4E90-9CEA-8ABCA564898D}"/>
                </a:ext>
              </a:extLst>
            </p:cNvPr>
            <p:cNvCxnSpPr>
              <a:cxnSpLocks noChangeShapeType="1"/>
              <a:stCxn id="8" idx="5"/>
              <a:endCxn id="1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1AD120B8-1985-4F05-85AC-754D4EE1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5" name="AutoShape 6">
              <a:extLst>
                <a:ext uri="{FF2B5EF4-FFF2-40B4-BE49-F238E27FC236}">
                  <a16:creationId xmlns:a16="http://schemas.microsoft.com/office/drawing/2014/main" id="{EECBF6DB-EA9A-4809-B7C4-8D6B77F32546}"/>
                </a:ext>
              </a:extLst>
            </p:cNvPr>
            <p:cNvCxnSpPr>
              <a:cxnSpLocks noChangeShapeType="1"/>
              <a:stCxn id="14" idx="5"/>
              <a:endCxn id="1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6">
              <a:extLst>
                <a:ext uri="{FF2B5EF4-FFF2-40B4-BE49-F238E27FC236}">
                  <a16:creationId xmlns:a16="http://schemas.microsoft.com/office/drawing/2014/main" id="{200FB70F-CFA2-4DEF-872A-5F574A5BAB58}"/>
                </a:ext>
              </a:extLst>
            </p:cNvPr>
            <p:cNvCxnSpPr>
              <a:cxnSpLocks noChangeShapeType="1"/>
              <a:stCxn id="14" idx="3"/>
              <a:endCxn id="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11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Random Variables: </a:t>
            </a:r>
            <a:r>
              <a:rPr lang="en-US" sz="2000" dirty="0"/>
              <a:t>some aspect of the world about which we (may) have uncertainty</a:t>
            </a:r>
          </a:p>
          <a:p>
            <a:r>
              <a:rPr lang="en-US" sz="2000" dirty="0"/>
              <a:t>R = Is it raining? {true, false} </a:t>
            </a:r>
          </a:p>
          <a:p>
            <a:r>
              <a:rPr lang="en-US" sz="2000" dirty="0"/>
              <a:t>T = Is it hot or cold? {hot, cold}</a:t>
            </a:r>
          </a:p>
          <a:p>
            <a:r>
              <a:rPr lang="en-US" sz="2000" dirty="0"/>
              <a:t>D = How long will it take to drive to work?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r>
              <a:rPr lang="en-US" sz="2000" dirty="0"/>
              <a:t>L = Where is the ghost? {(0,0), (0,1), …}</a:t>
            </a:r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en-US" sz="2000" b="1" dirty="0"/>
              <a:t>Probability Distributions: </a:t>
            </a:r>
            <a:r>
              <a:rPr lang="en-US" sz="2000" dirty="0"/>
              <a:t>a TABLE of probabilities of values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169FDEB6-D775-4EEA-9A41-AD3DA80C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90" y="4635500"/>
            <a:ext cx="1428750" cy="1114425"/>
          </a:xfrm>
          <a:prstGeom prst="rect">
            <a:avLst/>
          </a:prstGeom>
        </p:spPr>
      </p:pic>
      <p:pic>
        <p:nvPicPr>
          <p:cNvPr id="5" name="Picture 4" descr="txp_fig">
            <a:extLst>
              <a:ext uri="{FF2B5EF4-FFF2-40B4-BE49-F238E27FC236}">
                <a16:creationId xmlns:a16="http://schemas.microsoft.com/office/drawing/2014/main" id="{14CC52BB-F52B-4E2B-877C-33D93789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65" y="425767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FA00DFE2-EAF0-40F0-8662-DB19E8B8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552" y="4635500"/>
            <a:ext cx="1922463" cy="1857375"/>
          </a:xfrm>
          <a:prstGeom prst="rect">
            <a:avLst/>
          </a:prstGeom>
        </p:spPr>
      </p:pic>
      <p:pic>
        <p:nvPicPr>
          <p:cNvPr id="7" name="Picture 6" descr="txp_fig">
            <a:extLst>
              <a:ext uri="{FF2B5EF4-FFF2-40B4-BE49-F238E27FC236}">
                <a16:creationId xmlns:a16="http://schemas.microsoft.com/office/drawing/2014/main" id="{0CD6B717-327E-450E-BD17-383F2DCCF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040" y="426402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>
            <a:extLst>
              <a:ext uri="{FF2B5EF4-FFF2-40B4-BE49-F238E27FC236}">
                <a16:creationId xmlns:a16="http://schemas.microsoft.com/office/drawing/2014/main" id="{222D5131-13F8-4AAB-8E03-A4F818DB33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92707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0002C-0EC4-40DE-A2CC-E2F2C93AA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0" y="5600562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DED49-CB18-4DCE-84BC-8A1E88C716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0" y="6028321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45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Joint Distributions (Probabilistic Models): </a:t>
            </a:r>
            <a:r>
              <a:rPr lang="en-US" sz="2000" dirty="0"/>
              <a:t>over a set of random variables: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fa-IR" sz="2000" dirty="0"/>
          </a:p>
        </p:txBody>
      </p:sp>
      <p:pic>
        <p:nvPicPr>
          <p:cNvPr id="14" name="Picture 13" descr="txp_fig">
            <a:extLst>
              <a:ext uri="{FF2B5EF4-FFF2-40B4-BE49-F238E27FC236}">
                <a16:creationId xmlns:a16="http://schemas.microsoft.com/office/drawing/2014/main" id="{450F03A3-C036-4733-8741-5CF5197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17" y="1889015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52FEF5-15F3-400E-B1B3-FFA7F0C87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0" y="2760136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xp_fig">
            <a:extLst>
              <a:ext uri="{FF2B5EF4-FFF2-40B4-BE49-F238E27FC236}">
                <a16:creationId xmlns:a16="http://schemas.microsoft.com/office/drawing/2014/main" id="{C0B9CFE5-F7AD-4483-9A92-DACE0446E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0" y="4616059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txp_fig">
            <a:extLst>
              <a:ext uri="{FF2B5EF4-FFF2-40B4-BE49-F238E27FC236}">
                <a16:creationId xmlns:a16="http://schemas.microsoft.com/office/drawing/2014/main" id="{7B182A61-C969-44D2-8E99-95578031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0" y="5143786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A5EA6533-C988-4639-B165-956B71689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757" y="3058742"/>
            <a:ext cx="2354953" cy="1981200"/>
          </a:xfrm>
          <a:prstGeom prst="rect">
            <a:avLst/>
          </a:prstGeom>
        </p:spPr>
      </p:pic>
      <p:pic>
        <p:nvPicPr>
          <p:cNvPr id="19" name="Picture 18" descr="txp_fig">
            <a:extLst>
              <a:ext uri="{FF2B5EF4-FFF2-40B4-BE49-F238E27FC236}">
                <a16:creationId xmlns:a16="http://schemas.microsoft.com/office/drawing/2014/main" id="{8CEBC630-0572-4158-A8B6-772FE41500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77" y="2614835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Marginal Distributions: </a:t>
            </a:r>
            <a:r>
              <a:rPr lang="en-US" sz="2000" dirty="0"/>
              <a:t>sub-tables which eliminate variables</a:t>
            </a:r>
          </a:p>
          <a:p>
            <a:r>
              <a:rPr lang="en-US" sz="2000" dirty="0"/>
              <a:t>Marginalization (summing out): Combine collapsed rows by adding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7" name="table">
            <a:extLst>
              <a:ext uri="{FF2B5EF4-FFF2-40B4-BE49-F238E27FC236}">
                <a16:creationId xmlns:a16="http://schemas.microsoft.com/office/drawing/2014/main" id="{E1E1C27C-97BD-4A5A-A41C-81F2E37A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22" y="3293213"/>
            <a:ext cx="2743200" cy="1981200"/>
          </a:xfrm>
          <a:prstGeom prst="rect">
            <a:avLst/>
          </a:prstGeom>
        </p:spPr>
      </p:pic>
      <p:pic>
        <p:nvPicPr>
          <p:cNvPr id="28" name="table">
            <a:extLst>
              <a:ext uri="{FF2B5EF4-FFF2-40B4-BE49-F238E27FC236}">
                <a16:creationId xmlns:a16="http://schemas.microsoft.com/office/drawing/2014/main" id="{E1AC09C6-BF4D-40FE-8EF0-9569A7D1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586" y="2712188"/>
            <a:ext cx="1828800" cy="1189038"/>
          </a:xfrm>
          <a:prstGeom prst="rect">
            <a:avLst/>
          </a:prstGeom>
        </p:spPr>
      </p:pic>
      <p:pic>
        <p:nvPicPr>
          <p:cNvPr id="29" name="table">
            <a:extLst>
              <a:ext uri="{FF2B5EF4-FFF2-40B4-BE49-F238E27FC236}">
                <a16:creationId xmlns:a16="http://schemas.microsoft.com/office/drawing/2014/main" id="{D1D0ADD0-F2D3-45FB-9D11-E402B160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586" y="4540988"/>
            <a:ext cx="1828800" cy="1189038"/>
          </a:xfrm>
          <a:prstGeom prst="rect">
            <a:avLst/>
          </a:prstGeom>
        </p:spPr>
      </p:pic>
      <p:sp>
        <p:nvSpPr>
          <p:cNvPr id="30" name="Line 81">
            <a:extLst>
              <a:ext uri="{FF2B5EF4-FFF2-40B4-BE49-F238E27FC236}">
                <a16:creationId xmlns:a16="http://schemas.microsoft.com/office/drawing/2014/main" id="{DBF30089-00F6-45FC-B57A-462C60C00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6548" y="3414991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1" name="Line 82">
            <a:extLst>
              <a:ext uri="{FF2B5EF4-FFF2-40B4-BE49-F238E27FC236}">
                <a16:creationId xmlns:a16="http://schemas.microsoft.com/office/drawing/2014/main" id="{6A6EE376-C30B-4B96-99F1-17E31113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548" y="4985731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2" name="Picture 31" descr="txp_fig">
            <a:extLst>
              <a:ext uri="{FF2B5EF4-FFF2-40B4-BE49-F238E27FC236}">
                <a16:creationId xmlns:a16="http://schemas.microsoft.com/office/drawing/2014/main" id="{5C339138-2F1A-43DA-B85C-3A79632FC2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60" y="2834426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txp_fig">
            <a:extLst>
              <a:ext uri="{FF2B5EF4-FFF2-40B4-BE49-F238E27FC236}">
                <a16:creationId xmlns:a16="http://schemas.microsoft.com/office/drawing/2014/main" id="{46E0DFFE-130F-4315-8C69-918A1D73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436" y="2307376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txp_fig">
            <a:extLst>
              <a:ext uri="{FF2B5EF4-FFF2-40B4-BE49-F238E27FC236}">
                <a16:creationId xmlns:a16="http://schemas.microsoft.com/office/drawing/2014/main" id="{F26B654B-4021-4A3B-8E89-3812F7058B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36" y="4136176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txp_fig">
            <a:extLst>
              <a:ext uri="{FF2B5EF4-FFF2-40B4-BE49-F238E27FC236}">
                <a16:creationId xmlns:a16="http://schemas.microsoft.com/office/drawing/2014/main" id="{C75B8E54-8EE0-4144-AD4B-2773865E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10" y="6103088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EA2FE-93C2-4DD2-88BC-63261CE800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387" t="-16687" r="40840" b="-14574"/>
          <a:stretch/>
        </p:blipFill>
        <p:spPr>
          <a:xfrm>
            <a:off x="5126628" y="3397961"/>
            <a:ext cx="2657810" cy="1006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A5E60-9F71-47AC-B856-B29D5C5F8D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967" t="-22831" r="39611" b="-34921"/>
          <a:stretch/>
        </p:blipFill>
        <p:spPr>
          <a:xfrm>
            <a:off x="5191023" y="4914968"/>
            <a:ext cx="2657810" cy="11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Conditional Probabilities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Conditional Distributions: </a:t>
            </a: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probability distributions over some variables given fixed values of others</a:t>
            </a:r>
            <a:endParaRPr lang="en-US" sz="2000" b="1" dirty="0"/>
          </a:p>
        </p:txBody>
      </p:sp>
      <p:pic>
        <p:nvPicPr>
          <p:cNvPr id="23" name="Picture 22" descr="txp_fig">
            <a:extLst>
              <a:ext uri="{FF2B5EF4-FFF2-40B4-BE49-F238E27FC236}">
                <a16:creationId xmlns:a16="http://schemas.microsoft.com/office/drawing/2014/main" id="{DDA18484-41C6-4EEB-8934-22D52B08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24" y="1690688"/>
            <a:ext cx="1840606" cy="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F74E4-F0B5-4A05-A039-0D2E236D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205" y="1065104"/>
            <a:ext cx="2599135" cy="1806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88A9F-B903-4D9F-A4A3-E83D1BDD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649" y="3516417"/>
            <a:ext cx="839269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Normalization Trick: </a:t>
            </a:r>
            <a:r>
              <a:rPr lang="en-US" sz="2000" dirty="0"/>
              <a:t>A trick to get a whole conditional distribution at once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59DF3A-7D6A-4D9E-B721-E5109861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0925"/>
            <a:ext cx="8953500" cy="4171950"/>
          </a:xfrm>
          <a:prstGeom prst="rect">
            <a:avLst/>
          </a:prstGeom>
        </p:spPr>
      </p:pic>
      <p:pic>
        <p:nvPicPr>
          <p:cNvPr id="33" name="Picture 32" descr="txp_fig">
            <a:extLst>
              <a:ext uri="{FF2B5EF4-FFF2-40B4-BE49-F238E27FC236}">
                <a16:creationId xmlns:a16="http://schemas.microsoft.com/office/drawing/2014/main" id="{037A767F-EA28-4F74-88DC-D847CA18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89" y="631824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9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301F-A6B4-4850-B461-D04541D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507A5D-4252-4BB7-8FAA-EAE9721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Compute a desired probability from other known probabilities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Inference by Enumeration</a:t>
            </a:r>
          </a:p>
          <a:p>
            <a:r>
              <a:rPr lang="en-US" sz="2000" dirty="0"/>
              <a:t>exponential complexity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51F96-D26F-4798-8029-85C7D45A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738"/>
            <a:ext cx="10515600" cy="12432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17E3BB-7195-428D-AB1A-500A075A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358" y="3976739"/>
            <a:ext cx="7670442" cy="25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times \frac{1}{Z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2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L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6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old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3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62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9"/>
  <p:tag name="PICTUREFILESIZE" val="62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2"/>
  <p:tag name="PICTUREFILESIZE" val="59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 | 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57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 |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9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 |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72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1653</Words>
  <Application>Microsoft Office PowerPoint</Application>
  <PresentationFormat>Widescreen</PresentationFormat>
  <Paragraphs>436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جمع‌بندی مباحث شبکه بیزین</vt:lpstr>
      <vt:lpstr>Contents</vt:lpstr>
      <vt:lpstr>Uncertainty</vt:lpstr>
      <vt:lpstr>Probabilities</vt:lpstr>
      <vt:lpstr>Probabilities</vt:lpstr>
      <vt:lpstr>Probabilities</vt:lpstr>
      <vt:lpstr>Probabilities</vt:lpstr>
      <vt:lpstr>Probabilities</vt:lpstr>
      <vt:lpstr>Probabilistic Inference</vt:lpstr>
      <vt:lpstr>Probabilistic Rules</vt:lpstr>
      <vt:lpstr>Probabilistic Rules</vt:lpstr>
      <vt:lpstr>Probabilistic Models</vt:lpstr>
      <vt:lpstr>Independence</vt:lpstr>
      <vt:lpstr>Conditional Independence</vt:lpstr>
      <vt:lpstr>Bayes’ Nets</vt:lpstr>
      <vt:lpstr>Graphical Model Notation</vt:lpstr>
      <vt:lpstr>Bayes' Net Semantics</vt:lpstr>
      <vt:lpstr>Probabilities in BNs</vt:lpstr>
      <vt:lpstr>Causality</vt:lpstr>
      <vt:lpstr>Bayes Nets: Assumptions</vt:lpstr>
      <vt:lpstr>Bayes Nets: Assumptions</vt:lpstr>
      <vt:lpstr>Inference</vt:lpstr>
      <vt:lpstr>Factors</vt:lpstr>
      <vt:lpstr>Variable Elimination</vt:lpstr>
      <vt:lpstr>Example: Traffic Domain</vt:lpstr>
      <vt:lpstr>Example: Traffic Domain</vt:lpstr>
      <vt:lpstr>Variable Elimination</vt:lpstr>
      <vt:lpstr>Sampling</vt:lpstr>
      <vt:lpstr>Sampling in Bayes’ Nets</vt:lpstr>
      <vt:lpstr>Prior Sampling</vt:lpstr>
      <vt:lpstr>Rejection Sampling</vt:lpstr>
      <vt:lpstr>Likelihood Weighting</vt:lpstr>
      <vt:lpstr>Example</vt:lpstr>
      <vt:lpstr>Likelihood Weighting</vt:lpstr>
      <vt:lpstr>Gibbs Sampling</vt:lpstr>
      <vt:lpstr>Gibbs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جمع‌بندی مباحث شبکه بیزین</dc:title>
  <dc:creator>Matin Aghaei</dc:creator>
  <cp:lastModifiedBy>Matin Aghaei</cp:lastModifiedBy>
  <cp:revision>226</cp:revision>
  <dcterms:created xsi:type="dcterms:W3CDTF">2020-10-16T04:23:48Z</dcterms:created>
  <dcterms:modified xsi:type="dcterms:W3CDTF">2022-01-13T12:57:03Z</dcterms:modified>
</cp:coreProperties>
</file>