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57" r:id="rId3"/>
    <p:sldId id="260" r:id="rId4"/>
    <p:sldId id="268" r:id="rId5"/>
    <p:sldId id="579" r:id="rId6"/>
    <p:sldId id="580" r:id="rId7"/>
    <p:sldId id="577" r:id="rId8"/>
    <p:sldId id="266" r:id="rId9"/>
    <p:sldId id="259" r:id="rId10"/>
    <p:sldId id="570" r:id="rId11"/>
    <p:sldId id="574" r:id="rId12"/>
    <p:sldId id="575" r:id="rId13"/>
    <p:sldId id="576" r:id="rId14"/>
    <p:sldId id="572" r:id="rId15"/>
    <p:sldId id="573" r:id="rId16"/>
    <p:sldId id="264" r:id="rId17"/>
    <p:sldId id="5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60"/>
  </p:normalViewPr>
  <p:slideViewPr>
    <p:cSldViewPr snapToGrid="0">
      <p:cViewPr varScale="1">
        <p:scale>
          <a:sx n="89" d="100"/>
          <a:sy n="89" d="100"/>
        </p:scale>
        <p:origin x="49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4/18/2022</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‹N°›</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‹N°›</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4/18/2022</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4/18/2022</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‹N°›</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ahdi-abd-rahmen-Madi/coordinate-system-transformatio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uple" TargetMode="External"/><Relationship Id="rId2" Type="http://schemas.openxmlformats.org/officeDocument/2006/relationships/hyperlink" Target="https://en.wikipedia.org/wiki/Spatial_reference_system" TargetMode="Externa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s://en.wikipedia.org/wiki/Cartesian_coordinate_syste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8067675" y="-7144"/>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155220CD-AFA7-4BF0-A678-BBDB0525C165}"/>
              </a:ext>
            </a:extLst>
          </p:cNvPr>
          <p:cNvSpPr txBox="1"/>
          <p:nvPr/>
        </p:nvSpPr>
        <p:spPr>
          <a:xfrm>
            <a:off x="1003177" y="1624614"/>
            <a:ext cx="5362662" cy="1569660"/>
          </a:xfrm>
          <a:prstGeom prst="rect">
            <a:avLst/>
          </a:prstGeom>
          <a:noFill/>
        </p:spPr>
        <p:txBody>
          <a:bodyPr wrap="square" rtlCol="0">
            <a:spAutoFit/>
          </a:bodyPr>
          <a:lstStyle/>
          <a:p>
            <a:r>
              <a:rPr lang="en-US" sz="4800" b="1" dirty="0">
                <a:solidFill>
                  <a:schemeClr val="accent2"/>
                </a:solidFill>
                <a:latin typeface="+mj-lt"/>
              </a:rPr>
              <a:t>Coordinate system Transformation</a:t>
            </a:r>
          </a:p>
        </p:txBody>
      </p:sp>
      <p:sp>
        <p:nvSpPr>
          <p:cNvPr id="16" name="Rectangle 15">
            <a:extLst>
              <a:ext uri="{FF2B5EF4-FFF2-40B4-BE49-F238E27FC236}">
                <a16:creationId xmlns:a16="http://schemas.microsoft.com/office/drawing/2014/main" id="{430865AC-6117-4062-9E0D-35AA2109A4BD}"/>
              </a:ext>
            </a:extLst>
          </p:cNvPr>
          <p:cNvSpPr/>
          <p:nvPr/>
        </p:nvSpPr>
        <p:spPr>
          <a:xfrm>
            <a:off x="1266737" y="3454146"/>
            <a:ext cx="5362661" cy="646331"/>
          </a:xfrm>
          <a:prstGeom prst="rect">
            <a:avLst/>
          </a:prstGeom>
        </p:spPr>
        <p:txBody>
          <a:bodyPr wrap="square">
            <a:spAutoFit/>
          </a:bodyPr>
          <a:lstStyle/>
          <a:p>
            <a:pPr algn="ctr"/>
            <a:r>
              <a:rPr lang="en-US" b="1" dirty="0">
                <a:solidFill>
                  <a:schemeClr val="accent1"/>
                </a:solidFill>
              </a:rPr>
              <a:t>Elaborated and scripted by Mahdi abdrahmen Madi  M1 TPT</a:t>
            </a:r>
          </a:p>
        </p:txBody>
      </p:sp>
      <p:sp>
        <p:nvSpPr>
          <p:cNvPr id="18" name="Graphic 16">
            <a:extLst>
              <a:ext uri="{FF2B5EF4-FFF2-40B4-BE49-F238E27FC236}">
                <a16:creationId xmlns:a16="http://schemas.microsoft.com/office/drawing/2014/main" id="{A261940C-C176-4222-87B8-0CC41333B014}"/>
              </a:ext>
            </a:extLst>
          </p:cNvPr>
          <p:cNvSpPr/>
          <p:nvPr/>
        </p:nvSpPr>
        <p:spPr>
          <a:xfrm>
            <a:off x="11794331"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750"/>
                                        <p:tgtEl>
                                          <p:spTgt spid="15"/>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75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E43446E-4A5E-4956-BF2E-CAF34DFD20E4}"/>
              </a:ext>
            </a:extLst>
          </p:cNvPr>
          <p:cNvGrpSpPr/>
          <p:nvPr/>
        </p:nvGrpSpPr>
        <p:grpSpPr>
          <a:xfrm>
            <a:off x="880484" y="2329524"/>
            <a:ext cx="7908352" cy="775775"/>
            <a:chOff x="910303" y="3777431"/>
            <a:chExt cx="5426147" cy="775775"/>
          </a:xfrm>
        </p:grpSpPr>
        <p:sp>
          <p:nvSpPr>
            <p:cNvPr id="7" name="Freeform: Shape 6">
              <a:extLst>
                <a:ext uri="{FF2B5EF4-FFF2-40B4-BE49-F238E27FC236}">
                  <a16:creationId xmlns:a16="http://schemas.microsoft.com/office/drawing/2014/main" id="{54D9847C-42E9-4BBC-852F-E7C1BDE67DBD}"/>
                </a:ext>
              </a:extLst>
            </p:cNvPr>
            <p:cNvSpPr/>
            <p:nvPr/>
          </p:nvSpPr>
          <p:spPr>
            <a:xfrm>
              <a:off x="910303" y="3885057"/>
              <a:ext cx="2378818"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0" name="TextBox 29">
              <a:extLst>
                <a:ext uri="{FF2B5EF4-FFF2-40B4-BE49-F238E27FC236}">
                  <a16:creationId xmlns:a16="http://schemas.microsoft.com/office/drawing/2014/main" id="{11CD841D-586C-4524-A530-7025D4185C2B}"/>
                </a:ext>
              </a:extLst>
            </p:cNvPr>
            <p:cNvSpPr txBox="1"/>
            <p:nvPr/>
          </p:nvSpPr>
          <p:spPr>
            <a:xfrm>
              <a:off x="1121234" y="3986888"/>
              <a:ext cx="2238743" cy="400110"/>
            </a:xfrm>
            <a:prstGeom prst="rect">
              <a:avLst/>
            </a:prstGeom>
            <a:noFill/>
          </p:spPr>
          <p:txBody>
            <a:bodyPr wrap="square" rtlCol="0">
              <a:spAutoFit/>
            </a:bodyPr>
            <a:lstStyle/>
            <a:p>
              <a:r>
                <a:rPr lang="en-US" sz="2000" b="1" dirty="0">
                  <a:solidFill>
                    <a:schemeClr val="accent2"/>
                  </a:solidFill>
                </a:rPr>
                <a:t>def</a:t>
              </a:r>
              <a:r>
                <a:rPr lang="en-US" sz="2000" b="1" dirty="0">
                  <a:solidFill>
                    <a:schemeClr val="accent1"/>
                  </a:solidFill>
                </a:rPr>
                <a:t> </a:t>
              </a:r>
              <a:r>
                <a:rPr lang="en-US" sz="2000" b="1" dirty="0" err="1">
                  <a:solidFill>
                    <a:schemeClr val="accent1"/>
                  </a:solidFill>
                </a:rPr>
                <a:t>latlon_to_xyz</a:t>
              </a:r>
              <a:r>
                <a:rPr lang="en-US" sz="2000" b="1" dirty="0">
                  <a:solidFill>
                    <a:schemeClr val="accent1"/>
                  </a:solidFill>
                </a:rPr>
                <a:t> (</a:t>
              </a:r>
              <a:r>
                <a:rPr lang="en-US" sz="2000" b="1" dirty="0" err="1">
                  <a:solidFill>
                    <a:schemeClr val="accent1"/>
                  </a:solidFill>
                </a:rPr>
                <a:t>lat,lon</a:t>
              </a:r>
              <a:r>
                <a:rPr lang="en-US" sz="2000" b="1" dirty="0">
                  <a:solidFill>
                    <a:schemeClr val="accent1"/>
                  </a:solidFill>
                </a:rPr>
                <a:t>) :</a:t>
              </a:r>
            </a:p>
          </p:txBody>
        </p:sp>
        <p:grpSp>
          <p:nvGrpSpPr>
            <p:cNvPr id="2" name="Group 1">
              <a:extLst>
                <a:ext uri="{FF2B5EF4-FFF2-40B4-BE49-F238E27FC236}">
                  <a16:creationId xmlns:a16="http://schemas.microsoft.com/office/drawing/2014/main" id="{8D0B9844-7712-4B92-8C36-17A633F957EF}"/>
                </a:ext>
              </a:extLst>
            </p:cNvPr>
            <p:cNvGrpSpPr/>
            <p:nvPr/>
          </p:nvGrpSpPr>
          <p:grpSpPr>
            <a:xfrm>
              <a:off x="3359977" y="3777431"/>
              <a:ext cx="2976473" cy="775775"/>
              <a:chOff x="3359977" y="3777431"/>
              <a:chExt cx="2976473" cy="775775"/>
            </a:xfrm>
          </p:grpSpPr>
          <p:sp>
            <p:nvSpPr>
              <p:cNvPr id="4" name="Freeform: Shape 3">
                <a:extLst>
                  <a:ext uri="{FF2B5EF4-FFF2-40B4-BE49-F238E27FC236}">
                    <a16:creationId xmlns:a16="http://schemas.microsoft.com/office/drawing/2014/main" id="{9040FB27-1B70-4463-A1AE-BA10636CA8BB}"/>
                  </a:ext>
                </a:extLst>
              </p:cNvPr>
              <p:cNvSpPr/>
              <p:nvPr/>
            </p:nvSpPr>
            <p:spPr>
              <a:xfrm>
                <a:off x="3359977" y="3777431"/>
                <a:ext cx="2930139" cy="775775"/>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1" name="TextBox 30">
                <a:extLst>
                  <a:ext uri="{FF2B5EF4-FFF2-40B4-BE49-F238E27FC236}">
                    <a16:creationId xmlns:a16="http://schemas.microsoft.com/office/drawing/2014/main" id="{0B4471DF-4DF6-4C69-B164-4C87486FD5D2}"/>
                  </a:ext>
                </a:extLst>
              </p:cNvPr>
              <p:cNvSpPr txBox="1"/>
              <p:nvPr/>
            </p:nvSpPr>
            <p:spPr>
              <a:xfrm>
                <a:off x="3380028" y="3883331"/>
                <a:ext cx="2956422" cy="584775"/>
              </a:xfrm>
              <a:prstGeom prst="rect">
                <a:avLst/>
              </a:prstGeom>
              <a:noFill/>
            </p:spPr>
            <p:txBody>
              <a:bodyPr wrap="square" rtlCol="0">
                <a:spAutoFit/>
              </a:bodyPr>
              <a:lstStyle/>
              <a:p>
                <a:pPr algn="ctr"/>
                <a:r>
                  <a:rPr lang="en-US" sz="1600" dirty="0">
                    <a:solidFill>
                      <a:schemeClr val="accent1"/>
                    </a:solidFill>
                  </a:rPr>
                  <a:t>Declaring a new function </a:t>
                </a:r>
                <a:r>
                  <a:rPr lang="en-US" sz="1600" dirty="0" err="1">
                    <a:solidFill>
                      <a:schemeClr val="accent1"/>
                    </a:solidFill>
                  </a:rPr>
                  <a:t>latlon_to_xyz</a:t>
                </a:r>
                <a:r>
                  <a:rPr lang="en-US" sz="1600" dirty="0">
                    <a:solidFill>
                      <a:schemeClr val="accent1"/>
                    </a:solidFill>
                  </a:rPr>
                  <a:t> where :</a:t>
                </a:r>
              </a:p>
              <a:p>
                <a:pPr algn="ctr"/>
                <a:r>
                  <a:rPr lang="en-US" sz="1600" dirty="0">
                    <a:solidFill>
                      <a:schemeClr val="accent1"/>
                    </a:solidFill>
                  </a:rPr>
                  <a:t> </a:t>
                </a:r>
                <a:r>
                  <a:rPr lang="en-US" sz="1600" dirty="0" err="1">
                    <a:solidFill>
                      <a:schemeClr val="accent1"/>
                    </a:solidFill>
                  </a:rPr>
                  <a:t>lat</a:t>
                </a:r>
                <a:r>
                  <a:rPr lang="en-US" sz="1600" dirty="0">
                    <a:solidFill>
                      <a:schemeClr val="accent1"/>
                    </a:solidFill>
                  </a:rPr>
                  <a:t> = latitude and </a:t>
                </a:r>
                <a:r>
                  <a:rPr lang="en-US" sz="1600" dirty="0" err="1">
                    <a:solidFill>
                      <a:schemeClr val="accent1"/>
                    </a:solidFill>
                  </a:rPr>
                  <a:t>lon</a:t>
                </a:r>
                <a:r>
                  <a:rPr lang="en-US" sz="1600" dirty="0">
                    <a:solidFill>
                      <a:schemeClr val="accent1"/>
                    </a:solidFill>
                  </a:rPr>
                  <a:t> = longitude are its variables</a:t>
                </a:r>
              </a:p>
            </p:txBody>
          </p:sp>
        </p:grpSp>
      </p:grpSp>
      <p:grpSp>
        <p:nvGrpSpPr>
          <p:cNvPr id="26" name="Group 25">
            <a:extLst>
              <a:ext uri="{FF2B5EF4-FFF2-40B4-BE49-F238E27FC236}">
                <a16:creationId xmlns:a16="http://schemas.microsoft.com/office/drawing/2014/main" id="{6F288D9F-A7BD-40DA-A632-F0739A8265C1}"/>
              </a:ext>
            </a:extLst>
          </p:cNvPr>
          <p:cNvGrpSpPr/>
          <p:nvPr/>
        </p:nvGrpSpPr>
        <p:grpSpPr>
          <a:xfrm>
            <a:off x="866452" y="3241427"/>
            <a:ext cx="7854854" cy="552450"/>
            <a:chOff x="910304" y="4887182"/>
            <a:chExt cx="5004641" cy="552450"/>
          </a:xfrm>
        </p:grpSpPr>
        <p:sp>
          <p:nvSpPr>
            <p:cNvPr id="8" name="Freeform: Shape 7">
              <a:extLst>
                <a:ext uri="{FF2B5EF4-FFF2-40B4-BE49-F238E27FC236}">
                  <a16:creationId xmlns:a16="http://schemas.microsoft.com/office/drawing/2014/main" id="{9774C7B9-8685-4007-9C8E-385767B5BF3C}"/>
                </a:ext>
              </a:extLst>
            </p:cNvPr>
            <p:cNvSpPr/>
            <p:nvPr/>
          </p:nvSpPr>
          <p:spPr>
            <a:xfrm>
              <a:off x="910304" y="4887182"/>
              <a:ext cx="1110988" cy="552450"/>
            </a:xfrm>
            <a:custGeom>
              <a:avLst/>
              <a:gdLst>
                <a:gd name="connsiteX0" fmla="*/ 14288 w 2105025"/>
                <a:gd name="connsiteY0" fmla="*/ 545783 h 552450"/>
                <a:gd name="connsiteX1" fmla="*/ 2013585 w 2105025"/>
                <a:gd name="connsiteY1" fmla="*/ 545783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3"/>
                  </a:moveTo>
                  <a:lnTo>
                    <a:pt x="2013585" y="545783"/>
                  </a:lnTo>
                  <a:cubicBezTo>
                    <a:pt x="2059781" y="545783"/>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2" name="TextBox 31">
              <a:extLst>
                <a:ext uri="{FF2B5EF4-FFF2-40B4-BE49-F238E27FC236}">
                  <a16:creationId xmlns:a16="http://schemas.microsoft.com/office/drawing/2014/main" id="{B62D3237-CAF3-4494-8775-C775AF3042FE}"/>
                </a:ext>
              </a:extLst>
            </p:cNvPr>
            <p:cNvSpPr txBox="1"/>
            <p:nvPr/>
          </p:nvSpPr>
          <p:spPr>
            <a:xfrm>
              <a:off x="1112439" y="4961561"/>
              <a:ext cx="815526" cy="400110"/>
            </a:xfrm>
            <a:prstGeom prst="rect">
              <a:avLst/>
            </a:prstGeom>
            <a:noFill/>
          </p:spPr>
          <p:txBody>
            <a:bodyPr wrap="none" rtlCol="0">
              <a:spAutoFit/>
            </a:bodyPr>
            <a:lstStyle/>
            <a:p>
              <a:r>
                <a:rPr lang="en-US" sz="2000" b="1" dirty="0">
                  <a:solidFill>
                    <a:schemeClr val="accent2"/>
                  </a:solidFill>
                </a:rPr>
                <a:t>R = </a:t>
              </a:r>
              <a:r>
                <a:rPr lang="en-US" sz="2000" b="1" dirty="0">
                  <a:solidFill>
                    <a:schemeClr val="accent1"/>
                  </a:solidFill>
                </a:rPr>
                <a:t> 6371</a:t>
              </a:r>
            </a:p>
          </p:txBody>
        </p:sp>
        <p:grpSp>
          <p:nvGrpSpPr>
            <p:cNvPr id="3" name="Group 2">
              <a:extLst>
                <a:ext uri="{FF2B5EF4-FFF2-40B4-BE49-F238E27FC236}">
                  <a16:creationId xmlns:a16="http://schemas.microsoft.com/office/drawing/2014/main" id="{3D7C5948-B8F1-4647-99C3-0AF6EDE16F9A}"/>
                </a:ext>
              </a:extLst>
            </p:cNvPr>
            <p:cNvGrpSpPr/>
            <p:nvPr/>
          </p:nvGrpSpPr>
          <p:grpSpPr>
            <a:xfrm>
              <a:off x="2130100" y="4887182"/>
              <a:ext cx="3784845" cy="552450"/>
              <a:chOff x="2130100" y="4887182"/>
              <a:chExt cx="3784845" cy="552450"/>
            </a:xfrm>
          </p:grpSpPr>
          <p:sp>
            <p:nvSpPr>
              <p:cNvPr id="5" name="Freeform: Shape 4">
                <a:extLst>
                  <a:ext uri="{FF2B5EF4-FFF2-40B4-BE49-F238E27FC236}">
                    <a16:creationId xmlns:a16="http://schemas.microsoft.com/office/drawing/2014/main" id="{85C1B9BB-9A3B-45E7-9A6B-C8E004FD3222}"/>
                  </a:ext>
                </a:extLst>
              </p:cNvPr>
              <p:cNvSpPr/>
              <p:nvPr/>
            </p:nvSpPr>
            <p:spPr>
              <a:xfrm>
                <a:off x="2130100" y="4887182"/>
                <a:ext cx="3784845" cy="552450"/>
              </a:xfrm>
              <a:custGeom>
                <a:avLst/>
                <a:gdLst>
                  <a:gd name="connsiteX0" fmla="*/ 2097310 w 2105025"/>
                  <a:gd name="connsiteY0" fmla="*/ 545783 h 552450"/>
                  <a:gd name="connsiteX1" fmla="*/ 98012 w 2105025"/>
                  <a:gd name="connsiteY1" fmla="*/ 545783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3"/>
                    </a:moveTo>
                    <a:lnTo>
                      <a:pt x="98012" y="545783"/>
                    </a:lnTo>
                    <a:cubicBezTo>
                      <a:pt x="51816" y="545783"/>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3" name="TextBox 32">
                <a:extLst>
                  <a:ext uri="{FF2B5EF4-FFF2-40B4-BE49-F238E27FC236}">
                    <a16:creationId xmlns:a16="http://schemas.microsoft.com/office/drawing/2014/main" id="{4A884B9E-2B34-4748-9191-608F15B7E575}"/>
                  </a:ext>
                </a:extLst>
              </p:cNvPr>
              <p:cNvSpPr txBox="1"/>
              <p:nvPr/>
            </p:nvSpPr>
            <p:spPr>
              <a:xfrm>
                <a:off x="3201827" y="5010629"/>
                <a:ext cx="2191133" cy="338554"/>
              </a:xfrm>
              <a:prstGeom prst="rect">
                <a:avLst/>
              </a:prstGeom>
              <a:noFill/>
            </p:spPr>
            <p:txBody>
              <a:bodyPr wrap="square" rtlCol="0">
                <a:spAutoFit/>
              </a:bodyPr>
              <a:lstStyle/>
              <a:p>
                <a:r>
                  <a:rPr lang="en-US" sz="1600" dirty="0">
                    <a:solidFill>
                      <a:schemeClr val="accent1"/>
                    </a:solidFill>
                  </a:rPr>
                  <a:t>Earth radius in meters</a:t>
                </a:r>
              </a:p>
            </p:txBody>
          </p:sp>
        </p:grpSp>
      </p:grpSp>
      <p:grpSp>
        <p:nvGrpSpPr>
          <p:cNvPr id="27" name="Group 26">
            <a:extLst>
              <a:ext uri="{FF2B5EF4-FFF2-40B4-BE49-F238E27FC236}">
                <a16:creationId xmlns:a16="http://schemas.microsoft.com/office/drawing/2014/main" id="{50BFB48E-DEF3-40D7-BE9C-0EB6238991E6}"/>
              </a:ext>
            </a:extLst>
          </p:cNvPr>
          <p:cNvGrpSpPr/>
          <p:nvPr/>
        </p:nvGrpSpPr>
        <p:grpSpPr>
          <a:xfrm>
            <a:off x="866453" y="4060891"/>
            <a:ext cx="7854853" cy="552450"/>
            <a:chOff x="910304" y="5889402"/>
            <a:chExt cx="3700967" cy="552450"/>
          </a:xfrm>
        </p:grpSpPr>
        <p:sp>
          <p:nvSpPr>
            <p:cNvPr id="9" name="Freeform: Shape 8">
              <a:extLst>
                <a:ext uri="{FF2B5EF4-FFF2-40B4-BE49-F238E27FC236}">
                  <a16:creationId xmlns:a16="http://schemas.microsoft.com/office/drawing/2014/main" id="{3DB275AE-8902-4111-9140-714A87EBEF27}"/>
                </a:ext>
              </a:extLst>
            </p:cNvPr>
            <p:cNvSpPr/>
            <p:nvPr/>
          </p:nvSpPr>
          <p:spPr>
            <a:xfrm>
              <a:off x="910304" y="5889402"/>
              <a:ext cx="2105025"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3 h 552450"/>
                <a:gd name="connsiteX5" fmla="*/ 2097310 w 2105025"/>
                <a:gd name="connsiteY5" fmla="*/ 105633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3"/>
                  </a:lnTo>
                  <a:lnTo>
                    <a:pt x="2097310" y="105633"/>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4" name="TextBox 33">
              <a:extLst>
                <a:ext uri="{FF2B5EF4-FFF2-40B4-BE49-F238E27FC236}">
                  <a16:creationId xmlns:a16="http://schemas.microsoft.com/office/drawing/2014/main" id="{6381D81F-0B29-41E9-B314-52C0BBCDEBB3}"/>
                </a:ext>
              </a:extLst>
            </p:cNvPr>
            <p:cNvSpPr txBox="1"/>
            <p:nvPr/>
          </p:nvSpPr>
          <p:spPr>
            <a:xfrm>
              <a:off x="1019759" y="5963686"/>
              <a:ext cx="3029702" cy="400110"/>
            </a:xfrm>
            <a:prstGeom prst="rect">
              <a:avLst/>
            </a:prstGeom>
            <a:noFill/>
          </p:spPr>
          <p:txBody>
            <a:bodyPr wrap="square" rtlCol="0">
              <a:spAutoFit/>
            </a:bodyPr>
            <a:lstStyle/>
            <a:p>
              <a:r>
                <a:rPr lang="en-US" sz="2000" b="1" dirty="0">
                  <a:solidFill>
                    <a:schemeClr val="accent2"/>
                  </a:solidFill>
                </a:rPr>
                <a:t>Theta =</a:t>
              </a:r>
              <a:r>
                <a:rPr lang="en-US" sz="2000" b="1" dirty="0">
                  <a:solidFill>
                    <a:schemeClr val="accent1"/>
                  </a:solidFill>
                </a:rPr>
                <a:t> </a:t>
              </a:r>
              <a:r>
                <a:rPr lang="en-US" sz="2000" b="1" dirty="0" err="1">
                  <a:solidFill>
                    <a:schemeClr val="accent1"/>
                  </a:solidFill>
                </a:rPr>
                <a:t>math.pi</a:t>
              </a:r>
              <a:r>
                <a:rPr lang="en-US" sz="2000" b="1" dirty="0">
                  <a:solidFill>
                    <a:schemeClr val="accent1"/>
                  </a:solidFill>
                </a:rPr>
                <a:t>/2 – </a:t>
              </a:r>
              <a:r>
                <a:rPr lang="en-US" sz="2000" b="1" dirty="0" err="1">
                  <a:solidFill>
                    <a:schemeClr val="accent1"/>
                  </a:solidFill>
                </a:rPr>
                <a:t>math.radians</a:t>
              </a:r>
              <a:r>
                <a:rPr lang="en-US" sz="2000" b="1" dirty="0">
                  <a:solidFill>
                    <a:schemeClr val="accent1"/>
                  </a:solidFill>
                </a:rPr>
                <a:t>(</a:t>
              </a:r>
              <a:r>
                <a:rPr lang="en-US" sz="2000" b="1" dirty="0" err="1">
                  <a:solidFill>
                    <a:schemeClr val="accent1"/>
                  </a:solidFill>
                </a:rPr>
                <a:t>lat</a:t>
              </a:r>
              <a:r>
                <a:rPr lang="en-US" sz="2000" b="1" dirty="0">
                  <a:solidFill>
                    <a:schemeClr val="accent1"/>
                  </a:solidFill>
                </a:rPr>
                <a:t>)</a:t>
              </a:r>
            </a:p>
          </p:txBody>
        </p:sp>
        <p:grpSp>
          <p:nvGrpSpPr>
            <p:cNvPr id="21" name="Group 20">
              <a:extLst>
                <a:ext uri="{FF2B5EF4-FFF2-40B4-BE49-F238E27FC236}">
                  <a16:creationId xmlns:a16="http://schemas.microsoft.com/office/drawing/2014/main" id="{A251C7BE-989A-49A1-80D2-5BC857242A06}"/>
                </a:ext>
              </a:extLst>
            </p:cNvPr>
            <p:cNvGrpSpPr/>
            <p:nvPr/>
          </p:nvGrpSpPr>
          <p:grpSpPr>
            <a:xfrm>
              <a:off x="3065524" y="5889402"/>
              <a:ext cx="1545747" cy="552450"/>
              <a:chOff x="3065524" y="5889402"/>
              <a:chExt cx="1545747" cy="552450"/>
            </a:xfrm>
          </p:grpSpPr>
          <p:sp>
            <p:nvSpPr>
              <p:cNvPr id="6" name="Freeform: Shape 5">
                <a:extLst>
                  <a:ext uri="{FF2B5EF4-FFF2-40B4-BE49-F238E27FC236}">
                    <a16:creationId xmlns:a16="http://schemas.microsoft.com/office/drawing/2014/main" id="{AFD47512-6BF8-4B1A-8696-7C645FC57964}"/>
                  </a:ext>
                </a:extLst>
              </p:cNvPr>
              <p:cNvSpPr/>
              <p:nvPr/>
            </p:nvSpPr>
            <p:spPr>
              <a:xfrm>
                <a:off x="3065524" y="5889402"/>
                <a:ext cx="1545747"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3 h 552450"/>
                  <a:gd name="connsiteX5" fmla="*/ 14288 w 2105025"/>
                  <a:gd name="connsiteY5" fmla="*/ 105633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3"/>
                    </a:lnTo>
                    <a:lnTo>
                      <a:pt x="14288" y="105633"/>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5" name="TextBox 34">
                <a:extLst>
                  <a:ext uri="{FF2B5EF4-FFF2-40B4-BE49-F238E27FC236}">
                    <a16:creationId xmlns:a16="http://schemas.microsoft.com/office/drawing/2014/main" id="{3DCC2702-7084-4940-BDA2-E70DCFF5A799}"/>
                  </a:ext>
                </a:extLst>
              </p:cNvPr>
              <p:cNvSpPr txBox="1"/>
              <p:nvPr/>
            </p:nvSpPr>
            <p:spPr>
              <a:xfrm>
                <a:off x="3201827" y="6012754"/>
                <a:ext cx="1168980" cy="338554"/>
              </a:xfrm>
              <a:prstGeom prst="rect">
                <a:avLst/>
              </a:prstGeom>
              <a:noFill/>
            </p:spPr>
            <p:txBody>
              <a:bodyPr wrap="square" rtlCol="0">
                <a:spAutoFit/>
              </a:bodyPr>
              <a:lstStyle/>
              <a:p>
                <a:r>
                  <a:rPr lang="en-US" sz="1600" dirty="0">
                    <a:solidFill>
                      <a:schemeClr val="accent1"/>
                    </a:solidFill>
                  </a:rPr>
                  <a:t>Polar angle</a:t>
                </a:r>
              </a:p>
            </p:txBody>
          </p:sp>
        </p:grpSp>
      </p:grpSp>
      <p:sp>
        <p:nvSpPr>
          <p:cNvPr id="28" name="Rectangle 27">
            <a:extLst>
              <a:ext uri="{FF2B5EF4-FFF2-40B4-BE49-F238E27FC236}">
                <a16:creationId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10983132" y="458878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8961787" y="34873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8210949" y="19186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9730169" y="527570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9049036" y="16516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11424794" y="579004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529ECA7-35D4-4A0A-8532-35D1ABE96045}"/>
              </a:ext>
            </a:extLst>
          </p:cNvPr>
          <p:cNvSpPr/>
          <p:nvPr/>
        </p:nvSpPr>
        <p:spPr>
          <a:xfrm>
            <a:off x="698708" y="250452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190850-05B3-4A87-9267-6C1BCEE356B6}"/>
              </a:ext>
            </a:extLst>
          </p:cNvPr>
          <p:cNvSpPr/>
          <p:nvPr/>
        </p:nvSpPr>
        <p:spPr>
          <a:xfrm>
            <a:off x="679954" y="332077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665FF0F-5EA8-46C7-B637-B4EFC3674FAB}"/>
              </a:ext>
            </a:extLst>
          </p:cNvPr>
          <p:cNvSpPr/>
          <p:nvPr/>
        </p:nvSpPr>
        <p:spPr>
          <a:xfrm>
            <a:off x="679954" y="414023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3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0"/>
                  <a:pt x="93841" y="7143"/>
                  <a:pt x="200787" y="7143"/>
                </a:cubicBezTo>
                <a:cubicBezTo>
                  <a:pt x="307733" y="7143"/>
                  <a:pt x="394430" y="93840"/>
                  <a:pt x="394430" y="200787"/>
                </a:cubicBezTo>
                <a:close/>
              </a:path>
            </a:pathLst>
          </a:custGeom>
          <a:solidFill>
            <a:srgbClr val="0A1931"/>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3FE6E448-681B-4502-BF91-3B95B236AE34}"/>
              </a:ext>
            </a:extLst>
          </p:cNvPr>
          <p:cNvSpPr txBox="1"/>
          <p:nvPr/>
        </p:nvSpPr>
        <p:spPr>
          <a:xfrm>
            <a:off x="542651" y="306168"/>
            <a:ext cx="6755296" cy="1323439"/>
          </a:xfrm>
          <a:prstGeom prst="rect">
            <a:avLst/>
          </a:prstGeom>
          <a:noFill/>
        </p:spPr>
        <p:txBody>
          <a:bodyPr wrap="square" rtlCol="0">
            <a:spAutoFit/>
          </a:bodyPr>
          <a:lstStyle/>
          <a:p>
            <a:r>
              <a:rPr lang="en-US" sz="4000" b="1" dirty="0">
                <a:solidFill>
                  <a:schemeClr val="accent2"/>
                </a:solidFill>
              </a:rPr>
              <a:t>Geographic </a:t>
            </a:r>
            <a:r>
              <a:rPr lang="en-US" sz="4000" b="1" dirty="0"/>
              <a:t>to </a:t>
            </a:r>
            <a:endParaRPr lang="en-US" sz="4000" b="1" dirty="0">
              <a:solidFill>
                <a:schemeClr val="accent2"/>
              </a:solidFill>
            </a:endParaRPr>
          </a:p>
          <a:p>
            <a:r>
              <a:rPr lang="en-US" sz="4000" b="1" dirty="0">
                <a:solidFill>
                  <a:schemeClr val="accent2"/>
                </a:solidFill>
              </a:rPr>
              <a:t>Projected</a:t>
            </a:r>
            <a:r>
              <a:rPr lang="en-US" sz="4000" b="1" dirty="0"/>
              <a:t> coordinates system</a:t>
            </a:r>
          </a:p>
        </p:txBody>
      </p:sp>
      <p:sp>
        <p:nvSpPr>
          <p:cNvPr id="37" name="Rectangle 36">
            <a:extLst>
              <a:ext uri="{FF2B5EF4-FFF2-40B4-BE49-F238E27FC236}">
                <a16:creationId xmlns:a16="http://schemas.microsoft.com/office/drawing/2014/main" id="{15456460-F1A5-4441-AC88-A5BDCFC2B3CC}"/>
              </a:ext>
            </a:extLst>
          </p:cNvPr>
          <p:cNvSpPr/>
          <p:nvPr/>
        </p:nvSpPr>
        <p:spPr>
          <a:xfrm>
            <a:off x="628701" y="1485429"/>
            <a:ext cx="7173366" cy="369332"/>
          </a:xfrm>
          <a:prstGeom prst="rect">
            <a:avLst/>
          </a:prstGeom>
        </p:spPr>
        <p:txBody>
          <a:bodyPr wrap="square">
            <a:spAutoFit/>
          </a:bodyPr>
          <a:lstStyle/>
          <a:p>
            <a:r>
              <a:rPr lang="en-US" b="1" dirty="0">
                <a:solidFill>
                  <a:schemeClr val="bg1">
                    <a:lumMod val="85000"/>
                  </a:schemeClr>
                </a:solidFill>
              </a:rPr>
              <a:t>This function allows conversions from angular to cartesian coordinates </a:t>
            </a:r>
          </a:p>
        </p:txBody>
      </p:sp>
      <p:grpSp>
        <p:nvGrpSpPr>
          <p:cNvPr id="44" name="Group 21">
            <a:extLst>
              <a:ext uri="{FF2B5EF4-FFF2-40B4-BE49-F238E27FC236}">
                <a16:creationId xmlns:a16="http://schemas.microsoft.com/office/drawing/2014/main" id="{0C289643-DA0B-4BC0-9F61-AA7576343EF7}"/>
              </a:ext>
            </a:extLst>
          </p:cNvPr>
          <p:cNvGrpSpPr/>
          <p:nvPr/>
        </p:nvGrpSpPr>
        <p:grpSpPr>
          <a:xfrm>
            <a:off x="866452" y="4778546"/>
            <a:ext cx="7854853" cy="552450"/>
            <a:chOff x="910304" y="3885057"/>
            <a:chExt cx="5681307" cy="552450"/>
          </a:xfrm>
        </p:grpSpPr>
        <p:sp>
          <p:nvSpPr>
            <p:cNvPr id="45" name="Freeform: Shape 6">
              <a:extLst>
                <a:ext uri="{FF2B5EF4-FFF2-40B4-BE49-F238E27FC236}">
                  <a16:creationId xmlns:a16="http://schemas.microsoft.com/office/drawing/2014/main" id="{44DA2FDA-5823-4DA6-9ED5-BDC435D5FC2B}"/>
                </a:ext>
              </a:extLst>
            </p:cNvPr>
            <p:cNvSpPr/>
            <p:nvPr/>
          </p:nvSpPr>
          <p:spPr>
            <a:xfrm>
              <a:off x="910304" y="3885057"/>
              <a:ext cx="2105025"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46" name="TextBox 29">
              <a:extLst>
                <a:ext uri="{FF2B5EF4-FFF2-40B4-BE49-F238E27FC236}">
                  <a16:creationId xmlns:a16="http://schemas.microsoft.com/office/drawing/2014/main" id="{6B51BAA6-DF42-49CB-AC01-3ADC3EE32975}"/>
                </a:ext>
              </a:extLst>
            </p:cNvPr>
            <p:cNvSpPr txBox="1"/>
            <p:nvPr/>
          </p:nvSpPr>
          <p:spPr>
            <a:xfrm>
              <a:off x="1112439" y="3942937"/>
              <a:ext cx="1973582" cy="400110"/>
            </a:xfrm>
            <a:prstGeom prst="rect">
              <a:avLst/>
            </a:prstGeom>
            <a:noFill/>
          </p:spPr>
          <p:txBody>
            <a:bodyPr wrap="none" rtlCol="0">
              <a:spAutoFit/>
            </a:bodyPr>
            <a:lstStyle/>
            <a:p>
              <a:r>
                <a:rPr lang="en-US" sz="2000" b="1" dirty="0">
                  <a:solidFill>
                    <a:schemeClr val="accent2"/>
                  </a:solidFill>
                </a:rPr>
                <a:t>Phi = </a:t>
              </a:r>
              <a:r>
                <a:rPr lang="en-US" sz="2000" b="1" dirty="0">
                  <a:solidFill>
                    <a:schemeClr val="accent1"/>
                  </a:solidFill>
                </a:rPr>
                <a:t> </a:t>
              </a:r>
              <a:r>
                <a:rPr lang="en-US" sz="2000" b="1" dirty="0" err="1">
                  <a:solidFill>
                    <a:schemeClr val="accent1"/>
                  </a:solidFill>
                </a:rPr>
                <a:t>math.radians</a:t>
              </a:r>
              <a:r>
                <a:rPr lang="en-US" sz="2000" b="1" dirty="0">
                  <a:solidFill>
                    <a:schemeClr val="accent1"/>
                  </a:solidFill>
                </a:rPr>
                <a:t>(</a:t>
              </a:r>
              <a:r>
                <a:rPr lang="en-US" sz="2000" b="1" dirty="0" err="1">
                  <a:solidFill>
                    <a:schemeClr val="accent1"/>
                  </a:solidFill>
                </a:rPr>
                <a:t>lon</a:t>
              </a:r>
              <a:r>
                <a:rPr lang="en-US" sz="2000" b="1" dirty="0">
                  <a:solidFill>
                    <a:schemeClr val="accent1"/>
                  </a:solidFill>
                </a:rPr>
                <a:t>)</a:t>
              </a:r>
            </a:p>
          </p:txBody>
        </p:sp>
        <p:grpSp>
          <p:nvGrpSpPr>
            <p:cNvPr id="47" name="Group 1">
              <a:extLst>
                <a:ext uri="{FF2B5EF4-FFF2-40B4-BE49-F238E27FC236}">
                  <a16:creationId xmlns:a16="http://schemas.microsoft.com/office/drawing/2014/main" id="{C5283057-ED65-4301-8060-2D5BA2446DBE}"/>
                </a:ext>
              </a:extLst>
            </p:cNvPr>
            <p:cNvGrpSpPr/>
            <p:nvPr/>
          </p:nvGrpSpPr>
          <p:grpSpPr>
            <a:xfrm>
              <a:off x="3151632" y="3885057"/>
              <a:ext cx="3439979" cy="552450"/>
              <a:chOff x="3151632" y="3885057"/>
              <a:chExt cx="3439979" cy="552450"/>
            </a:xfrm>
          </p:grpSpPr>
          <p:sp>
            <p:nvSpPr>
              <p:cNvPr id="48" name="Freeform: Shape 3">
                <a:extLst>
                  <a:ext uri="{FF2B5EF4-FFF2-40B4-BE49-F238E27FC236}">
                    <a16:creationId xmlns:a16="http://schemas.microsoft.com/office/drawing/2014/main" id="{9F54DC13-9338-4C3D-9A8F-EC3F4136AC9D}"/>
                  </a:ext>
                </a:extLst>
              </p:cNvPr>
              <p:cNvSpPr/>
              <p:nvPr/>
            </p:nvSpPr>
            <p:spPr>
              <a:xfrm>
                <a:off x="3151632" y="3885057"/>
                <a:ext cx="3439979"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49" name="TextBox 30">
                <a:extLst>
                  <a:ext uri="{FF2B5EF4-FFF2-40B4-BE49-F238E27FC236}">
                    <a16:creationId xmlns:a16="http://schemas.microsoft.com/office/drawing/2014/main" id="{0F49E296-6345-4944-A02F-2E2B856EAC83}"/>
                  </a:ext>
                </a:extLst>
              </p:cNvPr>
              <p:cNvSpPr txBox="1"/>
              <p:nvPr/>
            </p:nvSpPr>
            <p:spPr>
              <a:xfrm>
                <a:off x="3201827" y="3992005"/>
                <a:ext cx="2191133" cy="338554"/>
              </a:xfrm>
              <a:prstGeom prst="rect">
                <a:avLst/>
              </a:prstGeom>
              <a:noFill/>
            </p:spPr>
            <p:txBody>
              <a:bodyPr wrap="square" rtlCol="0">
                <a:spAutoFit/>
              </a:bodyPr>
              <a:lstStyle/>
              <a:p>
                <a:r>
                  <a:rPr lang="en-US" sz="1600" dirty="0">
                    <a:solidFill>
                      <a:schemeClr val="accent1"/>
                    </a:solidFill>
                  </a:rPr>
                  <a:t>Azimuthal angle </a:t>
                </a:r>
              </a:p>
            </p:txBody>
          </p:sp>
        </p:grpSp>
      </p:grpSp>
      <p:sp>
        <p:nvSpPr>
          <p:cNvPr id="50" name="Freeform: Shape 22">
            <a:extLst>
              <a:ext uri="{FF2B5EF4-FFF2-40B4-BE49-F238E27FC236}">
                <a16:creationId xmlns:a16="http://schemas.microsoft.com/office/drawing/2014/main" id="{8660F374-5EA7-4452-B8FD-5A19EBB17421}"/>
              </a:ext>
            </a:extLst>
          </p:cNvPr>
          <p:cNvSpPr/>
          <p:nvPr/>
        </p:nvSpPr>
        <p:spPr>
          <a:xfrm>
            <a:off x="628701" y="487565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5843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childTnLst>
                          </p:cTn>
                        </p:par>
                        <p:par>
                          <p:cTn id="75" fill="hold">
                            <p:stCondLst>
                              <p:cond delay="500"/>
                            </p:stCondLst>
                            <p:childTnLst>
                              <p:par>
                                <p:cTn id="76" presetID="2" presetClass="entr" presetSubtype="8" decel="100000"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1000" fill="hold"/>
                                        <p:tgtEl>
                                          <p:spTgt spid="22"/>
                                        </p:tgtEl>
                                        <p:attrNameLst>
                                          <p:attrName>ppt_x</p:attrName>
                                        </p:attrNameLst>
                                      </p:cBhvr>
                                      <p:tavLst>
                                        <p:tav tm="0">
                                          <p:val>
                                            <p:strVal val="0-#ppt_w/2"/>
                                          </p:val>
                                        </p:tav>
                                        <p:tav tm="100000">
                                          <p:val>
                                            <p:strVal val="#ppt_x"/>
                                          </p:val>
                                        </p:tav>
                                      </p:tavLst>
                                    </p:anim>
                                    <p:anim calcmode="lin" valueType="num">
                                      <p:cBhvr additive="base">
                                        <p:cTn id="79"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childTnLst>
                          </p:cTn>
                        </p:par>
                        <p:par>
                          <p:cTn id="87" fill="hold">
                            <p:stCondLst>
                              <p:cond delay="500"/>
                            </p:stCondLst>
                            <p:childTnLst>
                              <p:par>
                                <p:cTn id="88" presetID="2" presetClass="entr" presetSubtype="8" decel="100000" fill="hold" nodeType="after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1000" fill="hold"/>
                                        <p:tgtEl>
                                          <p:spTgt spid="26"/>
                                        </p:tgtEl>
                                        <p:attrNameLst>
                                          <p:attrName>ppt_x</p:attrName>
                                        </p:attrNameLst>
                                      </p:cBhvr>
                                      <p:tavLst>
                                        <p:tav tm="0">
                                          <p:val>
                                            <p:strVal val="0-#ppt_w/2"/>
                                          </p:val>
                                        </p:tav>
                                        <p:tav tm="100000">
                                          <p:val>
                                            <p:strVal val="#ppt_x"/>
                                          </p:val>
                                        </p:tav>
                                      </p:tavLst>
                                    </p:anim>
                                    <p:anim calcmode="lin" valueType="num">
                                      <p:cBhvr additive="base">
                                        <p:cTn id="91"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p:cTn id="96" dur="500" fill="hold"/>
                                        <p:tgtEl>
                                          <p:spTgt spid="25"/>
                                        </p:tgtEl>
                                        <p:attrNameLst>
                                          <p:attrName>ppt_w</p:attrName>
                                        </p:attrNameLst>
                                      </p:cBhvr>
                                      <p:tavLst>
                                        <p:tav tm="0">
                                          <p:val>
                                            <p:fltVal val="0"/>
                                          </p:val>
                                        </p:tav>
                                        <p:tav tm="100000">
                                          <p:val>
                                            <p:strVal val="#ppt_w"/>
                                          </p:val>
                                        </p:tav>
                                      </p:tavLst>
                                    </p:anim>
                                    <p:anim calcmode="lin" valueType="num">
                                      <p:cBhvr>
                                        <p:cTn id="97" dur="500" fill="hold"/>
                                        <p:tgtEl>
                                          <p:spTgt spid="25"/>
                                        </p:tgtEl>
                                        <p:attrNameLst>
                                          <p:attrName>ppt_h</p:attrName>
                                        </p:attrNameLst>
                                      </p:cBhvr>
                                      <p:tavLst>
                                        <p:tav tm="0">
                                          <p:val>
                                            <p:fltVal val="0"/>
                                          </p:val>
                                        </p:tav>
                                        <p:tav tm="100000">
                                          <p:val>
                                            <p:strVal val="#ppt_h"/>
                                          </p:val>
                                        </p:tav>
                                      </p:tavLst>
                                    </p:anim>
                                    <p:animEffect transition="in" filter="fade">
                                      <p:cBhvr>
                                        <p:cTn id="98" dur="500"/>
                                        <p:tgtEl>
                                          <p:spTgt spid="25"/>
                                        </p:tgtEl>
                                      </p:cBhvr>
                                    </p:animEffect>
                                  </p:childTnLst>
                                </p:cTn>
                              </p:par>
                            </p:childTnLst>
                          </p:cTn>
                        </p:par>
                        <p:par>
                          <p:cTn id="99" fill="hold">
                            <p:stCondLst>
                              <p:cond delay="500"/>
                            </p:stCondLst>
                            <p:childTnLst>
                              <p:par>
                                <p:cTn id="100" presetID="2" presetClass="entr" presetSubtype="8" decel="100000" fill="hold" nodeType="after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additive="base">
                                        <p:cTn id="102" dur="1000" fill="hold"/>
                                        <p:tgtEl>
                                          <p:spTgt spid="27"/>
                                        </p:tgtEl>
                                        <p:attrNameLst>
                                          <p:attrName>ppt_x</p:attrName>
                                        </p:attrNameLst>
                                      </p:cBhvr>
                                      <p:tavLst>
                                        <p:tav tm="0">
                                          <p:val>
                                            <p:strVal val="0-#ppt_w/2"/>
                                          </p:val>
                                        </p:tav>
                                        <p:tav tm="100000">
                                          <p:val>
                                            <p:strVal val="#ppt_x"/>
                                          </p:val>
                                        </p:tav>
                                      </p:tavLst>
                                    </p:anim>
                                    <p:anim calcmode="lin" valueType="num">
                                      <p:cBhvr additive="base">
                                        <p:cTn id="103"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50"/>
                                        </p:tgtEl>
                                        <p:attrNameLst>
                                          <p:attrName>style.visibility</p:attrName>
                                        </p:attrNameLst>
                                      </p:cBhvr>
                                      <p:to>
                                        <p:strVal val="visible"/>
                                      </p:to>
                                    </p:set>
                                    <p:anim calcmode="lin" valueType="num">
                                      <p:cBhvr>
                                        <p:cTn id="108" dur="500" fill="hold"/>
                                        <p:tgtEl>
                                          <p:spTgt spid="50"/>
                                        </p:tgtEl>
                                        <p:attrNameLst>
                                          <p:attrName>ppt_w</p:attrName>
                                        </p:attrNameLst>
                                      </p:cBhvr>
                                      <p:tavLst>
                                        <p:tav tm="0">
                                          <p:val>
                                            <p:fltVal val="0"/>
                                          </p:val>
                                        </p:tav>
                                        <p:tav tm="100000">
                                          <p:val>
                                            <p:strVal val="#ppt_w"/>
                                          </p:val>
                                        </p:tav>
                                      </p:tavLst>
                                    </p:anim>
                                    <p:anim calcmode="lin" valueType="num">
                                      <p:cBhvr>
                                        <p:cTn id="109" dur="500" fill="hold"/>
                                        <p:tgtEl>
                                          <p:spTgt spid="50"/>
                                        </p:tgtEl>
                                        <p:attrNameLst>
                                          <p:attrName>ppt_h</p:attrName>
                                        </p:attrNameLst>
                                      </p:cBhvr>
                                      <p:tavLst>
                                        <p:tav tm="0">
                                          <p:val>
                                            <p:fltVal val="0"/>
                                          </p:val>
                                        </p:tav>
                                        <p:tav tm="100000">
                                          <p:val>
                                            <p:strVal val="#ppt_h"/>
                                          </p:val>
                                        </p:tav>
                                      </p:tavLst>
                                    </p:anim>
                                    <p:animEffect transition="in" filter="fade">
                                      <p:cBhvr>
                                        <p:cTn id="110" dur="500"/>
                                        <p:tgtEl>
                                          <p:spTgt spid="50"/>
                                        </p:tgtEl>
                                      </p:cBhvr>
                                    </p:animEffect>
                                  </p:childTnLst>
                                </p:cTn>
                              </p:par>
                            </p:childTnLst>
                          </p:cTn>
                        </p:par>
                        <p:par>
                          <p:cTn id="111" fill="hold">
                            <p:stCondLst>
                              <p:cond delay="500"/>
                            </p:stCondLst>
                            <p:childTnLst>
                              <p:par>
                                <p:cTn id="112" presetID="2" presetClass="entr" presetSubtype="8" decel="100000" fill="hold" nodeType="afterEffect">
                                  <p:stCondLst>
                                    <p:cond delay="0"/>
                                  </p:stCondLst>
                                  <p:childTnLst>
                                    <p:set>
                                      <p:cBhvr>
                                        <p:cTn id="113" dur="1" fill="hold">
                                          <p:stCondLst>
                                            <p:cond delay="0"/>
                                          </p:stCondLst>
                                        </p:cTn>
                                        <p:tgtEl>
                                          <p:spTgt spid="44"/>
                                        </p:tgtEl>
                                        <p:attrNameLst>
                                          <p:attrName>style.visibility</p:attrName>
                                        </p:attrNameLst>
                                      </p:cBhvr>
                                      <p:to>
                                        <p:strVal val="visible"/>
                                      </p:to>
                                    </p:set>
                                    <p:anim calcmode="lin" valueType="num">
                                      <p:cBhvr additive="base">
                                        <p:cTn id="114" dur="1000" fill="hold"/>
                                        <p:tgtEl>
                                          <p:spTgt spid="44"/>
                                        </p:tgtEl>
                                        <p:attrNameLst>
                                          <p:attrName>ppt_x</p:attrName>
                                        </p:attrNameLst>
                                      </p:cBhvr>
                                      <p:tavLst>
                                        <p:tav tm="0">
                                          <p:val>
                                            <p:strVal val="0-#ppt_w/2"/>
                                          </p:val>
                                        </p:tav>
                                        <p:tav tm="100000">
                                          <p:val>
                                            <p:strVal val="#ppt_x"/>
                                          </p:val>
                                        </p:tav>
                                      </p:tavLst>
                                    </p:anim>
                                    <p:anim calcmode="lin" valueType="num">
                                      <p:cBhvr additive="base">
                                        <p:cTn id="115"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P spid="36" grpId="0"/>
      <p:bldP spid="37" grpId="0" build="p"/>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E43446E-4A5E-4956-BF2E-CAF34DFD20E4}"/>
              </a:ext>
            </a:extLst>
          </p:cNvPr>
          <p:cNvGrpSpPr/>
          <p:nvPr/>
        </p:nvGrpSpPr>
        <p:grpSpPr>
          <a:xfrm>
            <a:off x="923828" y="2402629"/>
            <a:ext cx="8266559" cy="585563"/>
            <a:chOff x="910303" y="3885057"/>
            <a:chExt cx="5671923" cy="585563"/>
          </a:xfrm>
        </p:grpSpPr>
        <p:sp>
          <p:nvSpPr>
            <p:cNvPr id="7" name="Freeform: Shape 6">
              <a:extLst>
                <a:ext uri="{FF2B5EF4-FFF2-40B4-BE49-F238E27FC236}">
                  <a16:creationId xmlns:a16="http://schemas.microsoft.com/office/drawing/2014/main" id="{54D9847C-42E9-4BBC-852F-E7C1BDE67DBD}"/>
                </a:ext>
              </a:extLst>
            </p:cNvPr>
            <p:cNvSpPr/>
            <p:nvPr/>
          </p:nvSpPr>
          <p:spPr>
            <a:xfrm>
              <a:off x="910303" y="3885057"/>
              <a:ext cx="3138484"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0" name="TextBox 29">
              <a:extLst>
                <a:ext uri="{FF2B5EF4-FFF2-40B4-BE49-F238E27FC236}">
                  <a16:creationId xmlns:a16="http://schemas.microsoft.com/office/drawing/2014/main" id="{11CD841D-586C-4524-A530-7025D4185C2B}"/>
                </a:ext>
              </a:extLst>
            </p:cNvPr>
            <p:cNvSpPr txBox="1"/>
            <p:nvPr/>
          </p:nvSpPr>
          <p:spPr>
            <a:xfrm>
              <a:off x="1156399" y="3986888"/>
              <a:ext cx="3043875" cy="400110"/>
            </a:xfrm>
            <a:prstGeom prst="rect">
              <a:avLst/>
            </a:prstGeom>
            <a:noFill/>
          </p:spPr>
          <p:txBody>
            <a:bodyPr wrap="square" rtlCol="0">
              <a:spAutoFit/>
            </a:bodyPr>
            <a:lstStyle/>
            <a:p>
              <a:r>
                <a:rPr lang="en-US" sz="2000" b="1" dirty="0">
                  <a:solidFill>
                    <a:schemeClr val="accent2"/>
                  </a:solidFill>
                </a:rPr>
                <a:t>X =</a:t>
              </a:r>
              <a:r>
                <a:rPr lang="en-US" sz="2000" b="1" dirty="0">
                  <a:solidFill>
                    <a:schemeClr val="accent1"/>
                  </a:solidFill>
                </a:rPr>
                <a:t> </a:t>
              </a:r>
              <a:r>
                <a:rPr lang="pt-BR" sz="2000" b="1" dirty="0">
                  <a:solidFill>
                    <a:schemeClr val="accent1"/>
                  </a:solidFill>
                </a:rPr>
                <a:t>r * math.cos(theta) * math.cos(phi) </a:t>
              </a:r>
              <a:endParaRPr lang="en-US" sz="2000" b="1" dirty="0">
                <a:solidFill>
                  <a:schemeClr val="accent1"/>
                </a:solidFill>
              </a:endParaRPr>
            </a:p>
          </p:txBody>
        </p:sp>
        <p:grpSp>
          <p:nvGrpSpPr>
            <p:cNvPr id="2" name="Group 1">
              <a:extLst>
                <a:ext uri="{FF2B5EF4-FFF2-40B4-BE49-F238E27FC236}">
                  <a16:creationId xmlns:a16="http://schemas.microsoft.com/office/drawing/2014/main" id="{8D0B9844-7712-4B92-8C36-17A633F957EF}"/>
                </a:ext>
              </a:extLst>
            </p:cNvPr>
            <p:cNvGrpSpPr/>
            <p:nvPr/>
          </p:nvGrpSpPr>
          <p:grpSpPr>
            <a:xfrm>
              <a:off x="4174859" y="3885057"/>
              <a:ext cx="2407367" cy="585563"/>
              <a:chOff x="4174859" y="3885057"/>
              <a:chExt cx="2407367" cy="585563"/>
            </a:xfrm>
          </p:grpSpPr>
          <p:sp>
            <p:nvSpPr>
              <p:cNvPr id="4" name="Freeform: Shape 3">
                <a:extLst>
                  <a:ext uri="{FF2B5EF4-FFF2-40B4-BE49-F238E27FC236}">
                    <a16:creationId xmlns:a16="http://schemas.microsoft.com/office/drawing/2014/main" id="{9040FB27-1B70-4463-A1AE-BA10636CA8BB}"/>
                  </a:ext>
                </a:extLst>
              </p:cNvPr>
              <p:cNvSpPr/>
              <p:nvPr/>
            </p:nvSpPr>
            <p:spPr>
              <a:xfrm>
                <a:off x="4174859" y="3885057"/>
                <a:ext cx="2319597"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1" name="TextBox 30">
                <a:extLst>
                  <a:ext uri="{FF2B5EF4-FFF2-40B4-BE49-F238E27FC236}">
                    <a16:creationId xmlns:a16="http://schemas.microsoft.com/office/drawing/2014/main" id="{0B4471DF-4DF6-4C69-B164-4C87486FD5D2}"/>
                  </a:ext>
                </a:extLst>
              </p:cNvPr>
              <p:cNvSpPr txBox="1"/>
              <p:nvPr/>
            </p:nvSpPr>
            <p:spPr>
              <a:xfrm>
                <a:off x="4326345" y="3885845"/>
                <a:ext cx="2255881" cy="584775"/>
              </a:xfrm>
              <a:prstGeom prst="rect">
                <a:avLst/>
              </a:prstGeom>
              <a:noFill/>
            </p:spPr>
            <p:txBody>
              <a:bodyPr wrap="square" rtlCol="0">
                <a:spAutoFit/>
              </a:bodyPr>
              <a:lstStyle/>
              <a:p>
                <a:r>
                  <a:rPr lang="en-US" sz="1600" dirty="0">
                    <a:solidFill>
                      <a:schemeClr val="accent1"/>
                    </a:solidFill>
                  </a:rPr>
                  <a:t>t</a:t>
                </a:r>
                <a:r>
                  <a:rPr lang="en-GB" sz="1600" dirty="0">
                    <a:solidFill>
                      <a:schemeClr val="accent1"/>
                    </a:solidFill>
                  </a:rPr>
                  <a:t>he x-axis goes through </a:t>
                </a:r>
                <a:r>
                  <a:rPr lang="en-GB" sz="1600" dirty="0" err="1">
                    <a:solidFill>
                      <a:schemeClr val="accent1"/>
                    </a:solidFill>
                  </a:rPr>
                  <a:t>long,lat</a:t>
                </a:r>
                <a:r>
                  <a:rPr lang="en-GB" sz="1600" dirty="0">
                    <a:solidFill>
                      <a:schemeClr val="accent1"/>
                    </a:solidFill>
                  </a:rPr>
                  <a:t> (0,0), so longitude 0 meets the equator</a:t>
                </a:r>
                <a:endParaRPr lang="en-US" sz="1600" dirty="0">
                  <a:solidFill>
                    <a:schemeClr val="accent1"/>
                  </a:solidFill>
                </a:endParaRPr>
              </a:p>
            </p:txBody>
          </p:sp>
        </p:grpSp>
      </p:grpSp>
      <p:grpSp>
        <p:nvGrpSpPr>
          <p:cNvPr id="26" name="Group 25">
            <a:extLst>
              <a:ext uri="{FF2B5EF4-FFF2-40B4-BE49-F238E27FC236}">
                <a16:creationId xmlns:a16="http://schemas.microsoft.com/office/drawing/2014/main" id="{6F288D9F-A7BD-40DA-A632-F0739A8265C1}"/>
              </a:ext>
            </a:extLst>
          </p:cNvPr>
          <p:cNvGrpSpPr/>
          <p:nvPr/>
        </p:nvGrpSpPr>
        <p:grpSpPr>
          <a:xfrm>
            <a:off x="866452" y="3241427"/>
            <a:ext cx="8176765" cy="552450"/>
            <a:chOff x="910304" y="4887182"/>
            <a:chExt cx="5800220" cy="552450"/>
          </a:xfrm>
        </p:grpSpPr>
        <p:sp>
          <p:nvSpPr>
            <p:cNvPr id="8" name="Freeform: Shape 7">
              <a:extLst>
                <a:ext uri="{FF2B5EF4-FFF2-40B4-BE49-F238E27FC236}">
                  <a16:creationId xmlns:a16="http://schemas.microsoft.com/office/drawing/2014/main" id="{9774C7B9-8685-4007-9C8E-385767B5BF3C}"/>
                </a:ext>
              </a:extLst>
            </p:cNvPr>
            <p:cNvSpPr/>
            <p:nvPr/>
          </p:nvSpPr>
          <p:spPr>
            <a:xfrm>
              <a:off x="910304" y="4887182"/>
              <a:ext cx="3285421" cy="552450"/>
            </a:xfrm>
            <a:custGeom>
              <a:avLst/>
              <a:gdLst>
                <a:gd name="connsiteX0" fmla="*/ 14288 w 2105025"/>
                <a:gd name="connsiteY0" fmla="*/ 545783 h 552450"/>
                <a:gd name="connsiteX1" fmla="*/ 2013585 w 2105025"/>
                <a:gd name="connsiteY1" fmla="*/ 545783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3"/>
                  </a:moveTo>
                  <a:lnTo>
                    <a:pt x="2013585" y="545783"/>
                  </a:lnTo>
                  <a:cubicBezTo>
                    <a:pt x="2059781" y="545783"/>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2" name="TextBox 31">
              <a:extLst>
                <a:ext uri="{FF2B5EF4-FFF2-40B4-BE49-F238E27FC236}">
                  <a16:creationId xmlns:a16="http://schemas.microsoft.com/office/drawing/2014/main" id="{B62D3237-CAF3-4494-8775-C775AF3042FE}"/>
                </a:ext>
              </a:extLst>
            </p:cNvPr>
            <p:cNvSpPr txBox="1"/>
            <p:nvPr/>
          </p:nvSpPr>
          <p:spPr>
            <a:xfrm>
              <a:off x="1178473" y="4995456"/>
              <a:ext cx="3049466" cy="400110"/>
            </a:xfrm>
            <a:prstGeom prst="rect">
              <a:avLst/>
            </a:prstGeom>
            <a:noFill/>
          </p:spPr>
          <p:txBody>
            <a:bodyPr wrap="square" rtlCol="0">
              <a:spAutoFit/>
            </a:bodyPr>
            <a:lstStyle/>
            <a:p>
              <a:r>
                <a:rPr lang="en-US" sz="2000" b="1" dirty="0">
                  <a:solidFill>
                    <a:schemeClr val="accent2"/>
                  </a:solidFill>
                </a:rPr>
                <a:t>Y = </a:t>
              </a:r>
              <a:r>
                <a:rPr lang="en-US" sz="2000" b="1" dirty="0">
                  <a:solidFill>
                    <a:schemeClr val="accent1"/>
                  </a:solidFill>
                </a:rPr>
                <a:t> r * </a:t>
              </a:r>
              <a:r>
                <a:rPr lang="en-US" sz="2000" b="1" dirty="0" err="1">
                  <a:solidFill>
                    <a:schemeClr val="accent1"/>
                  </a:solidFill>
                </a:rPr>
                <a:t>math.sin</a:t>
              </a:r>
              <a:r>
                <a:rPr lang="en-US" sz="2000" b="1" dirty="0">
                  <a:solidFill>
                    <a:schemeClr val="accent1"/>
                  </a:solidFill>
                </a:rPr>
                <a:t>(theta) * </a:t>
              </a:r>
              <a:r>
                <a:rPr lang="en-US" sz="2000" b="1" dirty="0" err="1">
                  <a:solidFill>
                    <a:schemeClr val="accent1"/>
                  </a:solidFill>
                </a:rPr>
                <a:t>math.cos</a:t>
              </a:r>
              <a:r>
                <a:rPr lang="en-US" sz="2000" b="1" dirty="0">
                  <a:solidFill>
                    <a:schemeClr val="accent1"/>
                  </a:solidFill>
                </a:rPr>
                <a:t>(phi)</a:t>
              </a:r>
            </a:p>
          </p:txBody>
        </p:sp>
        <p:grpSp>
          <p:nvGrpSpPr>
            <p:cNvPr id="3" name="Group 2">
              <a:extLst>
                <a:ext uri="{FF2B5EF4-FFF2-40B4-BE49-F238E27FC236}">
                  <a16:creationId xmlns:a16="http://schemas.microsoft.com/office/drawing/2014/main" id="{3D7C5948-B8F1-4647-99C3-0AF6EDE16F9A}"/>
                </a:ext>
              </a:extLst>
            </p:cNvPr>
            <p:cNvGrpSpPr/>
            <p:nvPr/>
          </p:nvGrpSpPr>
          <p:grpSpPr>
            <a:xfrm>
              <a:off x="4312410" y="4887182"/>
              <a:ext cx="2398114" cy="552450"/>
              <a:chOff x="4312410" y="4887182"/>
              <a:chExt cx="2398114" cy="552450"/>
            </a:xfrm>
          </p:grpSpPr>
          <p:sp>
            <p:nvSpPr>
              <p:cNvPr id="5" name="Freeform: Shape 4">
                <a:extLst>
                  <a:ext uri="{FF2B5EF4-FFF2-40B4-BE49-F238E27FC236}">
                    <a16:creationId xmlns:a16="http://schemas.microsoft.com/office/drawing/2014/main" id="{85C1B9BB-9A3B-45E7-9A6B-C8E004FD3222}"/>
                  </a:ext>
                </a:extLst>
              </p:cNvPr>
              <p:cNvSpPr/>
              <p:nvPr/>
            </p:nvSpPr>
            <p:spPr>
              <a:xfrm>
                <a:off x="4312410" y="4887182"/>
                <a:ext cx="2398114" cy="552450"/>
              </a:xfrm>
              <a:custGeom>
                <a:avLst/>
                <a:gdLst>
                  <a:gd name="connsiteX0" fmla="*/ 2097310 w 2105025"/>
                  <a:gd name="connsiteY0" fmla="*/ 545783 h 552450"/>
                  <a:gd name="connsiteX1" fmla="*/ 98012 w 2105025"/>
                  <a:gd name="connsiteY1" fmla="*/ 545783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3"/>
                    </a:moveTo>
                    <a:lnTo>
                      <a:pt x="98012" y="545783"/>
                    </a:lnTo>
                    <a:cubicBezTo>
                      <a:pt x="51816" y="545783"/>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3" name="TextBox 32">
                <a:extLst>
                  <a:ext uri="{FF2B5EF4-FFF2-40B4-BE49-F238E27FC236}">
                    <a16:creationId xmlns:a16="http://schemas.microsoft.com/office/drawing/2014/main" id="{4A884B9E-2B34-4748-9191-608F15B7E575}"/>
                  </a:ext>
                </a:extLst>
              </p:cNvPr>
              <p:cNvSpPr txBox="1"/>
              <p:nvPr/>
            </p:nvSpPr>
            <p:spPr>
              <a:xfrm>
                <a:off x="4360232" y="5010629"/>
                <a:ext cx="2292530" cy="338554"/>
              </a:xfrm>
              <a:prstGeom prst="rect">
                <a:avLst/>
              </a:prstGeom>
              <a:noFill/>
            </p:spPr>
            <p:txBody>
              <a:bodyPr wrap="square" rtlCol="0">
                <a:spAutoFit/>
              </a:bodyPr>
              <a:lstStyle/>
              <a:p>
                <a:r>
                  <a:rPr lang="en-GB" sz="1600" dirty="0">
                    <a:solidFill>
                      <a:schemeClr val="accent1"/>
                    </a:solidFill>
                  </a:rPr>
                  <a:t>the y-axis goes through (0,90)</a:t>
                </a:r>
                <a:endParaRPr lang="en-US" sz="1600" dirty="0">
                  <a:solidFill>
                    <a:schemeClr val="accent1"/>
                  </a:solidFill>
                </a:endParaRPr>
              </a:p>
            </p:txBody>
          </p:sp>
        </p:grpSp>
      </p:grpSp>
      <p:grpSp>
        <p:nvGrpSpPr>
          <p:cNvPr id="27" name="Group 26">
            <a:extLst>
              <a:ext uri="{FF2B5EF4-FFF2-40B4-BE49-F238E27FC236}">
                <a16:creationId xmlns:a16="http://schemas.microsoft.com/office/drawing/2014/main" id="{50BFB48E-DEF3-40D7-BE9C-0EB6238991E6}"/>
              </a:ext>
            </a:extLst>
          </p:cNvPr>
          <p:cNvGrpSpPr/>
          <p:nvPr/>
        </p:nvGrpSpPr>
        <p:grpSpPr>
          <a:xfrm>
            <a:off x="866453" y="4060891"/>
            <a:ext cx="8323934" cy="552450"/>
            <a:chOff x="910304" y="5889402"/>
            <a:chExt cx="3921984" cy="552450"/>
          </a:xfrm>
        </p:grpSpPr>
        <p:sp>
          <p:nvSpPr>
            <p:cNvPr id="9" name="Freeform: Shape 8">
              <a:extLst>
                <a:ext uri="{FF2B5EF4-FFF2-40B4-BE49-F238E27FC236}">
                  <a16:creationId xmlns:a16="http://schemas.microsoft.com/office/drawing/2014/main" id="{3DB275AE-8902-4111-9140-714A87EBEF27}"/>
                </a:ext>
              </a:extLst>
            </p:cNvPr>
            <p:cNvSpPr/>
            <p:nvPr/>
          </p:nvSpPr>
          <p:spPr>
            <a:xfrm>
              <a:off x="910304" y="5889402"/>
              <a:ext cx="2105025"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3 h 552450"/>
                <a:gd name="connsiteX5" fmla="*/ 2097310 w 2105025"/>
                <a:gd name="connsiteY5" fmla="*/ 105633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3"/>
                  </a:lnTo>
                  <a:lnTo>
                    <a:pt x="2097310" y="105633"/>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4" name="TextBox 33">
              <a:extLst>
                <a:ext uri="{FF2B5EF4-FFF2-40B4-BE49-F238E27FC236}">
                  <a16:creationId xmlns:a16="http://schemas.microsoft.com/office/drawing/2014/main" id="{6381D81F-0B29-41E9-B314-52C0BBCDEBB3}"/>
                </a:ext>
              </a:extLst>
            </p:cNvPr>
            <p:cNvSpPr txBox="1"/>
            <p:nvPr/>
          </p:nvSpPr>
          <p:spPr>
            <a:xfrm>
              <a:off x="1097784" y="5992173"/>
              <a:ext cx="1517149" cy="400110"/>
            </a:xfrm>
            <a:prstGeom prst="rect">
              <a:avLst/>
            </a:prstGeom>
            <a:noFill/>
          </p:spPr>
          <p:txBody>
            <a:bodyPr wrap="square" rtlCol="0">
              <a:spAutoFit/>
            </a:bodyPr>
            <a:lstStyle/>
            <a:p>
              <a:r>
                <a:rPr lang="en-US" sz="2000" b="1" dirty="0">
                  <a:solidFill>
                    <a:schemeClr val="accent2"/>
                  </a:solidFill>
                </a:rPr>
                <a:t>Z =</a:t>
              </a:r>
              <a:r>
                <a:rPr lang="en-US" sz="2000" b="1" dirty="0">
                  <a:solidFill>
                    <a:schemeClr val="accent1"/>
                  </a:solidFill>
                </a:rPr>
                <a:t> r * </a:t>
              </a:r>
              <a:r>
                <a:rPr lang="en-US" sz="2000" b="1" dirty="0" err="1">
                  <a:solidFill>
                    <a:schemeClr val="accent1"/>
                  </a:solidFill>
                </a:rPr>
                <a:t>math.sin</a:t>
              </a:r>
              <a:r>
                <a:rPr lang="en-US" sz="2000" b="1" dirty="0">
                  <a:solidFill>
                    <a:schemeClr val="accent1"/>
                  </a:solidFill>
                </a:rPr>
                <a:t>(theta)</a:t>
              </a:r>
            </a:p>
          </p:txBody>
        </p:sp>
        <p:grpSp>
          <p:nvGrpSpPr>
            <p:cNvPr id="21" name="Group 20">
              <a:extLst>
                <a:ext uri="{FF2B5EF4-FFF2-40B4-BE49-F238E27FC236}">
                  <a16:creationId xmlns:a16="http://schemas.microsoft.com/office/drawing/2014/main" id="{A251C7BE-989A-49A1-80D2-5BC857242A06}"/>
                </a:ext>
              </a:extLst>
            </p:cNvPr>
            <p:cNvGrpSpPr/>
            <p:nvPr/>
          </p:nvGrpSpPr>
          <p:grpSpPr>
            <a:xfrm>
              <a:off x="3065524" y="5889402"/>
              <a:ext cx="1766764" cy="552450"/>
              <a:chOff x="3065524" y="5889402"/>
              <a:chExt cx="1766764" cy="552450"/>
            </a:xfrm>
          </p:grpSpPr>
          <p:sp>
            <p:nvSpPr>
              <p:cNvPr id="6" name="Freeform: Shape 5">
                <a:extLst>
                  <a:ext uri="{FF2B5EF4-FFF2-40B4-BE49-F238E27FC236}">
                    <a16:creationId xmlns:a16="http://schemas.microsoft.com/office/drawing/2014/main" id="{AFD47512-6BF8-4B1A-8696-7C645FC57964}"/>
                  </a:ext>
                </a:extLst>
              </p:cNvPr>
              <p:cNvSpPr/>
              <p:nvPr/>
            </p:nvSpPr>
            <p:spPr>
              <a:xfrm>
                <a:off x="3065524" y="5889402"/>
                <a:ext cx="1706492"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3 h 552450"/>
                  <a:gd name="connsiteX5" fmla="*/ 14288 w 2105025"/>
                  <a:gd name="connsiteY5" fmla="*/ 105633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3"/>
                    </a:lnTo>
                    <a:lnTo>
                      <a:pt x="14288" y="105633"/>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5" name="TextBox 34">
                <a:extLst>
                  <a:ext uri="{FF2B5EF4-FFF2-40B4-BE49-F238E27FC236}">
                    <a16:creationId xmlns:a16="http://schemas.microsoft.com/office/drawing/2014/main" id="{3DCC2702-7084-4940-BDA2-E70DCFF5A799}"/>
                  </a:ext>
                </a:extLst>
              </p:cNvPr>
              <p:cNvSpPr txBox="1"/>
              <p:nvPr/>
            </p:nvSpPr>
            <p:spPr>
              <a:xfrm>
                <a:off x="3201827" y="6012754"/>
                <a:ext cx="1630461" cy="338554"/>
              </a:xfrm>
              <a:prstGeom prst="rect">
                <a:avLst/>
              </a:prstGeom>
              <a:noFill/>
            </p:spPr>
            <p:txBody>
              <a:bodyPr wrap="square" rtlCol="0">
                <a:spAutoFit/>
              </a:bodyPr>
              <a:lstStyle/>
              <a:p>
                <a:r>
                  <a:rPr lang="en-GB" sz="1600" dirty="0">
                    <a:solidFill>
                      <a:schemeClr val="accent1"/>
                    </a:solidFill>
                  </a:rPr>
                  <a:t>and the z-axis goes through the poles.</a:t>
                </a:r>
                <a:endParaRPr lang="en-US" sz="1600" dirty="0">
                  <a:solidFill>
                    <a:schemeClr val="accent1"/>
                  </a:solidFill>
                </a:endParaRPr>
              </a:p>
            </p:txBody>
          </p:sp>
        </p:grpSp>
      </p:grpSp>
      <p:sp>
        <p:nvSpPr>
          <p:cNvPr id="28" name="Rectangle 27">
            <a:extLst>
              <a:ext uri="{FF2B5EF4-FFF2-40B4-BE49-F238E27FC236}">
                <a16:creationId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10983132" y="458878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11211732" y="17531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8210949" y="19186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9730169" y="527570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9049036" y="16516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11424794" y="579004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529ECA7-35D4-4A0A-8532-35D1ABE96045}"/>
              </a:ext>
            </a:extLst>
          </p:cNvPr>
          <p:cNvSpPr/>
          <p:nvPr/>
        </p:nvSpPr>
        <p:spPr>
          <a:xfrm>
            <a:off x="698708" y="250452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190850-05B3-4A87-9267-6C1BCEE356B6}"/>
              </a:ext>
            </a:extLst>
          </p:cNvPr>
          <p:cNvSpPr/>
          <p:nvPr/>
        </p:nvSpPr>
        <p:spPr>
          <a:xfrm>
            <a:off x="679954" y="332077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665FF0F-5EA8-46C7-B637-B4EFC3674FAB}"/>
              </a:ext>
            </a:extLst>
          </p:cNvPr>
          <p:cNvSpPr/>
          <p:nvPr/>
        </p:nvSpPr>
        <p:spPr>
          <a:xfrm>
            <a:off x="679954" y="414023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3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0"/>
                  <a:pt x="93841" y="7143"/>
                  <a:pt x="200787" y="7143"/>
                </a:cubicBezTo>
                <a:cubicBezTo>
                  <a:pt x="307733" y="7143"/>
                  <a:pt x="394430" y="93840"/>
                  <a:pt x="394430" y="200787"/>
                </a:cubicBezTo>
                <a:close/>
              </a:path>
            </a:pathLst>
          </a:custGeom>
          <a:solidFill>
            <a:srgbClr val="0A1931"/>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3FE6E448-681B-4502-BF91-3B95B236AE34}"/>
              </a:ext>
            </a:extLst>
          </p:cNvPr>
          <p:cNvSpPr txBox="1"/>
          <p:nvPr/>
        </p:nvSpPr>
        <p:spPr>
          <a:xfrm>
            <a:off x="542651" y="306168"/>
            <a:ext cx="6755296" cy="1323439"/>
          </a:xfrm>
          <a:prstGeom prst="rect">
            <a:avLst/>
          </a:prstGeom>
          <a:noFill/>
        </p:spPr>
        <p:txBody>
          <a:bodyPr wrap="square" rtlCol="0">
            <a:spAutoFit/>
          </a:bodyPr>
          <a:lstStyle/>
          <a:p>
            <a:r>
              <a:rPr lang="en-US" sz="4000" b="1" dirty="0">
                <a:solidFill>
                  <a:schemeClr val="accent2"/>
                </a:solidFill>
              </a:rPr>
              <a:t>Geographic </a:t>
            </a:r>
            <a:r>
              <a:rPr lang="en-US" sz="4000" b="1" dirty="0"/>
              <a:t>to </a:t>
            </a:r>
            <a:endParaRPr lang="en-US" sz="4000" b="1" dirty="0">
              <a:solidFill>
                <a:schemeClr val="accent2"/>
              </a:solidFill>
            </a:endParaRPr>
          </a:p>
          <a:p>
            <a:r>
              <a:rPr lang="en-US" sz="4000" b="1" dirty="0">
                <a:solidFill>
                  <a:schemeClr val="accent2"/>
                </a:solidFill>
              </a:rPr>
              <a:t>Projected</a:t>
            </a:r>
            <a:r>
              <a:rPr lang="en-US" sz="4000" b="1" dirty="0"/>
              <a:t> coordinates system</a:t>
            </a:r>
          </a:p>
        </p:txBody>
      </p:sp>
      <p:grpSp>
        <p:nvGrpSpPr>
          <p:cNvPr id="44" name="Group 21">
            <a:extLst>
              <a:ext uri="{FF2B5EF4-FFF2-40B4-BE49-F238E27FC236}">
                <a16:creationId xmlns:a16="http://schemas.microsoft.com/office/drawing/2014/main" id="{0C289643-DA0B-4BC0-9F61-AA7576343EF7}"/>
              </a:ext>
            </a:extLst>
          </p:cNvPr>
          <p:cNvGrpSpPr/>
          <p:nvPr/>
        </p:nvGrpSpPr>
        <p:grpSpPr>
          <a:xfrm>
            <a:off x="866451" y="4778546"/>
            <a:ext cx="8176765" cy="552450"/>
            <a:chOff x="910304" y="3885057"/>
            <a:chExt cx="5102936" cy="552450"/>
          </a:xfrm>
        </p:grpSpPr>
        <p:sp>
          <p:nvSpPr>
            <p:cNvPr id="45" name="Freeform: Shape 6">
              <a:extLst>
                <a:ext uri="{FF2B5EF4-FFF2-40B4-BE49-F238E27FC236}">
                  <a16:creationId xmlns:a16="http://schemas.microsoft.com/office/drawing/2014/main" id="{44DA2FDA-5823-4DA6-9ED5-BDC435D5FC2B}"/>
                </a:ext>
              </a:extLst>
            </p:cNvPr>
            <p:cNvSpPr/>
            <p:nvPr/>
          </p:nvSpPr>
          <p:spPr>
            <a:xfrm>
              <a:off x="910304" y="3885057"/>
              <a:ext cx="1353543"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46" name="TextBox 29">
              <a:extLst>
                <a:ext uri="{FF2B5EF4-FFF2-40B4-BE49-F238E27FC236}">
                  <a16:creationId xmlns:a16="http://schemas.microsoft.com/office/drawing/2014/main" id="{6B51BAA6-DF42-49CB-AC01-3ADC3EE32975}"/>
                </a:ext>
              </a:extLst>
            </p:cNvPr>
            <p:cNvSpPr txBox="1"/>
            <p:nvPr/>
          </p:nvSpPr>
          <p:spPr>
            <a:xfrm>
              <a:off x="1112439" y="3942937"/>
              <a:ext cx="1151407" cy="400110"/>
            </a:xfrm>
            <a:prstGeom prst="rect">
              <a:avLst/>
            </a:prstGeom>
            <a:noFill/>
          </p:spPr>
          <p:txBody>
            <a:bodyPr wrap="none" rtlCol="0">
              <a:spAutoFit/>
            </a:bodyPr>
            <a:lstStyle/>
            <a:p>
              <a:r>
                <a:rPr lang="en-US" sz="2000" b="1" dirty="0">
                  <a:solidFill>
                    <a:schemeClr val="accent2"/>
                  </a:solidFill>
                </a:rPr>
                <a:t>Return</a:t>
              </a:r>
              <a:r>
                <a:rPr lang="en-US" sz="2000" b="1" dirty="0">
                  <a:solidFill>
                    <a:schemeClr val="accent1"/>
                  </a:solidFill>
                </a:rPr>
                <a:t> [</a:t>
              </a:r>
              <a:r>
                <a:rPr lang="en-US" sz="2000" b="1" dirty="0" err="1">
                  <a:solidFill>
                    <a:schemeClr val="accent1"/>
                  </a:solidFill>
                </a:rPr>
                <a:t>x,y,z</a:t>
              </a:r>
              <a:r>
                <a:rPr lang="en-US" sz="2000" b="1" dirty="0">
                  <a:solidFill>
                    <a:schemeClr val="accent1"/>
                  </a:solidFill>
                </a:rPr>
                <a:t>]</a:t>
              </a:r>
            </a:p>
          </p:txBody>
        </p:sp>
        <p:grpSp>
          <p:nvGrpSpPr>
            <p:cNvPr id="47" name="Group 1">
              <a:extLst>
                <a:ext uri="{FF2B5EF4-FFF2-40B4-BE49-F238E27FC236}">
                  <a16:creationId xmlns:a16="http://schemas.microsoft.com/office/drawing/2014/main" id="{C5283057-ED65-4301-8060-2D5BA2446DBE}"/>
                </a:ext>
              </a:extLst>
            </p:cNvPr>
            <p:cNvGrpSpPr/>
            <p:nvPr/>
          </p:nvGrpSpPr>
          <p:grpSpPr>
            <a:xfrm>
              <a:off x="2348593" y="3885057"/>
              <a:ext cx="3664647" cy="552450"/>
              <a:chOff x="2348593" y="3885057"/>
              <a:chExt cx="3664647" cy="552450"/>
            </a:xfrm>
          </p:grpSpPr>
          <p:sp>
            <p:nvSpPr>
              <p:cNvPr id="48" name="Freeform: Shape 3">
                <a:extLst>
                  <a:ext uri="{FF2B5EF4-FFF2-40B4-BE49-F238E27FC236}">
                    <a16:creationId xmlns:a16="http://schemas.microsoft.com/office/drawing/2014/main" id="{9F54DC13-9338-4C3D-9A8F-EC3F4136AC9D}"/>
                  </a:ext>
                </a:extLst>
              </p:cNvPr>
              <p:cNvSpPr/>
              <p:nvPr/>
            </p:nvSpPr>
            <p:spPr>
              <a:xfrm>
                <a:off x="2348593" y="3885057"/>
                <a:ext cx="3664647"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49" name="TextBox 30">
                <a:extLst>
                  <a:ext uri="{FF2B5EF4-FFF2-40B4-BE49-F238E27FC236}">
                    <a16:creationId xmlns:a16="http://schemas.microsoft.com/office/drawing/2014/main" id="{0F49E296-6345-4944-A02F-2E2B856EAC83}"/>
                  </a:ext>
                </a:extLst>
              </p:cNvPr>
              <p:cNvSpPr txBox="1"/>
              <p:nvPr/>
            </p:nvSpPr>
            <p:spPr>
              <a:xfrm>
                <a:off x="2810555" y="3992005"/>
                <a:ext cx="2582405" cy="338554"/>
              </a:xfrm>
              <a:prstGeom prst="rect">
                <a:avLst/>
              </a:prstGeom>
              <a:noFill/>
            </p:spPr>
            <p:txBody>
              <a:bodyPr wrap="square" rtlCol="0">
                <a:spAutoFit/>
              </a:bodyPr>
              <a:lstStyle/>
              <a:p>
                <a:r>
                  <a:rPr lang="en-US" sz="1600" dirty="0">
                    <a:solidFill>
                      <a:schemeClr val="accent1"/>
                    </a:solidFill>
                  </a:rPr>
                  <a:t>Output in meters  </a:t>
                </a:r>
              </a:p>
            </p:txBody>
          </p:sp>
        </p:grpSp>
      </p:grpSp>
      <p:sp>
        <p:nvSpPr>
          <p:cNvPr id="50" name="Freeform: Shape 22">
            <a:extLst>
              <a:ext uri="{FF2B5EF4-FFF2-40B4-BE49-F238E27FC236}">
                <a16:creationId xmlns:a16="http://schemas.microsoft.com/office/drawing/2014/main" id="{8660F374-5EA7-4452-B8FD-5A19EBB17421}"/>
              </a:ext>
            </a:extLst>
          </p:cNvPr>
          <p:cNvSpPr/>
          <p:nvPr/>
        </p:nvSpPr>
        <p:spPr>
          <a:xfrm>
            <a:off x="628701" y="487565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6948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par>
                          <p:cTn id="71" fill="hold">
                            <p:stCondLst>
                              <p:cond delay="500"/>
                            </p:stCondLst>
                            <p:childTnLst>
                              <p:par>
                                <p:cTn id="72" presetID="2" presetClass="entr" presetSubtype="8" decel="100000"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1000" fill="hold"/>
                                        <p:tgtEl>
                                          <p:spTgt spid="22"/>
                                        </p:tgtEl>
                                        <p:attrNameLst>
                                          <p:attrName>ppt_x</p:attrName>
                                        </p:attrNameLst>
                                      </p:cBhvr>
                                      <p:tavLst>
                                        <p:tav tm="0">
                                          <p:val>
                                            <p:strVal val="0-#ppt_w/2"/>
                                          </p:val>
                                        </p:tav>
                                        <p:tav tm="100000">
                                          <p:val>
                                            <p:strVal val="#ppt_x"/>
                                          </p:val>
                                        </p:tav>
                                      </p:tavLst>
                                    </p:anim>
                                    <p:anim calcmode="lin" valueType="num">
                                      <p:cBhvr additive="base">
                                        <p:cTn id="7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fltVal val="0"/>
                                          </p:val>
                                        </p:tav>
                                        <p:tav tm="100000">
                                          <p:val>
                                            <p:strVal val="#ppt_w"/>
                                          </p:val>
                                        </p:tav>
                                      </p:tavLst>
                                    </p:anim>
                                    <p:anim calcmode="lin" valueType="num">
                                      <p:cBhvr>
                                        <p:cTn id="81" dur="500" fill="hold"/>
                                        <p:tgtEl>
                                          <p:spTgt spid="24"/>
                                        </p:tgtEl>
                                        <p:attrNameLst>
                                          <p:attrName>ppt_h</p:attrName>
                                        </p:attrNameLst>
                                      </p:cBhvr>
                                      <p:tavLst>
                                        <p:tav tm="0">
                                          <p:val>
                                            <p:fltVal val="0"/>
                                          </p:val>
                                        </p:tav>
                                        <p:tav tm="100000">
                                          <p:val>
                                            <p:strVal val="#ppt_h"/>
                                          </p:val>
                                        </p:tav>
                                      </p:tavLst>
                                    </p:anim>
                                    <p:animEffect transition="in" filter="fade">
                                      <p:cBhvr>
                                        <p:cTn id="82" dur="500"/>
                                        <p:tgtEl>
                                          <p:spTgt spid="24"/>
                                        </p:tgtEl>
                                      </p:cBhvr>
                                    </p:animEffect>
                                  </p:childTnLst>
                                </p:cTn>
                              </p:par>
                            </p:childTnLst>
                          </p:cTn>
                        </p:par>
                        <p:par>
                          <p:cTn id="83" fill="hold">
                            <p:stCondLst>
                              <p:cond delay="500"/>
                            </p:stCondLst>
                            <p:childTnLst>
                              <p:par>
                                <p:cTn id="84" presetID="2" presetClass="entr" presetSubtype="8" decel="100000"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1000" fill="hold"/>
                                        <p:tgtEl>
                                          <p:spTgt spid="26"/>
                                        </p:tgtEl>
                                        <p:attrNameLst>
                                          <p:attrName>ppt_x</p:attrName>
                                        </p:attrNameLst>
                                      </p:cBhvr>
                                      <p:tavLst>
                                        <p:tav tm="0">
                                          <p:val>
                                            <p:strVal val="0-#ppt_w/2"/>
                                          </p:val>
                                        </p:tav>
                                        <p:tav tm="100000">
                                          <p:val>
                                            <p:strVal val="#ppt_x"/>
                                          </p:val>
                                        </p:tav>
                                      </p:tavLst>
                                    </p:anim>
                                    <p:anim calcmode="lin" valueType="num">
                                      <p:cBhvr additive="base">
                                        <p:cTn id="87"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2" presetClass="entr" presetSubtype="8" decel="100000" fill="hold" nodeType="after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1000" fill="hold"/>
                                        <p:tgtEl>
                                          <p:spTgt spid="27"/>
                                        </p:tgtEl>
                                        <p:attrNameLst>
                                          <p:attrName>ppt_x</p:attrName>
                                        </p:attrNameLst>
                                      </p:cBhvr>
                                      <p:tavLst>
                                        <p:tav tm="0">
                                          <p:val>
                                            <p:strVal val="0-#ppt_w/2"/>
                                          </p:val>
                                        </p:tav>
                                        <p:tav tm="100000">
                                          <p:val>
                                            <p:strVal val="#ppt_x"/>
                                          </p:val>
                                        </p:tav>
                                      </p:tavLst>
                                    </p:anim>
                                    <p:anim calcmode="lin" valueType="num">
                                      <p:cBhvr additive="base">
                                        <p:cTn id="9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p:cTn id="104" dur="500" fill="hold"/>
                                        <p:tgtEl>
                                          <p:spTgt spid="50"/>
                                        </p:tgtEl>
                                        <p:attrNameLst>
                                          <p:attrName>ppt_w</p:attrName>
                                        </p:attrNameLst>
                                      </p:cBhvr>
                                      <p:tavLst>
                                        <p:tav tm="0">
                                          <p:val>
                                            <p:fltVal val="0"/>
                                          </p:val>
                                        </p:tav>
                                        <p:tav tm="100000">
                                          <p:val>
                                            <p:strVal val="#ppt_w"/>
                                          </p:val>
                                        </p:tav>
                                      </p:tavLst>
                                    </p:anim>
                                    <p:anim calcmode="lin" valueType="num">
                                      <p:cBhvr>
                                        <p:cTn id="105" dur="500" fill="hold"/>
                                        <p:tgtEl>
                                          <p:spTgt spid="50"/>
                                        </p:tgtEl>
                                        <p:attrNameLst>
                                          <p:attrName>ppt_h</p:attrName>
                                        </p:attrNameLst>
                                      </p:cBhvr>
                                      <p:tavLst>
                                        <p:tav tm="0">
                                          <p:val>
                                            <p:fltVal val="0"/>
                                          </p:val>
                                        </p:tav>
                                        <p:tav tm="100000">
                                          <p:val>
                                            <p:strVal val="#ppt_h"/>
                                          </p:val>
                                        </p:tav>
                                      </p:tavLst>
                                    </p:anim>
                                    <p:animEffect transition="in" filter="fade">
                                      <p:cBhvr>
                                        <p:cTn id="106" dur="500"/>
                                        <p:tgtEl>
                                          <p:spTgt spid="50"/>
                                        </p:tgtEl>
                                      </p:cBhvr>
                                    </p:animEffect>
                                  </p:childTnLst>
                                </p:cTn>
                              </p:par>
                            </p:childTnLst>
                          </p:cTn>
                        </p:par>
                        <p:par>
                          <p:cTn id="107" fill="hold">
                            <p:stCondLst>
                              <p:cond delay="500"/>
                            </p:stCondLst>
                            <p:childTnLst>
                              <p:par>
                                <p:cTn id="108" presetID="2" presetClass="entr" presetSubtype="8" decel="100000" fill="hold" nodeType="after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additive="base">
                                        <p:cTn id="110" dur="1000" fill="hold"/>
                                        <p:tgtEl>
                                          <p:spTgt spid="44"/>
                                        </p:tgtEl>
                                        <p:attrNameLst>
                                          <p:attrName>ppt_x</p:attrName>
                                        </p:attrNameLst>
                                      </p:cBhvr>
                                      <p:tavLst>
                                        <p:tav tm="0">
                                          <p:val>
                                            <p:strVal val="0-#ppt_w/2"/>
                                          </p:val>
                                        </p:tav>
                                        <p:tav tm="100000">
                                          <p:val>
                                            <p:strVal val="#ppt_x"/>
                                          </p:val>
                                        </p:tav>
                                      </p:tavLst>
                                    </p:anim>
                                    <p:anim calcmode="lin" valueType="num">
                                      <p:cBhvr additive="base">
                                        <p:cTn id="111"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P spid="36" grpId="0"/>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E43446E-4A5E-4956-BF2E-CAF34DFD20E4}"/>
              </a:ext>
            </a:extLst>
          </p:cNvPr>
          <p:cNvGrpSpPr/>
          <p:nvPr/>
        </p:nvGrpSpPr>
        <p:grpSpPr>
          <a:xfrm>
            <a:off x="923828" y="2396293"/>
            <a:ext cx="8470104" cy="909383"/>
            <a:chOff x="910303" y="3878721"/>
            <a:chExt cx="5811581" cy="909383"/>
          </a:xfrm>
        </p:grpSpPr>
        <p:sp>
          <p:nvSpPr>
            <p:cNvPr id="7" name="Freeform: Shape 6">
              <a:extLst>
                <a:ext uri="{FF2B5EF4-FFF2-40B4-BE49-F238E27FC236}">
                  <a16:creationId xmlns:a16="http://schemas.microsoft.com/office/drawing/2014/main" id="{54D9847C-42E9-4BBC-852F-E7C1BDE67DBD}"/>
                </a:ext>
              </a:extLst>
            </p:cNvPr>
            <p:cNvSpPr/>
            <p:nvPr/>
          </p:nvSpPr>
          <p:spPr>
            <a:xfrm>
              <a:off x="910303" y="3885057"/>
              <a:ext cx="3138484"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0" name="TextBox 29">
              <a:extLst>
                <a:ext uri="{FF2B5EF4-FFF2-40B4-BE49-F238E27FC236}">
                  <a16:creationId xmlns:a16="http://schemas.microsoft.com/office/drawing/2014/main" id="{11CD841D-586C-4524-A530-7025D4185C2B}"/>
                </a:ext>
              </a:extLst>
            </p:cNvPr>
            <p:cNvSpPr txBox="1"/>
            <p:nvPr/>
          </p:nvSpPr>
          <p:spPr>
            <a:xfrm>
              <a:off x="1156399" y="3986888"/>
              <a:ext cx="3043875" cy="400110"/>
            </a:xfrm>
            <a:prstGeom prst="rect">
              <a:avLst/>
            </a:prstGeom>
            <a:noFill/>
          </p:spPr>
          <p:txBody>
            <a:bodyPr wrap="square" rtlCol="0">
              <a:spAutoFit/>
            </a:bodyPr>
            <a:lstStyle/>
            <a:p>
              <a:r>
                <a:rPr lang="en-US" sz="2000" b="1" dirty="0">
                  <a:solidFill>
                    <a:schemeClr val="accent2"/>
                  </a:solidFill>
                </a:rPr>
                <a:t>def =</a:t>
              </a:r>
              <a:r>
                <a:rPr lang="en-US" sz="2000" b="1" dirty="0">
                  <a:solidFill>
                    <a:schemeClr val="accent1"/>
                  </a:solidFill>
                </a:rPr>
                <a:t> </a:t>
              </a:r>
              <a:r>
                <a:rPr lang="pt-BR" sz="2000" b="1" dirty="0">
                  <a:solidFill>
                    <a:schemeClr val="accent1"/>
                  </a:solidFill>
                </a:rPr>
                <a:t>xyz_to_latlon (x,y,z) : </a:t>
              </a:r>
              <a:endParaRPr lang="en-US" sz="2000" b="1" dirty="0">
                <a:solidFill>
                  <a:schemeClr val="accent1"/>
                </a:solidFill>
              </a:endParaRPr>
            </a:p>
          </p:txBody>
        </p:sp>
        <p:grpSp>
          <p:nvGrpSpPr>
            <p:cNvPr id="2" name="Group 1">
              <a:extLst>
                <a:ext uri="{FF2B5EF4-FFF2-40B4-BE49-F238E27FC236}">
                  <a16:creationId xmlns:a16="http://schemas.microsoft.com/office/drawing/2014/main" id="{8D0B9844-7712-4B92-8C36-17A633F957EF}"/>
                </a:ext>
              </a:extLst>
            </p:cNvPr>
            <p:cNvGrpSpPr/>
            <p:nvPr/>
          </p:nvGrpSpPr>
          <p:grpSpPr>
            <a:xfrm>
              <a:off x="3936326" y="3878721"/>
              <a:ext cx="2785558" cy="909383"/>
              <a:chOff x="3936326" y="3878721"/>
              <a:chExt cx="2785558" cy="909383"/>
            </a:xfrm>
          </p:grpSpPr>
          <p:sp>
            <p:nvSpPr>
              <p:cNvPr id="4" name="Freeform: Shape 3">
                <a:extLst>
                  <a:ext uri="{FF2B5EF4-FFF2-40B4-BE49-F238E27FC236}">
                    <a16:creationId xmlns:a16="http://schemas.microsoft.com/office/drawing/2014/main" id="{9040FB27-1B70-4463-A1AE-BA10636CA8BB}"/>
                  </a:ext>
                </a:extLst>
              </p:cNvPr>
              <p:cNvSpPr/>
              <p:nvPr/>
            </p:nvSpPr>
            <p:spPr>
              <a:xfrm>
                <a:off x="4161651" y="3878721"/>
                <a:ext cx="2480439" cy="646332"/>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1" name="TextBox 30">
                <a:extLst>
                  <a:ext uri="{FF2B5EF4-FFF2-40B4-BE49-F238E27FC236}">
                    <a16:creationId xmlns:a16="http://schemas.microsoft.com/office/drawing/2014/main" id="{0B4471DF-4DF6-4C69-B164-4C87486FD5D2}"/>
                  </a:ext>
                </a:extLst>
              </p:cNvPr>
              <p:cNvSpPr txBox="1"/>
              <p:nvPr/>
            </p:nvSpPr>
            <p:spPr>
              <a:xfrm>
                <a:off x="3936326" y="3957107"/>
                <a:ext cx="2785558" cy="830997"/>
              </a:xfrm>
              <a:prstGeom prst="rect">
                <a:avLst/>
              </a:prstGeom>
              <a:noFill/>
            </p:spPr>
            <p:txBody>
              <a:bodyPr wrap="square" rtlCol="0">
                <a:spAutoFit/>
              </a:bodyPr>
              <a:lstStyle/>
              <a:p>
                <a:pPr algn="ctr"/>
                <a:r>
                  <a:rPr lang="en-US" sz="1600" dirty="0">
                    <a:solidFill>
                      <a:schemeClr val="accent1"/>
                    </a:solidFill>
                  </a:rPr>
                  <a:t>Declaring a new function </a:t>
                </a:r>
                <a:r>
                  <a:rPr lang="en-US" sz="1600" dirty="0" err="1">
                    <a:solidFill>
                      <a:schemeClr val="accent1"/>
                    </a:solidFill>
                  </a:rPr>
                  <a:t>xyz_to_latlon</a:t>
                </a:r>
                <a:r>
                  <a:rPr lang="en-US" sz="1600" dirty="0">
                    <a:solidFill>
                      <a:schemeClr val="accent1"/>
                    </a:solidFill>
                  </a:rPr>
                  <a:t> </a:t>
                </a:r>
              </a:p>
              <a:p>
                <a:pPr algn="ctr"/>
                <a:r>
                  <a:rPr lang="en-US" sz="1600" dirty="0">
                    <a:solidFill>
                      <a:schemeClr val="accent1"/>
                    </a:solidFill>
                  </a:rPr>
                  <a:t>where : </a:t>
                </a:r>
                <a:r>
                  <a:rPr lang="en-US" sz="1600" dirty="0" err="1">
                    <a:solidFill>
                      <a:schemeClr val="accent1"/>
                    </a:solidFill>
                  </a:rPr>
                  <a:t>lat</a:t>
                </a:r>
                <a:r>
                  <a:rPr lang="en-US" sz="1600" dirty="0">
                    <a:solidFill>
                      <a:schemeClr val="accent1"/>
                    </a:solidFill>
                  </a:rPr>
                  <a:t> and </a:t>
                </a:r>
                <a:r>
                  <a:rPr lang="en-US" sz="1600" dirty="0" err="1">
                    <a:solidFill>
                      <a:schemeClr val="accent1"/>
                    </a:solidFill>
                  </a:rPr>
                  <a:t>lon</a:t>
                </a:r>
                <a:r>
                  <a:rPr lang="en-US" sz="1600" dirty="0">
                    <a:solidFill>
                      <a:schemeClr val="accent1"/>
                    </a:solidFill>
                  </a:rPr>
                  <a:t> are its variables</a:t>
                </a:r>
              </a:p>
              <a:p>
                <a:endParaRPr lang="en-US" sz="1600" dirty="0">
                  <a:solidFill>
                    <a:schemeClr val="accent1"/>
                  </a:solidFill>
                </a:endParaRPr>
              </a:p>
            </p:txBody>
          </p:sp>
        </p:grpSp>
      </p:grpSp>
      <p:grpSp>
        <p:nvGrpSpPr>
          <p:cNvPr id="26" name="Group 25">
            <a:extLst>
              <a:ext uri="{FF2B5EF4-FFF2-40B4-BE49-F238E27FC236}">
                <a16:creationId xmlns:a16="http://schemas.microsoft.com/office/drawing/2014/main" id="{6F288D9F-A7BD-40DA-A632-F0739A8265C1}"/>
              </a:ext>
            </a:extLst>
          </p:cNvPr>
          <p:cNvGrpSpPr/>
          <p:nvPr/>
        </p:nvGrpSpPr>
        <p:grpSpPr>
          <a:xfrm>
            <a:off x="866452" y="3241427"/>
            <a:ext cx="7492544" cy="552450"/>
            <a:chOff x="910304" y="4887182"/>
            <a:chExt cx="5314865" cy="552450"/>
          </a:xfrm>
        </p:grpSpPr>
        <p:sp>
          <p:nvSpPr>
            <p:cNvPr id="8" name="Freeform: Shape 7">
              <a:extLst>
                <a:ext uri="{FF2B5EF4-FFF2-40B4-BE49-F238E27FC236}">
                  <a16:creationId xmlns:a16="http://schemas.microsoft.com/office/drawing/2014/main" id="{9774C7B9-8685-4007-9C8E-385767B5BF3C}"/>
                </a:ext>
              </a:extLst>
            </p:cNvPr>
            <p:cNvSpPr/>
            <p:nvPr/>
          </p:nvSpPr>
          <p:spPr>
            <a:xfrm>
              <a:off x="910304" y="4887182"/>
              <a:ext cx="3285421" cy="552450"/>
            </a:xfrm>
            <a:custGeom>
              <a:avLst/>
              <a:gdLst>
                <a:gd name="connsiteX0" fmla="*/ 14288 w 2105025"/>
                <a:gd name="connsiteY0" fmla="*/ 545783 h 552450"/>
                <a:gd name="connsiteX1" fmla="*/ 2013585 w 2105025"/>
                <a:gd name="connsiteY1" fmla="*/ 545783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3"/>
                  </a:moveTo>
                  <a:lnTo>
                    <a:pt x="2013585" y="545783"/>
                  </a:lnTo>
                  <a:cubicBezTo>
                    <a:pt x="2059781" y="545783"/>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2" name="TextBox 31">
              <a:extLst>
                <a:ext uri="{FF2B5EF4-FFF2-40B4-BE49-F238E27FC236}">
                  <a16:creationId xmlns:a16="http://schemas.microsoft.com/office/drawing/2014/main" id="{B62D3237-CAF3-4494-8775-C775AF3042FE}"/>
                </a:ext>
              </a:extLst>
            </p:cNvPr>
            <p:cNvSpPr txBox="1"/>
            <p:nvPr/>
          </p:nvSpPr>
          <p:spPr>
            <a:xfrm>
              <a:off x="1178473" y="4995456"/>
              <a:ext cx="3049466" cy="400110"/>
            </a:xfrm>
            <a:prstGeom prst="rect">
              <a:avLst/>
            </a:prstGeom>
            <a:noFill/>
          </p:spPr>
          <p:txBody>
            <a:bodyPr wrap="square" rtlCol="0">
              <a:spAutoFit/>
            </a:bodyPr>
            <a:lstStyle/>
            <a:p>
              <a:r>
                <a:rPr lang="en-US" sz="2000" b="1" dirty="0">
                  <a:solidFill>
                    <a:schemeClr val="accent2"/>
                  </a:solidFill>
                </a:rPr>
                <a:t>R = </a:t>
              </a:r>
              <a:r>
                <a:rPr lang="en-US" sz="2000" b="1" dirty="0">
                  <a:solidFill>
                    <a:schemeClr val="accent1"/>
                  </a:solidFill>
                </a:rPr>
                <a:t> </a:t>
              </a:r>
              <a:r>
                <a:rPr lang="en-US" sz="2000" b="1" dirty="0" err="1">
                  <a:solidFill>
                    <a:schemeClr val="accent1"/>
                  </a:solidFill>
                </a:rPr>
                <a:t>math.sqrt</a:t>
              </a:r>
              <a:r>
                <a:rPr lang="en-US" sz="2000" b="1" dirty="0">
                  <a:solidFill>
                    <a:schemeClr val="accent1"/>
                  </a:solidFill>
                </a:rPr>
                <a:t>(x**2 + y**2 + z**2)</a:t>
              </a:r>
            </a:p>
          </p:txBody>
        </p:sp>
        <p:grpSp>
          <p:nvGrpSpPr>
            <p:cNvPr id="3" name="Group 2">
              <a:extLst>
                <a:ext uri="{FF2B5EF4-FFF2-40B4-BE49-F238E27FC236}">
                  <a16:creationId xmlns:a16="http://schemas.microsoft.com/office/drawing/2014/main" id="{3D7C5948-B8F1-4647-99C3-0AF6EDE16F9A}"/>
                </a:ext>
              </a:extLst>
            </p:cNvPr>
            <p:cNvGrpSpPr/>
            <p:nvPr/>
          </p:nvGrpSpPr>
          <p:grpSpPr>
            <a:xfrm>
              <a:off x="4312410" y="4887182"/>
              <a:ext cx="1912759" cy="552450"/>
              <a:chOff x="4312410" y="4887182"/>
              <a:chExt cx="1912759" cy="552450"/>
            </a:xfrm>
          </p:grpSpPr>
          <p:sp>
            <p:nvSpPr>
              <p:cNvPr id="5" name="Freeform: Shape 4">
                <a:extLst>
                  <a:ext uri="{FF2B5EF4-FFF2-40B4-BE49-F238E27FC236}">
                    <a16:creationId xmlns:a16="http://schemas.microsoft.com/office/drawing/2014/main" id="{85C1B9BB-9A3B-45E7-9A6B-C8E004FD3222}"/>
                  </a:ext>
                </a:extLst>
              </p:cNvPr>
              <p:cNvSpPr/>
              <p:nvPr/>
            </p:nvSpPr>
            <p:spPr>
              <a:xfrm>
                <a:off x="4312410" y="4887182"/>
                <a:ext cx="1602535" cy="552450"/>
              </a:xfrm>
              <a:custGeom>
                <a:avLst/>
                <a:gdLst>
                  <a:gd name="connsiteX0" fmla="*/ 2097310 w 2105025"/>
                  <a:gd name="connsiteY0" fmla="*/ 545783 h 552450"/>
                  <a:gd name="connsiteX1" fmla="*/ 98012 w 2105025"/>
                  <a:gd name="connsiteY1" fmla="*/ 545783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3"/>
                    </a:moveTo>
                    <a:lnTo>
                      <a:pt x="98012" y="545783"/>
                    </a:lnTo>
                    <a:cubicBezTo>
                      <a:pt x="51816" y="545783"/>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3" name="TextBox 32">
                <a:extLst>
                  <a:ext uri="{FF2B5EF4-FFF2-40B4-BE49-F238E27FC236}">
                    <a16:creationId xmlns:a16="http://schemas.microsoft.com/office/drawing/2014/main" id="{4A884B9E-2B34-4748-9191-608F15B7E575}"/>
                  </a:ext>
                </a:extLst>
              </p:cNvPr>
              <p:cNvSpPr txBox="1"/>
              <p:nvPr/>
            </p:nvSpPr>
            <p:spPr>
              <a:xfrm>
                <a:off x="4360232" y="5010629"/>
                <a:ext cx="1864937" cy="338554"/>
              </a:xfrm>
              <a:prstGeom prst="rect">
                <a:avLst/>
              </a:prstGeom>
              <a:noFill/>
            </p:spPr>
            <p:txBody>
              <a:bodyPr wrap="square" rtlCol="0">
                <a:spAutoFit/>
              </a:bodyPr>
              <a:lstStyle/>
              <a:p>
                <a:r>
                  <a:rPr lang="en-US" sz="1600" dirty="0">
                    <a:solidFill>
                      <a:schemeClr val="accent1"/>
                    </a:solidFill>
                  </a:rPr>
                  <a:t>Radial distance</a:t>
                </a:r>
              </a:p>
            </p:txBody>
          </p:sp>
        </p:grpSp>
      </p:grpSp>
      <p:grpSp>
        <p:nvGrpSpPr>
          <p:cNvPr id="27" name="Group 26">
            <a:extLst>
              <a:ext uri="{FF2B5EF4-FFF2-40B4-BE49-F238E27FC236}">
                <a16:creationId xmlns:a16="http://schemas.microsoft.com/office/drawing/2014/main" id="{50BFB48E-DEF3-40D7-BE9C-0EB6238991E6}"/>
              </a:ext>
            </a:extLst>
          </p:cNvPr>
          <p:cNvGrpSpPr/>
          <p:nvPr/>
        </p:nvGrpSpPr>
        <p:grpSpPr>
          <a:xfrm>
            <a:off x="866453" y="4060891"/>
            <a:ext cx="7344497" cy="552450"/>
            <a:chOff x="910304" y="5889402"/>
            <a:chExt cx="3460503" cy="552450"/>
          </a:xfrm>
        </p:grpSpPr>
        <p:sp>
          <p:nvSpPr>
            <p:cNvPr id="9" name="Freeform: Shape 8">
              <a:extLst>
                <a:ext uri="{FF2B5EF4-FFF2-40B4-BE49-F238E27FC236}">
                  <a16:creationId xmlns:a16="http://schemas.microsoft.com/office/drawing/2014/main" id="{3DB275AE-8902-4111-9140-714A87EBEF27}"/>
                </a:ext>
              </a:extLst>
            </p:cNvPr>
            <p:cNvSpPr/>
            <p:nvPr/>
          </p:nvSpPr>
          <p:spPr>
            <a:xfrm>
              <a:off x="910304" y="5889402"/>
              <a:ext cx="2105025"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3 h 552450"/>
                <a:gd name="connsiteX5" fmla="*/ 2097310 w 2105025"/>
                <a:gd name="connsiteY5" fmla="*/ 105633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3"/>
                  </a:lnTo>
                  <a:lnTo>
                    <a:pt x="2097310" y="105633"/>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4" name="TextBox 33">
              <a:extLst>
                <a:ext uri="{FF2B5EF4-FFF2-40B4-BE49-F238E27FC236}">
                  <a16:creationId xmlns:a16="http://schemas.microsoft.com/office/drawing/2014/main" id="{6381D81F-0B29-41E9-B314-52C0BBCDEBB3}"/>
                </a:ext>
              </a:extLst>
            </p:cNvPr>
            <p:cNvSpPr txBox="1"/>
            <p:nvPr/>
          </p:nvSpPr>
          <p:spPr>
            <a:xfrm>
              <a:off x="1097784" y="5992173"/>
              <a:ext cx="1517149" cy="400110"/>
            </a:xfrm>
            <a:prstGeom prst="rect">
              <a:avLst/>
            </a:prstGeom>
            <a:noFill/>
          </p:spPr>
          <p:txBody>
            <a:bodyPr wrap="square" rtlCol="0">
              <a:spAutoFit/>
            </a:bodyPr>
            <a:lstStyle/>
            <a:p>
              <a:r>
                <a:rPr lang="en-US" sz="2000" b="1" dirty="0">
                  <a:solidFill>
                    <a:schemeClr val="accent2"/>
                  </a:solidFill>
                </a:rPr>
                <a:t>Theta =</a:t>
              </a:r>
              <a:r>
                <a:rPr lang="en-US" sz="2000" b="1" dirty="0">
                  <a:solidFill>
                    <a:schemeClr val="accent1"/>
                  </a:solidFill>
                </a:rPr>
                <a:t> </a:t>
              </a:r>
              <a:r>
                <a:rPr lang="en-US" sz="2000" b="1" dirty="0" err="1">
                  <a:solidFill>
                    <a:schemeClr val="accent1"/>
                  </a:solidFill>
                </a:rPr>
                <a:t>math.asin</a:t>
              </a:r>
              <a:r>
                <a:rPr lang="en-US" sz="2000" b="1" dirty="0">
                  <a:solidFill>
                    <a:schemeClr val="accent1"/>
                  </a:solidFill>
                </a:rPr>
                <a:t>(z/r)</a:t>
              </a:r>
            </a:p>
          </p:txBody>
        </p:sp>
        <p:grpSp>
          <p:nvGrpSpPr>
            <p:cNvPr id="21" name="Group 20">
              <a:extLst>
                <a:ext uri="{FF2B5EF4-FFF2-40B4-BE49-F238E27FC236}">
                  <a16:creationId xmlns:a16="http://schemas.microsoft.com/office/drawing/2014/main" id="{A251C7BE-989A-49A1-80D2-5BC857242A06}"/>
                </a:ext>
              </a:extLst>
            </p:cNvPr>
            <p:cNvGrpSpPr/>
            <p:nvPr/>
          </p:nvGrpSpPr>
          <p:grpSpPr>
            <a:xfrm>
              <a:off x="3102190" y="5889402"/>
              <a:ext cx="1268617" cy="552450"/>
              <a:chOff x="3102190" y="5889402"/>
              <a:chExt cx="1268617" cy="552450"/>
            </a:xfrm>
          </p:grpSpPr>
          <p:sp>
            <p:nvSpPr>
              <p:cNvPr id="6" name="Freeform: Shape 5">
                <a:extLst>
                  <a:ext uri="{FF2B5EF4-FFF2-40B4-BE49-F238E27FC236}">
                    <a16:creationId xmlns:a16="http://schemas.microsoft.com/office/drawing/2014/main" id="{AFD47512-6BF8-4B1A-8696-7C645FC57964}"/>
                  </a:ext>
                </a:extLst>
              </p:cNvPr>
              <p:cNvSpPr/>
              <p:nvPr/>
            </p:nvSpPr>
            <p:spPr>
              <a:xfrm>
                <a:off x="3102190" y="5889402"/>
                <a:ext cx="1132313"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3 h 552450"/>
                  <a:gd name="connsiteX5" fmla="*/ 14288 w 2105025"/>
                  <a:gd name="connsiteY5" fmla="*/ 105633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3"/>
                    </a:lnTo>
                    <a:lnTo>
                      <a:pt x="14288" y="105633"/>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5" name="TextBox 34">
                <a:extLst>
                  <a:ext uri="{FF2B5EF4-FFF2-40B4-BE49-F238E27FC236}">
                    <a16:creationId xmlns:a16="http://schemas.microsoft.com/office/drawing/2014/main" id="{3DCC2702-7084-4940-BDA2-E70DCFF5A799}"/>
                  </a:ext>
                </a:extLst>
              </p:cNvPr>
              <p:cNvSpPr txBox="1"/>
              <p:nvPr/>
            </p:nvSpPr>
            <p:spPr>
              <a:xfrm>
                <a:off x="3201827" y="6012754"/>
                <a:ext cx="1168980" cy="338554"/>
              </a:xfrm>
              <a:prstGeom prst="rect">
                <a:avLst/>
              </a:prstGeom>
              <a:noFill/>
            </p:spPr>
            <p:txBody>
              <a:bodyPr wrap="square" rtlCol="0">
                <a:spAutoFit/>
              </a:bodyPr>
              <a:lstStyle/>
              <a:p>
                <a:r>
                  <a:rPr lang="en-US" sz="1600" dirty="0">
                    <a:solidFill>
                      <a:schemeClr val="accent1"/>
                    </a:solidFill>
                  </a:rPr>
                  <a:t>Polar angle </a:t>
                </a:r>
              </a:p>
            </p:txBody>
          </p:sp>
        </p:grpSp>
      </p:grpSp>
      <p:sp>
        <p:nvSpPr>
          <p:cNvPr id="28" name="Rectangle 27">
            <a:extLst>
              <a:ext uri="{FF2B5EF4-FFF2-40B4-BE49-F238E27FC236}">
                <a16:creationId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10983132" y="458878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8961787" y="34873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8210949" y="19186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9730169" y="527570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9049036" y="16516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11424794" y="579004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529ECA7-35D4-4A0A-8532-35D1ABE96045}"/>
              </a:ext>
            </a:extLst>
          </p:cNvPr>
          <p:cNvSpPr/>
          <p:nvPr/>
        </p:nvSpPr>
        <p:spPr>
          <a:xfrm>
            <a:off x="698708" y="250452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190850-05B3-4A87-9267-6C1BCEE356B6}"/>
              </a:ext>
            </a:extLst>
          </p:cNvPr>
          <p:cNvSpPr/>
          <p:nvPr/>
        </p:nvSpPr>
        <p:spPr>
          <a:xfrm>
            <a:off x="679954" y="332077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665FF0F-5EA8-46C7-B637-B4EFC3674FAB}"/>
              </a:ext>
            </a:extLst>
          </p:cNvPr>
          <p:cNvSpPr/>
          <p:nvPr/>
        </p:nvSpPr>
        <p:spPr>
          <a:xfrm>
            <a:off x="679954" y="414023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3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0"/>
                  <a:pt x="93841" y="7143"/>
                  <a:pt x="200787" y="7143"/>
                </a:cubicBezTo>
                <a:cubicBezTo>
                  <a:pt x="307733" y="7143"/>
                  <a:pt x="394430" y="93840"/>
                  <a:pt x="394430" y="200787"/>
                </a:cubicBezTo>
                <a:close/>
              </a:path>
            </a:pathLst>
          </a:custGeom>
          <a:solidFill>
            <a:srgbClr val="0A1931"/>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3FE6E448-681B-4502-BF91-3B95B236AE34}"/>
              </a:ext>
            </a:extLst>
          </p:cNvPr>
          <p:cNvSpPr txBox="1"/>
          <p:nvPr/>
        </p:nvSpPr>
        <p:spPr>
          <a:xfrm>
            <a:off x="542651" y="306168"/>
            <a:ext cx="7668298" cy="1323439"/>
          </a:xfrm>
          <a:prstGeom prst="rect">
            <a:avLst/>
          </a:prstGeom>
          <a:noFill/>
        </p:spPr>
        <p:txBody>
          <a:bodyPr wrap="square" rtlCol="0">
            <a:spAutoFit/>
          </a:bodyPr>
          <a:lstStyle/>
          <a:p>
            <a:r>
              <a:rPr lang="en-US" sz="4000" b="1" dirty="0">
                <a:solidFill>
                  <a:schemeClr val="accent2"/>
                </a:solidFill>
              </a:rPr>
              <a:t>Projected </a:t>
            </a:r>
            <a:r>
              <a:rPr lang="en-US" sz="4000" b="1" dirty="0"/>
              <a:t>to </a:t>
            </a:r>
            <a:endParaRPr lang="en-US" sz="4000" b="1" dirty="0">
              <a:solidFill>
                <a:schemeClr val="accent2"/>
              </a:solidFill>
            </a:endParaRPr>
          </a:p>
          <a:p>
            <a:r>
              <a:rPr lang="en-US" sz="4000" b="1" dirty="0">
                <a:solidFill>
                  <a:schemeClr val="accent2"/>
                </a:solidFill>
              </a:rPr>
              <a:t>Geographic</a:t>
            </a:r>
            <a:r>
              <a:rPr lang="en-US" sz="4000" b="1" dirty="0"/>
              <a:t> coordinates system</a:t>
            </a:r>
          </a:p>
        </p:txBody>
      </p:sp>
      <p:sp>
        <p:nvSpPr>
          <p:cNvPr id="37" name="Rectangle 36">
            <a:extLst>
              <a:ext uri="{FF2B5EF4-FFF2-40B4-BE49-F238E27FC236}">
                <a16:creationId xmlns:a16="http://schemas.microsoft.com/office/drawing/2014/main" id="{15456460-F1A5-4441-AC88-A5BDCFC2B3CC}"/>
              </a:ext>
            </a:extLst>
          </p:cNvPr>
          <p:cNvSpPr/>
          <p:nvPr/>
        </p:nvSpPr>
        <p:spPr>
          <a:xfrm>
            <a:off x="866453" y="1483905"/>
            <a:ext cx="5767387" cy="369332"/>
          </a:xfrm>
          <a:prstGeom prst="rect">
            <a:avLst/>
          </a:prstGeom>
        </p:spPr>
        <p:txBody>
          <a:bodyPr wrap="square">
            <a:spAutoFit/>
          </a:bodyPr>
          <a:lstStyle/>
          <a:p>
            <a:r>
              <a:rPr lang="en-US" b="1" dirty="0">
                <a:solidFill>
                  <a:schemeClr val="bg1">
                    <a:lumMod val="85000"/>
                  </a:schemeClr>
                </a:solidFill>
              </a:rPr>
              <a:t>Convert cartesian to angular </a:t>
            </a:r>
            <a:r>
              <a:rPr lang="en-US" b="1" dirty="0" err="1">
                <a:solidFill>
                  <a:schemeClr val="bg1">
                    <a:lumMod val="85000"/>
                  </a:schemeClr>
                </a:solidFill>
              </a:rPr>
              <a:t>lat</a:t>
            </a:r>
            <a:r>
              <a:rPr lang="en-US" b="1" dirty="0">
                <a:solidFill>
                  <a:schemeClr val="bg1">
                    <a:lumMod val="85000"/>
                  </a:schemeClr>
                </a:solidFill>
              </a:rPr>
              <a:t>/</a:t>
            </a:r>
            <a:r>
              <a:rPr lang="en-US" b="1" dirty="0" err="1">
                <a:solidFill>
                  <a:schemeClr val="bg1">
                    <a:lumMod val="85000"/>
                  </a:schemeClr>
                </a:solidFill>
              </a:rPr>
              <a:t>lon</a:t>
            </a:r>
            <a:r>
              <a:rPr lang="en-US" b="1" dirty="0">
                <a:solidFill>
                  <a:schemeClr val="bg1">
                    <a:lumMod val="85000"/>
                  </a:schemeClr>
                </a:solidFill>
              </a:rPr>
              <a:t> coordinates</a:t>
            </a:r>
          </a:p>
        </p:txBody>
      </p:sp>
      <p:grpSp>
        <p:nvGrpSpPr>
          <p:cNvPr id="44" name="Group 21">
            <a:extLst>
              <a:ext uri="{FF2B5EF4-FFF2-40B4-BE49-F238E27FC236}">
                <a16:creationId xmlns:a16="http://schemas.microsoft.com/office/drawing/2014/main" id="{0C289643-DA0B-4BC0-9F61-AA7576343EF7}"/>
              </a:ext>
            </a:extLst>
          </p:cNvPr>
          <p:cNvGrpSpPr/>
          <p:nvPr/>
        </p:nvGrpSpPr>
        <p:grpSpPr>
          <a:xfrm>
            <a:off x="866452" y="4778546"/>
            <a:ext cx="7055210" cy="552450"/>
            <a:chOff x="910304" y="3885057"/>
            <a:chExt cx="5102936" cy="552450"/>
          </a:xfrm>
        </p:grpSpPr>
        <p:sp>
          <p:nvSpPr>
            <p:cNvPr id="45" name="Freeform: Shape 6">
              <a:extLst>
                <a:ext uri="{FF2B5EF4-FFF2-40B4-BE49-F238E27FC236}">
                  <a16:creationId xmlns:a16="http://schemas.microsoft.com/office/drawing/2014/main" id="{44DA2FDA-5823-4DA6-9ED5-BDC435D5FC2B}"/>
                </a:ext>
              </a:extLst>
            </p:cNvPr>
            <p:cNvSpPr/>
            <p:nvPr/>
          </p:nvSpPr>
          <p:spPr>
            <a:xfrm>
              <a:off x="910304" y="3885057"/>
              <a:ext cx="2014325"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46" name="TextBox 29">
              <a:extLst>
                <a:ext uri="{FF2B5EF4-FFF2-40B4-BE49-F238E27FC236}">
                  <a16:creationId xmlns:a16="http://schemas.microsoft.com/office/drawing/2014/main" id="{6B51BAA6-DF42-49CB-AC01-3ADC3EE32975}"/>
                </a:ext>
              </a:extLst>
            </p:cNvPr>
            <p:cNvSpPr txBox="1"/>
            <p:nvPr/>
          </p:nvSpPr>
          <p:spPr>
            <a:xfrm>
              <a:off x="1112439" y="3942937"/>
              <a:ext cx="1812189" cy="400110"/>
            </a:xfrm>
            <a:prstGeom prst="rect">
              <a:avLst/>
            </a:prstGeom>
            <a:noFill/>
          </p:spPr>
          <p:txBody>
            <a:bodyPr wrap="none" rtlCol="0">
              <a:spAutoFit/>
            </a:bodyPr>
            <a:lstStyle/>
            <a:p>
              <a:r>
                <a:rPr lang="en-US" sz="2000" b="1" dirty="0">
                  <a:solidFill>
                    <a:schemeClr val="accent2"/>
                  </a:solidFill>
                </a:rPr>
                <a:t>Phi = </a:t>
              </a:r>
              <a:r>
                <a:rPr lang="en-US" sz="2000" b="1" dirty="0">
                  <a:solidFill>
                    <a:schemeClr val="accent1"/>
                  </a:solidFill>
                </a:rPr>
                <a:t> math.atan2(</a:t>
              </a:r>
              <a:r>
                <a:rPr lang="en-US" sz="2000" b="1" dirty="0" err="1">
                  <a:solidFill>
                    <a:schemeClr val="accent1"/>
                  </a:solidFill>
                </a:rPr>
                <a:t>y,x</a:t>
              </a:r>
              <a:r>
                <a:rPr lang="en-US" sz="2000" b="1" dirty="0">
                  <a:solidFill>
                    <a:schemeClr val="accent1"/>
                  </a:solidFill>
                </a:rPr>
                <a:t>)</a:t>
              </a:r>
            </a:p>
          </p:txBody>
        </p:sp>
        <p:grpSp>
          <p:nvGrpSpPr>
            <p:cNvPr id="47" name="Group 1">
              <a:extLst>
                <a:ext uri="{FF2B5EF4-FFF2-40B4-BE49-F238E27FC236}">
                  <a16:creationId xmlns:a16="http://schemas.microsoft.com/office/drawing/2014/main" id="{C5283057-ED65-4301-8060-2D5BA2446DBE}"/>
                </a:ext>
              </a:extLst>
            </p:cNvPr>
            <p:cNvGrpSpPr/>
            <p:nvPr/>
          </p:nvGrpSpPr>
          <p:grpSpPr>
            <a:xfrm>
              <a:off x="3096591" y="3885057"/>
              <a:ext cx="2916649" cy="552450"/>
              <a:chOff x="3096591" y="3885057"/>
              <a:chExt cx="2916649" cy="552450"/>
            </a:xfrm>
          </p:grpSpPr>
          <p:sp>
            <p:nvSpPr>
              <p:cNvPr id="48" name="Freeform: Shape 3">
                <a:extLst>
                  <a:ext uri="{FF2B5EF4-FFF2-40B4-BE49-F238E27FC236}">
                    <a16:creationId xmlns:a16="http://schemas.microsoft.com/office/drawing/2014/main" id="{9F54DC13-9338-4C3D-9A8F-EC3F4136AC9D}"/>
                  </a:ext>
                </a:extLst>
              </p:cNvPr>
              <p:cNvSpPr/>
              <p:nvPr/>
            </p:nvSpPr>
            <p:spPr>
              <a:xfrm>
                <a:off x="3096591" y="3885057"/>
                <a:ext cx="2916649"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49" name="TextBox 30">
                <a:extLst>
                  <a:ext uri="{FF2B5EF4-FFF2-40B4-BE49-F238E27FC236}">
                    <a16:creationId xmlns:a16="http://schemas.microsoft.com/office/drawing/2014/main" id="{0F49E296-6345-4944-A02F-2E2B856EAC83}"/>
                  </a:ext>
                </a:extLst>
              </p:cNvPr>
              <p:cNvSpPr txBox="1"/>
              <p:nvPr/>
            </p:nvSpPr>
            <p:spPr>
              <a:xfrm>
                <a:off x="3527059" y="3992005"/>
                <a:ext cx="1865902" cy="338554"/>
              </a:xfrm>
              <a:prstGeom prst="rect">
                <a:avLst/>
              </a:prstGeom>
              <a:noFill/>
            </p:spPr>
            <p:txBody>
              <a:bodyPr wrap="square" rtlCol="0">
                <a:spAutoFit/>
              </a:bodyPr>
              <a:lstStyle/>
              <a:p>
                <a:r>
                  <a:rPr lang="en-US" sz="1600" dirty="0">
                    <a:solidFill>
                      <a:schemeClr val="accent1"/>
                    </a:solidFill>
                  </a:rPr>
                  <a:t>Azimuthal angle</a:t>
                </a:r>
              </a:p>
            </p:txBody>
          </p:sp>
        </p:grpSp>
      </p:grpSp>
      <p:sp>
        <p:nvSpPr>
          <p:cNvPr id="50" name="Freeform: Shape 22">
            <a:extLst>
              <a:ext uri="{FF2B5EF4-FFF2-40B4-BE49-F238E27FC236}">
                <a16:creationId xmlns:a16="http://schemas.microsoft.com/office/drawing/2014/main" id="{8660F374-5EA7-4452-B8FD-5A19EBB17421}"/>
              </a:ext>
            </a:extLst>
          </p:cNvPr>
          <p:cNvSpPr/>
          <p:nvPr/>
        </p:nvSpPr>
        <p:spPr>
          <a:xfrm>
            <a:off x="628701" y="487565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4914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childTnLst>
                          </p:cTn>
                        </p:par>
                        <p:par>
                          <p:cTn id="75" fill="hold">
                            <p:stCondLst>
                              <p:cond delay="500"/>
                            </p:stCondLst>
                            <p:childTnLst>
                              <p:par>
                                <p:cTn id="76" presetID="2" presetClass="entr" presetSubtype="8" decel="100000"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1000" fill="hold"/>
                                        <p:tgtEl>
                                          <p:spTgt spid="22"/>
                                        </p:tgtEl>
                                        <p:attrNameLst>
                                          <p:attrName>ppt_x</p:attrName>
                                        </p:attrNameLst>
                                      </p:cBhvr>
                                      <p:tavLst>
                                        <p:tav tm="0">
                                          <p:val>
                                            <p:strVal val="0-#ppt_w/2"/>
                                          </p:val>
                                        </p:tav>
                                        <p:tav tm="100000">
                                          <p:val>
                                            <p:strVal val="#ppt_x"/>
                                          </p:val>
                                        </p:tav>
                                      </p:tavLst>
                                    </p:anim>
                                    <p:anim calcmode="lin" valueType="num">
                                      <p:cBhvr additive="base">
                                        <p:cTn id="79"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childTnLst>
                          </p:cTn>
                        </p:par>
                        <p:par>
                          <p:cTn id="87" fill="hold">
                            <p:stCondLst>
                              <p:cond delay="500"/>
                            </p:stCondLst>
                            <p:childTnLst>
                              <p:par>
                                <p:cTn id="88" presetID="2" presetClass="entr" presetSubtype="8" decel="100000" fill="hold" nodeType="after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1000" fill="hold"/>
                                        <p:tgtEl>
                                          <p:spTgt spid="26"/>
                                        </p:tgtEl>
                                        <p:attrNameLst>
                                          <p:attrName>ppt_x</p:attrName>
                                        </p:attrNameLst>
                                      </p:cBhvr>
                                      <p:tavLst>
                                        <p:tav tm="0">
                                          <p:val>
                                            <p:strVal val="0-#ppt_w/2"/>
                                          </p:val>
                                        </p:tav>
                                        <p:tav tm="100000">
                                          <p:val>
                                            <p:strVal val="#ppt_x"/>
                                          </p:val>
                                        </p:tav>
                                      </p:tavLst>
                                    </p:anim>
                                    <p:anim calcmode="lin" valueType="num">
                                      <p:cBhvr additive="base">
                                        <p:cTn id="91"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p:cTn id="96" dur="500" fill="hold"/>
                                        <p:tgtEl>
                                          <p:spTgt spid="25"/>
                                        </p:tgtEl>
                                        <p:attrNameLst>
                                          <p:attrName>ppt_w</p:attrName>
                                        </p:attrNameLst>
                                      </p:cBhvr>
                                      <p:tavLst>
                                        <p:tav tm="0">
                                          <p:val>
                                            <p:fltVal val="0"/>
                                          </p:val>
                                        </p:tav>
                                        <p:tav tm="100000">
                                          <p:val>
                                            <p:strVal val="#ppt_w"/>
                                          </p:val>
                                        </p:tav>
                                      </p:tavLst>
                                    </p:anim>
                                    <p:anim calcmode="lin" valueType="num">
                                      <p:cBhvr>
                                        <p:cTn id="97" dur="500" fill="hold"/>
                                        <p:tgtEl>
                                          <p:spTgt spid="25"/>
                                        </p:tgtEl>
                                        <p:attrNameLst>
                                          <p:attrName>ppt_h</p:attrName>
                                        </p:attrNameLst>
                                      </p:cBhvr>
                                      <p:tavLst>
                                        <p:tav tm="0">
                                          <p:val>
                                            <p:fltVal val="0"/>
                                          </p:val>
                                        </p:tav>
                                        <p:tav tm="100000">
                                          <p:val>
                                            <p:strVal val="#ppt_h"/>
                                          </p:val>
                                        </p:tav>
                                      </p:tavLst>
                                    </p:anim>
                                    <p:animEffect transition="in" filter="fade">
                                      <p:cBhvr>
                                        <p:cTn id="98" dur="500"/>
                                        <p:tgtEl>
                                          <p:spTgt spid="25"/>
                                        </p:tgtEl>
                                      </p:cBhvr>
                                    </p:animEffect>
                                  </p:childTnLst>
                                </p:cTn>
                              </p:par>
                            </p:childTnLst>
                          </p:cTn>
                        </p:par>
                        <p:par>
                          <p:cTn id="99" fill="hold">
                            <p:stCondLst>
                              <p:cond delay="500"/>
                            </p:stCondLst>
                            <p:childTnLst>
                              <p:par>
                                <p:cTn id="100" presetID="2" presetClass="entr" presetSubtype="8" decel="100000" fill="hold" nodeType="after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additive="base">
                                        <p:cTn id="102" dur="1000" fill="hold"/>
                                        <p:tgtEl>
                                          <p:spTgt spid="27"/>
                                        </p:tgtEl>
                                        <p:attrNameLst>
                                          <p:attrName>ppt_x</p:attrName>
                                        </p:attrNameLst>
                                      </p:cBhvr>
                                      <p:tavLst>
                                        <p:tav tm="0">
                                          <p:val>
                                            <p:strVal val="0-#ppt_w/2"/>
                                          </p:val>
                                        </p:tav>
                                        <p:tav tm="100000">
                                          <p:val>
                                            <p:strVal val="#ppt_x"/>
                                          </p:val>
                                        </p:tav>
                                      </p:tavLst>
                                    </p:anim>
                                    <p:anim calcmode="lin" valueType="num">
                                      <p:cBhvr additive="base">
                                        <p:cTn id="103"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50"/>
                                        </p:tgtEl>
                                        <p:attrNameLst>
                                          <p:attrName>style.visibility</p:attrName>
                                        </p:attrNameLst>
                                      </p:cBhvr>
                                      <p:to>
                                        <p:strVal val="visible"/>
                                      </p:to>
                                    </p:set>
                                    <p:anim calcmode="lin" valueType="num">
                                      <p:cBhvr>
                                        <p:cTn id="108" dur="500" fill="hold"/>
                                        <p:tgtEl>
                                          <p:spTgt spid="50"/>
                                        </p:tgtEl>
                                        <p:attrNameLst>
                                          <p:attrName>ppt_w</p:attrName>
                                        </p:attrNameLst>
                                      </p:cBhvr>
                                      <p:tavLst>
                                        <p:tav tm="0">
                                          <p:val>
                                            <p:fltVal val="0"/>
                                          </p:val>
                                        </p:tav>
                                        <p:tav tm="100000">
                                          <p:val>
                                            <p:strVal val="#ppt_w"/>
                                          </p:val>
                                        </p:tav>
                                      </p:tavLst>
                                    </p:anim>
                                    <p:anim calcmode="lin" valueType="num">
                                      <p:cBhvr>
                                        <p:cTn id="109" dur="500" fill="hold"/>
                                        <p:tgtEl>
                                          <p:spTgt spid="50"/>
                                        </p:tgtEl>
                                        <p:attrNameLst>
                                          <p:attrName>ppt_h</p:attrName>
                                        </p:attrNameLst>
                                      </p:cBhvr>
                                      <p:tavLst>
                                        <p:tav tm="0">
                                          <p:val>
                                            <p:fltVal val="0"/>
                                          </p:val>
                                        </p:tav>
                                        <p:tav tm="100000">
                                          <p:val>
                                            <p:strVal val="#ppt_h"/>
                                          </p:val>
                                        </p:tav>
                                      </p:tavLst>
                                    </p:anim>
                                    <p:animEffect transition="in" filter="fade">
                                      <p:cBhvr>
                                        <p:cTn id="110" dur="500"/>
                                        <p:tgtEl>
                                          <p:spTgt spid="50"/>
                                        </p:tgtEl>
                                      </p:cBhvr>
                                    </p:animEffect>
                                  </p:childTnLst>
                                </p:cTn>
                              </p:par>
                            </p:childTnLst>
                          </p:cTn>
                        </p:par>
                        <p:par>
                          <p:cTn id="111" fill="hold">
                            <p:stCondLst>
                              <p:cond delay="500"/>
                            </p:stCondLst>
                            <p:childTnLst>
                              <p:par>
                                <p:cTn id="112" presetID="2" presetClass="entr" presetSubtype="8" decel="100000" fill="hold" nodeType="afterEffect">
                                  <p:stCondLst>
                                    <p:cond delay="0"/>
                                  </p:stCondLst>
                                  <p:childTnLst>
                                    <p:set>
                                      <p:cBhvr>
                                        <p:cTn id="113" dur="1" fill="hold">
                                          <p:stCondLst>
                                            <p:cond delay="0"/>
                                          </p:stCondLst>
                                        </p:cTn>
                                        <p:tgtEl>
                                          <p:spTgt spid="44"/>
                                        </p:tgtEl>
                                        <p:attrNameLst>
                                          <p:attrName>style.visibility</p:attrName>
                                        </p:attrNameLst>
                                      </p:cBhvr>
                                      <p:to>
                                        <p:strVal val="visible"/>
                                      </p:to>
                                    </p:set>
                                    <p:anim calcmode="lin" valueType="num">
                                      <p:cBhvr additive="base">
                                        <p:cTn id="114" dur="1000" fill="hold"/>
                                        <p:tgtEl>
                                          <p:spTgt spid="44"/>
                                        </p:tgtEl>
                                        <p:attrNameLst>
                                          <p:attrName>ppt_x</p:attrName>
                                        </p:attrNameLst>
                                      </p:cBhvr>
                                      <p:tavLst>
                                        <p:tav tm="0">
                                          <p:val>
                                            <p:strVal val="0-#ppt_w/2"/>
                                          </p:val>
                                        </p:tav>
                                        <p:tav tm="100000">
                                          <p:val>
                                            <p:strVal val="#ppt_x"/>
                                          </p:val>
                                        </p:tav>
                                      </p:tavLst>
                                    </p:anim>
                                    <p:anim calcmode="lin" valueType="num">
                                      <p:cBhvr additive="base">
                                        <p:cTn id="115"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P spid="36" grpId="0"/>
      <p:bldP spid="37" grpId="0" build="p"/>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E43446E-4A5E-4956-BF2E-CAF34DFD20E4}"/>
              </a:ext>
            </a:extLst>
          </p:cNvPr>
          <p:cNvGrpSpPr/>
          <p:nvPr/>
        </p:nvGrpSpPr>
        <p:grpSpPr>
          <a:xfrm>
            <a:off x="898733" y="2402462"/>
            <a:ext cx="8494343" cy="552450"/>
            <a:chOff x="910303" y="3885057"/>
            <a:chExt cx="5828212" cy="552450"/>
          </a:xfrm>
        </p:grpSpPr>
        <p:sp>
          <p:nvSpPr>
            <p:cNvPr id="7" name="Freeform: Shape 6">
              <a:extLst>
                <a:ext uri="{FF2B5EF4-FFF2-40B4-BE49-F238E27FC236}">
                  <a16:creationId xmlns:a16="http://schemas.microsoft.com/office/drawing/2014/main" id="{54D9847C-42E9-4BBC-852F-E7C1BDE67DBD}"/>
                </a:ext>
              </a:extLst>
            </p:cNvPr>
            <p:cNvSpPr/>
            <p:nvPr/>
          </p:nvSpPr>
          <p:spPr>
            <a:xfrm>
              <a:off x="910303" y="3885057"/>
              <a:ext cx="2234386"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0" name="TextBox 29">
              <a:extLst>
                <a:ext uri="{FF2B5EF4-FFF2-40B4-BE49-F238E27FC236}">
                  <a16:creationId xmlns:a16="http://schemas.microsoft.com/office/drawing/2014/main" id="{11CD841D-586C-4524-A530-7025D4185C2B}"/>
                </a:ext>
              </a:extLst>
            </p:cNvPr>
            <p:cNvSpPr txBox="1"/>
            <p:nvPr/>
          </p:nvSpPr>
          <p:spPr>
            <a:xfrm>
              <a:off x="1156399" y="3986888"/>
              <a:ext cx="1988290" cy="400110"/>
            </a:xfrm>
            <a:prstGeom prst="rect">
              <a:avLst/>
            </a:prstGeom>
            <a:noFill/>
          </p:spPr>
          <p:txBody>
            <a:bodyPr wrap="square" rtlCol="0">
              <a:spAutoFit/>
            </a:bodyPr>
            <a:lstStyle/>
            <a:p>
              <a:r>
                <a:rPr lang="en-US" sz="2000" b="1" dirty="0" err="1">
                  <a:solidFill>
                    <a:schemeClr val="accent2"/>
                  </a:solidFill>
                </a:rPr>
                <a:t>lat</a:t>
              </a:r>
              <a:r>
                <a:rPr lang="en-US" sz="2000" b="1" dirty="0">
                  <a:solidFill>
                    <a:schemeClr val="accent2"/>
                  </a:solidFill>
                </a:rPr>
                <a:t> =</a:t>
              </a:r>
              <a:r>
                <a:rPr lang="en-US" sz="2000" b="1" dirty="0">
                  <a:solidFill>
                    <a:schemeClr val="accent1"/>
                  </a:solidFill>
                </a:rPr>
                <a:t> </a:t>
              </a:r>
              <a:r>
                <a:rPr lang="pt-BR" sz="2000" b="1" dirty="0">
                  <a:solidFill>
                    <a:schemeClr val="accent1"/>
                  </a:solidFill>
                </a:rPr>
                <a:t>math.degrees(theta) </a:t>
              </a:r>
              <a:endParaRPr lang="en-US" sz="2000" b="1" dirty="0">
                <a:solidFill>
                  <a:schemeClr val="accent1"/>
                </a:solidFill>
              </a:endParaRPr>
            </a:p>
          </p:txBody>
        </p:sp>
        <p:grpSp>
          <p:nvGrpSpPr>
            <p:cNvPr id="2" name="Group 1">
              <a:extLst>
                <a:ext uri="{FF2B5EF4-FFF2-40B4-BE49-F238E27FC236}">
                  <a16:creationId xmlns:a16="http://schemas.microsoft.com/office/drawing/2014/main" id="{8D0B9844-7712-4B92-8C36-17A633F957EF}"/>
                </a:ext>
              </a:extLst>
            </p:cNvPr>
            <p:cNvGrpSpPr/>
            <p:nvPr/>
          </p:nvGrpSpPr>
          <p:grpSpPr>
            <a:xfrm>
              <a:off x="3281932" y="3885057"/>
              <a:ext cx="3456583" cy="552450"/>
              <a:chOff x="3281932" y="3885057"/>
              <a:chExt cx="3456583" cy="552450"/>
            </a:xfrm>
          </p:grpSpPr>
          <p:sp>
            <p:nvSpPr>
              <p:cNvPr id="4" name="Freeform: Shape 3">
                <a:extLst>
                  <a:ext uri="{FF2B5EF4-FFF2-40B4-BE49-F238E27FC236}">
                    <a16:creationId xmlns:a16="http://schemas.microsoft.com/office/drawing/2014/main" id="{9040FB27-1B70-4463-A1AE-BA10636CA8BB}"/>
                  </a:ext>
                </a:extLst>
              </p:cNvPr>
              <p:cNvSpPr/>
              <p:nvPr/>
            </p:nvSpPr>
            <p:spPr>
              <a:xfrm>
                <a:off x="3281932" y="3885057"/>
                <a:ext cx="3377376"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1" name="TextBox 30">
                <a:extLst>
                  <a:ext uri="{FF2B5EF4-FFF2-40B4-BE49-F238E27FC236}">
                    <a16:creationId xmlns:a16="http://schemas.microsoft.com/office/drawing/2014/main" id="{0B4471DF-4DF6-4C69-B164-4C87486FD5D2}"/>
                  </a:ext>
                </a:extLst>
              </p:cNvPr>
              <p:cNvSpPr txBox="1"/>
              <p:nvPr/>
            </p:nvSpPr>
            <p:spPr>
              <a:xfrm>
                <a:off x="3426403" y="3998459"/>
                <a:ext cx="3312112" cy="338554"/>
              </a:xfrm>
              <a:prstGeom prst="rect">
                <a:avLst/>
              </a:prstGeom>
              <a:noFill/>
            </p:spPr>
            <p:txBody>
              <a:bodyPr wrap="square" rtlCol="0">
                <a:spAutoFit/>
              </a:bodyPr>
              <a:lstStyle/>
              <a:p>
                <a:r>
                  <a:rPr lang="en-GB" sz="1600" dirty="0">
                    <a:solidFill>
                      <a:schemeClr val="accent1"/>
                    </a:solidFill>
                  </a:rPr>
                  <a:t>latitude is the 90deg - zenith angle in range [-90°;90°]</a:t>
                </a:r>
                <a:endParaRPr lang="en-US" sz="1600" dirty="0">
                  <a:solidFill>
                    <a:schemeClr val="accent1"/>
                  </a:solidFill>
                </a:endParaRPr>
              </a:p>
            </p:txBody>
          </p:sp>
        </p:grpSp>
      </p:grpSp>
      <p:grpSp>
        <p:nvGrpSpPr>
          <p:cNvPr id="26" name="Group 25">
            <a:extLst>
              <a:ext uri="{FF2B5EF4-FFF2-40B4-BE49-F238E27FC236}">
                <a16:creationId xmlns:a16="http://schemas.microsoft.com/office/drawing/2014/main" id="{6F288D9F-A7BD-40DA-A632-F0739A8265C1}"/>
              </a:ext>
            </a:extLst>
          </p:cNvPr>
          <p:cNvGrpSpPr/>
          <p:nvPr/>
        </p:nvGrpSpPr>
        <p:grpSpPr>
          <a:xfrm>
            <a:off x="866452" y="3241427"/>
            <a:ext cx="8523252" cy="552450"/>
            <a:chOff x="910305" y="4887182"/>
            <a:chExt cx="5986805" cy="552450"/>
          </a:xfrm>
        </p:grpSpPr>
        <p:sp>
          <p:nvSpPr>
            <p:cNvPr id="8" name="Freeform: Shape 7">
              <a:extLst>
                <a:ext uri="{FF2B5EF4-FFF2-40B4-BE49-F238E27FC236}">
                  <a16:creationId xmlns:a16="http://schemas.microsoft.com/office/drawing/2014/main" id="{9774C7B9-8685-4007-9C8E-385767B5BF3C}"/>
                </a:ext>
              </a:extLst>
            </p:cNvPr>
            <p:cNvSpPr/>
            <p:nvPr/>
          </p:nvSpPr>
          <p:spPr>
            <a:xfrm>
              <a:off x="910305" y="4887182"/>
              <a:ext cx="2284094" cy="552450"/>
            </a:xfrm>
            <a:custGeom>
              <a:avLst/>
              <a:gdLst>
                <a:gd name="connsiteX0" fmla="*/ 14288 w 2105025"/>
                <a:gd name="connsiteY0" fmla="*/ 545783 h 552450"/>
                <a:gd name="connsiteX1" fmla="*/ 2013585 w 2105025"/>
                <a:gd name="connsiteY1" fmla="*/ 545783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3"/>
                  </a:moveTo>
                  <a:lnTo>
                    <a:pt x="2013585" y="545783"/>
                  </a:lnTo>
                  <a:cubicBezTo>
                    <a:pt x="2059781" y="545783"/>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2" name="TextBox 31">
              <a:extLst>
                <a:ext uri="{FF2B5EF4-FFF2-40B4-BE49-F238E27FC236}">
                  <a16:creationId xmlns:a16="http://schemas.microsoft.com/office/drawing/2014/main" id="{B62D3237-CAF3-4494-8775-C775AF3042FE}"/>
                </a:ext>
              </a:extLst>
            </p:cNvPr>
            <p:cNvSpPr txBox="1"/>
            <p:nvPr/>
          </p:nvSpPr>
          <p:spPr>
            <a:xfrm>
              <a:off x="1178474" y="4995456"/>
              <a:ext cx="2082549" cy="400110"/>
            </a:xfrm>
            <a:prstGeom prst="rect">
              <a:avLst/>
            </a:prstGeom>
            <a:noFill/>
          </p:spPr>
          <p:txBody>
            <a:bodyPr wrap="square" rtlCol="0">
              <a:spAutoFit/>
            </a:bodyPr>
            <a:lstStyle/>
            <a:p>
              <a:r>
                <a:rPr lang="en-US" sz="2000" b="1" dirty="0" err="1">
                  <a:solidFill>
                    <a:schemeClr val="accent2"/>
                  </a:solidFill>
                </a:rPr>
                <a:t>lon</a:t>
              </a:r>
              <a:r>
                <a:rPr lang="en-US" sz="2000" b="1" dirty="0">
                  <a:solidFill>
                    <a:schemeClr val="accent2"/>
                  </a:solidFill>
                </a:rPr>
                <a:t> = </a:t>
              </a:r>
              <a:r>
                <a:rPr lang="en-US" sz="2000" b="1" dirty="0">
                  <a:solidFill>
                    <a:schemeClr val="accent1"/>
                  </a:solidFill>
                </a:rPr>
                <a:t> </a:t>
              </a:r>
              <a:r>
                <a:rPr lang="en-US" sz="2000" b="1" dirty="0" err="1">
                  <a:solidFill>
                    <a:schemeClr val="accent1"/>
                  </a:solidFill>
                </a:rPr>
                <a:t>math.degrees</a:t>
              </a:r>
              <a:r>
                <a:rPr lang="en-US" sz="2000" b="1" dirty="0">
                  <a:solidFill>
                    <a:schemeClr val="accent1"/>
                  </a:solidFill>
                </a:rPr>
                <a:t>(phi)</a:t>
              </a:r>
            </a:p>
          </p:txBody>
        </p:sp>
        <p:grpSp>
          <p:nvGrpSpPr>
            <p:cNvPr id="3" name="Group 2">
              <a:extLst>
                <a:ext uri="{FF2B5EF4-FFF2-40B4-BE49-F238E27FC236}">
                  <a16:creationId xmlns:a16="http://schemas.microsoft.com/office/drawing/2014/main" id="{3D7C5948-B8F1-4647-99C3-0AF6EDE16F9A}"/>
                </a:ext>
              </a:extLst>
            </p:cNvPr>
            <p:cNvGrpSpPr/>
            <p:nvPr/>
          </p:nvGrpSpPr>
          <p:grpSpPr>
            <a:xfrm>
              <a:off x="3326693" y="4887182"/>
              <a:ext cx="3570417" cy="552450"/>
              <a:chOff x="3326693" y="4887182"/>
              <a:chExt cx="3570417" cy="552450"/>
            </a:xfrm>
          </p:grpSpPr>
          <p:sp>
            <p:nvSpPr>
              <p:cNvPr id="5" name="Freeform: Shape 4">
                <a:extLst>
                  <a:ext uri="{FF2B5EF4-FFF2-40B4-BE49-F238E27FC236}">
                    <a16:creationId xmlns:a16="http://schemas.microsoft.com/office/drawing/2014/main" id="{85C1B9BB-9A3B-45E7-9A6B-C8E004FD3222}"/>
                  </a:ext>
                </a:extLst>
              </p:cNvPr>
              <p:cNvSpPr/>
              <p:nvPr/>
            </p:nvSpPr>
            <p:spPr>
              <a:xfrm>
                <a:off x="3326693" y="4887182"/>
                <a:ext cx="3491699" cy="552450"/>
              </a:xfrm>
              <a:custGeom>
                <a:avLst/>
                <a:gdLst>
                  <a:gd name="connsiteX0" fmla="*/ 2097310 w 2105025"/>
                  <a:gd name="connsiteY0" fmla="*/ 545783 h 552450"/>
                  <a:gd name="connsiteX1" fmla="*/ 98012 w 2105025"/>
                  <a:gd name="connsiteY1" fmla="*/ 545783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3"/>
                    </a:moveTo>
                    <a:lnTo>
                      <a:pt x="98012" y="545783"/>
                    </a:lnTo>
                    <a:cubicBezTo>
                      <a:pt x="51816" y="545783"/>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3" name="TextBox 32">
                <a:extLst>
                  <a:ext uri="{FF2B5EF4-FFF2-40B4-BE49-F238E27FC236}">
                    <a16:creationId xmlns:a16="http://schemas.microsoft.com/office/drawing/2014/main" id="{4A884B9E-2B34-4748-9191-608F15B7E575}"/>
                  </a:ext>
                </a:extLst>
              </p:cNvPr>
              <p:cNvSpPr txBox="1"/>
              <p:nvPr/>
            </p:nvSpPr>
            <p:spPr>
              <a:xfrm>
                <a:off x="3506410" y="5014910"/>
                <a:ext cx="3390700" cy="338554"/>
              </a:xfrm>
              <a:prstGeom prst="rect">
                <a:avLst/>
              </a:prstGeom>
              <a:noFill/>
            </p:spPr>
            <p:txBody>
              <a:bodyPr wrap="square" rtlCol="0">
                <a:spAutoFit/>
              </a:bodyPr>
              <a:lstStyle/>
              <a:p>
                <a:r>
                  <a:rPr lang="en-GB" sz="1600" dirty="0">
                    <a:solidFill>
                      <a:schemeClr val="accent1"/>
                    </a:solidFill>
                  </a:rPr>
                  <a:t>longitude is the azimuthal angle in range [-180°;180°] </a:t>
                </a:r>
                <a:endParaRPr lang="en-US" sz="1600" dirty="0">
                  <a:solidFill>
                    <a:schemeClr val="accent1"/>
                  </a:solidFill>
                </a:endParaRPr>
              </a:p>
            </p:txBody>
          </p:sp>
        </p:grpSp>
      </p:grpSp>
      <p:grpSp>
        <p:nvGrpSpPr>
          <p:cNvPr id="27" name="Group 26">
            <a:extLst>
              <a:ext uri="{FF2B5EF4-FFF2-40B4-BE49-F238E27FC236}">
                <a16:creationId xmlns:a16="http://schemas.microsoft.com/office/drawing/2014/main" id="{50BFB48E-DEF3-40D7-BE9C-0EB6238991E6}"/>
              </a:ext>
            </a:extLst>
          </p:cNvPr>
          <p:cNvGrpSpPr/>
          <p:nvPr/>
        </p:nvGrpSpPr>
        <p:grpSpPr>
          <a:xfrm>
            <a:off x="866454" y="4060891"/>
            <a:ext cx="7492543" cy="552450"/>
            <a:chOff x="910304" y="5889402"/>
            <a:chExt cx="3614477" cy="552450"/>
          </a:xfrm>
        </p:grpSpPr>
        <p:sp>
          <p:nvSpPr>
            <p:cNvPr id="9" name="Freeform: Shape 8">
              <a:extLst>
                <a:ext uri="{FF2B5EF4-FFF2-40B4-BE49-F238E27FC236}">
                  <a16:creationId xmlns:a16="http://schemas.microsoft.com/office/drawing/2014/main" id="{3DB275AE-8902-4111-9140-714A87EBEF27}"/>
                </a:ext>
              </a:extLst>
            </p:cNvPr>
            <p:cNvSpPr/>
            <p:nvPr/>
          </p:nvSpPr>
          <p:spPr>
            <a:xfrm>
              <a:off x="910304" y="5889402"/>
              <a:ext cx="1054975"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3 h 552450"/>
                <a:gd name="connsiteX5" fmla="*/ 2097310 w 2105025"/>
                <a:gd name="connsiteY5" fmla="*/ 105633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3"/>
                  </a:lnTo>
                  <a:lnTo>
                    <a:pt x="2097310" y="105633"/>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4" name="TextBox 33">
              <a:extLst>
                <a:ext uri="{FF2B5EF4-FFF2-40B4-BE49-F238E27FC236}">
                  <a16:creationId xmlns:a16="http://schemas.microsoft.com/office/drawing/2014/main" id="{6381D81F-0B29-41E9-B314-52C0BBCDEBB3}"/>
                </a:ext>
              </a:extLst>
            </p:cNvPr>
            <p:cNvSpPr txBox="1"/>
            <p:nvPr/>
          </p:nvSpPr>
          <p:spPr>
            <a:xfrm>
              <a:off x="1097784" y="5992173"/>
              <a:ext cx="1517149" cy="400110"/>
            </a:xfrm>
            <a:prstGeom prst="rect">
              <a:avLst/>
            </a:prstGeom>
            <a:noFill/>
          </p:spPr>
          <p:txBody>
            <a:bodyPr wrap="square" rtlCol="0">
              <a:spAutoFit/>
            </a:bodyPr>
            <a:lstStyle/>
            <a:p>
              <a:r>
                <a:rPr lang="en-US" sz="2000" b="1" dirty="0">
                  <a:solidFill>
                    <a:schemeClr val="accent2"/>
                  </a:solidFill>
                </a:rPr>
                <a:t>return</a:t>
              </a:r>
              <a:r>
                <a:rPr lang="en-US" sz="2000" b="1" dirty="0">
                  <a:solidFill>
                    <a:schemeClr val="accent1"/>
                  </a:solidFill>
                </a:rPr>
                <a:t> [</a:t>
              </a:r>
              <a:r>
                <a:rPr lang="en-US" sz="2000" b="1" dirty="0" err="1">
                  <a:solidFill>
                    <a:schemeClr val="accent1"/>
                  </a:solidFill>
                </a:rPr>
                <a:t>lat,lon</a:t>
              </a:r>
              <a:r>
                <a:rPr lang="en-US" sz="2000" b="1" dirty="0">
                  <a:solidFill>
                    <a:schemeClr val="accent1"/>
                  </a:solidFill>
                </a:rPr>
                <a:t>]</a:t>
              </a:r>
            </a:p>
          </p:txBody>
        </p:sp>
        <p:grpSp>
          <p:nvGrpSpPr>
            <p:cNvPr id="21" name="Group 20">
              <a:extLst>
                <a:ext uri="{FF2B5EF4-FFF2-40B4-BE49-F238E27FC236}">
                  <a16:creationId xmlns:a16="http://schemas.microsoft.com/office/drawing/2014/main" id="{A251C7BE-989A-49A1-80D2-5BC857242A06}"/>
                </a:ext>
              </a:extLst>
            </p:cNvPr>
            <p:cNvGrpSpPr/>
            <p:nvPr/>
          </p:nvGrpSpPr>
          <p:grpSpPr>
            <a:xfrm>
              <a:off x="2018117" y="5889402"/>
              <a:ext cx="2506664" cy="552450"/>
              <a:chOff x="2018117" y="5889402"/>
              <a:chExt cx="2506664" cy="552450"/>
            </a:xfrm>
          </p:grpSpPr>
          <p:sp>
            <p:nvSpPr>
              <p:cNvPr id="6" name="Freeform: Shape 5">
                <a:extLst>
                  <a:ext uri="{FF2B5EF4-FFF2-40B4-BE49-F238E27FC236}">
                    <a16:creationId xmlns:a16="http://schemas.microsoft.com/office/drawing/2014/main" id="{AFD47512-6BF8-4B1A-8696-7C645FC57964}"/>
                  </a:ext>
                </a:extLst>
              </p:cNvPr>
              <p:cNvSpPr/>
              <p:nvPr/>
            </p:nvSpPr>
            <p:spPr>
              <a:xfrm>
                <a:off x="2018117" y="5889402"/>
                <a:ext cx="2423139" cy="552450"/>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3 h 552450"/>
                  <a:gd name="connsiteX5" fmla="*/ 14288 w 2105025"/>
                  <a:gd name="connsiteY5" fmla="*/ 105633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3"/>
                    </a:lnTo>
                    <a:lnTo>
                      <a:pt x="14288" y="105633"/>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5" name="TextBox 34">
                <a:extLst>
                  <a:ext uri="{FF2B5EF4-FFF2-40B4-BE49-F238E27FC236}">
                    <a16:creationId xmlns:a16="http://schemas.microsoft.com/office/drawing/2014/main" id="{3DCC2702-7084-4940-BDA2-E70DCFF5A799}"/>
                  </a:ext>
                </a:extLst>
              </p:cNvPr>
              <p:cNvSpPr txBox="1"/>
              <p:nvPr/>
            </p:nvSpPr>
            <p:spPr>
              <a:xfrm>
                <a:off x="2137114" y="6012754"/>
                <a:ext cx="2387667" cy="338554"/>
              </a:xfrm>
              <a:prstGeom prst="rect">
                <a:avLst/>
              </a:prstGeom>
              <a:noFill/>
            </p:spPr>
            <p:txBody>
              <a:bodyPr wrap="square" rtlCol="0">
                <a:spAutoFit/>
              </a:bodyPr>
              <a:lstStyle/>
              <a:p>
                <a:r>
                  <a:rPr lang="en-US" sz="1600" dirty="0">
                    <a:solidFill>
                      <a:schemeClr val="accent1"/>
                    </a:solidFill>
                  </a:rPr>
                  <a:t>Output of </a:t>
                </a:r>
                <a:r>
                  <a:rPr lang="en-US" sz="1600" dirty="0" err="1">
                    <a:solidFill>
                      <a:schemeClr val="accent1"/>
                    </a:solidFill>
                  </a:rPr>
                  <a:t>xyz_to_latlon</a:t>
                </a:r>
                <a:r>
                  <a:rPr lang="en-US" sz="1600" dirty="0">
                    <a:solidFill>
                      <a:schemeClr val="accent1"/>
                    </a:solidFill>
                  </a:rPr>
                  <a:t> function  as </a:t>
                </a:r>
                <a:r>
                  <a:rPr lang="en-US" sz="1600" dirty="0" err="1">
                    <a:solidFill>
                      <a:schemeClr val="accent1"/>
                    </a:solidFill>
                  </a:rPr>
                  <a:t>latitude,longitude</a:t>
                </a:r>
                <a:endParaRPr lang="en-US" sz="1600" dirty="0">
                  <a:solidFill>
                    <a:schemeClr val="accent1"/>
                  </a:solidFill>
                </a:endParaRPr>
              </a:p>
            </p:txBody>
          </p:sp>
        </p:grpSp>
      </p:grpSp>
      <p:sp>
        <p:nvSpPr>
          <p:cNvPr id="28" name="Rectangle 27">
            <a:extLst>
              <a:ext uri="{FF2B5EF4-FFF2-40B4-BE49-F238E27FC236}">
                <a16:creationId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10983132" y="458878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11424794" y="14554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8210949" y="19186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9730169" y="527570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9873470" y="4249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11424794" y="579004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529ECA7-35D4-4A0A-8532-35D1ABE96045}"/>
              </a:ext>
            </a:extLst>
          </p:cNvPr>
          <p:cNvSpPr/>
          <p:nvPr/>
        </p:nvSpPr>
        <p:spPr>
          <a:xfrm>
            <a:off x="698708" y="250452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190850-05B3-4A87-9267-6C1BCEE356B6}"/>
              </a:ext>
            </a:extLst>
          </p:cNvPr>
          <p:cNvSpPr/>
          <p:nvPr/>
        </p:nvSpPr>
        <p:spPr>
          <a:xfrm>
            <a:off x="679954" y="3320770"/>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665FF0F-5EA8-46C7-B637-B4EFC3674FAB}"/>
              </a:ext>
            </a:extLst>
          </p:cNvPr>
          <p:cNvSpPr/>
          <p:nvPr/>
        </p:nvSpPr>
        <p:spPr>
          <a:xfrm>
            <a:off x="679954" y="414023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3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0"/>
                  <a:pt x="93841" y="7143"/>
                  <a:pt x="200787" y="7143"/>
                </a:cubicBezTo>
                <a:cubicBezTo>
                  <a:pt x="307733" y="7143"/>
                  <a:pt x="394430" y="93840"/>
                  <a:pt x="394430" y="200787"/>
                </a:cubicBezTo>
                <a:close/>
              </a:path>
            </a:pathLst>
          </a:custGeom>
          <a:solidFill>
            <a:srgbClr val="0A1931"/>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3FE6E448-681B-4502-BF91-3B95B236AE34}"/>
              </a:ext>
            </a:extLst>
          </p:cNvPr>
          <p:cNvSpPr txBox="1"/>
          <p:nvPr/>
        </p:nvSpPr>
        <p:spPr>
          <a:xfrm>
            <a:off x="542651" y="306168"/>
            <a:ext cx="7668298" cy="1323439"/>
          </a:xfrm>
          <a:prstGeom prst="rect">
            <a:avLst/>
          </a:prstGeom>
          <a:noFill/>
        </p:spPr>
        <p:txBody>
          <a:bodyPr wrap="square" rtlCol="0">
            <a:spAutoFit/>
          </a:bodyPr>
          <a:lstStyle/>
          <a:p>
            <a:r>
              <a:rPr lang="en-US" sz="4000" b="1" dirty="0">
                <a:solidFill>
                  <a:schemeClr val="accent2"/>
                </a:solidFill>
              </a:rPr>
              <a:t>Projected </a:t>
            </a:r>
            <a:r>
              <a:rPr lang="en-US" sz="4000" b="1" dirty="0"/>
              <a:t>to </a:t>
            </a:r>
            <a:endParaRPr lang="en-US" sz="4000" b="1" dirty="0">
              <a:solidFill>
                <a:schemeClr val="accent2"/>
              </a:solidFill>
            </a:endParaRPr>
          </a:p>
          <a:p>
            <a:r>
              <a:rPr lang="en-US" sz="4000" b="1" dirty="0">
                <a:solidFill>
                  <a:schemeClr val="accent2"/>
                </a:solidFill>
              </a:rPr>
              <a:t>Geographic</a:t>
            </a:r>
            <a:r>
              <a:rPr lang="en-US" sz="4000" b="1" dirty="0"/>
              <a:t> coordinates system</a:t>
            </a:r>
          </a:p>
        </p:txBody>
      </p:sp>
    </p:spTree>
    <p:extLst>
      <p:ext uri="{BB962C8B-B14F-4D97-AF65-F5344CB8AC3E}">
        <p14:creationId xmlns:p14="http://schemas.microsoft.com/office/powerpoint/2010/main" val="176261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par>
                          <p:cTn id="71" fill="hold">
                            <p:stCondLst>
                              <p:cond delay="500"/>
                            </p:stCondLst>
                            <p:childTnLst>
                              <p:par>
                                <p:cTn id="72" presetID="2" presetClass="entr" presetSubtype="8" decel="100000"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1000" fill="hold"/>
                                        <p:tgtEl>
                                          <p:spTgt spid="22"/>
                                        </p:tgtEl>
                                        <p:attrNameLst>
                                          <p:attrName>ppt_x</p:attrName>
                                        </p:attrNameLst>
                                      </p:cBhvr>
                                      <p:tavLst>
                                        <p:tav tm="0">
                                          <p:val>
                                            <p:strVal val="0-#ppt_w/2"/>
                                          </p:val>
                                        </p:tav>
                                        <p:tav tm="100000">
                                          <p:val>
                                            <p:strVal val="#ppt_x"/>
                                          </p:val>
                                        </p:tav>
                                      </p:tavLst>
                                    </p:anim>
                                    <p:anim calcmode="lin" valueType="num">
                                      <p:cBhvr additive="base">
                                        <p:cTn id="7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fltVal val="0"/>
                                          </p:val>
                                        </p:tav>
                                        <p:tav tm="100000">
                                          <p:val>
                                            <p:strVal val="#ppt_w"/>
                                          </p:val>
                                        </p:tav>
                                      </p:tavLst>
                                    </p:anim>
                                    <p:anim calcmode="lin" valueType="num">
                                      <p:cBhvr>
                                        <p:cTn id="81" dur="500" fill="hold"/>
                                        <p:tgtEl>
                                          <p:spTgt spid="24"/>
                                        </p:tgtEl>
                                        <p:attrNameLst>
                                          <p:attrName>ppt_h</p:attrName>
                                        </p:attrNameLst>
                                      </p:cBhvr>
                                      <p:tavLst>
                                        <p:tav tm="0">
                                          <p:val>
                                            <p:fltVal val="0"/>
                                          </p:val>
                                        </p:tav>
                                        <p:tav tm="100000">
                                          <p:val>
                                            <p:strVal val="#ppt_h"/>
                                          </p:val>
                                        </p:tav>
                                      </p:tavLst>
                                    </p:anim>
                                    <p:animEffect transition="in" filter="fade">
                                      <p:cBhvr>
                                        <p:cTn id="82" dur="500"/>
                                        <p:tgtEl>
                                          <p:spTgt spid="24"/>
                                        </p:tgtEl>
                                      </p:cBhvr>
                                    </p:animEffect>
                                  </p:childTnLst>
                                </p:cTn>
                              </p:par>
                            </p:childTnLst>
                          </p:cTn>
                        </p:par>
                        <p:par>
                          <p:cTn id="83" fill="hold">
                            <p:stCondLst>
                              <p:cond delay="500"/>
                            </p:stCondLst>
                            <p:childTnLst>
                              <p:par>
                                <p:cTn id="84" presetID="2" presetClass="entr" presetSubtype="8" decel="100000"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1000" fill="hold"/>
                                        <p:tgtEl>
                                          <p:spTgt spid="26"/>
                                        </p:tgtEl>
                                        <p:attrNameLst>
                                          <p:attrName>ppt_x</p:attrName>
                                        </p:attrNameLst>
                                      </p:cBhvr>
                                      <p:tavLst>
                                        <p:tav tm="0">
                                          <p:val>
                                            <p:strVal val="0-#ppt_w/2"/>
                                          </p:val>
                                        </p:tav>
                                        <p:tav tm="100000">
                                          <p:val>
                                            <p:strVal val="#ppt_x"/>
                                          </p:val>
                                        </p:tav>
                                      </p:tavLst>
                                    </p:anim>
                                    <p:anim calcmode="lin" valueType="num">
                                      <p:cBhvr additive="base">
                                        <p:cTn id="87"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2" presetClass="entr" presetSubtype="8" decel="100000" fill="hold" nodeType="after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1000" fill="hold"/>
                                        <p:tgtEl>
                                          <p:spTgt spid="27"/>
                                        </p:tgtEl>
                                        <p:attrNameLst>
                                          <p:attrName>ppt_x</p:attrName>
                                        </p:attrNameLst>
                                      </p:cBhvr>
                                      <p:tavLst>
                                        <p:tav tm="0">
                                          <p:val>
                                            <p:strVal val="0-#ppt_w/2"/>
                                          </p:val>
                                        </p:tav>
                                        <p:tav tm="100000">
                                          <p:val>
                                            <p:strVal val="#ppt_x"/>
                                          </p:val>
                                        </p:tav>
                                      </p:tavLst>
                                    </p:anim>
                                    <p:anim calcmode="lin" valueType="num">
                                      <p:cBhvr additive="base">
                                        <p:cTn id="9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E43446E-4A5E-4956-BF2E-CAF34DFD20E4}"/>
              </a:ext>
            </a:extLst>
          </p:cNvPr>
          <p:cNvGrpSpPr/>
          <p:nvPr/>
        </p:nvGrpSpPr>
        <p:grpSpPr>
          <a:xfrm>
            <a:off x="910303" y="3765771"/>
            <a:ext cx="6490606" cy="810262"/>
            <a:chOff x="910303" y="3765771"/>
            <a:chExt cx="5552957" cy="810262"/>
          </a:xfrm>
        </p:grpSpPr>
        <p:sp>
          <p:nvSpPr>
            <p:cNvPr id="7" name="Freeform: Shape 6">
              <a:extLst>
                <a:ext uri="{FF2B5EF4-FFF2-40B4-BE49-F238E27FC236}">
                  <a16:creationId xmlns:a16="http://schemas.microsoft.com/office/drawing/2014/main" id="{54D9847C-42E9-4BBC-852F-E7C1BDE67DBD}"/>
                </a:ext>
              </a:extLst>
            </p:cNvPr>
            <p:cNvSpPr/>
            <p:nvPr/>
          </p:nvSpPr>
          <p:spPr>
            <a:xfrm>
              <a:off x="910303" y="3885057"/>
              <a:ext cx="2273258"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0" name="TextBox 29">
              <a:extLst>
                <a:ext uri="{FF2B5EF4-FFF2-40B4-BE49-F238E27FC236}">
                  <a16:creationId xmlns:a16="http://schemas.microsoft.com/office/drawing/2014/main" id="{11CD841D-586C-4524-A530-7025D4185C2B}"/>
                </a:ext>
              </a:extLst>
            </p:cNvPr>
            <p:cNvSpPr txBox="1"/>
            <p:nvPr/>
          </p:nvSpPr>
          <p:spPr>
            <a:xfrm>
              <a:off x="1112439" y="3942937"/>
              <a:ext cx="2039192" cy="400110"/>
            </a:xfrm>
            <a:prstGeom prst="rect">
              <a:avLst/>
            </a:prstGeom>
            <a:noFill/>
          </p:spPr>
          <p:txBody>
            <a:bodyPr wrap="square" rtlCol="0">
              <a:spAutoFit/>
            </a:bodyPr>
            <a:lstStyle/>
            <a:p>
              <a:r>
                <a:rPr lang="en-US" sz="2000" b="1" dirty="0">
                  <a:solidFill>
                    <a:schemeClr val="accent2"/>
                  </a:solidFill>
                </a:rPr>
                <a:t>def </a:t>
              </a:r>
              <a:r>
                <a:rPr lang="en-US" sz="2000" b="1" dirty="0">
                  <a:solidFill>
                    <a:schemeClr val="accent1"/>
                  </a:solidFill>
                </a:rPr>
                <a:t> </a:t>
              </a:r>
              <a:r>
                <a:rPr lang="en-US" sz="2000" b="1" dirty="0" err="1">
                  <a:solidFill>
                    <a:schemeClr val="accent1"/>
                  </a:solidFill>
                </a:rPr>
                <a:t>arc_to_deg</a:t>
              </a:r>
              <a:r>
                <a:rPr lang="en-US" sz="2000" b="1" dirty="0">
                  <a:solidFill>
                    <a:schemeClr val="accent1"/>
                  </a:solidFill>
                </a:rPr>
                <a:t> (arc)</a:t>
              </a:r>
            </a:p>
          </p:txBody>
        </p:sp>
        <p:grpSp>
          <p:nvGrpSpPr>
            <p:cNvPr id="2" name="Group 1">
              <a:extLst>
                <a:ext uri="{FF2B5EF4-FFF2-40B4-BE49-F238E27FC236}">
                  <a16:creationId xmlns:a16="http://schemas.microsoft.com/office/drawing/2014/main" id="{8D0B9844-7712-4B92-8C36-17A633F957EF}"/>
                </a:ext>
              </a:extLst>
            </p:cNvPr>
            <p:cNvGrpSpPr/>
            <p:nvPr/>
          </p:nvGrpSpPr>
          <p:grpSpPr>
            <a:xfrm>
              <a:off x="3293116" y="3765771"/>
              <a:ext cx="3170144" cy="810262"/>
              <a:chOff x="3293116" y="3765771"/>
              <a:chExt cx="3170144" cy="810262"/>
            </a:xfrm>
          </p:grpSpPr>
          <p:sp>
            <p:nvSpPr>
              <p:cNvPr id="4" name="Freeform: Shape 3">
                <a:extLst>
                  <a:ext uri="{FF2B5EF4-FFF2-40B4-BE49-F238E27FC236}">
                    <a16:creationId xmlns:a16="http://schemas.microsoft.com/office/drawing/2014/main" id="{9040FB27-1B70-4463-A1AE-BA10636CA8BB}"/>
                  </a:ext>
                </a:extLst>
              </p:cNvPr>
              <p:cNvSpPr/>
              <p:nvPr/>
            </p:nvSpPr>
            <p:spPr>
              <a:xfrm>
                <a:off x="3293116" y="3765771"/>
                <a:ext cx="3170144" cy="810262"/>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1" name="TextBox 30">
                <a:extLst>
                  <a:ext uri="{FF2B5EF4-FFF2-40B4-BE49-F238E27FC236}">
                    <a16:creationId xmlns:a16="http://schemas.microsoft.com/office/drawing/2014/main" id="{0B4471DF-4DF6-4C69-B164-4C87486FD5D2}"/>
                  </a:ext>
                </a:extLst>
              </p:cNvPr>
              <p:cNvSpPr txBox="1"/>
              <p:nvPr/>
            </p:nvSpPr>
            <p:spPr>
              <a:xfrm>
                <a:off x="3487107" y="3878514"/>
                <a:ext cx="2782162" cy="584775"/>
              </a:xfrm>
              <a:prstGeom prst="rect">
                <a:avLst/>
              </a:prstGeom>
              <a:noFill/>
            </p:spPr>
            <p:txBody>
              <a:bodyPr wrap="square" rtlCol="0">
                <a:spAutoFit/>
              </a:bodyPr>
              <a:lstStyle/>
              <a:p>
                <a:r>
                  <a:rPr lang="en-US" sz="1600" dirty="0">
                    <a:solidFill>
                      <a:schemeClr val="accent1"/>
                    </a:solidFill>
                  </a:rPr>
                  <a:t>Declaring a new function named </a:t>
                </a:r>
                <a:r>
                  <a:rPr lang="en-US" sz="1600" dirty="0" err="1">
                    <a:solidFill>
                      <a:schemeClr val="accent1"/>
                    </a:solidFill>
                  </a:rPr>
                  <a:t>arc_to_deg</a:t>
                </a:r>
                <a:r>
                  <a:rPr lang="en-US" sz="1600" dirty="0">
                    <a:solidFill>
                      <a:schemeClr val="accent1"/>
                    </a:solidFill>
                  </a:rPr>
                  <a:t> where arc is its variable</a:t>
                </a:r>
              </a:p>
            </p:txBody>
          </p:sp>
        </p:grpSp>
      </p:grpSp>
      <p:grpSp>
        <p:nvGrpSpPr>
          <p:cNvPr id="26" name="Group 25">
            <a:extLst>
              <a:ext uri="{FF2B5EF4-FFF2-40B4-BE49-F238E27FC236}">
                <a16:creationId xmlns:a16="http://schemas.microsoft.com/office/drawing/2014/main" id="{6F288D9F-A7BD-40DA-A632-F0739A8265C1}"/>
              </a:ext>
            </a:extLst>
          </p:cNvPr>
          <p:cNvGrpSpPr/>
          <p:nvPr/>
        </p:nvGrpSpPr>
        <p:grpSpPr>
          <a:xfrm>
            <a:off x="817242" y="5302150"/>
            <a:ext cx="10835007" cy="552450"/>
            <a:chOff x="910304" y="4887182"/>
            <a:chExt cx="4482656" cy="552450"/>
          </a:xfrm>
        </p:grpSpPr>
        <p:sp>
          <p:nvSpPr>
            <p:cNvPr id="8" name="Freeform: Shape 7">
              <a:extLst>
                <a:ext uri="{FF2B5EF4-FFF2-40B4-BE49-F238E27FC236}">
                  <a16:creationId xmlns:a16="http://schemas.microsoft.com/office/drawing/2014/main" id="{9774C7B9-8685-4007-9C8E-385767B5BF3C}"/>
                </a:ext>
              </a:extLst>
            </p:cNvPr>
            <p:cNvSpPr/>
            <p:nvPr/>
          </p:nvSpPr>
          <p:spPr>
            <a:xfrm>
              <a:off x="910304" y="4887182"/>
              <a:ext cx="2105025" cy="552450"/>
            </a:xfrm>
            <a:custGeom>
              <a:avLst/>
              <a:gdLst>
                <a:gd name="connsiteX0" fmla="*/ 14288 w 2105025"/>
                <a:gd name="connsiteY0" fmla="*/ 545783 h 552450"/>
                <a:gd name="connsiteX1" fmla="*/ 2013585 w 2105025"/>
                <a:gd name="connsiteY1" fmla="*/ 545783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3"/>
                  </a:moveTo>
                  <a:lnTo>
                    <a:pt x="2013585" y="545783"/>
                  </a:lnTo>
                  <a:cubicBezTo>
                    <a:pt x="2059781" y="545783"/>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2" name="TextBox 31">
              <a:extLst>
                <a:ext uri="{FF2B5EF4-FFF2-40B4-BE49-F238E27FC236}">
                  <a16:creationId xmlns:a16="http://schemas.microsoft.com/office/drawing/2014/main" id="{B62D3237-CAF3-4494-8775-C775AF3042FE}"/>
                </a:ext>
              </a:extLst>
            </p:cNvPr>
            <p:cNvSpPr txBox="1"/>
            <p:nvPr/>
          </p:nvSpPr>
          <p:spPr>
            <a:xfrm>
              <a:off x="1003378" y="4961561"/>
              <a:ext cx="3728424" cy="400110"/>
            </a:xfrm>
            <a:prstGeom prst="rect">
              <a:avLst/>
            </a:prstGeom>
            <a:noFill/>
          </p:spPr>
          <p:txBody>
            <a:bodyPr wrap="square" rtlCol="0">
              <a:spAutoFit/>
            </a:bodyPr>
            <a:lstStyle/>
            <a:p>
              <a:r>
                <a:rPr lang="en-US" sz="2000" b="1" dirty="0">
                  <a:solidFill>
                    <a:schemeClr val="accent2"/>
                  </a:solidFill>
                </a:rPr>
                <a:t>return</a:t>
              </a:r>
              <a:r>
                <a:rPr lang="en-US" sz="2000" b="1" dirty="0">
                  <a:solidFill>
                    <a:schemeClr val="accent1"/>
                  </a:solidFill>
                </a:rPr>
                <a:t> </a:t>
              </a:r>
              <a:r>
                <a:rPr lang="en-GB" sz="2000" b="1" dirty="0">
                  <a:solidFill>
                    <a:schemeClr val="accent1"/>
                  </a:solidFill>
                </a:rPr>
                <a:t>float(arc)/6371/1000 * 180/</a:t>
              </a:r>
              <a:r>
                <a:rPr lang="en-GB" sz="2000" b="1" dirty="0" err="1">
                  <a:solidFill>
                    <a:schemeClr val="accent1"/>
                  </a:solidFill>
                </a:rPr>
                <a:t>math.pi</a:t>
              </a:r>
              <a:endParaRPr lang="en-US" sz="2000" b="1" dirty="0">
                <a:solidFill>
                  <a:schemeClr val="accent1"/>
                </a:solidFill>
              </a:endParaRPr>
            </a:p>
          </p:txBody>
        </p:sp>
        <p:grpSp>
          <p:nvGrpSpPr>
            <p:cNvPr id="3" name="Group 2">
              <a:extLst>
                <a:ext uri="{FF2B5EF4-FFF2-40B4-BE49-F238E27FC236}">
                  <a16:creationId xmlns:a16="http://schemas.microsoft.com/office/drawing/2014/main" id="{3D7C5948-B8F1-4647-99C3-0AF6EDE16F9A}"/>
                </a:ext>
              </a:extLst>
            </p:cNvPr>
            <p:cNvGrpSpPr/>
            <p:nvPr/>
          </p:nvGrpSpPr>
          <p:grpSpPr>
            <a:xfrm>
              <a:off x="3151632" y="4887182"/>
              <a:ext cx="2241328" cy="552450"/>
              <a:chOff x="3151632" y="4887182"/>
              <a:chExt cx="2241328" cy="552450"/>
            </a:xfrm>
          </p:grpSpPr>
          <p:sp>
            <p:nvSpPr>
              <p:cNvPr id="5" name="Freeform: Shape 4">
                <a:extLst>
                  <a:ext uri="{FF2B5EF4-FFF2-40B4-BE49-F238E27FC236}">
                    <a16:creationId xmlns:a16="http://schemas.microsoft.com/office/drawing/2014/main" id="{85C1B9BB-9A3B-45E7-9A6B-C8E004FD3222}"/>
                  </a:ext>
                </a:extLst>
              </p:cNvPr>
              <p:cNvSpPr/>
              <p:nvPr/>
            </p:nvSpPr>
            <p:spPr>
              <a:xfrm>
                <a:off x="3151632" y="4887182"/>
                <a:ext cx="2105025" cy="552450"/>
              </a:xfrm>
              <a:custGeom>
                <a:avLst/>
                <a:gdLst>
                  <a:gd name="connsiteX0" fmla="*/ 2097310 w 2105025"/>
                  <a:gd name="connsiteY0" fmla="*/ 545783 h 552450"/>
                  <a:gd name="connsiteX1" fmla="*/ 98012 w 2105025"/>
                  <a:gd name="connsiteY1" fmla="*/ 545783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3"/>
                    </a:moveTo>
                    <a:lnTo>
                      <a:pt x="98012" y="545783"/>
                    </a:lnTo>
                    <a:cubicBezTo>
                      <a:pt x="51816" y="545783"/>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3" name="TextBox 32">
                <a:extLst>
                  <a:ext uri="{FF2B5EF4-FFF2-40B4-BE49-F238E27FC236}">
                    <a16:creationId xmlns:a16="http://schemas.microsoft.com/office/drawing/2014/main" id="{4A884B9E-2B34-4748-9191-608F15B7E575}"/>
                  </a:ext>
                </a:extLst>
              </p:cNvPr>
              <p:cNvSpPr txBox="1"/>
              <p:nvPr/>
            </p:nvSpPr>
            <p:spPr>
              <a:xfrm>
                <a:off x="3201827" y="5010629"/>
                <a:ext cx="2191133" cy="338554"/>
              </a:xfrm>
              <a:prstGeom prst="rect">
                <a:avLst/>
              </a:prstGeom>
              <a:noFill/>
            </p:spPr>
            <p:txBody>
              <a:bodyPr wrap="square" rtlCol="0">
                <a:spAutoFit/>
              </a:bodyPr>
              <a:lstStyle/>
              <a:p>
                <a:r>
                  <a:rPr lang="en-US" sz="1600" dirty="0">
                    <a:solidFill>
                      <a:schemeClr val="accent1"/>
                    </a:solidFill>
                  </a:rPr>
                  <a:t>Returns great circle distance in degrees</a:t>
                </a:r>
              </a:p>
            </p:txBody>
          </p:sp>
        </p:grpSp>
      </p:grpSp>
      <p:sp>
        <p:nvSpPr>
          <p:cNvPr id="28" name="Rectangle 27">
            <a:extLst>
              <a:ext uri="{FF2B5EF4-FFF2-40B4-BE49-F238E27FC236}">
                <a16:creationId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9844469" y="43161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8605266" y="28431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8047098" y="28336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11431715" y="471049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11082147" y="14757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10865737" y="602385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529ECA7-35D4-4A0A-8532-35D1ABE96045}"/>
              </a:ext>
            </a:extLst>
          </p:cNvPr>
          <p:cNvSpPr/>
          <p:nvPr/>
        </p:nvSpPr>
        <p:spPr>
          <a:xfrm>
            <a:off x="723805" y="396430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190850-05B3-4A87-9267-6C1BCEE356B6}"/>
              </a:ext>
            </a:extLst>
          </p:cNvPr>
          <p:cNvSpPr/>
          <p:nvPr/>
        </p:nvSpPr>
        <p:spPr>
          <a:xfrm>
            <a:off x="630744" y="5381493"/>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3FE6E448-681B-4502-BF91-3B95B236AE34}"/>
              </a:ext>
            </a:extLst>
          </p:cNvPr>
          <p:cNvSpPr txBox="1"/>
          <p:nvPr/>
        </p:nvSpPr>
        <p:spPr>
          <a:xfrm>
            <a:off x="723805" y="1104215"/>
            <a:ext cx="6450356" cy="1200329"/>
          </a:xfrm>
          <a:prstGeom prst="rect">
            <a:avLst/>
          </a:prstGeom>
          <a:noFill/>
        </p:spPr>
        <p:txBody>
          <a:bodyPr wrap="square" rtlCol="0">
            <a:spAutoFit/>
          </a:bodyPr>
          <a:lstStyle/>
          <a:p>
            <a:r>
              <a:rPr lang="en-US" sz="3600" b="1" dirty="0"/>
              <a:t>Convert </a:t>
            </a:r>
            <a:r>
              <a:rPr lang="en-US" sz="3600" b="1" dirty="0">
                <a:solidFill>
                  <a:schemeClr val="accent2"/>
                </a:solidFill>
              </a:rPr>
              <a:t>Spherical arc length[m]</a:t>
            </a:r>
          </a:p>
          <a:p>
            <a:r>
              <a:rPr lang="en-US" sz="3600" b="1" dirty="0"/>
              <a:t>To </a:t>
            </a:r>
            <a:r>
              <a:rPr lang="en-US" sz="3600" b="1" dirty="0">
                <a:solidFill>
                  <a:schemeClr val="accent2"/>
                </a:solidFill>
              </a:rPr>
              <a:t>Great circle distance[deg]</a:t>
            </a:r>
            <a:endParaRPr lang="en-US" sz="3600" b="1" dirty="0"/>
          </a:p>
        </p:txBody>
      </p:sp>
      <p:pic>
        <p:nvPicPr>
          <p:cNvPr id="34" name="Espace réservé pour une image  4">
            <a:extLst>
              <a:ext uri="{FF2B5EF4-FFF2-40B4-BE49-F238E27FC236}">
                <a16:creationId xmlns:a16="http://schemas.microsoft.com/office/drawing/2014/main" id="{67471C97-CDFD-402F-A24F-A5C5A6F055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78" r="78"/>
          <a:stretch>
            <a:fillRect/>
          </a:stretch>
        </p:blipFill>
        <p:spPr>
          <a:xfrm>
            <a:off x="7970941" y="757093"/>
            <a:ext cx="3033713" cy="3038475"/>
          </a:xfrm>
          <a:prstGeom prst="roundRect">
            <a:avLst>
              <a:gd name="adj" fmla="val 0"/>
            </a:avLst>
          </a:prstGeom>
          <a:solidFill>
            <a:schemeClr val="accent3"/>
          </a:solidFill>
        </p:spPr>
      </p:pic>
    </p:spTree>
    <p:extLst>
      <p:ext uri="{BB962C8B-B14F-4D97-AF65-F5344CB8AC3E}">
        <p14:creationId xmlns:p14="http://schemas.microsoft.com/office/powerpoint/2010/main" val="358121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par>
                          <p:cTn id="71" fill="hold">
                            <p:stCondLst>
                              <p:cond delay="500"/>
                            </p:stCondLst>
                            <p:childTnLst>
                              <p:par>
                                <p:cTn id="72" presetID="2" presetClass="entr" presetSubtype="8" decel="100000"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1000" fill="hold"/>
                                        <p:tgtEl>
                                          <p:spTgt spid="22"/>
                                        </p:tgtEl>
                                        <p:attrNameLst>
                                          <p:attrName>ppt_x</p:attrName>
                                        </p:attrNameLst>
                                      </p:cBhvr>
                                      <p:tavLst>
                                        <p:tav tm="0">
                                          <p:val>
                                            <p:strVal val="0-#ppt_w/2"/>
                                          </p:val>
                                        </p:tav>
                                        <p:tav tm="100000">
                                          <p:val>
                                            <p:strVal val="#ppt_x"/>
                                          </p:val>
                                        </p:tav>
                                      </p:tavLst>
                                    </p:anim>
                                    <p:anim calcmode="lin" valueType="num">
                                      <p:cBhvr additive="base">
                                        <p:cTn id="7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fltVal val="0"/>
                                          </p:val>
                                        </p:tav>
                                        <p:tav tm="100000">
                                          <p:val>
                                            <p:strVal val="#ppt_w"/>
                                          </p:val>
                                        </p:tav>
                                      </p:tavLst>
                                    </p:anim>
                                    <p:anim calcmode="lin" valueType="num">
                                      <p:cBhvr>
                                        <p:cTn id="81" dur="500" fill="hold"/>
                                        <p:tgtEl>
                                          <p:spTgt spid="24"/>
                                        </p:tgtEl>
                                        <p:attrNameLst>
                                          <p:attrName>ppt_h</p:attrName>
                                        </p:attrNameLst>
                                      </p:cBhvr>
                                      <p:tavLst>
                                        <p:tav tm="0">
                                          <p:val>
                                            <p:fltVal val="0"/>
                                          </p:val>
                                        </p:tav>
                                        <p:tav tm="100000">
                                          <p:val>
                                            <p:strVal val="#ppt_h"/>
                                          </p:val>
                                        </p:tav>
                                      </p:tavLst>
                                    </p:anim>
                                    <p:animEffect transition="in" filter="fade">
                                      <p:cBhvr>
                                        <p:cTn id="82" dur="500"/>
                                        <p:tgtEl>
                                          <p:spTgt spid="24"/>
                                        </p:tgtEl>
                                      </p:cBhvr>
                                    </p:animEffect>
                                  </p:childTnLst>
                                </p:cTn>
                              </p:par>
                            </p:childTnLst>
                          </p:cTn>
                        </p:par>
                        <p:par>
                          <p:cTn id="83" fill="hold">
                            <p:stCondLst>
                              <p:cond delay="500"/>
                            </p:stCondLst>
                            <p:childTnLst>
                              <p:par>
                                <p:cTn id="84" presetID="2" presetClass="entr" presetSubtype="8" decel="100000"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1000" fill="hold"/>
                                        <p:tgtEl>
                                          <p:spTgt spid="26"/>
                                        </p:tgtEl>
                                        <p:attrNameLst>
                                          <p:attrName>ppt_x</p:attrName>
                                        </p:attrNameLst>
                                      </p:cBhvr>
                                      <p:tavLst>
                                        <p:tav tm="0">
                                          <p:val>
                                            <p:strVal val="0-#ppt_w/2"/>
                                          </p:val>
                                        </p:tav>
                                        <p:tav tm="100000">
                                          <p:val>
                                            <p:strVal val="#ppt_x"/>
                                          </p:val>
                                        </p:tav>
                                      </p:tavLst>
                                    </p:anim>
                                    <p:anim calcmode="lin" valueType="num">
                                      <p:cBhvr additive="base">
                                        <p:cTn id="87"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E43446E-4A5E-4956-BF2E-CAF34DFD20E4}"/>
              </a:ext>
            </a:extLst>
          </p:cNvPr>
          <p:cNvGrpSpPr/>
          <p:nvPr/>
        </p:nvGrpSpPr>
        <p:grpSpPr>
          <a:xfrm>
            <a:off x="910303" y="3765771"/>
            <a:ext cx="6490606" cy="810262"/>
            <a:chOff x="910303" y="3765771"/>
            <a:chExt cx="5552957" cy="810262"/>
          </a:xfrm>
        </p:grpSpPr>
        <p:sp>
          <p:nvSpPr>
            <p:cNvPr id="7" name="Freeform: Shape 6">
              <a:extLst>
                <a:ext uri="{FF2B5EF4-FFF2-40B4-BE49-F238E27FC236}">
                  <a16:creationId xmlns:a16="http://schemas.microsoft.com/office/drawing/2014/main" id="{54D9847C-42E9-4BBC-852F-E7C1BDE67DBD}"/>
                </a:ext>
              </a:extLst>
            </p:cNvPr>
            <p:cNvSpPr/>
            <p:nvPr/>
          </p:nvSpPr>
          <p:spPr>
            <a:xfrm>
              <a:off x="910303" y="3885057"/>
              <a:ext cx="2273258" cy="552450"/>
            </a:xfrm>
            <a:custGeom>
              <a:avLst/>
              <a:gdLst>
                <a:gd name="connsiteX0" fmla="*/ 14288 w 2105025"/>
                <a:gd name="connsiteY0" fmla="*/ 545782 h 552450"/>
                <a:gd name="connsiteX1" fmla="*/ 2013585 w 2105025"/>
                <a:gd name="connsiteY1" fmla="*/ 545782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2"/>
                  </a:moveTo>
                  <a:lnTo>
                    <a:pt x="2013585" y="545782"/>
                  </a:lnTo>
                  <a:cubicBezTo>
                    <a:pt x="2059781" y="545782"/>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0" name="TextBox 29">
              <a:extLst>
                <a:ext uri="{FF2B5EF4-FFF2-40B4-BE49-F238E27FC236}">
                  <a16:creationId xmlns:a16="http://schemas.microsoft.com/office/drawing/2014/main" id="{11CD841D-586C-4524-A530-7025D4185C2B}"/>
                </a:ext>
              </a:extLst>
            </p:cNvPr>
            <p:cNvSpPr txBox="1"/>
            <p:nvPr/>
          </p:nvSpPr>
          <p:spPr>
            <a:xfrm>
              <a:off x="1112439" y="3942937"/>
              <a:ext cx="2096804" cy="400110"/>
            </a:xfrm>
            <a:prstGeom prst="rect">
              <a:avLst/>
            </a:prstGeom>
            <a:noFill/>
          </p:spPr>
          <p:txBody>
            <a:bodyPr wrap="square" rtlCol="0">
              <a:spAutoFit/>
            </a:bodyPr>
            <a:lstStyle/>
            <a:p>
              <a:r>
                <a:rPr lang="en-US" sz="2000" b="1" dirty="0">
                  <a:solidFill>
                    <a:schemeClr val="accent2"/>
                  </a:solidFill>
                </a:rPr>
                <a:t>def </a:t>
              </a:r>
              <a:r>
                <a:rPr lang="en-US" sz="2000" b="1" dirty="0">
                  <a:solidFill>
                    <a:schemeClr val="accent1"/>
                  </a:solidFill>
                </a:rPr>
                <a:t> </a:t>
              </a:r>
              <a:r>
                <a:rPr lang="en-US" sz="2000" b="1" dirty="0" err="1">
                  <a:solidFill>
                    <a:schemeClr val="accent1"/>
                  </a:solidFill>
                </a:rPr>
                <a:t>deg_to_arc</a:t>
              </a:r>
              <a:r>
                <a:rPr lang="en-US" sz="2000" b="1" dirty="0">
                  <a:solidFill>
                    <a:schemeClr val="accent1"/>
                  </a:solidFill>
                </a:rPr>
                <a:t> (deg)</a:t>
              </a:r>
            </a:p>
          </p:txBody>
        </p:sp>
        <p:grpSp>
          <p:nvGrpSpPr>
            <p:cNvPr id="2" name="Group 1">
              <a:extLst>
                <a:ext uri="{FF2B5EF4-FFF2-40B4-BE49-F238E27FC236}">
                  <a16:creationId xmlns:a16="http://schemas.microsoft.com/office/drawing/2014/main" id="{8D0B9844-7712-4B92-8C36-17A633F957EF}"/>
                </a:ext>
              </a:extLst>
            </p:cNvPr>
            <p:cNvGrpSpPr/>
            <p:nvPr/>
          </p:nvGrpSpPr>
          <p:grpSpPr>
            <a:xfrm>
              <a:off x="3293116" y="3765771"/>
              <a:ext cx="3170144" cy="810262"/>
              <a:chOff x="3293116" y="3765771"/>
              <a:chExt cx="3170144" cy="810262"/>
            </a:xfrm>
          </p:grpSpPr>
          <p:sp>
            <p:nvSpPr>
              <p:cNvPr id="4" name="Freeform: Shape 3">
                <a:extLst>
                  <a:ext uri="{FF2B5EF4-FFF2-40B4-BE49-F238E27FC236}">
                    <a16:creationId xmlns:a16="http://schemas.microsoft.com/office/drawing/2014/main" id="{9040FB27-1B70-4463-A1AE-BA10636CA8BB}"/>
                  </a:ext>
                </a:extLst>
              </p:cNvPr>
              <p:cNvSpPr/>
              <p:nvPr/>
            </p:nvSpPr>
            <p:spPr>
              <a:xfrm>
                <a:off x="3293116" y="3765771"/>
                <a:ext cx="3170144" cy="810262"/>
              </a:xfrm>
              <a:custGeom>
                <a:avLst/>
                <a:gdLst>
                  <a:gd name="connsiteX0" fmla="*/ 2097310 w 2105025"/>
                  <a:gd name="connsiteY0" fmla="*/ 545782 h 552450"/>
                  <a:gd name="connsiteX1" fmla="*/ 98012 w 2105025"/>
                  <a:gd name="connsiteY1" fmla="*/ 545782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2"/>
                    </a:moveTo>
                    <a:lnTo>
                      <a:pt x="98012" y="545782"/>
                    </a:lnTo>
                    <a:cubicBezTo>
                      <a:pt x="51816" y="545782"/>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1" name="TextBox 30">
                <a:extLst>
                  <a:ext uri="{FF2B5EF4-FFF2-40B4-BE49-F238E27FC236}">
                    <a16:creationId xmlns:a16="http://schemas.microsoft.com/office/drawing/2014/main" id="{0B4471DF-4DF6-4C69-B164-4C87486FD5D2}"/>
                  </a:ext>
                </a:extLst>
              </p:cNvPr>
              <p:cNvSpPr txBox="1"/>
              <p:nvPr/>
            </p:nvSpPr>
            <p:spPr>
              <a:xfrm>
                <a:off x="3487107" y="3878514"/>
                <a:ext cx="2782162" cy="584775"/>
              </a:xfrm>
              <a:prstGeom prst="rect">
                <a:avLst/>
              </a:prstGeom>
              <a:noFill/>
            </p:spPr>
            <p:txBody>
              <a:bodyPr wrap="square" rtlCol="0">
                <a:spAutoFit/>
              </a:bodyPr>
              <a:lstStyle/>
              <a:p>
                <a:r>
                  <a:rPr lang="en-US" sz="1600" dirty="0">
                    <a:solidFill>
                      <a:schemeClr val="accent1"/>
                    </a:solidFill>
                  </a:rPr>
                  <a:t>Declaring a new function named </a:t>
                </a:r>
                <a:r>
                  <a:rPr lang="en-US" sz="1600" dirty="0" err="1">
                    <a:solidFill>
                      <a:schemeClr val="accent1"/>
                    </a:solidFill>
                  </a:rPr>
                  <a:t>deg_to_arc</a:t>
                </a:r>
                <a:r>
                  <a:rPr lang="en-US" sz="1600" dirty="0">
                    <a:solidFill>
                      <a:schemeClr val="accent1"/>
                    </a:solidFill>
                  </a:rPr>
                  <a:t> where deg is its variable</a:t>
                </a:r>
              </a:p>
            </p:txBody>
          </p:sp>
        </p:grpSp>
      </p:grpSp>
      <p:grpSp>
        <p:nvGrpSpPr>
          <p:cNvPr id="26" name="Group 25">
            <a:extLst>
              <a:ext uri="{FF2B5EF4-FFF2-40B4-BE49-F238E27FC236}">
                <a16:creationId xmlns:a16="http://schemas.microsoft.com/office/drawing/2014/main" id="{6F288D9F-A7BD-40DA-A632-F0739A8265C1}"/>
              </a:ext>
            </a:extLst>
          </p:cNvPr>
          <p:cNvGrpSpPr/>
          <p:nvPr/>
        </p:nvGrpSpPr>
        <p:grpSpPr>
          <a:xfrm>
            <a:off x="817242" y="5302150"/>
            <a:ext cx="10835007" cy="552450"/>
            <a:chOff x="910304" y="4887182"/>
            <a:chExt cx="4482656" cy="552450"/>
          </a:xfrm>
        </p:grpSpPr>
        <p:sp>
          <p:nvSpPr>
            <p:cNvPr id="8" name="Freeform: Shape 7">
              <a:extLst>
                <a:ext uri="{FF2B5EF4-FFF2-40B4-BE49-F238E27FC236}">
                  <a16:creationId xmlns:a16="http://schemas.microsoft.com/office/drawing/2014/main" id="{9774C7B9-8685-4007-9C8E-385767B5BF3C}"/>
                </a:ext>
              </a:extLst>
            </p:cNvPr>
            <p:cNvSpPr/>
            <p:nvPr/>
          </p:nvSpPr>
          <p:spPr>
            <a:xfrm>
              <a:off x="910304" y="4887182"/>
              <a:ext cx="2105025" cy="552450"/>
            </a:xfrm>
            <a:custGeom>
              <a:avLst/>
              <a:gdLst>
                <a:gd name="connsiteX0" fmla="*/ 14288 w 2105025"/>
                <a:gd name="connsiteY0" fmla="*/ 545783 h 552450"/>
                <a:gd name="connsiteX1" fmla="*/ 2013585 w 2105025"/>
                <a:gd name="connsiteY1" fmla="*/ 545783 h 552450"/>
                <a:gd name="connsiteX2" fmla="*/ 2097310 w 2105025"/>
                <a:gd name="connsiteY2" fmla="*/ 454438 h 552450"/>
                <a:gd name="connsiteX3" fmla="*/ 2097310 w 2105025"/>
                <a:gd name="connsiteY3" fmla="*/ 454438 h 552450"/>
                <a:gd name="connsiteX4" fmla="*/ 2097310 w 2105025"/>
                <a:gd name="connsiteY4" fmla="*/ 105632 h 552450"/>
                <a:gd name="connsiteX5" fmla="*/ 2097310 w 2105025"/>
                <a:gd name="connsiteY5" fmla="*/ 105632 h 552450"/>
                <a:gd name="connsiteX6" fmla="*/ 2013585 w 2105025"/>
                <a:gd name="connsiteY6" fmla="*/ 14288 h 552450"/>
                <a:gd name="connsiteX7" fmla="*/ 14288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14288" y="545783"/>
                  </a:moveTo>
                  <a:lnTo>
                    <a:pt x="2013585" y="545783"/>
                  </a:lnTo>
                  <a:cubicBezTo>
                    <a:pt x="2059781" y="545783"/>
                    <a:pt x="2097310" y="504920"/>
                    <a:pt x="2097310" y="454438"/>
                  </a:cubicBezTo>
                  <a:lnTo>
                    <a:pt x="2097310" y="454438"/>
                  </a:lnTo>
                  <a:lnTo>
                    <a:pt x="2097310" y="105632"/>
                  </a:lnTo>
                  <a:lnTo>
                    <a:pt x="2097310" y="105632"/>
                  </a:lnTo>
                  <a:cubicBezTo>
                    <a:pt x="2097310" y="55245"/>
                    <a:pt x="2059877" y="14288"/>
                    <a:pt x="2013585" y="14288"/>
                  </a:cubicBezTo>
                  <a:lnTo>
                    <a:pt x="14288" y="14288"/>
                  </a:lnTo>
                </a:path>
              </a:pathLst>
            </a:custGeom>
            <a:noFill/>
            <a:ln w="19050" cap="rnd">
              <a:solidFill>
                <a:srgbClr val="EFEFEF"/>
              </a:solidFill>
              <a:prstDash val="solid"/>
              <a:round/>
            </a:ln>
          </p:spPr>
          <p:txBody>
            <a:bodyPr rtlCol="0" anchor="ctr"/>
            <a:lstStyle/>
            <a:p>
              <a:endParaRPr lang="en-US"/>
            </a:p>
          </p:txBody>
        </p:sp>
        <p:sp>
          <p:nvSpPr>
            <p:cNvPr id="32" name="TextBox 31">
              <a:extLst>
                <a:ext uri="{FF2B5EF4-FFF2-40B4-BE49-F238E27FC236}">
                  <a16:creationId xmlns:a16="http://schemas.microsoft.com/office/drawing/2014/main" id="{B62D3237-CAF3-4494-8775-C775AF3042FE}"/>
                </a:ext>
              </a:extLst>
            </p:cNvPr>
            <p:cNvSpPr txBox="1"/>
            <p:nvPr/>
          </p:nvSpPr>
          <p:spPr>
            <a:xfrm>
              <a:off x="1003378" y="4961561"/>
              <a:ext cx="3728424" cy="400110"/>
            </a:xfrm>
            <a:prstGeom prst="rect">
              <a:avLst/>
            </a:prstGeom>
            <a:noFill/>
          </p:spPr>
          <p:txBody>
            <a:bodyPr wrap="square" rtlCol="0">
              <a:spAutoFit/>
            </a:bodyPr>
            <a:lstStyle/>
            <a:p>
              <a:r>
                <a:rPr lang="en-US" sz="2000" b="1" dirty="0">
                  <a:solidFill>
                    <a:schemeClr val="accent2"/>
                  </a:solidFill>
                </a:rPr>
                <a:t>return</a:t>
              </a:r>
              <a:r>
                <a:rPr lang="en-US" sz="2000" b="1" dirty="0">
                  <a:solidFill>
                    <a:schemeClr val="accent1"/>
                  </a:solidFill>
                </a:rPr>
                <a:t> float(deg)*6371*1000 * </a:t>
              </a:r>
              <a:r>
                <a:rPr lang="en-US" sz="2000" b="1" dirty="0" err="1">
                  <a:solidFill>
                    <a:schemeClr val="accent1"/>
                  </a:solidFill>
                </a:rPr>
                <a:t>math.pi</a:t>
              </a:r>
              <a:r>
                <a:rPr lang="en-US" sz="2000" b="1" dirty="0">
                  <a:solidFill>
                    <a:schemeClr val="accent1"/>
                  </a:solidFill>
                </a:rPr>
                <a:t>/180</a:t>
              </a:r>
            </a:p>
          </p:txBody>
        </p:sp>
        <p:grpSp>
          <p:nvGrpSpPr>
            <p:cNvPr id="3" name="Group 2">
              <a:extLst>
                <a:ext uri="{FF2B5EF4-FFF2-40B4-BE49-F238E27FC236}">
                  <a16:creationId xmlns:a16="http://schemas.microsoft.com/office/drawing/2014/main" id="{3D7C5948-B8F1-4647-99C3-0AF6EDE16F9A}"/>
                </a:ext>
              </a:extLst>
            </p:cNvPr>
            <p:cNvGrpSpPr/>
            <p:nvPr/>
          </p:nvGrpSpPr>
          <p:grpSpPr>
            <a:xfrm>
              <a:off x="3151632" y="4887182"/>
              <a:ext cx="2241328" cy="552450"/>
              <a:chOff x="3151632" y="4887182"/>
              <a:chExt cx="2241328" cy="552450"/>
            </a:xfrm>
          </p:grpSpPr>
          <p:sp>
            <p:nvSpPr>
              <p:cNvPr id="5" name="Freeform: Shape 4">
                <a:extLst>
                  <a:ext uri="{FF2B5EF4-FFF2-40B4-BE49-F238E27FC236}">
                    <a16:creationId xmlns:a16="http://schemas.microsoft.com/office/drawing/2014/main" id="{85C1B9BB-9A3B-45E7-9A6B-C8E004FD3222}"/>
                  </a:ext>
                </a:extLst>
              </p:cNvPr>
              <p:cNvSpPr/>
              <p:nvPr/>
            </p:nvSpPr>
            <p:spPr>
              <a:xfrm>
                <a:off x="3151632" y="4887182"/>
                <a:ext cx="2105025" cy="552450"/>
              </a:xfrm>
              <a:custGeom>
                <a:avLst/>
                <a:gdLst>
                  <a:gd name="connsiteX0" fmla="*/ 2097310 w 2105025"/>
                  <a:gd name="connsiteY0" fmla="*/ 545783 h 552450"/>
                  <a:gd name="connsiteX1" fmla="*/ 98012 w 2105025"/>
                  <a:gd name="connsiteY1" fmla="*/ 545783 h 552450"/>
                  <a:gd name="connsiteX2" fmla="*/ 14288 w 2105025"/>
                  <a:gd name="connsiteY2" fmla="*/ 454438 h 552450"/>
                  <a:gd name="connsiteX3" fmla="*/ 14288 w 2105025"/>
                  <a:gd name="connsiteY3" fmla="*/ 454438 h 552450"/>
                  <a:gd name="connsiteX4" fmla="*/ 14288 w 2105025"/>
                  <a:gd name="connsiteY4" fmla="*/ 105632 h 552450"/>
                  <a:gd name="connsiteX5" fmla="*/ 14288 w 2105025"/>
                  <a:gd name="connsiteY5" fmla="*/ 105632 h 552450"/>
                  <a:gd name="connsiteX6" fmla="*/ 98012 w 2105025"/>
                  <a:gd name="connsiteY6" fmla="*/ 14288 h 552450"/>
                  <a:gd name="connsiteX7" fmla="*/ 2097310 w 2105025"/>
                  <a:gd name="connsiteY7" fmla="*/ 1428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5" h="552450">
                    <a:moveTo>
                      <a:pt x="2097310" y="545783"/>
                    </a:moveTo>
                    <a:lnTo>
                      <a:pt x="98012" y="545783"/>
                    </a:lnTo>
                    <a:cubicBezTo>
                      <a:pt x="51816" y="545783"/>
                      <a:pt x="14288" y="504920"/>
                      <a:pt x="14288" y="454438"/>
                    </a:cubicBezTo>
                    <a:lnTo>
                      <a:pt x="14288" y="454438"/>
                    </a:lnTo>
                    <a:lnTo>
                      <a:pt x="14288" y="105632"/>
                    </a:lnTo>
                    <a:lnTo>
                      <a:pt x="14288" y="105632"/>
                    </a:lnTo>
                    <a:cubicBezTo>
                      <a:pt x="14288" y="55245"/>
                      <a:pt x="51721" y="14288"/>
                      <a:pt x="98012" y="14288"/>
                    </a:cubicBezTo>
                    <a:lnTo>
                      <a:pt x="2097310" y="14288"/>
                    </a:lnTo>
                  </a:path>
                </a:pathLst>
              </a:custGeom>
              <a:noFill/>
              <a:ln w="19050" cap="rnd">
                <a:solidFill>
                  <a:srgbClr val="EFEFEF"/>
                </a:solidFill>
                <a:prstDash val="solid"/>
                <a:round/>
              </a:ln>
            </p:spPr>
            <p:txBody>
              <a:bodyPr rtlCol="0" anchor="ctr"/>
              <a:lstStyle/>
              <a:p>
                <a:endParaRPr lang="en-US"/>
              </a:p>
            </p:txBody>
          </p:sp>
          <p:sp>
            <p:nvSpPr>
              <p:cNvPr id="33" name="TextBox 32">
                <a:extLst>
                  <a:ext uri="{FF2B5EF4-FFF2-40B4-BE49-F238E27FC236}">
                    <a16:creationId xmlns:a16="http://schemas.microsoft.com/office/drawing/2014/main" id="{4A884B9E-2B34-4748-9191-608F15B7E575}"/>
                  </a:ext>
                </a:extLst>
              </p:cNvPr>
              <p:cNvSpPr txBox="1"/>
              <p:nvPr/>
            </p:nvSpPr>
            <p:spPr>
              <a:xfrm>
                <a:off x="3201827" y="5010629"/>
                <a:ext cx="2191133" cy="338554"/>
              </a:xfrm>
              <a:prstGeom prst="rect">
                <a:avLst/>
              </a:prstGeom>
              <a:noFill/>
            </p:spPr>
            <p:txBody>
              <a:bodyPr wrap="square" rtlCol="0">
                <a:spAutoFit/>
              </a:bodyPr>
              <a:lstStyle/>
              <a:p>
                <a:r>
                  <a:rPr lang="en-US" sz="1600" dirty="0">
                    <a:solidFill>
                      <a:schemeClr val="accent1"/>
                    </a:solidFill>
                  </a:rPr>
                  <a:t>Returns spherical arc length in meters</a:t>
                </a:r>
              </a:p>
            </p:txBody>
          </p:sp>
        </p:grpSp>
      </p:grpSp>
      <p:sp>
        <p:nvSpPr>
          <p:cNvPr id="28" name="Rectangle 27">
            <a:extLst>
              <a:ext uri="{FF2B5EF4-FFF2-40B4-BE49-F238E27FC236}">
                <a16:creationId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9844469" y="43161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8605266" y="28431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8047098" y="28336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11431715" y="471049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11082147" y="14757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10865737" y="602385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529ECA7-35D4-4A0A-8532-35D1ABE96045}"/>
              </a:ext>
            </a:extLst>
          </p:cNvPr>
          <p:cNvSpPr/>
          <p:nvPr/>
        </p:nvSpPr>
        <p:spPr>
          <a:xfrm>
            <a:off x="723805" y="3964305"/>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190850-05B3-4A87-9267-6C1BCEE356B6}"/>
              </a:ext>
            </a:extLst>
          </p:cNvPr>
          <p:cNvSpPr/>
          <p:nvPr/>
        </p:nvSpPr>
        <p:spPr>
          <a:xfrm>
            <a:off x="630744" y="5381493"/>
            <a:ext cx="400050" cy="400050"/>
          </a:xfrm>
          <a:custGeom>
            <a:avLst/>
            <a:gdLst>
              <a:gd name="connsiteX0" fmla="*/ 394430 w 400050"/>
              <a:gd name="connsiteY0" fmla="*/ 200787 h 400050"/>
              <a:gd name="connsiteX1" fmla="*/ 200787 w 400050"/>
              <a:gd name="connsiteY1" fmla="*/ 394430 h 400050"/>
              <a:gd name="connsiteX2" fmla="*/ 7144 w 400050"/>
              <a:gd name="connsiteY2" fmla="*/ 200787 h 400050"/>
              <a:gd name="connsiteX3" fmla="*/ 200787 w 400050"/>
              <a:gd name="connsiteY3" fmla="*/ 7144 h 400050"/>
              <a:gd name="connsiteX4" fmla="*/ 394430 w 400050"/>
              <a:gd name="connsiteY4" fmla="*/ 200787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430" y="200787"/>
                </a:moveTo>
                <a:cubicBezTo>
                  <a:pt x="394430" y="307733"/>
                  <a:pt x="307733" y="394430"/>
                  <a:pt x="200787" y="394430"/>
                </a:cubicBezTo>
                <a:cubicBezTo>
                  <a:pt x="93841" y="394430"/>
                  <a:pt x="7144" y="307733"/>
                  <a:pt x="7144" y="200787"/>
                </a:cubicBezTo>
                <a:cubicBezTo>
                  <a:pt x="7144" y="93841"/>
                  <a:pt x="93841" y="7144"/>
                  <a:pt x="200787" y="7144"/>
                </a:cubicBezTo>
                <a:cubicBezTo>
                  <a:pt x="307733" y="7144"/>
                  <a:pt x="394430" y="93841"/>
                  <a:pt x="394430" y="200787"/>
                </a:cubicBezTo>
                <a:close/>
              </a:path>
            </a:pathLst>
          </a:custGeom>
          <a:solidFill>
            <a:srgbClr val="0A1931"/>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3FE6E448-681B-4502-BF91-3B95B236AE34}"/>
              </a:ext>
            </a:extLst>
          </p:cNvPr>
          <p:cNvSpPr txBox="1"/>
          <p:nvPr/>
        </p:nvSpPr>
        <p:spPr>
          <a:xfrm>
            <a:off x="723805" y="1104215"/>
            <a:ext cx="6936452" cy="1200329"/>
          </a:xfrm>
          <a:prstGeom prst="rect">
            <a:avLst/>
          </a:prstGeom>
          <a:noFill/>
        </p:spPr>
        <p:txBody>
          <a:bodyPr wrap="square" rtlCol="0">
            <a:spAutoFit/>
          </a:bodyPr>
          <a:lstStyle/>
          <a:p>
            <a:r>
              <a:rPr lang="en-US" sz="3600" b="1" dirty="0"/>
              <a:t>Convert </a:t>
            </a:r>
            <a:r>
              <a:rPr lang="en-US" sz="3600" b="1" dirty="0">
                <a:solidFill>
                  <a:schemeClr val="accent2"/>
                </a:solidFill>
              </a:rPr>
              <a:t>Great circle distance[deg] </a:t>
            </a:r>
            <a:r>
              <a:rPr lang="en-US" sz="3600" b="1" dirty="0"/>
              <a:t>To </a:t>
            </a:r>
            <a:r>
              <a:rPr lang="en-US" sz="3600" b="1" dirty="0">
                <a:solidFill>
                  <a:schemeClr val="accent2"/>
                </a:solidFill>
              </a:rPr>
              <a:t>Spherical arc length[m]</a:t>
            </a:r>
            <a:endParaRPr lang="en-US" sz="3600" b="1" dirty="0"/>
          </a:p>
        </p:txBody>
      </p:sp>
    </p:spTree>
    <p:extLst>
      <p:ext uri="{BB962C8B-B14F-4D97-AF65-F5344CB8AC3E}">
        <p14:creationId xmlns:p14="http://schemas.microsoft.com/office/powerpoint/2010/main" val="85652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par>
                          <p:cTn id="71" fill="hold">
                            <p:stCondLst>
                              <p:cond delay="500"/>
                            </p:stCondLst>
                            <p:childTnLst>
                              <p:par>
                                <p:cTn id="72" presetID="2" presetClass="entr" presetSubtype="8" decel="100000"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1000" fill="hold"/>
                                        <p:tgtEl>
                                          <p:spTgt spid="22"/>
                                        </p:tgtEl>
                                        <p:attrNameLst>
                                          <p:attrName>ppt_x</p:attrName>
                                        </p:attrNameLst>
                                      </p:cBhvr>
                                      <p:tavLst>
                                        <p:tav tm="0">
                                          <p:val>
                                            <p:strVal val="0-#ppt_w/2"/>
                                          </p:val>
                                        </p:tav>
                                        <p:tav tm="100000">
                                          <p:val>
                                            <p:strVal val="#ppt_x"/>
                                          </p:val>
                                        </p:tav>
                                      </p:tavLst>
                                    </p:anim>
                                    <p:anim calcmode="lin" valueType="num">
                                      <p:cBhvr additive="base">
                                        <p:cTn id="7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fltVal val="0"/>
                                          </p:val>
                                        </p:tav>
                                        <p:tav tm="100000">
                                          <p:val>
                                            <p:strVal val="#ppt_w"/>
                                          </p:val>
                                        </p:tav>
                                      </p:tavLst>
                                    </p:anim>
                                    <p:anim calcmode="lin" valueType="num">
                                      <p:cBhvr>
                                        <p:cTn id="81" dur="500" fill="hold"/>
                                        <p:tgtEl>
                                          <p:spTgt spid="24"/>
                                        </p:tgtEl>
                                        <p:attrNameLst>
                                          <p:attrName>ppt_h</p:attrName>
                                        </p:attrNameLst>
                                      </p:cBhvr>
                                      <p:tavLst>
                                        <p:tav tm="0">
                                          <p:val>
                                            <p:fltVal val="0"/>
                                          </p:val>
                                        </p:tav>
                                        <p:tav tm="100000">
                                          <p:val>
                                            <p:strVal val="#ppt_h"/>
                                          </p:val>
                                        </p:tav>
                                      </p:tavLst>
                                    </p:anim>
                                    <p:animEffect transition="in" filter="fade">
                                      <p:cBhvr>
                                        <p:cTn id="82" dur="500"/>
                                        <p:tgtEl>
                                          <p:spTgt spid="24"/>
                                        </p:tgtEl>
                                      </p:cBhvr>
                                    </p:animEffect>
                                  </p:childTnLst>
                                </p:cTn>
                              </p:par>
                            </p:childTnLst>
                          </p:cTn>
                        </p:par>
                        <p:par>
                          <p:cTn id="83" fill="hold">
                            <p:stCondLst>
                              <p:cond delay="500"/>
                            </p:stCondLst>
                            <p:childTnLst>
                              <p:par>
                                <p:cTn id="84" presetID="2" presetClass="entr" presetSubtype="8" decel="100000"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1000" fill="hold"/>
                                        <p:tgtEl>
                                          <p:spTgt spid="26"/>
                                        </p:tgtEl>
                                        <p:attrNameLst>
                                          <p:attrName>ppt_x</p:attrName>
                                        </p:attrNameLst>
                                      </p:cBhvr>
                                      <p:tavLst>
                                        <p:tav tm="0">
                                          <p:val>
                                            <p:strVal val="0-#ppt_w/2"/>
                                          </p:val>
                                        </p:tav>
                                        <p:tav tm="100000">
                                          <p:val>
                                            <p:strVal val="#ppt_x"/>
                                          </p:val>
                                        </p:tav>
                                      </p:tavLst>
                                    </p:anim>
                                    <p:anim calcmode="lin" valueType="num">
                                      <p:cBhvr additive="base">
                                        <p:cTn id="87"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330C096-4BF2-4751-AABE-1C16EDDEE3CC}"/>
              </a:ext>
            </a:extLst>
          </p:cNvPr>
          <p:cNvSpPr/>
          <p:nvPr/>
        </p:nvSpPr>
        <p:spPr>
          <a:xfrm>
            <a:off x="531018" y="85715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AD43E9E-A8CE-454F-B667-431ACEB09134}"/>
              </a:ext>
            </a:extLst>
          </p:cNvPr>
          <p:cNvSpPr/>
          <p:nvPr/>
        </p:nvSpPr>
        <p:spPr>
          <a:xfrm>
            <a:off x="2521267" y="370979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4ED03B5-E9D4-4D4D-A4F3-F9EB1A56CF15}"/>
              </a:ext>
            </a:extLst>
          </p:cNvPr>
          <p:cNvSpPr/>
          <p:nvPr/>
        </p:nvSpPr>
        <p:spPr>
          <a:xfrm>
            <a:off x="5626322" y="58467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B62447E-F0B6-4477-9AB6-7F7DA5615C83}"/>
              </a:ext>
            </a:extLst>
          </p:cNvPr>
          <p:cNvSpPr/>
          <p:nvPr/>
        </p:nvSpPr>
        <p:spPr>
          <a:xfrm>
            <a:off x="531018" y="521150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3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89"/>
                  <a:pt x="55290" y="7143"/>
                  <a:pt x="114681" y="7143"/>
                </a:cubicBezTo>
                <a:cubicBezTo>
                  <a:pt x="174072" y="7143"/>
                  <a:pt x="222218" y="55289"/>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E7B4396-4012-4E95-A680-29F516CC50BF}"/>
              </a:ext>
            </a:extLst>
          </p:cNvPr>
          <p:cNvSpPr/>
          <p:nvPr/>
        </p:nvSpPr>
        <p:spPr>
          <a:xfrm>
            <a:off x="8882253" y="36021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DF77C46-7B43-45B4-98E8-1A9E383DE0D5}"/>
              </a:ext>
            </a:extLst>
          </p:cNvPr>
          <p:cNvSpPr/>
          <p:nvPr/>
        </p:nvSpPr>
        <p:spPr>
          <a:xfrm>
            <a:off x="11430476" y="130654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93FB46B-D3E6-4552-83FD-6C0E434B51D7}"/>
              </a:ext>
            </a:extLst>
          </p:cNvPr>
          <p:cNvSpPr/>
          <p:nvPr/>
        </p:nvSpPr>
        <p:spPr>
          <a:xfrm>
            <a:off x="11242262" y="613209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C07A76C-E57C-44FA-9139-7CFC2A42EB79}"/>
              </a:ext>
            </a:extLst>
          </p:cNvPr>
          <p:cNvSpPr/>
          <p:nvPr/>
        </p:nvSpPr>
        <p:spPr>
          <a:xfrm>
            <a:off x="7141368" y="4929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E0F3C79-33D3-43F0-9DAF-C8BFEB432DDF}"/>
              </a:ext>
            </a:extLst>
          </p:cNvPr>
          <p:cNvSpPr/>
          <p:nvPr/>
        </p:nvSpPr>
        <p:spPr>
          <a:xfrm>
            <a:off x="4731829" y="1409223"/>
            <a:ext cx="2714625" cy="3600450"/>
          </a:xfrm>
          <a:custGeom>
            <a:avLst/>
            <a:gdLst>
              <a:gd name="connsiteX0" fmla="*/ 1969294 w 2714625"/>
              <a:gd name="connsiteY0" fmla="*/ 3597021 h 3600450"/>
              <a:gd name="connsiteX1" fmla="*/ 747331 w 2714625"/>
              <a:gd name="connsiteY1" fmla="*/ 3597021 h 3600450"/>
              <a:gd name="connsiteX2" fmla="*/ 7144 w 2714625"/>
              <a:gd name="connsiteY2" fmla="*/ 2856833 h 3600450"/>
              <a:gd name="connsiteX3" fmla="*/ 7144 w 2714625"/>
              <a:gd name="connsiteY3" fmla="*/ 747332 h 3600450"/>
              <a:gd name="connsiteX4" fmla="*/ 747331 w 2714625"/>
              <a:gd name="connsiteY4" fmla="*/ 7144 h 3600450"/>
              <a:gd name="connsiteX5" fmla="*/ 1969294 w 2714625"/>
              <a:gd name="connsiteY5" fmla="*/ 7144 h 3600450"/>
              <a:gd name="connsiteX6" fmla="*/ 2709482 w 2714625"/>
              <a:gd name="connsiteY6" fmla="*/ 747332 h 3600450"/>
              <a:gd name="connsiteX7" fmla="*/ 2709482 w 2714625"/>
              <a:gd name="connsiteY7" fmla="*/ 2856833 h 3600450"/>
              <a:gd name="connsiteX8" fmla="*/ 1969294 w 2714625"/>
              <a:gd name="connsiteY8" fmla="*/ 3597021 h 3600450"/>
              <a:gd name="connsiteX9" fmla="*/ 747331 w 2714625"/>
              <a:gd name="connsiteY9" fmla="*/ 16764 h 3600450"/>
              <a:gd name="connsiteX10" fmla="*/ 16669 w 2714625"/>
              <a:gd name="connsiteY10" fmla="*/ 747427 h 3600450"/>
              <a:gd name="connsiteX11" fmla="*/ 16669 w 2714625"/>
              <a:gd name="connsiteY11" fmla="*/ 2856929 h 3600450"/>
              <a:gd name="connsiteX12" fmla="*/ 747331 w 2714625"/>
              <a:gd name="connsiteY12" fmla="*/ 3587591 h 3600450"/>
              <a:gd name="connsiteX13" fmla="*/ 1969294 w 2714625"/>
              <a:gd name="connsiteY13" fmla="*/ 3587591 h 3600450"/>
              <a:gd name="connsiteX14" fmla="*/ 2699957 w 2714625"/>
              <a:gd name="connsiteY14" fmla="*/ 2856929 h 3600450"/>
              <a:gd name="connsiteX15" fmla="*/ 2699957 w 2714625"/>
              <a:gd name="connsiteY15" fmla="*/ 747332 h 3600450"/>
              <a:gd name="connsiteX16" fmla="*/ 1969294 w 2714625"/>
              <a:gd name="connsiteY16" fmla="*/ 16669 h 3600450"/>
              <a:gd name="connsiteX17" fmla="*/ 747331 w 2714625"/>
              <a:gd name="connsiteY17" fmla="*/ 16669 h 36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14625" h="3600450">
                <a:moveTo>
                  <a:pt x="1969294" y="3597021"/>
                </a:moveTo>
                <a:lnTo>
                  <a:pt x="747331" y="3597021"/>
                </a:lnTo>
                <a:cubicBezTo>
                  <a:pt x="339185" y="3597021"/>
                  <a:pt x="7144" y="3264980"/>
                  <a:pt x="7144" y="2856833"/>
                </a:cubicBezTo>
                <a:lnTo>
                  <a:pt x="7144" y="747332"/>
                </a:lnTo>
                <a:cubicBezTo>
                  <a:pt x="7144" y="339185"/>
                  <a:pt x="339185" y="7144"/>
                  <a:pt x="747331" y="7144"/>
                </a:cubicBezTo>
                <a:lnTo>
                  <a:pt x="1969294" y="7144"/>
                </a:lnTo>
                <a:cubicBezTo>
                  <a:pt x="2377440" y="7144"/>
                  <a:pt x="2709482" y="339185"/>
                  <a:pt x="2709482" y="747332"/>
                </a:cubicBezTo>
                <a:lnTo>
                  <a:pt x="2709482" y="2856833"/>
                </a:lnTo>
                <a:cubicBezTo>
                  <a:pt x="2709482" y="3264980"/>
                  <a:pt x="2377440" y="3597021"/>
                  <a:pt x="1969294" y="3597021"/>
                </a:cubicBezTo>
                <a:close/>
                <a:moveTo>
                  <a:pt x="747331" y="16764"/>
                </a:moveTo>
                <a:cubicBezTo>
                  <a:pt x="344424" y="16764"/>
                  <a:pt x="16669" y="344519"/>
                  <a:pt x="16669" y="747427"/>
                </a:cubicBezTo>
                <a:lnTo>
                  <a:pt x="16669" y="2856929"/>
                </a:lnTo>
                <a:cubicBezTo>
                  <a:pt x="16669" y="3259836"/>
                  <a:pt x="344424" y="3587591"/>
                  <a:pt x="747331" y="3587591"/>
                </a:cubicBezTo>
                <a:lnTo>
                  <a:pt x="1969294" y="3587591"/>
                </a:lnTo>
                <a:cubicBezTo>
                  <a:pt x="2372202" y="3587591"/>
                  <a:pt x="2699957" y="3259836"/>
                  <a:pt x="2699957" y="2856929"/>
                </a:cubicBezTo>
                <a:lnTo>
                  <a:pt x="2699957" y="747332"/>
                </a:lnTo>
                <a:cubicBezTo>
                  <a:pt x="2699957" y="344424"/>
                  <a:pt x="2372202" y="16669"/>
                  <a:pt x="1969294" y="16669"/>
                </a:cubicBezTo>
                <a:lnTo>
                  <a:pt x="747331" y="16669"/>
                </a:lnTo>
                <a:close/>
              </a:path>
            </a:pathLst>
          </a:custGeom>
          <a:solidFill>
            <a:srgbClr val="0A193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BCA0504-B226-438C-A886-902BEC414BA4}"/>
              </a:ext>
            </a:extLst>
          </p:cNvPr>
          <p:cNvSpPr/>
          <p:nvPr/>
        </p:nvSpPr>
        <p:spPr>
          <a:xfrm>
            <a:off x="4460081" y="1197006"/>
            <a:ext cx="923925" cy="923925"/>
          </a:xfrm>
          <a:custGeom>
            <a:avLst/>
            <a:gdLst>
              <a:gd name="connsiteX0" fmla="*/ 921163 w 923925"/>
              <a:gd name="connsiteY0" fmla="*/ 464153 h 923925"/>
              <a:gd name="connsiteX1" fmla="*/ 464153 w 923925"/>
              <a:gd name="connsiteY1" fmla="*/ 921163 h 923925"/>
              <a:gd name="connsiteX2" fmla="*/ 7143 w 923925"/>
              <a:gd name="connsiteY2" fmla="*/ 464153 h 923925"/>
              <a:gd name="connsiteX3" fmla="*/ 464153 w 923925"/>
              <a:gd name="connsiteY3" fmla="*/ 7144 h 923925"/>
              <a:gd name="connsiteX4" fmla="*/ 921163 w 923925"/>
              <a:gd name="connsiteY4" fmla="*/ 464153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923925">
                <a:moveTo>
                  <a:pt x="921163" y="464153"/>
                </a:moveTo>
                <a:cubicBezTo>
                  <a:pt x="921163" y="716553"/>
                  <a:pt x="716553" y="921163"/>
                  <a:pt x="464153" y="921163"/>
                </a:cubicBezTo>
                <a:cubicBezTo>
                  <a:pt x="211754" y="921163"/>
                  <a:pt x="7143" y="716553"/>
                  <a:pt x="7143" y="464153"/>
                </a:cubicBezTo>
                <a:cubicBezTo>
                  <a:pt x="7143" y="211754"/>
                  <a:pt x="211754" y="7144"/>
                  <a:pt x="464153" y="7144"/>
                </a:cubicBezTo>
                <a:cubicBezTo>
                  <a:pt x="716553" y="7144"/>
                  <a:pt x="921163" y="211754"/>
                  <a:pt x="921163" y="464153"/>
                </a:cubicBezTo>
                <a:close/>
              </a:path>
            </a:pathLst>
          </a:custGeom>
          <a:solidFill>
            <a:srgbClr val="185ADB"/>
          </a:solidFill>
          <a:ln w="9525" cap="flat">
            <a:noFill/>
            <a:prstDash val="solid"/>
            <a:miter/>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endParaRPr lang="en-US"/>
          </a:p>
        </p:txBody>
      </p:sp>
      <p:sp>
        <p:nvSpPr>
          <p:cNvPr id="14" name="Freeform: Shape 13">
            <a:extLst>
              <a:ext uri="{FF2B5EF4-FFF2-40B4-BE49-F238E27FC236}">
                <a16:creationId xmlns:a16="http://schemas.microsoft.com/office/drawing/2014/main" id="{80CA1936-8DCC-413C-8442-A75220BC23FC}"/>
              </a:ext>
            </a:extLst>
          </p:cNvPr>
          <p:cNvSpPr/>
          <p:nvPr/>
        </p:nvSpPr>
        <p:spPr>
          <a:xfrm>
            <a:off x="4460081" y="4297394"/>
            <a:ext cx="923925" cy="923925"/>
          </a:xfrm>
          <a:custGeom>
            <a:avLst/>
            <a:gdLst>
              <a:gd name="connsiteX0" fmla="*/ 921163 w 923925"/>
              <a:gd name="connsiteY0" fmla="*/ 464153 h 923925"/>
              <a:gd name="connsiteX1" fmla="*/ 464153 w 923925"/>
              <a:gd name="connsiteY1" fmla="*/ 921163 h 923925"/>
              <a:gd name="connsiteX2" fmla="*/ 7143 w 923925"/>
              <a:gd name="connsiteY2" fmla="*/ 464153 h 923925"/>
              <a:gd name="connsiteX3" fmla="*/ 464153 w 923925"/>
              <a:gd name="connsiteY3" fmla="*/ 7144 h 923925"/>
              <a:gd name="connsiteX4" fmla="*/ 921163 w 923925"/>
              <a:gd name="connsiteY4" fmla="*/ 464153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923925">
                <a:moveTo>
                  <a:pt x="921163" y="464153"/>
                </a:moveTo>
                <a:cubicBezTo>
                  <a:pt x="921163" y="716553"/>
                  <a:pt x="716553" y="921163"/>
                  <a:pt x="464153" y="921163"/>
                </a:cubicBezTo>
                <a:cubicBezTo>
                  <a:pt x="211754" y="921163"/>
                  <a:pt x="7143" y="716553"/>
                  <a:pt x="7143" y="464153"/>
                </a:cubicBezTo>
                <a:cubicBezTo>
                  <a:pt x="7143" y="211754"/>
                  <a:pt x="211754" y="7144"/>
                  <a:pt x="464153" y="7144"/>
                </a:cubicBezTo>
                <a:cubicBezTo>
                  <a:pt x="716553" y="7144"/>
                  <a:pt x="921163" y="211754"/>
                  <a:pt x="921163" y="464153"/>
                </a:cubicBezTo>
                <a:close/>
              </a:path>
            </a:pathLst>
          </a:custGeom>
          <a:solidFill>
            <a:srgbClr val="FFC947"/>
          </a:solidFill>
          <a:ln w="9525" cap="flat">
            <a:noFill/>
            <a:prstDash val="solid"/>
            <a:miter/>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endParaRPr lang="en-US"/>
          </a:p>
        </p:txBody>
      </p:sp>
      <p:sp>
        <p:nvSpPr>
          <p:cNvPr id="15" name="Freeform: Shape 14">
            <a:extLst>
              <a:ext uri="{FF2B5EF4-FFF2-40B4-BE49-F238E27FC236}">
                <a16:creationId xmlns:a16="http://schemas.microsoft.com/office/drawing/2014/main" id="{8FC952C0-5B7D-49A1-8564-9322BDAE219C}"/>
              </a:ext>
            </a:extLst>
          </p:cNvPr>
          <p:cNvSpPr/>
          <p:nvPr/>
        </p:nvSpPr>
        <p:spPr>
          <a:xfrm>
            <a:off x="6791896" y="1197006"/>
            <a:ext cx="923925" cy="923925"/>
          </a:xfrm>
          <a:custGeom>
            <a:avLst/>
            <a:gdLst>
              <a:gd name="connsiteX0" fmla="*/ 921163 w 923925"/>
              <a:gd name="connsiteY0" fmla="*/ 464153 h 923925"/>
              <a:gd name="connsiteX1" fmla="*/ 464154 w 923925"/>
              <a:gd name="connsiteY1" fmla="*/ 921163 h 923925"/>
              <a:gd name="connsiteX2" fmla="*/ 7144 w 923925"/>
              <a:gd name="connsiteY2" fmla="*/ 464153 h 923925"/>
              <a:gd name="connsiteX3" fmla="*/ 464154 w 923925"/>
              <a:gd name="connsiteY3" fmla="*/ 7144 h 923925"/>
              <a:gd name="connsiteX4" fmla="*/ 921163 w 923925"/>
              <a:gd name="connsiteY4" fmla="*/ 464153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923925">
                <a:moveTo>
                  <a:pt x="921163" y="464153"/>
                </a:moveTo>
                <a:cubicBezTo>
                  <a:pt x="921163" y="716553"/>
                  <a:pt x="716553" y="921163"/>
                  <a:pt x="464154" y="921163"/>
                </a:cubicBezTo>
                <a:cubicBezTo>
                  <a:pt x="211755" y="921163"/>
                  <a:pt x="7144" y="716553"/>
                  <a:pt x="7144" y="464153"/>
                </a:cubicBezTo>
                <a:cubicBezTo>
                  <a:pt x="7144" y="211754"/>
                  <a:pt x="211755" y="7144"/>
                  <a:pt x="464154" y="7144"/>
                </a:cubicBezTo>
                <a:cubicBezTo>
                  <a:pt x="716553" y="7144"/>
                  <a:pt x="921163" y="211754"/>
                  <a:pt x="921163" y="464153"/>
                </a:cubicBezTo>
                <a:close/>
              </a:path>
            </a:pathLst>
          </a:custGeom>
          <a:solidFill>
            <a:srgbClr val="FFC947"/>
          </a:solidFill>
          <a:ln w="9525" cap="flat">
            <a:noFill/>
            <a:prstDash val="solid"/>
            <a:miter/>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endParaRPr lang="en-US"/>
          </a:p>
        </p:txBody>
      </p:sp>
      <p:sp>
        <p:nvSpPr>
          <p:cNvPr id="16" name="Freeform: Shape 15">
            <a:extLst>
              <a:ext uri="{FF2B5EF4-FFF2-40B4-BE49-F238E27FC236}">
                <a16:creationId xmlns:a16="http://schemas.microsoft.com/office/drawing/2014/main" id="{50A7474D-5C9E-432F-A931-A0019663C97F}"/>
              </a:ext>
            </a:extLst>
          </p:cNvPr>
          <p:cNvSpPr/>
          <p:nvPr/>
        </p:nvSpPr>
        <p:spPr>
          <a:xfrm>
            <a:off x="6791896" y="4297394"/>
            <a:ext cx="923925" cy="923925"/>
          </a:xfrm>
          <a:custGeom>
            <a:avLst/>
            <a:gdLst>
              <a:gd name="connsiteX0" fmla="*/ 921163 w 923925"/>
              <a:gd name="connsiteY0" fmla="*/ 464153 h 923925"/>
              <a:gd name="connsiteX1" fmla="*/ 464154 w 923925"/>
              <a:gd name="connsiteY1" fmla="*/ 921163 h 923925"/>
              <a:gd name="connsiteX2" fmla="*/ 7144 w 923925"/>
              <a:gd name="connsiteY2" fmla="*/ 464153 h 923925"/>
              <a:gd name="connsiteX3" fmla="*/ 464154 w 923925"/>
              <a:gd name="connsiteY3" fmla="*/ 7144 h 923925"/>
              <a:gd name="connsiteX4" fmla="*/ 921163 w 923925"/>
              <a:gd name="connsiteY4" fmla="*/ 464153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923925">
                <a:moveTo>
                  <a:pt x="921163" y="464153"/>
                </a:moveTo>
                <a:cubicBezTo>
                  <a:pt x="921163" y="716553"/>
                  <a:pt x="716553" y="921163"/>
                  <a:pt x="464154" y="921163"/>
                </a:cubicBezTo>
                <a:cubicBezTo>
                  <a:pt x="211755" y="921163"/>
                  <a:pt x="7144" y="716553"/>
                  <a:pt x="7144" y="464153"/>
                </a:cubicBezTo>
                <a:cubicBezTo>
                  <a:pt x="7144" y="211754"/>
                  <a:pt x="211755" y="7144"/>
                  <a:pt x="464154" y="7144"/>
                </a:cubicBezTo>
                <a:cubicBezTo>
                  <a:pt x="716553" y="7144"/>
                  <a:pt x="921163" y="211754"/>
                  <a:pt x="921163" y="464153"/>
                </a:cubicBezTo>
                <a:close/>
              </a:path>
            </a:pathLst>
          </a:custGeom>
          <a:solidFill>
            <a:srgbClr val="185ADB"/>
          </a:solidFill>
          <a:ln w="9525" cap="flat">
            <a:noFill/>
            <a:prstDash val="solid"/>
            <a:miter/>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endParaRPr lang="en-US"/>
          </a:p>
        </p:txBody>
      </p:sp>
      <p:grpSp>
        <p:nvGrpSpPr>
          <p:cNvPr id="3" name="Group 2">
            <a:extLst>
              <a:ext uri="{FF2B5EF4-FFF2-40B4-BE49-F238E27FC236}">
                <a16:creationId xmlns:a16="http://schemas.microsoft.com/office/drawing/2014/main" id="{CAF2F056-8659-418C-81A0-7E9586647791}"/>
              </a:ext>
            </a:extLst>
          </p:cNvPr>
          <p:cNvGrpSpPr/>
          <p:nvPr/>
        </p:nvGrpSpPr>
        <p:grpSpPr>
          <a:xfrm>
            <a:off x="721138" y="4456602"/>
            <a:ext cx="3571718" cy="1746369"/>
            <a:chOff x="721138" y="4456602"/>
            <a:chExt cx="3571718" cy="1746369"/>
          </a:xfrm>
        </p:grpSpPr>
        <p:sp>
          <p:nvSpPr>
            <p:cNvPr id="271" name="TextBox 270">
              <a:extLst>
                <a:ext uri="{FF2B5EF4-FFF2-40B4-BE49-F238E27FC236}">
                  <a16:creationId xmlns:a16="http://schemas.microsoft.com/office/drawing/2014/main" id="{FC36D6E9-0824-4B51-A3A8-0C56842E2ACD}"/>
                </a:ext>
              </a:extLst>
            </p:cNvPr>
            <p:cNvSpPr txBox="1"/>
            <p:nvPr/>
          </p:nvSpPr>
          <p:spPr>
            <a:xfrm>
              <a:off x="1864946" y="4456602"/>
              <a:ext cx="2427909" cy="523220"/>
            </a:xfrm>
            <a:prstGeom prst="rect">
              <a:avLst/>
            </a:prstGeom>
            <a:noFill/>
          </p:spPr>
          <p:txBody>
            <a:bodyPr wrap="none" rtlCol="0">
              <a:spAutoFit/>
            </a:bodyPr>
            <a:lstStyle/>
            <a:p>
              <a:pPr algn="r"/>
              <a:r>
                <a:rPr lang="en-US" sz="2800" b="1" dirty="0">
                  <a:solidFill>
                    <a:schemeClr val="accent3"/>
                  </a:solidFill>
                </a:rPr>
                <a:t>Measurements</a:t>
              </a:r>
            </a:p>
          </p:txBody>
        </p:sp>
        <p:sp>
          <p:nvSpPr>
            <p:cNvPr id="272" name="TextBox 271">
              <a:extLst>
                <a:ext uri="{FF2B5EF4-FFF2-40B4-BE49-F238E27FC236}">
                  <a16:creationId xmlns:a16="http://schemas.microsoft.com/office/drawing/2014/main" id="{889357D7-6F10-4932-841A-9DBDCBB17CA9}"/>
                </a:ext>
              </a:extLst>
            </p:cNvPr>
            <p:cNvSpPr txBox="1"/>
            <p:nvPr/>
          </p:nvSpPr>
          <p:spPr>
            <a:xfrm>
              <a:off x="721138" y="5002642"/>
              <a:ext cx="3571718" cy="1200329"/>
            </a:xfrm>
            <a:prstGeom prst="rect">
              <a:avLst/>
            </a:prstGeom>
            <a:noFill/>
          </p:spPr>
          <p:txBody>
            <a:bodyPr wrap="square" rtlCol="0">
              <a:spAutoFit/>
            </a:bodyPr>
            <a:lstStyle/>
            <a:p>
              <a:pPr algn="r"/>
              <a:r>
                <a:rPr lang="en-US" b="1" dirty="0">
                  <a:solidFill>
                    <a:schemeClr val="accent1"/>
                  </a:solidFill>
                </a:rPr>
                <a:t>Accurate measurements when using spatial analyst tools such as measuring distances, angles, shapes and directions </a:t>
              </a:r>
            </a:p>
          </p:txBody>
        </p:sp>
      </p:grpSp>
      <p:grpSp>
        <p:nvGrpSpPr>
          <p:cNvPr id="2" name="Group 1">
            <a:extLst>
              <a:ext uri="{FF2B5EF4-FFF2-40B4-BE49-F238E27FC236}">
                <a16:creationId xmlns:a16="http://schemas.microsoft.com/office/drawing/2014/main" id="{0FBA4482-AAA7-4D81-8EE6-7518E0C34F0F}"/>
              </a:ext>
            </a:extLst>
          </p:cNvPr>
          <p:cNvGrpSpPr/>
          <p:nvPr/>
        </p:nvGrpSpPr>
        <p:grpSpPr>
          <a:xfrm>
            <a:off x="1017174" y="1332138"/>
            <a:ext cx="3275682" cy="2023368"/>
            <a:chOff x="1017174" y="1332138"/>
            <a:chExt cx="3275682" cy="2023368"/>
          </a:xfrm>
        </p:grpSpPr>
        <p:sp>
          <p:nvSpPr>
            <p:cNvPr id="273" name="TextBox 272">
              <a:extLst>
                <a:ext uri="{FF2B5EF4-FFF2-40B4-BE49-F238E27FC236}">
                  <a16:creationId xmlns:a16="http://schemas.microsoft.com/office/drawing/2014/main" id="{9E5638C1-42A6-4AC9-9A47-7658E5B7836E}"/>
                </a:ext>
              </a:extLst>
            </p:cNvPr>
            <p:cNvSpPr txBox="1"/>
            <p:nvPr/>
          </p:nvSpPr>
          <p:spPr>
            <a:xfrm>
              <a:off x="2564625" y="1332138"/>
              <a:ext cx="1728230" cy="523220"/>
            </a:xfrm>
            <a:prstGeom prst="rect">
              <a:avLst/>
            </a:prstGeom>
            <a:noFill/>
          </p:spPr>
          <p:txBody>
            <a:bodyPr wrap="none" rtlCol="0">
              <a:spAutoFit/>
            </a:bodyPr>
            <a:lstStyle/>
            <a:p>
              <a:pPr algn="r"/>
              <a:r>
                <a:rPr lang="en-US" sz="2800" b="1" dirty="0">
                  <a:solidFill>
                    <a:schemeClr val="accent2"/>
                  </a:solidFill>
                </a:rPr>
                <a:t>Alignment</a:t>
              </a:r>
            </a:p>
          </p:txBody>
        </p:sp>
        <p:sp>
          <p:nvSpPr>
            <p:cNvPr id="274" name="TextBox 273">
              <a:extLst>
                <a:ext uri="{FF2B5EF4-FFF2-40B4-BE49-F238E27FC236}">
                  <a16:creationId xmlns:a16="http://schemas.microsoft.com/office/drawing/2014/main" id="{E2A21944-AEA1-4AE9-BD86-B0B2AF00AEDD}"/>
                </a:ext>
              </a:extLst>
            </p:cNvPr>
            <p:cNvSpPr txBox="1"/>
            <p:nvPr/>
          </p:nvSpPr>
          <p:spPr>
            <a:xfrm>
              <a:off x="1017174" y="1878178"/>
              <a:ext cx="3275682" cy="1477328"/>
            </a:xfrm>
            <a:prstGeom prst="rect">
              <a:avLst/>
            </a:prstGeom>
            <a:noFill/>
          </p:spPr>
          <p:txBody>
            <a:bodyPr wrap="square" rtlCol="0">
              <a:spAutoFit/>
            </a:bodyPr>
            <a:lstStyle/>
            <a:p>
              <a:pPr algn="r"/>
              <a:r>
                <a:rPr lang="en-US" b="1" dirty="0">
                  <a:solidFill>
                    <a:schemeClr val="accent1"/>
                  </a:solidFill>
                </a:rPr>
                <a:t>The coordinates transformations (from GCS to PCS) allows data to be perfectly aligned when going from a 3D model to a 2D flat surface</a:t>
              </a:r>
            </a:p>
          </p:txBody>
        </p:sp>
      </p:grpSp>
      <p:grpSp>
        <p:nvGrpSpPr>
          <p:cNvPr id="31" name="Group 30">
            <a:extLst>
              <a:ext uri="{FF2B5EF4-FFF2-40B4-BE49-F238E27FC236}">
                <a16:creationId xmlns:a16="http://schemas.microsoft.com/office/drawing/2014/main" id="{2BE3A6EA-E1D5-40BB-83E8-B64FCA3AB031}"/>
              </a:ext>
            </a:extLst>
          </p:cNvPr>
          <p:cNvGrpSpPr/>
          <p:nvPr/>
        </p:nvGrpSpPr>
        <p:grpSpPr>
          <a:xfrm>
            <a:off x="7832502" y="4456602"/>
            <a:ext cx="3140298" cy="1746369"/>
            <a:chOff x="7832502" y="4456602"/>
            <a:chExt cx="3140298" cy="1746369"/>
          </a:xfrm>
        </p:grpSpPr>
        <p:sp>
          <p:nvSpPr>
            <p:cNvPr id="275" name="TextBox 274">
              <a:extLst>
                <a:ext uri="{FF2B5EF4-FFF2-40B4-BE49-F238E27FC236}">
                  <a16:creationId xmlns:a16="http://schemas.microsoft.com/office/drawing/2014/main" id="{182519EC-0AF0-4B3C-B254-0BBE6255C9AD}"/>
                </a:ext>
              </a:extLst>
            </p:cNvPr>
            <p:cNvSpPr txBox="1"/>
            <p:nvPr/>
          </p:nvSpPr>
          <p:spPr>
            <a:xfrm>
              <a:off x="7832502" y="4456602"/>
              <a:ext cx="2822696" cy="523220"/>
            </a:xfrm>
            <a:prstGeom prst="rect">
              <a:avLst/>
            </a:prstGeom>
            <a:noFill/>
          </p:spPr>
          <p:txBody>
            <a:bodyPr wrap="none" rtlCol="0">
              <a:spAutoFit/>
            </a:bodyPr>
            <a:lstStyle/>
            <a:p>
              <a:r>
                <a:rPr lang="en-US" sz="2800" b="1" dirty="0">
                  <a:solidFill>
                    <a:schemeClr val="accent2"/>
                  </a:solidFill>
                </a:rPr>
                <a:t>Location accuracy</a:t>
              </a:r>
            </a:p>
          </p:txBody>
        </p:sp>
        <p:sp>
          <p:nvSpPr>
            <p:cNvPr id="276" name="TextBox 275">
              <a:extLst>
                <a:ext uri="{FF2B5EF4-FFF2-40B4-BE49-F238E27FC236}">
                  <a16:creationId xmlns:a16="http://schemas.microsoft.com/office/drawing/2014/main" id="{D3A885EB-0B7A-4E1B-88BD-B074DF845381}"/>
                </a:ext>
              </a:extLst>
            </p:cNvPr>
            <p:cNvSpPr txBox="1"/>
            <p:nvPr/>
          </p:nvSpPr>
          <p:spPr>
            <a:xfrm>
              <a:off x="7832502" y="5002642"/>
              <a:ext cx="3140298" cy="1200329"/>
            </a:xfrm>
            <a:prstGeom prst="rect">
              <a:avLst/>
            </a:prstGeom>
            <a:noFill/>
          </p:spPr>
          <p:txBody>
            <a:bodyPr wrap="square" rtlCol="0">
              <a:spAutoFit/>
            </a:bodyPr>
            <a:lstStyle/>
            <a:p>
              <a:r>
                <a:rPr lang="en-US" b="1" dirty="0">
                  <a:solidFill>
                    <a:schemeClr val="accent1"/>
                  </a:solidFill>
                </a:rPr>
                <a:t>And If you won’t be performing queries based on location and distance, GCS can still get the job done </a:t>
              </a:r>
            </a:p>
          </p:txBody>
        </p:sp>
      </p:grpSp>
      <p:grpSp>
        <p:nvGrpSpPr>
          <p:cNvPr id="30" name="Group 29">
            <a:extLst>
              <a:ext uri="{FF2B5EF4-FFF2-40B4-BE49-F238E27FC236}">
                <a16:creationId xmlns:a16="http://schemas.microsoft.com/office/drawing/2014/main" id="{4EAA0032-7B99-4939-85FB-222CDD231596}"/>
              </a:ext>
            </a:extLst>
          </p:cNvPr>
          <p:cNvGrpSpPr/>
          <p:nvPr/>
        </p:nvGrpSpPr>
        <p:grpSpPr>
          <a:xfrm>
            <a:off x="7832502" y="1332138"/>
            <a:ext cx="2718308" cy="1746369"/>
            <a:chOff x="7832502" y="1332138"/>
            <a:chExt cx="2718308" cy="1746369"/>
          </a:xfrm>
        </p:grpSpPr>
        <p:sp>
          <p:nvSpPr>
            <p:cNvPr id="277" name="TextBox 276">
              <a:extLst>
                <a:ext uri="{FF2B5EF4-FFF2-40B4-BE49-F238E27FC236}">
                  <a16:creationId xmlns:a16="http://schemas.microsoft.com/office/drawing/2014/main" id="{1911E0F2-970F-4E9C-AA54-3CB98D27A14F}"/>
                </a:ext>
              </a:extLst>
            </p:cNvPr>
            <p:cNvSpPr txBox="1"/>
            <p:nvPr/>
          </p:nvSpPr>
          <p:spPr>
            <a:xfrm>
              <a:off x="7832502" y="1332138"/>
              <a:ext cx="2718308" cy="523220"/>
            </a:xfrm>
            <a:prstGeom prst="rect">
              <a:avLst/>
            </a:prstGeom>
            <a:noFill/>
          </p:spPr>
          <p:txBody>
            <a:bodyPr wrap="none" rtlCol="0">
              <a:spAutoFit/>
            </a:bodyPr>
            <a:lstStyle/>
            <a:p>
              <a:r>
                <a:rPr lang="en-US" sz="2800" b="1" dirty="0">
                  <a:solidFill>
                    <a:schemeClr val="accent3"/>
                  </a:solidFill>
                </a:rPr>
                <a:t>Transferring data</a:t>
              </a:r>
            </a:p>
          </p:txBody>
        </p:sp>
        <p:sp>
          <p:nvSpPr>
            <p:cNvPr id="278" name="TextBox 277">
              <a:extLst>
                <a:ext uri="{FF2B5EF4-FFF2-40B4-BE49-F238E27FC236}">
                  <a16:creationId xmlns:a16="http://schemas.microsoft.com/office/drawing/2014/main" id="{8F8C0C27-3299-4937-AEA0-EF73DFDEB832}"/>
                </a:ext>
              </a:extLst>
            </p:cNvPr>
            <p:cNvSpPr txBox="1"/>
            <p:nvPr/>
          </p:nvSpPr>
          <p:spPr>
            <a:xfrm>
              <a:off x="7832502" y="1878178"/>
              <a:ext cx="2667255" cy="1200329"/>
            </a:xfrm>
            <a:prstGeom prst="rect">
              <a:avLst/>
            </a:prstGeom>
            <a:noFill/>
          </p:spPr>
          <p:txBody>
            <a:bodyPr wrap="square" rtlCol="0">
              <a:spAutoFit/>
            </a:bodyPr>
            <a:lstStyle/>
            <a:p>
              <a:r>
                <a:rPr lang="en-US" b="1" dirty="0">
                  <a:solidFill>
                    <a:schemeClr val="accent1"/>
                  </a:solidFill>
                </a:rPr>
                <a:t>However, when transferring data, it is best advised to convert coordinates back to GCS</a:t>
              </a:r>
            </a:p>
          </p:txBody>
        </p:sp>
      </p:grpSp>
      <p:sp>
        <p:nvSpPr>
          <p:cNvPr id="32" name="TextBox 31">
            <a:extLst>
              <a:ext uri="{FF2B5EF4-FFF2-40B4-BE49-F238E27FC236}">
                <a16:creationId xmlns:a16="http://schemas.microsoft.com/office/drawing/2014/main" id="{6656C7F1-800C-435D-B326-78E4FCC4D3AE}"/>
              </a:ext>
            </a:extLst>
          </p:cNvPr>
          <p:cNvSpPr txBox="1"/>
          <p:nvPr/>
        </p:nvSpPr>
        <p:spPr>
          <a:xfrm>
            <a:off x="4958734" y="2485887"/>
            <a:ext cx="2274533" cy="1446550"/>
          </a:xfrm>
          <a:prstGeom prst="rect">
            <a:avLst/>
          </a:prstGeom>
          <a:noFill/>
        </p:spPr>
        <p:txBody>
          <a:bodyPr wrap="none" rtlCol="0">
            <a:spAutoFit/>
          </a:bodyPr>
          <a:lstStyle/>
          <a:p>
            <a:pPr algn="ctr"/>
            <a:r>
              <a:rPr lang="en-US" sz="4400" b="1" dirty="0"/>
              <a:t>Final </a:t>
            </a:r>
            <a:br>
              <a:rPr lang="en-US" sz="4400" b="1" dirty="0"/>
            </a:br>
            <a:r>
              <a:rPr lang="en-US" sz="4400" b="1" dirty="0"/>
              <a:t>thoughts</a:t>
            </a:r>
          </a:p>
        </p:txBody>
      </p:sp>
      <p:sp>
        <p:nvSpPr>
          <p:cNvPr id="33" name="TextBox 32">
            <a:extLst>
              <a:ext uri="{FF2B5EF4-FFF2-40B4-BE49-F238E27FC236}">
                <a16:creationId xmlns:a16="http://schemas.microsoft.com/office/drawing/2014/main" id="{F08FD0B4-A28E-49E4-AF5A-6931CF851CBF}"/>
              </a:ext>
            </a:extLst>
          </p:cNvPr>
          <p:cNvSpPr txBox="1"/>
          <p:nvPr/>
        </p:nvSpPr>
        <p:spPr>
          <a:xfrm>
            <a:off x="4617152" y="1214629"/>
            <a:ext cx="639919" cy="830997"/>
          </a:xfrm>
          <a:prstGeom prst="rect">
            <a:avLst/>
          </a:prstGeom>
          <a:noFill/>
        </p:spPr>
        <p:txBody>
          <a:bodyPr wrap="none" rtlCol="0">
            <a:spAutoFit/>
          </a:bodyPr>
          <a:lstStyle/>
          <a:p>
            <a:pPr algn="ctr"/>
            <a:r>
              <a:rPr lang="en-US" sz="4800" b="1" dirty="0">
                <a:solidFill>
                  <a:schemeClr val="bg1"/>
                </a:solidFill>
              </a:rPr>
              <a:t>A</a:t>
            </a:r>
          </a:p>
        </p:txBody>
      </p:sp>
      <p:sp>
        <p:nvSpPr>
          <p:cNvPr id="42" name="TextBox 41">
            <a:extLst>
              <a:ext uri="{FF2B5EF4-FFF2-40B4-BE49-F238E27FC236}">
                <a16:creationId xmlns:a16="http://schemas.microsoft.com/office/drawing/2014/main" id="{1A9C5767-01CA-4E6E-BCAF-DCC42958F7B6}"/>
              </a:ext>
            </a:extLst>
          </p:cNvPr>
          <p:cNvSpPr txBox="1"/>
          <p:nvPr/>
        </p:nvSpPr>
        <p:spPr>
          <a:xfrm>
            <a:off x="4575473" y="4343857"/>
            <a:ext cx="723276" cy="830997"/>
          </a:xfrm>
          <a:prstGeom prst="rect">
            <a:avLst/>
          </a:prstGeom>
          <a:noFill/>
        </p:spPr>
        <p:txBody>
          <a:bodyPr wrap="none" rtlCol="0">
            <a:spAutoFit/>
          </a:bodyPr>
          <a:lstStyle/>
          <a:p>
            <a:pPr algn="ctr"/>
            <a:r>
              <a:rPr lang="en-US" sz="4800" b="1" dirty="0">
                <a:solidFill>
                  <a:schemeClr val="bg1"/>
                </a:solidFill>
              </a:rPr>
              <a:t>M</a:t>
            </a:r>
          </a:p>
        </p:txBody>
      </p:sp>
      <p:sp>
        <p:nvSpPr>
          <p:cNvPr id="43" name="TextBox 42">
            <a:extLst>
              <a:ext uri="{FF2B5EF4-FFF2-40B4-BE49-F238E27FC236}">
                <a16:creationId xmlns:a16="http://schemas.microsoft.com/office/drawing/2014/main" id="{DAFC547F-E857-4183-9EA4-CBD6B8EBC7ED}"/>
              </a:ext>
            </a:extLst>
          </p:cNvPr>
          <p:cNvSpPr txBox="1"/>
          <p:nvPr/>
        </p:nvSpPr>
        <p:spPr>
          <a:xfrm>
            <a:off x="7016559" y="1214629"/>
            <a:ext cx="489236" cy="830997"/>
          </a:xfrm>
          <a:prstGeom prst="rect">
            <a:avLst/>
          </a:prstGeom>
          <a:noFill/>
        </p:spPr>
        <p:txBody>
          <a:bodyPr wrap="none" rtlCol="0">
            <a:spAutoFit/>
          </a:bodyPr>
          <a:lstStyle/>
          <a:p>
            <a:pPr algn="ctr"/>
            <a:r>
              <a:rPr lang="en-US" sz="4800" b="1" dirty="0">
                <a:solidFill>
                  <a:schemeClr val="bg1"/>
                </a:solidFill>
              </a:rPr>
              <a:t>T</a:t>
            </a:r>
          </a:p>
        </p:txBody>
      </p:sp>
      <p:sp>
        <p:nvSpPr>
          <p:cNvPr id="44" name="TextBox 43">
            <a:extLst>
              <a:ext uri="{FF2B5EF4-FFF2-40B4-BE49-F238E27FC236}">
                <a16:creationId xmlns:a16="http://schemas.microsoft.com/office/drawing/2014/main" id="{1856E501-FE39-4797-86A8-1BF60C7093B6}"/>
              </a:ext>
            </a:extLst>
          </p:cNvPr>
          <p:cNvSpPr txBox="1"/>
          <p:nvPr/>
        </p:nvSpPr>
        <p:spPr>
          <a:xfrm>
            <a:off x="7039001" y="4343857"/>
            <a:ext cx="444352" cy="830997"/>
          </a:xfrm>
          <a:prstGeom prst="rect">
            <a:avLst/>
          </a:prstGeom>
          <a:noFill/>
        </p:spPr>
        <p:txBody>
          <a:bodyPr wrap="none" rtlCol="0">
            <a:spAutoFit/>
          </a:bodyPr>
          <a:lstStyle/>
          <a:p>
            <a:pPr algn="ctr"/>
            <a:r>
              <a:rPr lang="en-US" sz="4800" b="1" dirty="0">
                <a:solidFill>
                  <a:schemeClr val="bg1"/>
                </a:solidFill>
              </a:rPr>
              <a:t>L</a:t>
            </a:r>
          </a:p>
        </p:txBody>
      </p:sp>
    </p:spTree>
    <p:extLst>
      <p:ext uri="{BB962C8B-B14F-4D97-AF65-F5344CB8AC3E}">
        <p14:creationId xmlns:p14="http://schemas.microsoft.com/office/powerpoint/2010/main" val="113492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750" fill="hold"/>
                                        <p:tgtEl>
                                          <p:spTgt spid="12"/>
                                        </p:tgtEl>
                                        <p:attrNameLst>
                                          <p:attrName>ppt_w</p:attrName>
                                        </p:attrNameLst>
                                      </p:cBhvr>
                                      <p:tavLst>
                                        <p:tav tm="0">
                                          <p:val>
                                            <p:fltVal val="0"/>
                                          </p:val>
                                        </p:tav>
                                        <p:tav tm="100000">
                                          <p:val>
                                            <p:strVal val="#ppt_w"/>
                                          </p:val>
                                        </p:tav>
                                      </p:tavLst>
                                    </p:anim>
                                    <p:anim calcmode="lin" valueType="num">
                                      <p:cBhvr>
                                        <p:cTn id="49" dur="750" fill="hold"/>
                                        <p:tgtEl>
                                          <p:spTgt spid="12"/>
                                        </p:tgtEl>
                                        <p:attrNameLst>
                                          <p:attrName>ppt_h</p:attrName>
                                        </p:attrNameLst>
                                      </p:cBhvr>
                                      <p:tavLst>
                                        <p:tav tm="0">
                                          <p:val>
                                            <p:fltVal val="0"/>
                                          </p:val>
                                        </p:tav>
                                        <p:tav tm="100000">
                                          <p:val>
                                            <p:strVal val="#ppt_h"/>
                                          </p:val>
                                        </p:tav>
                                      </p:tavLst>
                                    </p:anim>
                                    <p:animEffect transition="in" filter="fade">
                                      <p:cBhvr>
                                        <p:cTn id="50" dur="750"/>
                                        <p:tgtEl>
                                          <p:spTgt spid="12"/>
                                        </p:tgtEl>
                                      </p:cBhvr>
                                    </p:animEffect>
                                  </p:childTnLst>
                                </p:cTn>
                              </p:par>
                            </p:childTnLst>
                          </p:cTn>
                        </p:par>
                        <p:par>
                          <p:cTn id="51" fill="hold">
                            <p:stCondLst>
                              <p:cond delay="1250"/>
                            </p:stCondLst>
                            <p:childTnLst>
                              <p:par>
                                <p:cTn id="52" presetID="10" presetClass="entr" presetSubtype="0"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nodeType="withEffect">
                                  <p:stCondLst>
                                    <p:cond delay="25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nodeType="withEffect">
                                  <p:stCondLst>
                                    <p:cond delay="25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p:cTn id="87" dur="500" fill="hold"/>
                                        <p:tgtEl>
                                          <p:spTgt spid="15"/>
                                        </p:tgtEl>
                                        <p:attrNameLst>
                                          <p:attrName>ppt_w</p:attrName>
                                        </p:attrNameLst>
                                      </p:cBhvr>
                                      <p:tavLst>
                                        <p:tav tm="0">
                                          <p:val>
                                            <p:fltVal val="0"/>
                                          </p:val>
                                        </p:tav>
                                        <p:tav tm="100000">
                                          <p:val>
                                            <p:strVal val="#ppt_w"/>
                                          </p:val>
                                        </p:tav>
                                      </p:tavLst>
                                    </p:anim>
                                    <p:anim calcmode="lin" valueType="num">
                                      <p:cBhvr>
                                        <p:cTn id="88" dur="500" fill="hold"/>
                                        <p:tgtEl>
                                          <p:spTgt spid="15"/>
                                        </p:tgtEl>
                                        <p:attrNameLst>
                                          <p:attrName>ppt_h</p:attrName>
                                        </p:attrNameLst>
                                      </p:cBhvr>
                                      <p:tavLst>
                                        <p:tav tm="0">
                                          <p:val>
                                            <p:fltVal val="0"/>
                                          </p:val>
                                        </p:tav>
                                        <p:tav tm="100000">
                                          <p:val>
                                            <p:strVal val="#ppt_h"/>
                                          </p:val>
                                        </p:tav>
                                      </p:tavLst>
                                    </p:anim>
                                    <p:animEffect transition="in" filter="fade">
                                      <p:cBhvr>
                                        <p:cTn id="89" dur="500"/>
                                        <p:tgtEl>
                                          <p:spTgt spid="15"/>
                                        </p:tgtEl>
                                      </p:cBhvr>
                                    </p:animEffec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par>
                                <p:cTn id="94" presetID="10" presetClass="entr" presetSubtype="0" fill="hold" nodeType="withEffect">
                                  <p:stCondLst>
                                    <p:cond delay="25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p:cTn id="101" dur="500" fill="hold"/>
                                        <p:tgtEl>
                                          <p:spTgt spid="16"/>
                                        </p:tgtEl>
                                        <p:attrNameLst>
                                          <p:attrName>ppt_w</p:attrName>
                                        </p:attrNameLst>
                                      </p:cBhvr>
                                      <p:tavLst>
                                        <p:tav tm="0">
                                          <p:val>
                                            <p:fltVal val="0"/>
                                          </p:val>
                                        </p:tav>
                                        <p:tav tm="100000">
                                          <p:val>
                                            <p:strVal val="#ppt_w"/>
                                          </p:val>
                                        </p:tav>
                                      </p:tavLst>
                                    </p:anim>
                                    <p:anim calcmode="lin" valueType="num">
                                      <p:cBhvr>
                                        <p:cTn id="102" dur="500" fill="hold"/>
                                        <p:tgtEl>
                                          <p:spTgt spid="16"/>
                                        </p:tgtEl>
                                        <p:attrNameLst>
                                          <p:attrName>ppt_h</p:attrName>
                                        </p:attrNameLst>
                                      </p:cBhvr>
                                      <p:tavLst>
                                        <p:tav tm="0">
                                          <p:val>
                                            <p:fltVal val="0"/>
                                          </p:val>
                                        </p:tav>
                                        <p:tav tm="100000">
                                          <p:val>
                                            <p:strVal val="#ppt_h"/>
                                          </p:val>
                                        </p:tav>
                                      </p:tavLst>
                                    </p:anim>
                                    <p:animEffect transition="in" filter="fade">
                                      <p:cBhvr>
                                        <p:cTn id="103" dur="500"/>
                                        <p:tgtEl>
                                          <p:spTgt spid="16"/>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500"/>
                                        <p:tgtEl>
                                          <p:spTgt spid="44"/>
                                        </p:tgtEl>
                                      </p:cBhvr>
                                    </p:animEffect>
                                  </p:childTnLst>
                                </p:cTn>
                              </p:par>
                              <p:par>
                                <p:cTn id="108" presetID="10" presetClass="entr" presetSubtype="0" fill="hold" nodeType="withEffect">
                                  <p:stCondLst>
                                    <p:cond delay="25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2" grpId="0"/>
      <p:bldP spid="33" grpId="0"/>
      <p:bldP spid="42" grpId="0"/>
      <p:bldP spid="4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square" rtlCol="0">
              <a:spAutoFit/>
            </a:bodyPr>
            <a:lstStyle/>
            <a:p>
              <a:pPr algn="ctr"/>
              <a:r>
                <a:rPr lang="en-US" sz="4000" b="1" dirty="0">
                  <a:solidFill>
                    <a:schemeClr val="bg1"/>
                  </a:solidFill>
                  <a:latin typeface="+mj-lt"/>
                </a:rPr>
                <a:t>Thank You</a:t>
              </a:r>
            </a:p>
          </p:txBody>
        </p:sp>
      </p:grpSp>
      <p:sp>
        <p:nvSpPr>
          <p:cNvPr id="15" name="Rectangle 14">
            <a:extLst>
              <a:ext uri="{FF2B5EF4-FFF2-40B4-BE49-F238E27FC236}">
                <a16:creationId xmlns:a16="http://schemas.microsoft.com/office/drawing/2014/main" id="{F6EBEF51-CCA8-4E36-A754-8B8668D3E6F0}"/>
              </a:ext>
            </a:extLst>
          </p:cNvPr>
          <p:cNvSpPr/>
          <p:nvPr/>
        </p:nvSpPr>
        <p:spPr>
          <a:xfrm>
            <a:off x="3333845" y="4025709"/>
            <a:ext cx="5524310" cy="369332"/>
          </a:xfrm>
          <a:prstGeom prst="rect">
            <a:avLst/>
          </a:prstGeom>
        </p:spPr>
        <p:txBody>
          <a:bodyPr wrap="square">
            <a:spAutoFit/>
          </a:bodyPr>
          <a:lstStyle/>
          <a:p>
            <a:pPr algn="ctr"/>
            <a:r>
              <a:rPr lang="en-US" b="1" dirty="0">
                <a:solidFill>
                  <a:schemeClr val="bg1">
                    <a:lumMod val="75000"/>
                  </a:schemeClr>
                </a:solidFill>
              </a:rPr>
              <a:t>see more about this project on GitHub </a:t>
            </a:r>
            <a:r>
              <a:rPr lang="en-US" b="1" dirty="0">
                <a:solidFill>
                  <a:schemeClr val="accent5"/>
                </a:solidFill>
                <a:hlinkClick r:id="rId2">
                  <a:extLst>
                    <a:ext uri="{A12FA001-AC4F-418D-AE19-62706E023703}">
                      <ahyp:hlinkClr xmlns:ahyp="http://schemas.microsoft.com/office/drawing/2018/hyperlinkcolor" val="tx"/>
                    </a:ext>
                  </a:extLst>
                </a:hlinkClick>
              </a:rPr>
              <a:t>click here </a:t>
            </a:r>
            <a:endParaRPr lang="en-US" b="1" dirty="0">
              <a:solidFill>
                <a:schemeClr val="accent5"/>
              </a:solidFill>
            </a:endParaRPr>
          </a:p>
        </p:txBody>
      </p:sp>
    </p:spTree>
    <p:extLst>
      <p:ext uri="{BB962C8B-B14F-4D97-AF65-F5344CB8AC3E}">
        <p14:creationId xmlns:p14="http://schemas.microsoft.com/office/powerpoint/2010/main" val="318730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6602391" y="1428005"/>
            <a:ext cx="3171203" cy="646331"/>
          </a:xfrm>
          <a:prstGeom prst="rect">
            <a:avLst/>
          </a:prstGeom>
          <a:noFill/>
        </p:spPr>
        <p:txBody>
          <a:bodyPr wrap="square" rtlCol="0">
            <a:spAutoFit/>
          </a:bodyPr>
          <a:lstStyle/>
          <a:p>
            <a:r>
              <a:rPr lang="en-GB" dirty="0"/>
              <a:t>A brief introduction to coordinates systems </a:t>
            </a:r>
            <a:endParaRPr lang="en-US" dirty="0">
              <a:solidFill>
                <a:schemeClr val="accent1"/>
              </a:solidFill>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6582774" y="2424607"/>
            <a:ext cx="3171203" cy="923330"/>
          </a:xfrm>
          <a:prstGeom prst="rect">
            <a:avLst/>
          </a:prstGeom>
          <a:noFill/>
        </p:spPr>
        <p:txBody>
          <a:bodyPr wrap="square" rtlCol="0">
            <a:spAutoFit/>
          </a:bodyPr>
          <a:lstStyle/>
          <a:p>
            <a:r>
              <a:rPr lang="en-GB" dirty="0"/>
              <a:t>Why is it necessary to transform coordinates from geographic to projected system ?</a:t>
            </a:r>
            <a:endParaRPr lang="en-US" dirty="0">
              <a:solidFill>
                <a:schemeClr val="accent1"/>
              </a:solidFill>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6578060" y="3787063"/>
            <a:ext cx="3171203" cy="369332"/>
          </a:xfrm>
          <a:prstGeom prst="rect">
            <a:avLst/>
          </a:prstGeom>
          <a:noFill/>
        </p:spPr>
        <p:txBody>
          <a:bodyPr wrap="square" rtlCol="0">
            <a:spAutoFit/>
          </a:bodyPr>
          <a:lstStyle/>
          <a:p>
            <a:r>
              <a:rPr lang="en-GB" dirty="0"/>
              <a:t>Application</a:t>
            </a:r>
            <a:endParaRPr lang="en-US" dirty="0">
              <a:solidFill>
                <a:schemeClr val="accent1"/>
              </a:solidFill>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6602390" y="4917019"/>
            <a:ext cx="3171203" cy="369332"/>
          </a:xfrm>
          <a:prstGeom prst="rect">
            <a:avLst/>
          </a:prstGeom>
          <a:noFill/>
        </p:spPr>
        <p:txBody>
          <a:bodyPr wrap="square" rtlCol="0">
            <a:spAutoFit/>
          </a:bodyPr>
          <a:lstStyle/>
          <a:p>
            <a:r>
              <a:rPr lang="en-GB" dirty="0"/>
              <a:t>Final thoughts</a:t>
            </a:r>
            <a:endParaRPr lang="en-US" dirty="0">
              <a:solidFill>
                <a:schemeClr val="accent1"/>
              </a:solidFill>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471388" y="3044280"/>
            <a:ext cx="3560590" cy="584775"/>
          </a:xfrm>
          <a:prstGeom prst="rect">
            <a:avLst/>
          </a:prstGeom>
          <a:noFill/>
        </p:spPr>
        <p:txBody>
          <a:bodyPr wrap="none" rtlCol="0">
            <a:spAutoFit/>
          </a:bodyPr>
          <a:lstStyle/>
          <a:p>
            <a:pPr algn="ctr"/>
            <a:r>
              <a:rPr lang="en-US" sz="3200" b="1" dirty="0">
                <a:solidFill>
                  <a:schemeClr val="bg1"/>
                </a:solidFill>
                <a:latin typeface="+mj-lt"/>
              </a:rPr>
              <a:t>Table of Content</a:t>
            </a: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FBBDFEE-2A1E-4FD0-88AC-197324EA75BC}"/>
              </a:ext>
            </a:extLst>
          </p:cNvPr>
          <p:cNvSpPr/>
          <p:nvPr/>
        </p:nvSpPr>
        <p:spPr>
          <a:xfrm>
            <a:off x="511968" y="18129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670288D-C200-4D38-8A32-90DEC68CD8E5}"/>
              </a:ext>
            </a:extLst>
          </p:cNvPr>
          <p:cNvSpPr/>
          <p:nvPr/>
        </p:nvSpPr>
        <p:spPr>
          <a:xfrm>
            <a:off x="10249662" y="1812989"/>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46994D1-6188-481D-BAA8-C8DA4641CF88}"/>
              </a:ext>
            </a:extLst>
          </p:cNvPr>
          <p:cNvSpPr/>
          <p:nvPr/>
        </p:nvSpPr>
        <p:spPr>
          <a:xfrm>
            <a:off x="1564195" y="61429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7DD0ACC-4BDE-4C74-B23E-3BEAD910C0DA}"/>
              </a:ext>
            </a:extLst>
          </p:cNvPr>
          <p:cNvSpPr/>
          <p:nvPr/>
        </p:nvSpPr>
        <p:spPr>
          <a:xfrm>
            <a:off x="11446954" y="62131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0CCD7EB-2D63-46C9-8419-AF82810C0257}"/>
              </a:ext>
            </a:extLst>
          </p:cNvPr>
          <p:cNvSpPr/>
          <p:nvPr/>
        </p:nvSpPr>
        <p:spPr>
          <a:xfrm>
            <a:off x="10585513" y="5855494"/>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C3D5670-0328-432A-BB9B-A5D324CA8B5C}"/>
              </a:ext>
            </a:extLst>
          </p:cNvPr>
          <p:cNvSpPr/>
          <p:nvPr/>
        </p:nvSpPr>
        <p:spPr>
          <a:xfrm>
            <a:off x="3109245" y="15979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3D8D97E3-7B6E-45F5-8C90-0CFEA9E76B29}"/>
              </a:ext>
            </a:extLst>
          </p:cNvPr>
          <p:cNvGrpSpPr/>
          <p:nvPr/>
        </p:nvGrpSpPr>
        <p:grpSpPr>
          <a:xfrm>
            <a:off x="984980" y="4445794"/>
            <a:ext cx="1314259" cy="1314259"/>
            <a:chOff x="984980" y="4445794"/>
            <a:chExt cx="1314259" cy="1314259"/>
          </a:xfrm>
        </p:grpSpPr>
        <p:sp>
          <p:nvSpPr>
            <p:cNvPr id="4" name="Freeform: Shape 3">
              <a:extLst>
                <a:ext uri="{FF2B5EF4-FFF2-40B4-BE49-F238E27FC236}">
                  <a16:creationId xmlns:a16="http://schemas.microsoft.com/office/drawing/2014/main" id="{9E6659C1-21C5-446A-83B0-1045C757933E}"/>
                </a:ext>
              </a:extLst>
            </p:cNvPr>
            <p:cNvSpPr/>
            <p:nvPr/>
          </p:nvSpPr>
          <p:spPr>
            <a:xfrm>
              <a:off x="984980" y="4445794"/>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0"/>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340"/>
                    <a:pt x="817340"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BBDAF89-E010-4C92-A810-9AB1E0AADEFF}"/>
                </a:ext>
              </a:extLst>
            </p:cNvPr>
            <p:cNvSpPr/>
            <p:nvPr/>
          </p:nvSpPr>
          <p:spPr>
            <a:xfrm>
              <a:off x="1209008" y="4669822"/>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1"/>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436"/>
                    <a:pt x="817340" y="891159"/>
                    <a:pt x="726377" y="891159"/>
                  </a:cubicBezTo>
                  <a:close/>
                </a:path>
              </a:pathLst>
            </a:custGeom>
            <a:solidFill>
              <a:srgbClr val="0A1931"/>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25" name="Freeform: Shape 24">
              <a:extLst>
                <a:ext uri="{FF2B5EF4-FFF2-40B4-BE49-F238E27FC236}">
                  <a16:creationId xmlns:a16="http://schemas.microsoft.com/office/drawing/2014/main" id="{BC2DE15A-47BF-468F-878B-675E34ED97A9}"/>
                </a:ext>
              </a:extLst>
            </p:cNvPr>
            <p:cNvSpPr/>
            <p:nvPr/>
          </p:nvSpPr>
          <p:spPr>
            <a:xfrm>
              <a:off x="1899189" y="5360003"/>
              <a:ext cx="400050" cy="400050"/>
            </a:xfrm>
            <a:custGeom>
              <a:avLst/>
              <a:gdLst>
                <a:gd name="connsiteX0" fmla="*/ 394811 w 400050"/>
                <a:gd name="connsiteY0" fmla="*/ 200978 h 400050"/>
                <a:gd name="connsiteX1" fmla="*/ 200977 w 400050"/>
                <a:gd name="connsiteY1" fmla="*/ 394811 h 400050"/>
                <a:gd name="connsiteX2" fmla="*/ 7144 w 400050"/>
                <a:gd name="connsiteY2" fmla="*/ 200978 h 400050"/>
                <a:gd name="connsiteX3" fmla="*/ 200977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7" y="394811"/>
                  </a:cubicBezTo>
                  <a:cubicBezTo>
                    <a:pt x="93926" y="394811"/>
                    <a:pt x="7144" y="308029"/>
                    <a:pt x="7144" y="200978"/>
                  </a:cubicBezTo>
                  <a:cubicBezTo>
                    <a:pt x="7144" y="93926"/>
                    <a:pt x="93926" y="7144"/>
                    <a:pt x="200977" y="7144"/>
                  </a:cubicBezTo>
                  <a:cubicBezTo>
                    <a:pt x="308029" y="7144"/>
                    <a:pt x="394811" y="93927"/>
                    <a:pt x="394811" y="200978"/>
                  </a:cubicBezTo>
                  <a:close/>
                </a:path>
              </a:pathLst>
            </a:custGeom>
            <a:solidFill>
              <a:srgbClr val="FFFFFF"/>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B2F770D-5EDF-45B5-AA0A-7F9B47929B51}"/>
                </a:ext>
              </a:extLst>
            </p:cNvPr>
            <p:cNvSpPr/>
            <p:nvPr/>
          </p:nvSpPr>
          <p:spPr>
            <a:xfrm>
              <a:off x="1931669" y="4669822"/>
              <a:ext cx="180975" cy="180975"/>
            </a:xfrm>
            <a:custGeom>
              <a:avLst/>
              <a:gdLst>
                <a:gd name="connsiteX0" fmla="*/ 174212 w 180975"/>
                <a:gd name="connsiteY0" fmla="*/ 90678 h 180975"/>
                <a:gd name="connsiteX1" fmla="*/ 90678 w 180975"/>
                <a:gd name="connsiteY1" fmla="*/ 174212 h 180975"/>
                <a:gd name="connsiteX2" fmla="*/ 7144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4" y="136813"/>
                    <a:pt x="7144" y="90678"/>
                  </a:cubicBezTo>
                  <a:cubicBezTo>
                    <a:pt x="7144"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4CB5322C-5FBC-4651-AF5F-173A47E0A84B}"/>
              </a:ext>
            </a:extLst>
          </p:cNvPr>
          <p:cNvGrpSpPr/>
          <p:nvPr/>
        </p:nvGrpSpPr>
        <p:grpSpPr>
          <a:xfrm>
            <a:off x="6349936" y="2140267"/>
            <a:ext cx="1313402" cy="1359218"/>
            <a:chOff x="6349936" y="2140267"/>
            <a:chExt cx="1313402" cy="1359218"/>
          </a:xfrm>
        </p:grpSpPr>
        <p:sp>
          <p:nvSpPr>
            <p:cNvPr id="7" name="Freeform: Shape 6">
              <a:extLst>
                <a:ext uri="{FF2B5EF4-FFF2-40B4-BE49-F238E27FC236}">
                  <a16:creationId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24" name="Freeform: Shape 23">
              <a:extLst>
                <a:ext uri="{FF2B5EF4-FFF2-40B4-BE49-F238E27FC236}">
                  <a16:creationId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B2BEDD33-494F-4EB0-BA58-CD8E45858F7E}"/>
              </a:ext>
            </a:extLst>
          </p:cNvPr>
          <p:cNvGrpSpPr/>
          <p:nvPr/>
        </p:nvGrpSpPr>
        <p:grpSpPr>
          <a:xfrm>
            <a:off x="6349936" y="4445794"/>
            <a:ext cx="1313402" cy="1314259"/>
            <a:chOff x="6349936" y="4445794"/>
            <a:chExt cx="1313402" cy="1314259"/>
          </a:xfrm>
        </p:grpSpPr>
        <p:sp>
          <p:nvSpPr>
            <p:cNvPr id="6" name="Freeform: Shape 5">
              <a:extLst>
                <a:ext uri="{FF2B5EF4-FFF2-40B4-BE49-F238E27FC236}">
                  <a16:creationId xmlns:a16="http://schemas.microsoft.com/office/drawing/2014/main" id="{2CD6EF7D-FAC2-4A77-B603-14FB962B9E7F}"/>
                </a:ext>
              </a:extLst>
            </p:cNvPr>
            <p:cNvSpPr/>
            <p:nvPr/>
          </p:nvSpPr>
          <p:spPr>
            <a:xfrm>
              <a:off x="6349936" y="4445794"/>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7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7"/>
                  </a:cubicBezTo>
                  <a:lnTo>
                    <a:pt x="7144" y="171926"/>
                  </a:lnTo>
                  <a:cubicBezTo>
                    <a:pt x="7144" y="80963"/>
                    <a:pt x="80963" y="7144"/>
                    <a:pt x="171927" y="7144"/>
                  </a:cubicBezTo>
                  <a:lnTo>
                    <a:pt x="726377" y="7144"/>
                  </a:lnTo>
                  <a:cubicBezTo>
                    <a:pt x="817340" y="7144"/>
                    <a:pt x="891159" y="80963"/>
                    <a:pt x="891159" y="171926"/>
                  </a:cubicBezTo>
                  <a:lnTo>
                    <a:pt x="891159" y="726377"/>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5355CB7-1BC5-432A-AD6C-5B871538EB6F}"/>
                </a:ext>
              </a:extLst>
            </p:cNvPr>
            <p:cNvSpPr/>
            <p:nvPr/>
          </p:nvSpPr>
          <p:spPr>
            <a:xfrm>
              <a:off x="6573107" y="4669822"/>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1"/>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436"/>
                    <a:pt x="817435" y="891159"/>
                    <a:pt x="726376" y="891159"/>
                  </a:cubicBezTo>
                  <a:close/>
                </a:path>
              </a:pathLst>
            </a:custGeom>
            <a:solidFill>
              <a:srgbClr val="0A1931"/>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26" name="Freeform: Shape 25">
              <a:extLst>
                <a:ext uri="{FF2B5EF4-FFF2-40B4-BE49-F238E27FC236}">
                  <a16:creationId xmlns:a16="http://schemas.microsoft.com/office/drawing/2014/main" id="{71762BD1-21BF-4DFB-AA7B-122A027C74A5}"/>
                </a:ext>
              </a:extLst>
            </p:cNvPr>
            <p:cNvSpPr/>
            <p:nvPr/>
          </p:nvSpPr>
          <p:spPr>
            <a:xfrm>
              <a:off x="7263288" y="5360003"/>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7"/>
                    <a:pt x="394811" y="200978"/>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27B6465-8C31-48B6-8754-57A6C4A8C8C6}"/>
                </a:ext>
              </a:extLst>
            </p:cNvPr>
            <p:cNvSpPr/>
            <p:nvPr/>
          </p:nvSpPr>
          <p:spPr>
            <a:xfrm>
              <a:off x="7290149" y="4669822"/>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 name="Group 1">
            <a:extLst>
              <a:ext uri="{FF2B5EF4-FFF2-40B4-BE49-F238E27FC236}">
                <a16:creationId xmlns:a16="http://schemas.microsoft.com/office/drawing/2014/main" id="{517534A5-EF7C-44F2-A4D2-B5A06D74FF29}"/>
              </a:ext>
            </a:extLst>
          </p:cNvPr>
          <p:cNvGrpSpPr/>
          <p:nvPr/>
        </p:nvGrpSpPr>
        <p:grpSpPr>
          <a:xfrm>
            <a:off x="3785473" y="-7144"/>
            <a:ext cx="4786725" cy="1266825"/>
            <a:chOff x="3785473" y="-7144"/>
            <a:chExt cx="4786725" cy="1266825"/>
          </a:xfrm>
        </p:grpSpPr>
        <p:sp>
          <p:nvSpPr>
            <p:cNvPr id="8" name="Freeform: Shape 7">
              <a:extLst>
                <a:ext uri="{FF2B5EF4-FFF2-40B4-BE49-F238E27FC236}">
                  <a16:creationId xmlns:a16="http://schemas.microsoft.com/office/drawing/2014/main" id="{476EF7DD-17FF-4BFF-B026-99B4E8C9A712}"/>
                </a:ext>
              </a:extLst>
            </p:cNvPr>
            <p:cNvSpPr/>
            <p:nvPr/>
          </p:nvSpPr>
          <p:spPr>
            <a:xfrm>
              <a:off x="3785473" y="-7144"/>
              <a:ext cx="4786725"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a16="http://schemas.microsoft.com/office/drawing/2014/main" id="{F8999262-5267-4978-9C63-12E591013E47}"/>
                </a:ext>
              </a:extLst>
            </p:cNvPr>
            <p:cNvSpPr txBox="1"/>
            <p:nvPr/>
          </p:nvSpPr>
          <p:spPr>
            <a:xfrm>
              <a:off x="3861741" y="69933"/>
              <a:ext cx="4710457" cy="1015663"/>
            </a:xfrm>
            <a:prstGeom prst="rect">
              <a:avLst/>
            </a:prstGeom>
            <a:noFill/>
          </p:spPr>
          <p:txBody>
            <a:bodyPr wrap="none" rtlCol="0">
              <a:spAutoFit/>
            </a:bodyPr>
            <a:lstStyle/>
            <a:p>
              <a:pPr algn="ctr"/>
              <a:r>
                <a:rPr lang="en-US" sz="6000" b="1" dirty="0">
                  <a:solidFill>
                    <a:schemeClr val="bg1"/>
                  </a:solidFill>
                  <a:latin typeface="+mj-lt"/>
                </a:rPr>
                <a:t>Our Workflow</a:t>
              </a:r>
            </a:p>
          </p:txBody>
        </p:sp>
      </p:grpSp>
      <p:sp>
        <p:nvSpPr>
          <p:cNvPr id="33" name="Rectangle 32">
            <a:extLst>
              <a:ext uri="{FF2B5EF4-FFF2-40B4-BE49-F238E27FC236}">
                <a16:creationId xmlns:a16="http://schemas.microsoft.com/office/drawing/2014/main" id="{0BF5281B-C5DA-4848-A908-31776066F6AB}"/>
              </a:ext>
            </a:extLst>
          </p:cNvPr>
          <p:cNvSpPr/>
          <p:nvPr/>
        </p:nvSpPr>
        <p:spPr>
          <a:xfrm>
            <a:off x="2291047" y="2376130"/>
            <a:ext cx="3172780" cy="1015663"/>
          </a:xfrm>
          <a:prstGeom prst="rect">
            <a:avLst/>
          </a:prstGeom>
        </p:spPr>
        <p:txBody>
          <a:bodyPr wrap="square">
            <a:spAutoFit/>
          </a:bodyPr>
          <a:lstStyle/>
          <a:p>
            <a:r>
              <a:rPr lang="en-US" sz="2000" b="1" dirty="0">
                <a:solidFill>
                  <a:schemeClr val="accent1"/>
                </a:solidFill>
              </a:rPr>
              <a:t>Addressing the problem and why is it necessary to transform coordinates ?</a:t>
            </a:r>
          </a:p>
        </p:txBody>
      </p:sp>
      <p:sp>
        <p:nvSpPr>
          <p:cNvPr id="34" name="Rectangle 33">
            <a:extLst>
              <a:ext uri="{FF2B5EF4-FFF2-40B4-BE49-F238E27FC236}">
                <a16:creationId xmlns:a16="http://schemas.microsoft.com/office/drawing/2014/main" id="{298EABFD-C589-445E-AC2F-19E20B377A8E}"/>
              </a:ext>
            </a:extLst>
          </p:cNvPr>
          <p:cNvSpPr/>
          <p:nvPr/>
        </p:nvSpPr>
        <p:spPr>
          <a:xfrm>
            <a:off x="2291047" y="4544365"/>
            <a:ext cx="3172780" cy="1015663"/>
          </a:xfrm>
          <a:prstGeom prst="rect">
            <a:avLst/>
          </a:prstGeom>
        </p:spPr>
        <p:txBody>
          <a:bodyPr wrap="square">
            <a:spAutoFit/>
          </a:bodyPr>
          <a:lstStyle/>
          <a:p>
            <a:r>
              <a:rPr lang="en-US" sz="2000" b="1" dirty="0">
                <a:solidFill>
                  <a:schemeClr val="accent1"/>
                </a:solidFill>
              </a:rPr>
              <a:t>Converting those methods to scripts</a:t>
            </a:r>
          </a:p>
          <a:p>
            <a:endParaRPr lang="en-US" sz="2000" b="1" dirty="0">
              <a:solidFill>
                <a:schemeClr val="accent1"/>
              </a:solidFill>
            </a:endParaRPr>
          </a:p>
        </p:txBody>
      </p:sp>
      <p:sp>
        <p:nvSpPr>
          <p:cNvPr id="35" name="Rectangle 34">
            <a:extLst>
              <a:ext uri="{FF2B5EF4-FFF2-40B4-BE49-F238E27FC236}">
                <a16:creationId xmlns:a16="http://schemas.microsoft.com/office/drawing/2014/main" id="{47E8E618-CDF9-4EFB-B983-9C6A21F5E65E}"/>
              </a:ext>
            </a:extLst>
          </p:cNvPr>
          <p:cNvSpPr/>
          <p:nvPr/>
        </p:nvSpPr>
        <p:spPr>
          <a:xfrm>
            <a:off x="7731346" y="2376130"/>
            <a:ext cx="3172780" cy="1323439"/>
          </a:xfrm>
          <a:prstGeom prst="rect">
            <a:avLst/>
          </a:prstGeom>
        </p:spPr>
        <p:txBody>
          <a:bodyPr wrap="square">
            <a:spAutoFit/>
          </a:bodyPr>
          <a:lstStyle/>
          <a:p>
            <a:r>
              <a:rPr lang="en-US" sz="2000" b="1" dirty="0">
                <a:solidFill>
                  <a:schemeClr val="accent1"/>
                </a:solidFill>
              </a:rPr>
              <a:t>Understanding the methods behind transforming coordinates </a:t>
            </a:r>
          </a:p>
          <a:p>
            <a:endParaRPr lang="en-US" sz="2000" b="1" dirty="0">
              <a:solidFill>
                <a:schemeClr val="accent1"/>
              </a:solidFill>
            </a:endParaRPr>
          </a:p>
        </p:txBody>
      </p:sp>
      <p:sp>
        <p:nvSpPr>
          <p:cNvPr id="36" name="Rectangle 35">
            <a:extLst>
              <a:ext uri="{FF2B5EF4-FFF2-40B4-BE49-F238E27FC236}">
                <a16:creationId xmlns:a16="http://schemas.microsoft.com/office/drawing/2014/main" id="{1BCA7FFD-9691-4523-8BBD-4F489299552D}"/>
              </a:ext>
            </a:extLst>
          </p:cNvPr>
          <p:cNvSpPr/>
          <p:nvPr/>
        </p:nvSpPr>
        <p:spPr>
          <a:xfrm>
            <a:off x="7731346" y="4544365"/>
            <a:ext cx="3172780" cy="707886"/>
          </a:xfrm>
          <a:prstGeom prst="rect">
            <a:avLst/>
          </a:prstGeom>
        </p:spPr>
        <p:txBody>
          <a:bodyPr wrap="square">
            <a:spAutoFit/>
          </a:bodyPr>
          <a:lstStyle/>
          <a:p>
            <a:r>
              <a:rPr lang="en-US" sz="2000" b="1" dirty="0">
                <a:solidFill>
                  <a:schemeClr val="accent1"/>
                </a:solidFill>
              </a:rPr>
              <a:t>Simplify the scripts used as much as possible</a:t>
            </a:r>
          </a:p>
        </p:txBody>
      </p:sp>
      <p:grpSp>
        <p:nvGrpSpPr>
          <p:cNvPr id="31" name="Group 30">
            <a:extLst>
              <a:ext uri="{FF2B5EF4-FFF2-40B4-BE49-F238E27FC236}">
                <a16:creationId xmlns:a16="http://schemas.microsoft.com/office/drawing/2014/main" id="{22DC5147-DF32-4C07-86D9-A4F6BC61E5E4}"/>
              </a:ext>
            </a:extLst>
          </p:cNvPr>
          <p:cNvGrpSpPr/>
          <p:nvPr/>
        </p:nvGrpSpPr>
        <p:grpSpPr>
          <a:xfrm>
            <a:off x="984980" y="2140267"/>
            <a:ext cx="1314259" cy="1359218"/>
            <a:chOff x="984980" y="2140267"/>
            <a:chExt cx="1314259" cy="1359218"/>
          </a:xfrm>
        </p:grpSpPr>
        <p:grpSp>
          <p:nvGrpSpPr>
            <p:cNvPr id="3" name="Group 2">
              <a:extLst>
                <a:ext uri="{FF2B5EF4-FFF2-40B4-BE49-F238E27FC236}">
                  <a16:creationId xmlns:a16="http://schemas.microsoft.com/office/drawing/2014/main" id="{1110308A-4A75-47D6-BE70-7A70A02197C3}"/>
                </a:ext>
              </a:extLst>
            </p:cNvPr>
            <p:cNvGrpSpPr/>
            <p:nvPr/>
          </p:nvGrpSpPr>
          <p:grpSpPr>
            <a:xfrm>
              <a:off x="984980" y="2140267"/>
              <a:ext cx="1127664" cy="1164337"/>
              <a:chOff x="984980" y="2140267"/>
              <a:chExt cx="1127664" cy="1164337"/>
            </a:xfrm>
          </p:grpSpPr>
          <p:sp>
            <p:nvSpPr>
              <p:cNvPr id="5" name="Freeform: Shape 4">
                <a:extLst>
                  <a:ext uri="{FF2B5EF4-FFF2-40B4-BE49-F238E27FC236}">
                    <a16:creationId xmlns:a16="http://schemas.microsoft.com/office/drawing/2014/main" id="{904CF5A5-A493-42F3-A2CB-5F663184F9CA}"/>
                  </a:ext>
                </a:extLst>
              </p:cNvPr>
              <p:cNvSpPr/>
              <p:nvPr/>
            </p:nvSpPr>
            <p:spPr>
              <a:xfrm>
                <a:off x="984980" y="2140267"/>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6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0"/>
                      <a:pt x="7144" y="726376"/>
                    </a:cubicBezTo>
                    <a:lnTo>
                      <a:pt x="7144" y="171926"/>
                    </a:lnTo>
                    <a:cubicBezTo>
                      <a:pt x="7144" y="80963"/>
                      <a:pt x="80963" y="7144"/>
                      <a:pt x="171926" y="7144"/>
                    </a:cubicBezTo>
                    <a:lnTo>
                      <a:pt x="726377" y="7144"/>
                    </a:lnTo>
                    <a:cubicBezTo>
                      <a:pt x="817340" y="7144"/>
                      <a:pt x="891159" y="80963"/>
                      <a:pt x="891159" y="171926"/>
                    </a:cubicBezTo>
                    <a:lnTo>
                      <a:pt x="891159" y="726376"/>
                    </a:lnTo>
                    <a:cubicBezTo>
                      <a:pt x="891159" y="817340"/>
                      <a:pt x="817340"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2A2E376-FF8C-49E2-9F98-3E5DE6746376}"/>
                  </a:ext>
                </a:extLst>
              </p:cNvPr>
              <p:cNvSpPr/>
              <p:nvPr/>
            </p:nvSpPr>
            <p:spPr>
              <a:xfrm>
                <a:off x="1209008" y="2409254"/>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0"/>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340"/>
                      <a:pt x="817340" y="891159"/>
                      <a:pt x="726377"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27" name="Freeform: Shape 26">
                <a:extLst>
                  <a:ext uri="{FF2B5EF4-FFF2-40B4-BE49-F238E27FC236}">
                    <a16:creationId xmlns:a16="http://schemas.microsoft.com/office/drawing/2014/main" id="{0297DF35-1AC2-4768-8211-B9B4F012355D}"/>
                  </a:ext>
                </a:extLst>
              </p:cNvPr>
              <p:cNvSpPr/>
              <p:nvPr/>
            </p:nvSpPr>
            <p:spPr>
              <a:xfrm>
                <a:off x="1931669" y="2415254"/>
                <a:ext cx="180975" cy="180975"/>
              </a:xfrm>
              <a:custGeom>
                <a:avLst/>
                <a:gdLst>
                  <a:gd name="connsiteX0" fmla="*/ 174212 w 180975"/>
                  <a:gd name="connsiteY0" fmla="*/ 90678 h 180975"/>
                  <a:gd name="connsiteX1" fmla="*/ 90678 w 180975"/>
                  <a:gd name="connsiteY1" fmla="*/ 174212 h 180975"/>
                  <a:gd name="connsiteX2" fmla="*/ 7144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4" y="136813"/>
                      <a:pt x="7144" y="90678"/>
                    </a:cubicBezTo>
                    <a:cubicBezTo>
                      <a:pt x="7144"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37" name="Freeform: Shape 36">
              <a:extLst>
                <a:ext uri="{FF2B5EF4-FFF2-40B4-BE49-F238E27FC236}">
                  <a16:creationId xmlns:a16="http://schemas.microsoft.com/office/drawing/2014/main" id="{42B5EAC5-D96A-4943-93DF-ADED6024D54C}"/>
                </a:ext>
              </a:extLst>
            </p:cNvPr>
            <p:cNvSpPr/>
            <p:nvPr/>
          </p:nvSpPr>
          <p:spPr>
            <a:xfrm>
              <a:off x="1899189" y="3099435"/>
              <a:ext cx="400050" cy="400050"/>
            </a:xfrm>
            <a:custGeom>
              <a:avLst/>
              <a:gdLst>
                <a:gd name="connsiteX0" fmla="*/ 394811 w 400050"/>
                <a:gd name="connsiteY0" fmla="*/ 200978 h 400050"/>
                <a:gd name="connsiteX1" fmla="*/ 200977 w 400050"/>
                <a:gd name="connsiteY1" fmla="*/ 394811 h 400050"/>
                <a:gd name="connsiteX2" fmla="*/ 7144 w 400050"/>
                <a:gd name="connsiteY2" fmla="*/ 200978 h 400050"/>
                <a:gd name="connsiteX3" fmla="*/ 200977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7" y="394811"/>
                  </a:cubicBezTo>
                  <a:cubicBezTo>
                    <a:pt x="93926" y="394811"/>
                    <a:pt x="7144" y="308029"/>
                    <a:pt x="7144" y="200978"/>
                  </a:cubicBezTo>
                  <a:cubicBezTo>
                    <a:pt x="7144" y="93926"/>
                    <a:pt x="93926" y="7144"/>
                    <a:pt x="200977"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3366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anim calcmode="lin" valueType="num">
                                      <p:cBhvr>
                                        <p:cTn id="47" dur="500" fill="hold"/>
                                        <p:tgtEl>
                                          <p:spTgt spid="33"/>
                                        </p:tgtEl>
                                        <p:attrNameLst>
                                          <p:attrName>ppt_x</p:attrName>
                                        </p:attrNameLst>
                                      </p:cBhvr>
                                      <p:tavLst>
                                        <p:tav tm="0">
                                          <p:val>
                                            <p:strVal val="#ppt_x"/>
                                          </p:val>
                                        </p:tav>
                                        <p:tav tm="100000">
                                          <p:val>
                                            <p:strVal val="#ppt_x"/>
                                          </p:val>
                                        </p:tav>
                                      </p:tavLst>
                                    </p:anim>
                                    <p:anim calcmode="lin" valueType="num">
                                      <p:cBhvr>
                                        <p:cTn id="48"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anim calcmode="lin" valueType="num">
                                      <p:cBhvr>
                                        <p:cTn id="57" dur="500" fill="hold"/>
                                        <p:tgtEl>
                                          <p:spTgt spid="34"/>
                                        </p:tgtEl>
                                        <p:attrNameLst>
                                          <p:attrName>ppt_x</p:attrName>
                                        </p:attrNameLst>
                                      </p:cBhvr>
                                      <p:tavLst>
                                        <p:tav tm="0">
                                          <p:val>
                                            <p:strVal val="#ppt_x"/>
                                          </p:val>
                                        </p:tav>
                                        <p:tav tm="100000">
                                          <p:val>
                                            <p:strVal val="#ppt_x"/>
                                          </p:val>
                                        </p:tav>
                                      </p:tavLst>
                                    </p:anim>
                                    <p:anim calcmode="lin" valueType="num">
                                      <p:cBhvr>
                                        <p:cTn id="58"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anim calcmode="lin" valueType="num">
                                      <p:cBhvr>
                                        <p:cTn id="67" dur="500" fill="hold"/>
                                        <p:tgtEl>
                                          <p:spTgt spid="35"/>
                                        </p:tgtEl>
                                        <p:attrNameLst>
                                          <p:attrName>ppt_x</p:attrName>
                                        </p:attrNameLst>
                                      </p:cBhvr>
                                      <p:tavLst>
                                        <p:tav tm="0">
                                          <p:val>
                                            <p:strVal val="#ppt_x"/>
                                          </p:val>
                                        </p:tav>
                                        <p:tav tm="100000">
                                          <p:val>
                                            <p:strVal val="#ppt_x"/>
                                          </p:val>
                                        </p:tav>
                                      </p:tavLst>
                                    </p:anim>
                                    <p:anim calcmode="lin" valueType="num">
                                      <p:cBhvr>
                                        <p:cTn id="68"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par>
                                <p:cTn id="74" presetID="42"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anim calcmode="lin" valueType="num">
                                      <p:cBhvr>
                                        <p:cTn id="77" dur="500" fill="hold"/>
                                        <p:tgtEl>
                                          <p:spTgt spid="36"/>
                                        </p:tgtEl>
                                        <p:attrNameLst>
                                          <p:attrName>ppt_x</p:attrName>
                                        </p:attrNameLst>
                                      </p:cBhvr>
                                      <p:tavLst>
                                        <p:tav tm="0">
                                          <p:val>
                                            <p:strVal val="#ppt_x"/>
                                          </p:val>
                                        </p:tav>
                                        <p:tav tm="100000">
                                          <p:val>
                                            <p:strVal val="#ppt_x"/>
                                          </p:val>
                                        </p:tav>
                                      </p:tavLst>
                                    </p:anim>
                                    <p:anim calcmode="lin" valueType="num">
                                      <p:cBhvr>
                                        <p:cTn id="78"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33"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623149" y="2458974"/>
            <a:ext cx="2825020" cy="2868263"/>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p>
            </p:txBody>
          </p:sp>
        </p:grpSp>
      </p:grpSp>
      <p:grpSp>
        <p:nvGrpSpPr>
          <p:cNvPr id="38" name="Group 37">
            <a:extLst>
              <a:ext uri="{FF2B5EF4-FFF2-40B4-BE49-F238E27FC236}">
                <a16:creationId xmlns:a16="http://schemas.microsoft.com/office/drawing/2014/main" id="{FE499F37-1CCC-404E-AF1F-41A18C325973}"/>
              </a:ext>
            </a:extLst>
          </p:cNvPr>
          <p:cNvGrpSpPr/>
          <p:nvPr/>
        </p:nvGrpSpPr>
        <p:grpSpPr>
          <a:xfrm>
            <a:off x="7264481" y="4858881"/>
            <a:ext cx="3332002" cy="1389233"/>
            <a:chOff x="7043737" y="4809350"/>
            <a:chExt cx="3332002" cy="1389233"/>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20"/>
              <a:ext cx="3021060" cy="1015663"/>
            </a:xfrm>
            <a:prstGeom prst="rect">
              <a:avLst/>
            </a:prstGeom>
          </p:spPr>
          <p:txBody>
            <a:bodyPr wrap="square">
              <a:spAutoFit/>
            </a:bodyPr>
            <a:lstStyle/>
            <a:p>
              <a:r>
                <a:rPr lang="en-US" sz="2000" dirty="0">
                  <a:solidFill>
                    <a:schemeClr val="accent1"/>
                  </a:solidFill>
                </a:rPr>
                <a:t>is usually considered to be 6,371km</a:t>
              </a:r>
            </a:p>
            <a:p>
              <a:endParaRPr lang="en-US" sz="2000" dirty="0">
                <a:solidFill>
                  <a:schemeClr val="accent1"/>
                </a:solidFill>
              </a:endParaRPr>
            </a:p>
          </p:txBody>
        </p:sp>
        <p:sp>
          <p:nvSpPr>
            <p:cNvPr id="31" name="TextBox 30">
              <a:extLst>
                <a:ext uri="{FF2B5EF4-FFF2-40B4-BE49-F238E27FC236}">
                  <a16:creationId xmlns:a16="http://schemas.microsoft.com/office/drawing/2014/main" id="{B1011C5E-E9DD-4F3B-9173-94BFA45AC6CD}"/>
                </a:ext>
              </a:extLst>
            </p:cNvPr>
            <p:cNvSpPr txBox="1"/>
            <p:nvPr/>
          </p:nvSpPr>
          <p:spPr>
            <a:xfrm>
              <a:off x="7043737" y="4809350"/>
              <a:ext cx="3332002" cy="461665"/>
            </a:xfrm>
            <a:prstGeom prst="rect">
              <a:avLst/>
            </a:prstGeom>
            <a:noFill/>
          </p:spPr>
          <p:txBody>
            <a:bodyPr wrap="none" rtlCol="0">
              <a:spAutoFit/>
            </a:bodyPr>
            <a:lstStyle/>
            <a:p>
              <a:r>
                <a:rPr lang="en-US" sz="2400" b="1" dirty="0">
                  <a:solidFill>
                    <a:schemeClr val="accent1"/>
                  </a:solidFill>
                </a:rPr>
                <a:t>The global average value</a:t>
              </a:r>
            </a:p>
          </p:txBody>
        </p:sp>
      </p:grpSp>
      <p:grpSp>
        <p:nvGrpSpPr>
          <p:cNvPr id="2" name="Group 1">
            <a:extLst>
              <a:ext uri="{FF2B5EF4-FFF2-40B4-BE49-F238E27FC236}">
                <a16:creationId xmlns:a16="http://schemas.microsoft.com/office/drawing/2014/main" id="{2B4AC1CB-A4DF-4B56-A24A-8FDB52DAF7D2}"/>
              </a:ext>
            </a:extLst>
          </p:cNvPr>
          <p:cNvGrpSpPr/>
          <p:nvPr/>
        </p:nvGrpSpPr>
        <p:grpSpPr>
          <a:xfrm>
            <a:off x="1541732" y="1735616"/>
            <a:ext cx="3021060" cy="1389233"/>
            <a:chOff x="1541732" y="1735616"/>
            <a:chExt cx="3021060" cy="1389233"/>
          </a:xfrm>
        </p:grpSpPr>
        <p:sp>
          <p:nvSpPr>
            <p:cNvPr id="41" name="Rectangle 40">
              <a:extLst>
                <a:ext uri="{FF2B5EF4-FFF2-40B4-BE49-F238E27FC236}">
                  <a16:creationId xmlns:a16="http://schemas.microsoft.com/office/drawing/2014/main" id="{C44AA166-BE17-4AD8-8537-81142829BE09}"/>
                </a:ext>
              </a:extLst>
            </p:cNvPr>
            <p:cNvSpPr/>
            <p:nvPr/>
          </p:nvSpPr>
          <p:spPr>
            <a:xfrm>
              <a:off x="1541732" y="2109186"/>
              <a:ext cx="3021060" cy="1015663"/>
            </a:xfrm>
            <a:prstGeom prst="rect">
              <a:avLst/>
            </a:prstGeom>
          </p:spPr>
          <p:txBody>
            <a:bodyPr wrap="square">
              <a:spAutoFit/>
            </a:bodyPr>
            <a:lstStyle/>
            <a:p>
              <a:pPr algn="r"/>
              <a:r>
                <a:rPr lang="en-US" sz="2000" dirty="0">
                  <a:solidFill>
                    <a:schemeClr val="accent1"/>
                  </a:solidFill>
                </a:rPr>
                <a:t>Is the distance from the center of the earth to a point on or near its surface</a:t>
              </a:r>
            </a:p>
          </p:txBody>
        </p:sp>
        <p:sp>
          <p:nvSpPr>
            <p:cNvPr id="42" name="TextBox 41">
              <a:extLst>
                <a:ext uri="{FF2B5EF4-FFF2-40B4-BE49-F238E27FC236}">
                  <a16:creationId xmlns:a16="http://schemas.microsoft.com/office/drawing/2014/main" id="{5E9483E7-F09A-4BCE-97A1-74CDAC13A2AC}"/>
                </a:ext>
              </a:extLst>
            </p:cNvPr>
            <p:cNvSpPr txBox="1"/>
            <p:nvPr/>
          </p:nvSpPr>
          <p:spPr>
            <a:xfrm>
              <a:off x="3133233" y="1735616"/>
              <a:ext cx="1429559" cy="461665"/>
            </a:xfrm>
            <a:prstGeom prst="rect">
              <a:avLst/>
            </a:prstGeom>
            <a:noFill/>
          </p:spPr>
          <p:txBody>
            <a:bodyPr wrap="none" rtlCol="0">
              <a:spAutoFit/>
            </a:bodyPr>
            <a:lstStyle/>
            <a:p>
              <a:pPr algn="r"/>
              <a:r>
                <a:rPr lang="en-US" sz="2400" b="1" dirty="0">
                  <a:solidFill>
                    <a:schemeClr val="accent1"/>
                  </a:solidFill>
                </a:rPr>
                <a:t>definition</a:t>
              </a:r>
            </a:p>
          </p:txBody>
        </p:sp>
      </p:grpSp>
      <p:grpSp>
        <p:nvGrpSpPr>
          <p:cNvPr id="32" name="Group 31">
            <a:extLst>
              <a:ext uri="{FF2B5EF4-FFF2-40B4-BE49-F238E27FC236}">
                <a16:creationId xmlns:a16="http://schemas.microsoft.com/office/drawing/2014/main" id="{EA6B0260-0D25-41AE-89D3-FDE87F7C264F}"/>
              </a:ext>
            </a:extLst>
          </p:cNvPr>
          <p:cNvGrpSpPr/>
          <p:nvPr/>
        </p:nvGrpSpPr>
        <p:grpSpPr>
          <a:xfrm>
            <a:off x="7391357" y="2224906"/>
            <a:ext cx="3165313" cy="1108787"/>
            <a:chOff x="1397479" y="4782019"/>
            <a:chExt cx="3165313" cy="1108787"/>
          </a:xfrm>
        </p:grpSpPr>
        <p:sp>
          <p:nvSpPr>
            <p:cNvPr id="44" name="Rectangle 43">
              <a:extLst>
                <a:ext uri="{FF2B5EF4-FFF2-40B4-BE49-F238E27FC236}">
                  <a16:creationId xmlns:a16="http://schemas.microsoft.com/office/drawing/2014/main" id="{85D4D983-9AEE-4EAA-8BAF-D79D4E128A87}"/>
                </a:ext>
              </a:extLst>
            </p:cNvPr>
            <p:cNvSpPr/>
            <p:nvPr/>
          </p:nvSpPr>
          <p:spPr>
            <a:xfrm>
              <a:off x="1397479" y="5182920"/>
              <a:ext cx="3165313" cy="707886"/>
            </a:xfrm>
            <a:prstGeom prst="rect">
              <a:avLst/>
            </a:prstGeom>
          </p:spPr>
          <p:txBody>
            <a:bodyPr wrap="square">
              <a:spAutoFit/>
            </a:bodyPr>
            <a:lstStyle/>
            <a:p>
              <a:r>
                <a:rPr lang="en-US" sz="2000" dirty="0">
                  <a:solidFill>
                    <a:schemeClr val="accent1"/>
                  </a:solidFill>
                </a:rPr>
                <a:t>A minimum radius of nearly 6,357km denoted b</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412713" y="4782019"/>
              <a:ext cx="1697452" cy="461665"/>
            </a:xfrm>
            <a:prstGeom prst="rect">
              <a:avLst/>
            </a:prstGeom>
            <a:noFill/>
          </p:spPr>
          <p:txBody>
            <a:bodyPr wrap="none" rtlCol="0">
              <a:spAutoFit/>
            </a:bodyPr>
            <a:lstStyle/>
            <a:p>
              <a:r>
                <a:rPr lang="en-US" sz="2400" b="1" dirty="0">
                  <a:solidFill>
                    <a:schemeClr val="accent3"/>
                  </a:solidFill>
                </a:rPr>
                <a:t>Polar radius</a:t>
              </a:r>
            </a:p>
          </p:txBody>
        </p:sp>
      </p:grpSp>
      <p:grpSp>
        <p:nvGrpSpPr>
          <p:cNvPr id="3" name="Group 2">
            <a:extLst>
              <a:ext uri="{FF2B5EF4-FFF2-40B4-BE49-F238E27FC236}">
                <a16:creationId xmlns:a16="http://schemas.microsoft.com/office/drawing/2014/main" id="{837E05F8-5A7F-4953-9A5D-C64E1D5B7780}"/>
              </a:ext>
            </a:extLst>
          </p:cNvPr>
          <p:cNvGrpSpPr/>
          <p:nvPr/>
        </p:nvGrpSpPr>
        <p:grpSpPr>
          <a:xfrm>
            <a:off x="1002885" y="4245781"/>
            <a:ext cx="3165313" cy="1081456"/>
            <a:chOff x="1397479" y="3154299"/>
            <a:chExt cx="3165313" cy="1081456"/>
          </a:xfrm>
        </p:grpSpPr>
        <p:sp>
          <p:nvSpPr>
            <p:cNvPr id="47" name="Rectangle 46">
              <a:extLst>
                <a:ext uri="{FF2B5EF4-FFF2-40B4-BE49-F238E27FC236}">
                  <a16:creationId xmlns:a16="http://schemas.microsoft.com/office/drawing/2014/main" id="{5E866539-4757-4E62-A34E-46EFCBD521CA}"/>
                </a:ext>
              </a:extLst>
            </p:cNvPr>
            <p:cNvSpPr/>
            <p:nvPr/>
          </p:nvSpPr>
          <p:spPr>
            <a:xfrm>
              <a:off x="1397479" y="3527869"/>
              <a:ext cx="3165313" cy="707886"/>
            </a:xfrm>
            <a:prstGeom prst="rect">
              <a:avLst/>
            </a:prstGeom>
          </p:spPr>
          <p:txBody>
            <a:bodyPr wrap="square">
              <a:spAutoFit/>
            </a:bodyPr>
            <a:lstStyle/>
            <a:p>
              <a:pPr algn="r"/>
              <a:r>
                <a:rPr lang="en-US" sz="2000" dirty="0">
                  <a:solidFill>
                    <a:schemeClr val="accent1"/>
                  </a:solidFill>
                </a:rPr>
                <a:t>A maximum radius of nearly 6,378km denoted a</a:t>
              </a:r>
            </a:p>
          </p:txBody>
        </p:sp>
        <p:sp>
          <p:nvSpPr>
            <p:cNvPr id="48" name="TextBox 47">
              <a:extLst>
                <a:ext uri="{FF2B5EF4-FFF2-40B4-BE49-F238E27FC236}">
                  <a16:creationId xmlns:a16="http://schemas.microsoft.com/office/drawing/2014/main" id="{B35A031D-1153-48D5-A15E-1B4092FAE9AF}"/>
                </a:ext>
              </a:extLst>
            </p:cNvPr>
            <p:cNvSpPr txBox="1"/>
            <p:nvPr/>
          </p:nvSpPr>
          <p:spPr>
            <a:xfrm>
              <a:off x="2218368" y="3154299"/>
              <a:ext cx="2344424" cy="461665"/>
            </a:xfrm>
            <a:prstGeom prst="rect">
              <a:avLst/>
            </a:prstGeom>
            <a:noFill/>
          </p:spPr>
          <p:txBody>
            <a:bodyPr wrap="none" rtlCol="0">
              <a:spAutoFit/>
            </a:bodyPr>
            <a:lstStyle/>
            <a:p>
              <a:pPr algn="r"/>
              <a:r>
                <a:rPr lang="en-US" sz="2400" b="1" dirty="0">
                  <a:solidFill>
                    <a:schemeClr val="accent2"/>
                  </a:solidFill>
                </a:rPr>
                <a:t>Equatorial radius</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429996" y="69933"/>
            <a:ext cx="5573963" cy="1015663"/>
          </a:xfrm>
          <a:prstGeom prst="rect">
            <a:avLst/>
          </a:prstGeom>
          <a:noFill/>
        </p:spPr>
        <p:txBody>
          <a:bodyPr wrap="none" rtlCol="0">
            <a:spAutoFit/>
          </a:bodyPr>
          <a:lstStyle/>
          <a:p>
            <a:pPr algn="ctr"/>
            <a:r>
              <a:rPr lang="en-US" sz="6000" b="1" dirty="0">
                <a:solidFill>
                  <a:schemeClr val="accent1"/>
                </a:solidFill>
                <a:latin typeface="+mj-lt"/>
              </a:rPr>
              <a:t>The earth</a:t>
            </a:r>
            <a:r>
              <a:rPr lang="en-US" sz="6000" b="1" dirty="0">
                <a:solidFill>
                  <a:schemeClr val="accent2"/>
                </a:solidFill>
                <a:latin typeface="+mj-lt"/>
              </a:rPr>
              <a:t> Radius</a:t>
            </a:r>
          </a:p>
        </p:txBody>
      </p:sp>
    </p:spTree>
    <p:extLst>
      <p:ext uri="{BB962C8B-B14F-4D97-AF65-F5344CB8AC3E}">
        <p14:creationId xmlns:p14="http://schemas.microsoft.com/office/powerpoint/2010/main" val="103993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mph" presetSubtype="0" fill="hold" nodeType="clickEffect">
                                  <p:stCondLst>
                                    <p:cond delay="0"/>
                                  </p:stCondLst>
                                  <p:childTnLst>
                                    <p:animRot by="10800000">
                                      <p:cBhvr>
                                        <p:cTn id="76" dur="750" fill="hold"/>
                                        <p:tgtEl>
                                          <p:spTgt spid="27"/>
                                        </p:tgtEl>
                                        <p:attrNameLst>
                                          <p:attrName>r</p:attrName>
                                        </p:attrNameLst>
                                      </p:cBhvr>
                                    </p:animRot>
                                  </p:childTnLst>
                                </p:cTn>
                              </p:par>
                              <p:par>
                                <p:cTn id="77" presetID="10" presetClass="entr" presetSubtype="0" fill="hold"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52388" y="-188119"/>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6339685" y="1428750"/>
            <a:ext cx="5707070" cy="3782556"/>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059245" y="280667"/>
            <a:ext cx="7071167" cy="584775"/>
          </a:xfrm>
          <a:prstGeom prst="rect">
            <a:avLst/>
          </a:prstGeom>
          <a:noFill/>
        </p:spPr>
        <p:txBody>
          <a:bodyPr wrap="none" rtlCol="0">
            <a:spAutoFit/>
          </a:bodyPr>
          <a:lstStyle/>
          <a:p>
            <a:r>
              <a:rPr lang="en-US" sz="3200" b="1" dirty="0">
                <a:solidFill>
                  <a:schemeClr val="accent2"/>
                </a:solidFill>
              </a:rPr>
              <a:t>The Geographic coordinate system (GCS)</a:t>
            </a:r>
          </a:p>
        </p:txBody>
      </p:sp>
      <p:sp>
        <p:nvSpPr>
          <p:cNvPr id="2" name="Rectangle 1">
            <a:extLst>
              <a:ext uri="{FF2B5EF4-FFF2-40B4-BE49-F238E27FC236}">
                <a16:creationId xmlns:a16="http://schemas.microsoft.com/office/drawing/2014/main" id="{38493CCC-2866-46CB-A818-7FBC3E4D426A}"/>
              </a:ext>
            </a:extLst>
          </p:cNvPr>
          <p:cNvSpPr/>
          <p:nvPr/>
        </p:nvSpPr>
        <p:spPr>
          <a:xfrm>
            <a:off x="6594829" y="1646694"/>
            <a:ext cx="5185791" cy="3908762"/>
          </a:xfrm>
          <a:prstGeom prst="rect">
            <a:avLst/>
          </a:prstGeom>
        </p:spPr>
        <p:txBody>
          <a:bodyPr wrap="square">
            <a:spAutoFit/>
          </a:bodyPr>
          <a:lstStyle/>
          <a:p>
            <a:pPr algn="ctr"/>
            <a:r>
              <a:rPr lang="en-US" sz="2000" dirty="0">
                <a:solidFill>
                  <a:schemeClr val="accent1"/>
                </a:solidFill>
              </a:rPr>
              <a:t>is a spherical or ellipsoidal coordinate system for measuring and communicating positions directly on the earth as latitude and longitude </a:t>
            </a:r>
            <a:r>
              <a:rPr lang="en-GB" sz="2000" dirty="0"/>
              <a:t>It is the simplest, oldest and most widely used of the various of </a:t>
            </a:r>
            <a:r>
              <a:rPr lang="en-GB" sz="2000" dirty="0">
                <a:hlinkClick r:id="rId2" tooltip="Spatial reference system"/>
              </a:rPr>
              <a:t>spatial reference systems</a:t>
            </a:r>
            <a:r>
              <a:rPr lang="en-GB" sz="2000" dirty="0"/>
              <a:t> that are in use and forms the basis for most others. Although latitude and longitude form a coordinate </a:t>
            </a:r>
            <a:r>
              <a:rPr lang="en-GB" sz="2000" dirty="0">
                <a:hlinkClick r:id="rId3" tooltip="Tuple"/>
              </a:rPr>
              <a:t>tuple</a:t>
            </a:r>
            <a:r>
              <a:rPr lang="en-GB" sz="2000" dirty="0"/>
              <a:t> like a </a:t>
            </a:r>
            <a:r>
              <a:rPr lang="en-GB" sz="2000" dirty="0">
                <a:hlinkClick r:id="rId4" tooltip="Cartesian coordinate system"/>
              </a:rPr>
              <a:t>cartesian coordinate system</a:t>
            </a:r>
            <a:r>
              <a:rPr lang="en-GB" sz="2000" dirty="0"/>
              <a:t>, the geographic coordinate system is not cartesian because the measurements are angles and are not on a planar surface</a:t>
            </a:r>
            <a:endParaRPr lang="en-US" sz="2800" dirty="0"/>
          </a:p>
          <a:p>
            <a:endParaRPr lang="en-US" sz="2800" b="1" dirty="0">
              <a:solidFill>
                <a:schemeClr val="accent1"/>
              </a:solidFill>
            </a:endParaRPr>
          </a:p>
        </p:txBody>
      </p:sp>
      <p:pic>
        <p:nvPicPr>
          <p:cNvPr id="12" name="Image 11">
            <a:extLst>
              <a:ext uri="{FF2B5EF4-FFF2-40B4-BE49-F238E27FC236}">
                <a16:creationId xmlns:a16="http://schemas.microsoft.com/office/drawing/2014/main" id="{ECE7C73E-27C6-4B9B-B954-45462E25075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34175" y="1293875"/>
            <a:ext cx="5261775" cy="4270249"/>
          </a:xfrm>
          <a:prstGeom prst="rect">
            <a:avLst/>
          </a:prstGeom>
        </p:spPr>
      </p:pic>
    </p:spTree>
    <p:extLst>
      <p:ext uri="{BB962C8B-B14F-4D97-AF65-F5344CB8AC3E}">
        <p14:creationId xmlns:p14="http://schemas.microsoft.com/office/powerpoint/2010/main" val="177878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wipe(left)">
                                      <p:cBhvr>
                                        <p:cTn id="29" dur="250"/>
                                        <p:tgtEl>
                                          <p:spTgt spid="2">
                                            <p:txEl>
                                              <p:pRg st="0" end="0"/>
                                            </p:txEl>
                                          </p:spTgt>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11" grpId="0"/>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52388" y="-188119"/>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6339685" y="1428750"/>
            <a:ext cx="5707070" cy="3570208"/>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059245" y="280667"/>
            <a:ext cx="6720751" cy="584775"/>
          </a:xfrm>
          <a:prstGeom prst="rect">
            <a:avLst/>
          </a:prstGeom>
          <a:noFill/>
        </p:spPr>
        <p:txBody>
          <a:bodyPr wrap="none" rtlCol="0">
            <a:spAutoFit/>
          </a:bodyPr>
          <a:lstStyle/>
          <a:p>
            <a:r>
              <a:rPr lang="en-US" sz="3200" b="1" dirty="0">
                <a:solidFill>
                  <a:schemeClr val="accent2"/>
                </a:solidFill>
              </a:rPr>
              <a:t>The Projected coordinate system (PCS)</a:t>
            </a:r>
          </a:p>
        </p:txBody>
      </p:sp>
      <p:sp>
        <p:nvSpPr>
          <p:cNvPr id="2" name="Rectangle 1">
            <a:extLst>
              <a:ext uri="{FF2B5EF4-FFF2-40B4-BE49-F238E27FC236}">
                <a16:creationId xmlns:a16="http://schemas.microsoft.com/office/drawing/2014/main" id="{38493CCC-2866-46CB-A818-7FBC3E4D426A}"/>
              </a:ext>
            </a:extLst>
          </p:cNvPr>
          <p:cNvSpPr/>
          <p:nvPr/>
        </p:nvSpPr>
        <p:spPr>
          <a:xfrm>
            <a:off x="6472752" y="1643895"/>
            <a:ext cx="5440935" cy="3570208"/>
          </a:xfrm>
          <a:prstGeom prst="rect">
            <a:avLst/>
          </a:prstGeom>
        </p:spPr>
        <p:txBody>
          <a:bodyPr wrap="square">
            <a:spAutoFit/>
          </a:bodyPr>
          <a:lstStyle/>
          <a:p>
            <a:r>
              <a:rPr lang="en-GB" dirty="0"/>
              <a:t>A projected coordinate system is defined on a flat, two-dimensional surface, has constant lengths, angles, and areas across the two dimensions. A PCS is always based on a GCS that is based on a sphere or spheroid.</a:t>
            </a:r>
          </a:p>
          <a:p>
            <a:r>
              <a:rPr lang="en-GB" dirty="0"/>
              <a:t>In a PCS, locations are identified by </a:t>
            </a:r>
            <a:r>
              <a:rPr lang="en-GB" dirty="0" err="1"/>
              <a:t>x,y</a:t>
            </a:r>
            <a:r>
              <a:rPr lang="en-GB" dirty="0"/>
              <a:t> coordinates on a grid, with the origin at the </a:t>
            </a:r>
            <a:r>
              <a:rPr lang="en-GB" dirty="0" err="1"/>
              <a:t>center</a:t>
            </a:r>
            <a:r>
              <a:rPr lang="en-GB" dirty="0"/>
              <a:t> of the grid. Each position has two values that reference it to that central location. One specifies its horizontal position and the other its vertical position. The two values are called the x-coordinate and y-coordinate. Using this notation, the coordinates at the origin are x = 0 and y = 0.</a:t>
            </a:r>
          </a:p>
          <a:p>
            <a:endParaRPr lang="en-US" sz="2800" b="1" dirty="0">
              <a:solidFill>
                <a:schemeClr val="accent1"/>
              </a:solidFill>
            </a:endParaRPr>
          </a:p>
        </p:txBody>
      </p:sp>
      <p:pic>
        <p:nvPicPr>
          <p:cNvPr id="2052" name="Picture 4" descr="Coordinate reference systems - Aspexit">
            <a:extLst>
              <a:ext uri="{FF2B5EF4-FFF2-40B4-BE49-F238E27FC236}">
                <a16:creationId xmlns:a16="http://schemas.microsoft.com/office/drawing/2014/main" id="{C3FCFECD-DFC4-465B-9DEE-D6DB6F2FC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97" y="1365989"/>
            <a:ext cx="4760277" cy="357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3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wipe(left)">
                                      <p:cBhvr>
                                        <p:cTn id="29" dur="250"/>
                                        <p:tgtEl>
                                          <p:spTgt spid="2">
                                            <p:txEl>
                                              <p:pRg st="0" end="0"/>
                                            </p:txEl>
                                          </p:spTgt>
                                        </p:tgtEl>
                                      </p:cBhvr>
                                    </p:animEffect>
                                  </p:childTnLst>
                                </p:cTn>
                              </p:par>
                            </p:childTnLst>
                          </p:cTn>
                        </p:par>
                        <p:par>
                          <p:cTn id="30" fill="hold">
                            <p:stCondLst>
                              <p:cond delay="1250"/>
                            </p:stCondLst>
                            <p:childTnLst>
                              <p:par>
                                <p:cTn id="31" presetID="22" presetClass="entr" presetSubtype="8" fill="hold" grpId="0" nodeType="after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Effect transition="in" filter="wipe(left)">
                                      <p:cBhvr>
                                        <p:cTn id="33" dur="250"/>
                                        <p:tgtEl>
                                          <p:spTgt spid="2">
                                            <p:txEl>
                                              <p:pRg st="1" end="1"/>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052"/>
                                        </p:tgtEl>
                                        <p:attrNameLst>
                                          <p:attrName>style.visibility</p:attrName>
                                        </p:attrNameLst>
                                      </p:cBhvr>
                                      <p:to>
                                        <p:strVal val="visible"/>
                                      </p:to>
                                    </p:set>
                                    <p:animEffect transition="in" filter="fade">
                                      <p:cBhvr>
                                        <p:cTn id="3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11" grpId="0"/>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737815" y="2494235"/>
            <a:ext cx="7236705" cy="218362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33245" y="2648476"/>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296079" y="42244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840599" y="1797033"/>
            <a:ext cx="3971152" cy="584775"/>
          </a:xfrm>
          <a:prstGeom prst="rect">
            <a:avLst/>
          </a:prstGeom>
          <a:noFill/>
        </p:spPr>
        <p:txBody>
          <a:bodyPr wrap="none" rtlCol="0">
            <a:spAutoFit/>
          </a:bodyPr>
          <a:lstStyle/>
          <a:p>
            <a:r>
              <a:rPr lang="en-US" sz="3200" b="1" dirty="0">
                <a:solidFill>
                  <a:schemeClr val="accent2"/>
                </a:solidFill>
              </a:rPr>
              <a:t>Addressing the issue : </a:t>
            </a:r>
          </a:p>
        </p:txBody>
      </p:sp>
      <p:sp>
        <p:nvSpPr>
          <p:cNvPr id="2" name="Rectangle 1">
            <a:extLst>
              <a:ext uri="{FF2B5EF4-FFF2-40B4-BE49-F238E27FC236}">
                <a16:creationId xmlns:a16="http://schemas.microsoft.com/office/drawing/2014/main" id="{38493CCC-2866-46CB-A818-7FBC3E4D426A}"/>
              </a:ext>
            </a:extLst>
          </p:cNvPr>
          <p:cNvSpPr/>
          <p:nvPr/>
        </p:nvSpPr>
        <p:spPr>
          <a:xfrm>
            <a:off x="5247570" y="2772647"/>
            <a:ext cx="6205671" cy="1815882"/>
          </a:xfrm>
          <a:prstGeom prst="rect">
            <a:avLst/>
          </a:prstGeom>
        </p:spPr>
        <p:txBody>
          <a:bodyPr wrap="square">
            <a:spAutoFit/>
          </a:bodyPr>
          <a:lstStyle/>
          <a:p>
            <a:pPr algn="ctr"/>
            <a:r>
              <a:rPr lang="en-US" sz="2800" b="1" dirty="0">
                <a:solidFill>
                  <a:schemeClr val="accent1"/>
                </a:solidFill>
              </a:rPr>
              <a:t>Why is it necessary to convert coordinates from </a:t>
            </a:r>
            <a:r>
              <a:rPr lang="en-US" sz="2800" b="1" dirty="0">
                <a:solidFill>
                  <a:schemeClr val="accent2"/>
                </a:solidFill>
              </a:rPr>
              <a:t>geographic</a:t>
            </a:r>
            <a:r>
              <a:rPr lang="en-US" sz="2800" b="1" dirty="0"/>
              <a:t> </a:t>
            </a:r>
          </a:p>
          <a:p>
            <a:pPr algn="ctr"/>
            <a:r>
              <a:rPr lang="en-US" sz="2800" b="1" dirty="0"/>
              <a:t>to </a:t>
            </a:r>
            <a:r>
              <a:rPr lang="en-US" sz="2800" b="1" dirty="0">
                <a:solidFill>
                  <a:schemeClr val="accent2"/>
                </a:solidFill>
              </a:rPr>
              <a:t>projected </a:t>
            </a:r>
            <a:r>
              <a:rPr lang="en-US" sz="2800" b="1" dirty="0"/>
              <a:t>?</a:t>
            </a:r>
          </a:p>
          <a:p>
            <a:endParaRPr lang="en-US" sz="2800" b="1" dirty="0">
              <a:solidFill>
                <a:schemeClr val="accent1"/>
              </a:solidFill>
            </a:endParaRPr>
          </a:p>
        </p:txBody>
      </p:sp>
      <p:sp>
        <p:nvSpPr>
          <p:cNvPr id="15" name="Picture Placeholder 14">
            <a:extLst>
              <a:ext uri="{FF2B5EF4-FFF2-40B4-BE49-F238E27FC236}">
                <a16:creationId xmlns:a16="http://schemas.microsoft.com/office/drawing/2014/main" id="{7E7C1E3D-ACC5-4250-8242-5A1592AD7E3C}"/>
              </a:ext>
            </a:extLst>
          </p:cNvPr>
          <p:cNvSpPr>
            <a:spLocks noGrp="1"/>
          </p:cNvSpPr>
          <p:nvPr>
            <p:ph type="pic" sz="quarter" idx="13"/>
          </p:nvPr>
        </p:nvSpPr>
        <p:spPr>
          <a:xfrm>
            <a:off x="1257279" y="2089421"/>
            <a:ext cx="3033754" cy="3038046"/>
          </a:xfrm>
          <a:prstGeom prst="roundRect">
            <a:avLst>
              <a:gd name="adj" fmla="val 0"/>
            </a:avLst>
          </a:prstGeom>
          <a:solidFill>
            <a:schemeClr val="accent3"/>
          </a:solidFill>
        </p:spPr>
      </p:sp>
    </p:spTree>
    <p:extLst>
      <p:ext uri="{BB962C8B-B14F-4D97-AF65-F5344CB8AC3E}">
        <p14:creationId xmlns:p14="http://schemas.microsoft.com/office/powerpoint/2010/main" val="117585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Effect transition="in" filter="wipe(left)">
                                      <p:cBhvr>
                                        <p:cTn id="41" dur="250"/>
                                        <p:tgtEl>
                                          <p:spTgt spid="2">
                                            <p:txEl>
                                              <p:pRg st="0" end="0"/>
                                            </p:txEl>
                                          </p:spTgt>
                                        </p:tgtEl>
                                      </p:cBhvr>
                                    </p:animEffect>
                                  </p:childTnLst>
                                </p:cTn>
                              </p:par>
                            </p:childTnLst>
                          </p:cTn>
                        </p:par>
                        <p:par>
                          <p:cTn id="42" fill="hold">
                            <p:stCondLst>
                              <p:cond delay="750"/>
                            </p:stCondLst>
                            <p:childTnLst>
                              <p:par>
                                <p:cTn id="43" presetID="22" presetClass="entr" presetSubtype="8" fill="hold" grpId="0" nodeType="afterEffect">
                                  <p:stCondLst>
                                    <p:cond delay="0"/>
                                  </p:stCondLst>
                                  <p:childTnLst>
                                    <p:set>
                                      <p:cBhvr>
                                        <p:cTn id="44" dur="1" fill="hold">
                                          <p:stCondLst>
                                            <p:cond delay="0"/>
                                          </p:stCondLst>
                                        </p:cTn>
                                        <p:tgtEl>
                                          <p:spTgt spid="2">
                                            <p:txEl>
                                              <p:pRg st="1" end="1"/>
                                            </p:txEl>
                                          </p:spTgt>
                                        </p:tgtEl>
                                        <p:attrNameLst>
                                          <p:attrName>style.visibility</p:attrName>
                                        </p:attrNameLst>
                                      </p:cBhvr>
                                      <p:to>
                                        <p:strVal val="visible"/>
                                      </p:to>
                                    </p:set>
                                    <p:animEffect transition="in" filter="wipe(left)">
                                      <p:cBhvr>
                                        <p:cTn id="45" dur="2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520410"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242AA1A-DFA1-4A28-92AF-C2B2EA359F59}"/>
              </a:ext>
            </a:extLst>
          </p:cNvPr>
          <p:cNvSpPr/>
          <p:nvPr/>
        </p:nvSpPr>
        <p:spPr>
          <a:xfrm>
            <a:off x="11449145" y="416783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6279536-31B8-4416-A983-84D05A753C1E}"/>
              </a:ext>
            </a:extLst>
          </p:cNvPr>
          <p:cNvSpPr/>
          <p:nvPr/>
        </p:nvSpPr>
        <p:spPr>
          <a:xfrm>
            <a:off x="10451496" y="493250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935BBF-29DC-4382-8885-C021C3E1EAFB}"/>
              </a:ext>
            </a:extLst>
          </p:cNvPr>
          <p:cNvSpPr/>
          <p:nvPr/>
        </p:nvSpPr>
        <p:spPr>
          <a:xfrm>
            <a:off x="10343959" y="244276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5C19217-7963-4FCD-8D8F-E820E59E2E85}"/>
              </a:ext>
            </a:extLst>
          </p:cNvPr>
          <p:cNvSpPr/>
          <p:nvPr/>
        </p:nvSpPr>
        <p:spPr>
          <a:xfrm>
            <a:off x="9390697"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3635C28A-AE42-405E-9095-53541A58E982}"/>
              </a:ext>
            </a:extLst>
          </p:cNvPr>
          <p:cNvGrpSpPr/>
          <p:nvPr/>
        </p:nvGrpSpPr>
        <p:grpSpPr>
          <a:xfrm>
            <a:off x="960977" y="1907502"/>
            <a:ext cx="2861977" cy="3704082"/>
            <a:chOff x="960977" y="1757724"/>
            <a:chExt cx="2861977" cy="3704082"/>
          </a:xfrm>
        </p:grpSpPr>
        <p:sp>
          <p:nvSpPr>
            <p:cNvPr id="16"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C8D3627E-B560-4098-993F-99DB17CF8342}"/>
              </a:ext>
            </a:extLst>
          </p:cNvPr>
          <p:cNvGrpSpPr/>
          <p:nvPr/>
        </p:nvGrpSpPr>
        <p:grpSpPr>
          <a:xfrm>
            <a:off x="3218307" y="1236477"/>
            <a:ext cx="4876207" cy="1081456"/>
            <a:chOff x="3218307" y="1086699"/>
            <a:chExt cx="4876207" cy="1081456"/>
          </a:xfrm>
        </p:grpSpPr>
        <p:sp>
          <p:nvSpPr>
            <p:cNvPr id="22" name="Rectangle 21">
              <a:extLst>
                <a:ext uri="{FF2B5EF4-FFF2-40B4-BE49-F238E27FC236}">
                  <a16:creationId xmlns:a16="http://schemas.microsoft.com/office/drawing/2014/main" id="{523FC862-9AC7-49F7-A85B-47502414F554}"/>
                </a:ext>
              </a:extLst>
            </p:cNvPr>
            <p:cNvSpPr/>
            <p:nvPr/>
          </p:nvSpPr>
          <p:spPr>
            <a:xfrm>
              <a:off x="3236864" y="1460269"/>
              <a:ext cx="3327837" cy="707886"/>
            </a:xfrm>
            <a:prstGeom prst="rect">
              <a:avLst/>
            </a:prstGeom>
          </p:spPr>
          <p:txBody>
            <a:bodyPr wrap="square">
              <a:spAutoFit/>
            </a:bodyPr>
            <a:lstStyle/>
            <a:p>
              <a:r>
                <a:rPr lang="en-US" sz="2000" dirty="0">
                  <a:solidFill>
                    <a:schemeClr val="accent1"/>
                  </a:solidFill>
                </a:rPr>
                <a:t>Defines where the data is located on the earth’s surface </a:t>
              </a:r>
            </a:p>
          </p:txBody>
        </p:sp>
        <p:sp>
          <p:nvSpPr>
            <p:cNvPr id="23" name="TextBox 22">
              <a:extLst>
                <a:ext uri="{FF2B5EF4-FFF2-40B4-BE49-F238E27FC236}">
                  <a16:creationId xmlns:a16="http://schemas.microsoft.com/office/drawing/2014/main" id="{52685F58-1526-4EE4-AB3B-5A0ECFD1DF43}"/>
                </a:ext>
              </a:extLst>
            </p:cNvPr>
            <p:cNvSpPr txBox="1"/>
            <p:nvPr/>
          </p:nvSpPr>
          <p:spPr>
            <a:xfrm>
              <a:off x="3218307" y="1086699"/>
              <a:ext cx="4876207" cy="461665"/>
            </a:xfrm>
            <a:prstGeom prst="rect">
              <a:avLst/>
            </a:prstGeom>
            <a:noFill/>
          </p:spPr>
          <p:txBody>
            <a:bodyPr wrap="none" rtlCol="0">
              <a:spAutoFit/>
            </a:bodyPr>
            <a:lstStyle/>
            <a:p>
              <a:r>
                <a:rPr lang="en-US" sz="2400" b="1" dirty="0">
                  <a:solidFill>
                    <a:schemeClr val="accent1"/>
                  </a:solidFill>
                </a:rPr>
                <a:t>Geographic coordinate system (GCS) </a:t>
              </a:r>
            </a:p>
          </p:txBody>
        </p:sp>
      </p:grpSp>
      <p:grpSp>
        <p:nvGrpSpPr>
          <p:cNvPr id="33" name="Group 32">
            <a:extLst>
              <a:ext uri="{FF2B5EF4-FFF2-40B4-BE49-F238E27FC236}">
                <a16:creationId xmlns:a16="http://schemas.microsoft.com/office/drawing/2014/main" id="{41C6B9D5-F868-4F23-8966-723460AC825B}"/>
              </a:ext>
            </a:extLst>
          </p:cNvPr>
          <p:cNvGrpSpPr/>
          <p:nvPr/>
        </p:nvGrpSpPr>
        <p:grpSpPr>
          <a:xfrm>
            <a:off x="3218307" y="4959128"/>
            <a:ext cx="3982116" cy="1081456"/>
            <a:chOff x="3218307" y="4809350"/>
            <a:chExt cx="3982116" cy="1081456"/>
          </a:xfrm>
        </p:grpSpPr>
        <p:sp>
          <p:nvSpPr>
            <p:cNvPr id="24" name="Rectangle 23">
              <a:extLst>
                <a:ext uri="{FF2B5EF4-FFF2-40B4-BE49-F238E27FC236}">
                  <a16:creationId xmlns:a16="http://schemas.microsoft.com/office/drawing/2014/main" id="{15463C77-CBEB-4C9D-9E40-4B5B57891DBF}"/>
                </a:ext>
              </a:extLst>
            </p:cNvPr>
            <p:cNvSpPr/>
            <p:nvPr/>
          </p:nvSpPr>
          <p:spPr>
            <a:xfrm>
              <a:off x="3236864" y="5182920"/>
              <a:ext cx="3963559" cy="707886"/>
            </a:xfrm>
            <a:prstGeom prst="rect">
              <a:avLst/>
            </a:prstGeom>
          </p:spPr>
          <p:txBody>
            <a:bodyPr wrap="square">
              <a:spAutoFit/>
            </a:bodyPr>
            <a:lstStyle/>
            <a:p>
              <a:r>
                <a:rPr lang="en-US" sz="2000" dirty="0">
                  <a:solidFill>
                    <a:schemeClr val="accent1"/>
                  </a:solidFill>
                </a:rPr>
                <a:t>Is flat (2D) and records locations in linear units (usually in meters)</a:t>
              </a:r>
            </a:p>
          </p:txBody>
        </p:sp>
        <p:sp>
          <p:nvSpPr>
            <p:cNvPr id="25" name="TextBox 24">
              <a:extLst>
                <a:ext uri="{FF2B5EF4-FFF2-40B4-BE49-F238E27FC236}">
                  <a16:creationId xmlns:a16="http://schemas.microsoft.com/office/drawing/2014/main" id="{C76A9A02-5B5D-45BE-8C98-1144FE1738DB}"/>
                </a:ext>
              </a:extLst>
            </p:cNvPr>
            <p:cNvSpPr txBox="1"/>
            <p:nvPr/>
          </p:nvSpPr>
          <p:spPr>
            <a:xfrm>
              <a:off x="3218307" y="4809350"/>
              <a:ext cx="3810980" cy="461665"/>
            </a:xfrm>
            <a:prstGeom prst="rect">
              <a:avLst/>
            </a:prstGeom>
            <a:noFill/>
          </p:spPr>
          <p:txBody>
            <a:bodyPr wrap="none" rtlCol="0">
              <a:spAutoFit/>
            </a:bodyPr>
            <a:lstStyle/>
            <a:p>
              <a:r>
                <a:rPr lang="en-US" sz="2400" b="1" dirty="0">
                  <a:solidFill>
                    <a:schemeClr val="accent2"/>
                  </a:solidFill>
                </a:rPr>
                <a:t>Projected coordinate system</a:t>
              </a: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3949621" y="3608905"/>
            <a:ext cx="4812444" cy="1081456"/>
            <a:chOff x="3949621" y="3459127"/>
            <a:chExt cx="4812444" cy="1081456"/>
          </a:xfrm>
        </p:grpSpPr>
        <p:sp>
          <p:nvSpPr>
            <p:cNvPr id="26" name="Rectangle 25">
              <a:extLst>
                <a:ext uri="{FF2B5EF4-FFF2-40B4-BE49-F238E27FC236}">
                  <a16:creationId xmlns:a16="http://schemas.microsoft.com/office/drawing/2014/main" id="{090DDB2A-0A44-4C0F-A764-765DF2A8046F}"/>
                </a:ext>
              </a:extLst>
            </p:cNvPr>
            <p:cNvSpPr/>
            <p:nvPr/>
          </p:nvSpPr>
          <p:spPr>
            <a:xfrm>
              <a:off x="3968178" y="3832697"/>
              <a:ext cx="4793887" cy="707886"/>
            </a:xfrm>
            <a:prstGeom prst="rect">
              <a:avLst/>
            </a:prstGeom>
          </p:spPr>
          <p:txBody>
            <a:bodyPr wrap="square">
              <a:spAutoFit/>
            </a:bodyPr>
            <a:lstStyle/>
            <a:p>
              <a:r>
                <a:rPr lang="en-US" sz="2000" dirty="0">
                  <a:solidFill>
                    <a:schemeClr val="accent1"/>
                  </a:solidFill>
                </a:rPr>
                <a:t>Is round (3D) and records locations in angular units (usually in degrees)</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949621" y="3459127"/>
              <a:ext cx="4109971" cy="461665"/>
            </a:xfrm>
            <a:prstGeom prst="rect">
              <a:avLst/>
            </a:prstGeom>
            <a:noFill/>
          </p:spPr>
          <p:txBody>
            <a:bodyPr wrap="none" rtlCol="0">
              <a:spAutoFit/>
            </a:bodyPr>
            <a:lstStyle/>
            <a:p>
              <a:r>
                <a:rPr lang="en-US" sz="2400" b="1" dirty="0">
                  <a:solidFill>
                    <a:schemeClr val="accent1"/>
                  </a:solidFill>
                </a:rPr>
                <a:t>Geographic coordinate system </a:t>
              </a: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4160806" y="2479571"/>
            <a:ext cx="4601260" cy="1081456"/>
            <a:chOff x="4160806" y="2329793"/>
            <a:chExt cx="4601260" cy="1081456"/>
          </a:xfrm>
        </p:grpSpPr>
        <p:sp>
          <p:nvSpPr>
            <p:cNvPr id="28" name="Rectangle 27">
              <a:extLst>
                <a:ext uri="{FF2B5EF4-FFF2-40B4-BE49-F238E27FC236}">
                  <a16:creationId xmlns:a16="http://schemas.microsoft.com/office/drawing/2014/main" id="{1F6D0315-A6EC-4BD6-9DA4-F632DCF381C1}"/>
                </a:ext>
              </a:extLst>
            </p:cNvPr>
            <p:cNvSpPr/>
            <p:nvPr/>
          </p:nvSpPr>
          <p:spPr>
            <a:xfrm>
              <a:off x="4179364" y="2703363"/>
              <a:ext cx="3021060" cy="707886"/>
            </a:xfrm>
            <a:prstGeom prst="rect">
              <a:avLst/>
            </a:prstGeom>
          </p:spPr>
          <p:txBody>
            <a:bodyPr wrap="square">
              <a:spAutoFit/>
            </a:bodyPr>
            <a:lstStyle/>
            <a:p>
              <a:r>
                <a:rPr lang="en-US" sz="2000" dirty="0">
                  <a:solidFill>
                    <a:schemeClr val="accent1"/>
                  </a:solidFill>
                </a:rPr>
                <a:t>Tells us how to draw the earth on a flat surface</a:t>
              </a:r>
            </a:p>
          </p:txBody>
        </p:sp>
        <p:sp>
          <p:nvSpPr>
            <p:cNvPr id="29" name="TextBox 28">
              <a:extLst>
                <a:ext uri="{FF2B5EF4-FFF2-40B4-BE49-F238E27FC236}">
                  <a16:creationId xmlns:a16="http://schemas.microsoft.com/office/drawing/2014/main" id="{62F25D26-8702-49BF-82EB-F18CDED2A526}"/>
                </a:ext>
              </a:extLst>
            </p:cNvPr>
            <p:cNvSpPr txBox="1"/>
            <p:nvPr/>
          </p:nvSpPr>
          <p:spPr>
            <a:xfrm>
              <a:off x="4160806" y="2329793"/>
              <a:ext cx="4601260" cy="461665"/>
            </a:xfrm>
            <a:prstGeom prst="rect">
              <a:avLst/>
            </a:prstGeom>
            <a:noFill/>
          </p:spPr>
          <p:txBody>
            <a:bodyPr wrap="none" rtlCol="0">
              <a:spAutoFit/>
            </a:bodyPr>
            <a:lstStyle/>
            <a:p>
              <a:r>
                <a:rPr lang="en-US" sz="2400" b="1" dirty="0">
                  <a:solidFill>
                    <a:schemeClr val="accent2"/>
                  </a:solidFill>
                </a:rPr>
                <a:t>Projected coordinate system (PCS)</a:t>
              </a: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1761891" y="336022"/>
            <a:ext cx="9006723" cy="461665"/>
          </a:xfrm>
          <a:prstGeom prst="rect">
            <a:avLst/>
          </a:prstGeom>
          <a:noFill/>
        </p:spPr>
        <p:txBody>
          <a:bodyPr wrap="square" rtlCol="0">
            <a:spAutoFit/>
          </a:bodyPr>
          <a:lstStyle/>
          <a:p>
            <a:pPr algn="ctr"/>
            <a:r>
              <a:rPr lang="en-US" sz="2400" b="1" dirty="0">
                <a:solidFill>
                  <a:schemeClr val="accent1"/>
                </a:solidFill>
                <a:latin typeface="+mj-lt"/>
              </a:rPr>
              <a:t>To put it simply..</a:t>
            </a:r>
          </a:p>
        </p:txBody>
      </p:sp>
    </p:spTree>
    <p:extLst>
      <p:ext uri="{BB962C8B-B14F-4D97-AF65-F5344CB8AC3E}">
        <p14:creationId xmlns:p14="http://schemas.microsoft.com/office/powerpoint/2010/main" val="295859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decel="10000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1000" fill="hold"/>
                                        <p:tgtEl>
                                          <p:spTgt spid="2"/>
                                        </p:tgtEl>
                                        <p:attrNameLst>
                                          <p:attrName>ppt_x</p:attrName>
                                        </p:attrNameLst>
                                      </p:cBhvr>
                                      <p:tavLst>
                                        <p:tav tm="0">
                                          <p:val>
                                            <p:strVal val="0-#ppt_w/2"/>
                                          </p:val>
                                        </p:tav>
                                        <p:tav tm="100000">
                                          <p:val>
                                            <p:strVal val="#ppt_x"/>
                                          </p:val>
                                        </p:tav>
                                      </p:tavLst>
                                    </p:anim>
                                    <p:anim calcmode="lin" valueType="num">
                                      <p:cBhvr additive="base">
                                        <p:cTn id="74"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fade">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24C91F1-5F8D-48DB-8772-1D14287657E4}"/>
              </a:ext>
            </a:extLst>
          </p:cNvPr>
          <p:cNvGrpSpPr/>
          <p:nvPr/>
        </p:nvGrpSpPr>
        <p:grpSpPr>
          <a:xfrm>
            <a:off x="1193006" y="3429000"/>
            <a:ext cx="9795415" cy="1457325"/>
            <a:chOff x="1193006" y="2697956"/>
            <a:chExt cx="9795415"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grpSp>
      <p:sp>
        <p:nvSpPr>
          <p:cNvPr id="20" name="Freeform: Shape 19">
            <a:extLst>
              <a:ext uri="{FF2B5EF4-FFF2-40B4-BE49-F238E27FC236}">
                <a16:creationId xmlns:a16="http://schemas.microsoft.com/office/drawing/2014/main" id="{91135E06-5103-4F6E-8162-6B22AF70B7DF}"/>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5" name="Freeform: Shape 24">
            <a:extLst>
              <a:ext uri="{FF2B5EF4-FFF2-40B4-BE49-F238E27FC236}">
                <a16:creationId xmlns:a16="http://schemas.microsoft.com/office/drawing/2014/main" id="{FBFA64D0-A9A1-45BC-BB06-03CC70BDE515}"/>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74AB686-A3D6-445A-A094-5AA92F4BB872}"/>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090680-9F27-4B59-BF35-A89A482660A3}"/>
              </a:ext>
            </a:extLst>
          </p:cNvPr>
          <p:cNvSpPr/>
          <p:nvPr/>
        </p:nvSpPr>
        <p:spPr>
          <a:xfrm>
            <a:off x="3511391"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6" name="Freeform: Shape 25">
            <a:extLst>
              <a:ext uri="{FF2B5EF4-FFF2-40B4-BE49-F238E27FC236}">
                <a16:creationId xmlns:a16="http://schemas.microsoft.com/office/drawing/2014/main" id="{CC3204D5-26E6-40A6-A4C0-62A3E951C594}"/>
              </a:ext>
            </a:extLst>
          </p:cNvPr>
          <p:cNvSpPr/>
          <p:nvPr/>
        </p:nvSpPr>
        <p:spPr>
          <a:xfrm>
            <a:off x="3801046" y="3905250"/>
            <a:ext cx="504825" cy="504825"/>
          </a:xfrm>
          <a:custGeom>
            <a:avLst/>
            <a:gdLst>
              <a:gd name="connsiteX0" fmla="*/ 506825 w 504825"/>
              <a:gd name="connsiteY0" fmla="*/ 256985 h 504825"/>
              <a:gd name="connsiteX1" fmla="*/ 256984 w 504825"/>
              <a:gd name="connsiteY1" fmla="*/ 506825 h 504825"/>
              <a:gd name="connsiteX2" fmla="*/ 7143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3" y="394968"/>
                  <a:pt x="7143" y="256985"/>
                </a:cubicBezTo>
                <a:cubicBezTo>
                  <a:pt x="7143" y="119001"/>
                  <a:pt x="119001" y="7144"/>
                  <a:pt x="256984" y="7144"/>
                </a:cubicBezTo>
                <a:cubicBezTo>
                  <a:pt x="394967" y="7144"/>
                  <a:pt x="506825" y="119001"/>
                  <a:pt x="506825" y="256985"/>
                </a:cubicBezTo>
                <a:close/>
              </a:path>
            </a:pathLst>
          </a:custGeom>
          <a:solidFill>
            <a:srgbClr val="185AD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08EBF0-0919-4A05-91C5-29B7C7B18322}"/>
              </a:ext>
            </a:extLst>
          </p:cNvPr>
          <p:cNvSpPr/>
          <p:nvPr/>
        </p:nvSpPr>
        <p:spPr>
          <a:xfrm>
            <a:off x="4043743" y="3074194"/>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185ADB"/>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4CB2738-454A-4961-9AB8-71B180044293}"/>
              </a:ext>
            </a:extLst>
          </p:cNvPr>
          <p:cNvSpPr/>
          <p:nvPr/>
        </p:nvSpPr>
        <p:spPr>
          <a:xfrm>
            <a:off x="5548598"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7" name="Freeform: Shape 26">
            <a:extLst>
              <a:ext uri="{FF2B5EF4-FFF2-40B4-BE49-F238E27FC236}">
                <a16:creationId xmlns:a16="http://schemas.microsoft.com/office/drawing/2014/main" id="{7D46A9D2-3FF7-4F78-A944-0DD2233B96BD}"/>
              </a:ext>
            </a:extLst>
          </p:cNvPr>
          <p:cNvSpPr/>
          <p:nvPr/>
        </p:nvSpPr>
        <p:spPr>
          <a:xfrm>
            <a:off x="5838253" y="3905250"/>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EEC671-119C-4DAD-AE3D-0FC04685D6B7}"/>
              </a:ext>
            </a:extLst>
          </p:cNvPr>
          <p:cNvSpPr/>
          <p:nvPr/>
        </p:nvSpPr>
        <p:spPr>
          <a:xfrm>
            <a:off x="6080950" y="4147947"/>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1F64971-CAB9-4C22-9178-1571F080B5D3}"/>
              </a:ext>
            </a:extLst>
          </p:cNvPr>
          <p:cNvSpPr/>
          <p:nvPr/>
        </p:nvSpPr>
        <p:spPr>
          <a:xfrm>
            <a:off x="7585804"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8" name="Freeform: Shape 27">
            <a:extLst>
              <a:ext uri="{FF2B5EF4-FFF2-40B4-BE49-F238E27FC236}">
                <a16:creationId xmlns:a16="http://schemas.microsoft.com/office/drawing/2014/main" id="{A1D7431E-7715-4328-8A2D-234982702BB8}"/>
              </a:ext>
            </a:extLst>
          </p:cNvPr>
          <p:cNvSpPr/>
          <p:nvPr/>
        </p:nvSpPr>
        <p:spPr>
          <a:xfrm>
            <a:off x="7875555"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rgbClr val="185ADB"/>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FE81F44-31DC-4E24-BD68-D036AFDCE427}"/>
              </a:ext>
            </a:extLst>
          </p:cNvPr>
          <p:cNvSpPr/>
          <p:nvPr/>
        </p:nvSpPr>
        <p:spPr>
          <a:xfrm>
            <a:off x="8118252" y="3074194"/>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F944F54-24F0-4BB4-B9BD-F0C298026CA1}"/>
              </a:ext>
            </a:extLst>
          </p:cNvPr>
          <p:cNvSpPr/>
          <p:nvPr/>
        </p:nvSpPr>
        <p:spPr>
          <a:xfrm>
            <a:off x="9623012"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9" name="Freeform: Shape 28">
            <a:extLst>
              <a:ext uri="{FF2B5EF4-FFF2-40B4-BE49-F238E27FC236}">
                <a16:creationId xmlns:a16="http://schemas.microsoft.com/office/drawing/2014/main" id="{7C0A8B4E-FF67-454B-A05F-8EF549BDA180}"/>
              </a:ext>
            </a:extLst>
          </p:cNvPr>
          <p:cNvSpPr/>
          <p:nvPr/>
        </p:nvSpPr>
        <p:spPr>
          <a:xfrm>
            <a:off x="9912762" y="3905250"/>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5" y="506825"/>
                </a:cubicBezTo>
                <a:cubicBezTo>
                  <a:pt x="119001" y="506825"/>
                  <a:pt x="7144" y="394968"/>
                  <a:pt x="7144" y="256985"/>
                </a:cubicBezTo>
                <a:cubicBezTo>
                  <a:pt x="7144" y="119001"/>
                  <a:pt x="119002"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3066AC1-80A5-4994-9691-255D9B4389BD}"/>
              </a:ext>
            </a:extLst>
          </p:cNvPr>
          <p:cNvSpPr/>
          <p:nvPr/>
        </p:nvSpPr>
        <p:spPr>
          <a:xfrm>
            <a:off x="10155459"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sp>
        <p:nvSpPr>
          <p:cNvPr id="41" name="Rectangle 40">
            <a:extLst>
              <a:ext uri="{FF2B5EF4-FFF2-40B4-BE49-F238E27FC236}">
                <a16:creationId xmlns:a16="http://schemas.microsoft.com/office/drawing/2014/main" id="{D1B1E611-7105-44B9-A5BA-0E475648C821}"/>
              </a:ext>
            </a:extLst>
          </p:cNvPr>
          <p:cNvSpPr/>
          <p:nvPr/>
        </p:nvSpPr>
        <p:spPr>
          <a:xfrm>
            <a:off x="774952" y="5343144"/>
            <a:ext cx="2482598" cy="1200329"/>
          </a:xfrm>
          <a:prstGeom prst="rect">
            <a:avLst/>
          </a:prstGeom>
        </p:spPr>
        <p:txBody>
          <a:bodyPr wrap="square">
            <a:spAutoFit/>
          </a:bodyPr>
          <a:lstStyle/>
          <a:p>
            <a:pPr algn="ctr"/>
            <a:r>
              <a:rPr lang="en-GB" dirty="0"/>
              <a:t>Convert angular to cartesian coordinates</a:t>
            </a:r>
          </a:p>
          <a:p>
            <a:pPr algn="ctr"/>
            <a:endParaRPr lang="en-US" dirty="0">
              <a:solidFill>
                <a:schemeClr val="accent1"/>
              </a:solidFill>
            </a:endParaRPr>
          </a:p>
          <a:p>
            <a:pPr algn="ctr"/>
            <a:endParaRPr lang="en-US" dirty="0">
              <a:solidFill>
                <a:schemeClr val="accent1"/>
              </a:solidFill>
            </a:endParaRPr>
          </a:p>
        </p:txBody>
      </p:sp>
      <p:sp>
        <p:nvSpPr>
          <p:cNvPr id="43" name="Rectangle 42">
            <a:extLst>
              <a:ext uri="{FF2B5EF4-FFF2-40B4-BE49-F238E27FC236}">
                <a16:creationId xmlns:a16="http://schemas.microsoft.com/office/drawing/2014/main" id="{5AAEE324-846A-481C-8C41-EE451358C250}"/>
              </a:ext>
            </a:extLst>
          </p:cNvPr>
          <p:cNvSpPr/>
          <p:nvPr/>
        </p:nvSpPr>
        <p:spPr>
          <a:xfrm>
            <a:off x="4839651" y="5343144"/>
            <a:ext cx="2482598" cy="1477328"/>
          </a:xfrm>
          <a:prstGeom prst="rect">
            <a:avLst/>
          </a:prstGeom>
        </p:spPr>
        <p:txBody>
          <a:bodyPr wrap="square">
            <a:spAutoFit/>
          </a:bodyPr>
          <a:lstStyle/>
          <a:p>
            <a:pPr algn="ctr"/>
            <a:r>
              <a:rPr lang="en-GB" dirty="0"/>
              <a:t>Convert spherical arc length to great circle distance</a:t>
            </a:r>
            <a:endParaRPr lang="en-US" dirty="0">
              <a:solidFill>
                <a:schemeClr val="accent1"/>
              </a:solidFill>
            </a:endParaRPr>
          </a:p>
          <a:p>
            <a:pPr algn="ctr"/>
            <a:endParaRPr lang="en-US" dirty="0">
              <a:solidFill>
                <a:schemeClr val="accent1"/>
              </a:solidFill>
            </a:endParaRPr>
          </a:p>
          <a:p>
            <a:pPr algn="ctr"/>
            <a:endParaRPr lang="en-US" dirty="0">
              <a:solidFill>
                <a:schemeClr val="accent1"/>
              </a:solidFill>
            </a:endParaRPr>
          </a:p>
        </p:txBody>
      </p:sp>
      <p:sp>
        <p:nvSpPr>
          <p:cNvPr id="44" name="Rectangle 43">
            <a:extLst>
              <a:ext uri="{FF2B5EF4-FFF2-40B4-BE49-F238E27FC236}">
                <a16:creationId xmlns:a16="http://schemas.microsoft.com/office/drawing/2014/main" id="{E4AFEBD4-28B0-48F2-8CE4-07B3AF66981B}"/>
              </a:ext>
            </a:extLst>
          </p:cNvPr>
          <p:cNvSpPr/>
          <p:nvPr/>
        </p:nvSpPr>
        <p:spPr>
          <a:xfrm>
            <a:off x="8914160" y="5343144"/>
            <a:ext cx="2482598" cy="646331"/>
          </a:xfrm>
          <a:prstGeom prst="rect">
            <a:avLst/>
          </a:prstGeom>
        </p:spPr>
        <p:txBody>
          <a:bodyPr wrap="square">
            <a:spAutoFit/>
          </a:bodyPr>
          <a:lstStyle/>
          <a:p>
            <a:pPr algn="ctr"/>
            <a:r>
              <a:rPr lang="en-US" dirty="0">
                <a:solidFill>
                  <a:schemeClr val="accent1"/>
                </a:solidFill>
              </a:rPr>
              <a:t>Call for the user input depending on the need  </a:t>
            </a:r>
          </a:p>
        </p:txBody>
      </p:sp>
      <p:sp>
        <p:nvSpPr>
          <p:cNvPr id="45" name="Rectangle 44">
            <a:extLst>
              <a:ext uri="{FF2B5EF4-FFF2-40B4-BE49-F238E27FC236}">
                <a16:creationId xmlns:a16="http://schemas.microsoft.com/office/drawing/2014/main" id="{9FFF0077-345E-4065-88C3-E6E9EABDE083}"/>
              </a:ext>
            </a:extLst>
          </p:cNvPr>
          <p:cNvSpPr/>
          <p:nvPr/>
        </p:nvSpPr>
        <p:spPr>
          <a:xfrm>
            <a:off x="2812254" y="2048720"/>
            <a:ext cx="2482598" cy="1200329"/>
          </a:xfrm>
          <a:prstGeom prst="rect">
            <a:avLst/>
          </a:prstGeom>
        </p:spPr>
        <p:txBody>
          <a:bodyPr wrap="square">
            <a:spAutoFit/>
          </a:bodyPr>
          <a:lstStyle/>
          <a:p>
            <a:pPr algn="ctr"/>
            <a:r>
              <a:rPr lang="en-GB" dirty="0"/>
              <a:t>Convert cartesian to angular </a:t>
            </a:r>
            <a:r>
              <a:rPr lang="en-GB" dirty="0" err="1"/>
              <a:t>lat</a:t>
            </a:r>
            <a:r>
              <a:rPr lang="en-GB" dirty="0"/>
              <a:t>/</a:t>
            </a:r>
            <a:r>
              <a:rPr lang="en-GB" dirty="0" err="1"/>
              <a:t>lon</a:t>
            </a:r>
            <a:r>
              <a:rPr lang="en-GB" dirty="0"/>
              <a:t> coordinates</a:t>
            </a:r>
            <a:endParaRPr lang="en-US" dirty="0">
              <a:solidFill>
                <a:schemeClr val="accent1"/>
              </a:solidFill>
            </a:endParaRPr>
          </a:p>
          <a:p>
            <a:pPr algn="ctr"/>
            <a:endParaRPr lang="en-US" dirty="0">
              <a:solidFill>
                <a:schemeClr val="accent1"/>
              </a:solidFill>
            </a:endParaRPr>
          </a:p>
        </p:txBody>
      </p:sp>
      <p:sp>
        <p:nvSpPr>
          <p:cNvPr id="46" name="Rectangle 45">
            <a:extLst>
              <a:ext uri="{FF2B5EF4-FFF2-40B4-BE49-F238E27FC236}">
                <a16:creationId xmlns:a16="http://schemas.microsoft.com/office/drawing/2014/main" id="{6166843E-6759-4122-AA61-2139DD0C84D9}"/>
              </a:ext>
            </a:extLst>
          </p:cNvPr>
          <p:cNvSpPr/>
          <p:nvPr/>
        </p:nvSpPr>
        <p:spPr>
          <a:xfrm>
            <a:off x="6876953" y="2048720"/>
            <a:ext cx="2482598" cy="1200329"/>
          </a:xfrm>
          <a:prstGeom prst="rect">
            <a:avLst/>
          </a:prstGeom>
        </p:spPr>
        <p:txBody>
          <a:bodyPr wrap="square">
            <a:spAutoFit/>
          </a:bodyPr>
          <a:lstStyle/>
          <a:p>
            <a:pPr algn="ctr"/>
            <a:r>
              <a:rPr lang="en-GB" dirty="0"/>
              <a:t>Convert great circle distance to spherical arc length</a:t>
            </a:r>
            <a:endParaRPr lang="en-US" dirty="0">
              <a:solidFill>
                <a:schemeClr val="accent1"/>
              </a:solidFill>
            </a:endParaRPr>
          </a:p>
          <a:p>
            <a:pPr algn="ctr"/>
            <a:endParaRPr lang="en-US" dirty="0">
              <a:solidFill>
                <a:schemeClr val="accent1"/>
              </a:solidFill>
            </a:endParaRPr>
          </a:p>
        </p:txBody>
      </p:sp>
      <p:sp>
        <p:nvSpPr>
          <p:cNvPr id="48" name="TextBox 47">
            <a:extLst>
              <a:ext uri="{FF2B5EF4-FFF2-40B4-BE49-F238E27FC236}">
                <a16:creationId xmlns:a16="http://schemas.microsoft.com/office/drawing/2014/main" id="{8B20C6C3-B2E5-45A0-887C-1B9577C96676}"/>
              </a:ext>
            </a:extLst>
          </p:cNvPr>
          <p:cNvSpPr txBox="1"/>
          <p:nvPr/>
        </p:nvSpPr>
        <p:spPr>
          <a:xfrm>
            <a:off x="3384165" y="296751"/>
            <a:ext cx="5450723" cy="1015663"/>
          </a:xfrm>
          <a:prstGeom prst="rect">
            <a:avLst/>
          </a:prstGeom>
          <a:noFill/>
        </p:spPr>
        <p:txBody>
          <a:bodyPr wrap="none" rtlCol="0">
            <a:spAutoFit/>
          </a:bodyPr>
          <a:lstStyle/>
          <a:p>
            <a:pPr algn="ctr"/>
            <a:r>
              <a:rPr lang="en-US" sz="6000" b="1" dirty="0">
                <a:latin typeface="+mj-lt"/>
              </a:rPr>
              <a:t>About </a:t>
            </a:r>
            <a:r>
              <a:rPr lang="en-US" sz="6000" b="1" dirty="0">
                <a:solidFill>
                  <a:schemeClr val="accent2"/>
                </a:solidFill>
                <a:latin typeface="+mj-lt"/>
              </a:rPr>
              <a:t>this script</a:t>
            </a:r>
          </a:p>
        </p:txBody>
      </p:sp>
      <p:sp>
        <p:nvSpPr>
          <p:cNvPr id="87" name="Freeform: Shape 86">
            <a:extLst>
              <a:ext uri="{FF2B5EF4-FFF2-40B4-BE49-F238E27FC236}">
                <a16:creationId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5179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decel="10000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ppt_x"/>
                                          </p:val>
                                        </p:tav>
                                        <p:tav tm="100000">
                                          <p:val>
                                            <p:strVal val="#ppt_x"/>
                                          </p:val>
                                        </p:tav>
                                      </p:tavLst>
                                    </p:anim>
                                    <p:anim calcmode="lin" valueType="num">
                                      <p:cBhvr additive="base">
                                        <p:cTn id="25" dur="1000" fill="hold"/>
                                        <p:tgtEl>
                                          <p:spTgt spid="48"/>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2" presetClass="entr" presetSubtype="8" decel="10000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1000" fill="hold"/>
                                        <p:tgtEl>
                                          <p:spTgt spid="40"/>
                                        </p:tgtEl>
                                        <p:attrNameLst>
                                          <p:attrName>ppt_x</p:attrName>
                                        </p:attrNameLst>
                                      </p:cBhvr>
                                      <p:tavLst>
                                        <p:tav tm="0">
                                          <p:val>
                                            <p:strVal val="0-#ppt_w/2"/>
                                          </p:val>
                                        </p:tav>
                                        <p:tav tm="100000">
                                          <p:val>
                                            <p:strVal val="#ppt_x"/>
                                          </p:val>
                                        </p:tav>
                                      </p:tavLst>
                                    </p:anim>
                                    <p:anim calcmode="lin" valueType="num">
                                      <p:cBhvr additive="base">
                                        <p:cTn id="30"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par>
                          <p:cTn id="59" fill="hold">
                            <p:stCondLst>
                              <p:cond delay="500"/>
                            </p:stCondLst>
                            <p:childTnLst>
                              <p:par>
                                <p:cTn id="60" presetID="53" presetClass="entr" presetSubtype="16"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childTnLst>
                          </p:cTn>
                        </p:par>
                        <p:par>
                          <p:cTn id="80" fill="hold">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childTnLst>
                          </p:cTn>
                        </p:par>
                        <p:par>
                          <p:cTn id="101" fill="hold">
                            <p:stCondLst>
                              <p:cond delay="500"/>
                            </p:stCondLst>
                            <p:childTnLst>
                              <p:par>
                                <p:cTn id="102" presetID="53" presetClass="entr" presetSubtype="16"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p:cTn id="104" dur="500" fill="hold"/>
                                        <p:tgtEl>
                                          <p:spTgt spid="28"/>
                                        </p:tgtEl>
                                        <p:attrNameLst>
                                          <p:attrName>ppt_w</p:attrName>
                                        </p:attrNameLst>
                                      </p:cBhvr>
                                      <p:tavLst>
                                        <p:tav tm="0">
                                          <p:val>
                                            <p:fltVal val="0"/>
                                          </p:val>
                                        </p:tav>
                                        <p:tav tm="100000">
                                          <p:val>
                                            <p:strVal val="#ppt_w"/>
                                          </p:val>
                                        </p:tav>
                                      </p:tavLst>
                                    </p:anim>
                                    <p:anim calcmode="lin" valueType="num">
                                      <p:cBhvr>
                                        <p:cTn id="105" dur="500" fill="hold"/>
                                        <p:tgtEl>
                                          <p:spTgt spid="28"/>
                                        </p:tgtEl>
                                        <p:attrNameLst>
                                          <p:attrName>ppt_h</p:attrName>
                                        </p:attrNameLst>
                                      </p:cBhvr>
                                      <p:tavLst>
                                        <p:tav tm="0">
                                          <p:val>
                                            <p:fltVal val="0"/>
                                          </p:val>
                                        </p:tav>
                                        <p:tav tm="100000">
                                          <p:val>
                                            <p:strVal val="#ppt_h"/>
                                          </p:val>
                                        </p:tav>
                                      </p:tavLst>
                                    </p:anim>
                                    <p:animEffect transition="in" filter="fade">
                                      <p:cBhvr>
                                        <p:cTn id="106" dur="500"/>
                                        <p:tgtEl>
                                          <p:spTgt spid="28"/>
                                        </p:tgtEl>
                                      </p:cBhvr>
                                    </p:animEffect>
                                  </p:childTnLst>
                                </p:cTn>
                              </p:par>
                            </p:childTnLst>
                          </p:cTn>
                        </p:par>
                        <p:par>
                          <p:cTn id="107" fill="hold">
                            <p:stCondLst>
                              <p:cond delay="1000"/>
                            </p:stCondLst>
                            <p:childTnLst>
                              <p:par>
                                <p:cTn id="108" presetID="22" presetClass="entr" presetSubtype="4" fill="hold" grpId="0" nodeType="after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00"/>
                                        <p:tgtEl>
                                          <p:spTgt spid="33"/>
                                        </p:tgtEl>
                                      </p:cBhvr>
                                    </p:animEffect>
                                  </p:childTnLst>
                                </p:cTn>
                              </p:par>
                            </p:childTnLst>
                          </p:cTn>
                        </p:par>
                        <p:par>
                          <p:cTn id="111" fill="hold">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anim calcmode="lin" valueType="num">
                                      <p:cBhvr>
                                        <p:cTn id="119" dur="500" fill="hold"/>
                                        <p:tgtEl>
                                          <p:spTgt spid="24"/>
                                        </p:tgtEl>
                                        <p:attrNameLst>
                                          <p:attrName>ppt_w</p:attrName>
                                        </p:attrNameLst>
                                      </p:cBhvr>
                                      <p:tavLst>
                                        <p:tav tm="0">
                                          <p:val>
                                            <p:fltVal val="0"/>
                                          </p:val>
                                        </p:tav>
                                        <p:tav tm="100000">
                                          <p:val>
                                            <p:strVal val="#ppt_w"/>
                                          </p:val>
                                        </p:tav>
                                      </p:tavLst>
                                    </p:anim>
                                    <p:anim calcmode="lin" valueType="num">
                                      <p:cBhvr>
                                        <p:cTn id="120" dur="500" fill="hold"/>
                                        <p:tgtEl>
                                          <p:spTgt spid="24"/>
                                        </p:tgtEl>
                                        <p:attrNameLst>
                                          <p:attrName>ppt_h</p:attrName>
                                        </p:attrNameLst>
                                      </p:cBhvr>
                                      <p:tavLst>
                                        <p:tav tm="0">
                                          <p:val>
                                            <p:fltVal val="0"/>
                                          </p:val>
                                        </p:tav>
                                        <p:tav tm="100000">
                                          <p:val>
                                            <p:strVal val="#ppt_h"/>
                                          </p:val>
                                        </p:tav>
                                      </p:tavLst>
                                    </p:anim>
                                    <p:animEffect transition="in" filter="fade">
                                      <p:cBhvr>
                                        <p:cTn id="121" dur="500"/>
                                        <p:tgtEl>
                                          <p:spTgt spid="24"/>
                                        </p:tgtEl>
                                      </p:cBhvr>
                                    </p:animEffect>
                                  </p:childTnLst>
                                </p:cTn>
                              </p:par>
                            </p:childTnLst>
                          </p:cTn>
                        </p:par>
                        <p:par>
                          <p:cTn id="122" fill="hold">
                            <p:stCondLst>
                              <p:cond delay="500"/>
                            </p:stCondLst>
                            <p:childTnLst>
                              <p:par>
                                <p:cTn id="123" presetID="53" presetClass="entr" presetSubtype="16" fill="hold" grpId="0" nodeType="after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p:cTn id="125" dur="500" fill="hold"/>
                                        <p:tgtEl>
                                          <p:spTgt spid="29"/>
                                        </p:tgtEl>
                                        <p:attrNameLst>
                                          <p:attrName>ppt_w</p:attrName>
                                        </p:attrNameLst>
                                      </p:cBhvr>
                                      <p:tavLst>
                                        <p:tav tm="0">
                                          <p:val>
                                            <p:fltVal val="0"/>
                                          </p:val>
                                        </p:tav>
                                        <p:tav tm="100000">
                                          <p:val>
                                            <p:strVal val="#ppt_w"/>
                                          </p:val>
                                        </p:tav>
                                      </p:tavLst>
                                    </p:anim>
                                    <p:anim calcmode="lin" valueType="num">
                                      <p:cBhvr>
                                        <p:cTn id="126" dur="500" fill="hold"/>
                                        <p:tgtEl>
                                          <p:spTgt spid="29"/>
                                        </p:tgtEl>
                                        <p:attrNameLst>
                                          <p:attrName>ppt_h</p:attrName>
                                        </p:attrNameLst>
                                      </p:cBhvr>
                                      <p:tavLst>
                                        <p:tav tm="0">
                                          <p:val>
                                            <p:fltVal val="0"/>
                                          </p:val>
                                        </p:tav>
                                        <p:tav tm="100000">
                                          <p:val>
                                            <p:strVal val="#ppt_h"/>
                                          </p:val>
                                        </p:tav>
                                      </p:tavLst>
                                    </p:anim>
                                    <p:animEffect transition="in" filter="fade">
                                      <p:cBhvr>
                                        <p:cTn id="127" dur="500"/>
                                        <p:tgtEl>
                                          <p:spTgt spid="29"/>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wipe(up)">
                                      <p:cBhvr>
                                        <p:cTn id="131" dur="500"/>
                                        <p:tgtEl>
                                          <p:spTgt spid="34"/>
                                        </p:tgtEl>
                                      </p:cBhvr>
                                    </p:animEffect>
                                  </p:childTnLst>
                                </p:cTn>
                              </p:par>
                            </p:childTnLst>
                          </p:cTn>
                        </p:par>
                        <p:par>
                          <p:cTn id="132" fill="hold">
                            <p:stCondLst>
                              <p:cond delay="1500"/>
                            </p:stCondLst>
                            <p:childTnLst>
                              <p:par>
                                <p:cTn id="133" presetID="10" presetClass="entr" presetSubtype="0" fill="hold" grpId="0" nodeType="after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fade">
                                      <p:cBhvr>
                                        <p:cTn id="13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1" grpId="0" animBg="1"/>
      <p:bldP spid="26" grpId="0" animBg="1"/>
      <p:bldP spid="31" grpId="0" animBg="1"/>
      <p:bldP spid="22" grpId="0" animBg="1"/>
      <p:bldP spid="27" grpId="0" animBg="1"/>
      <p:bldP spid="32" grpId="0" animBg="1"/>
      <p:bldP spid="23" grpId="0" animBg="1"/>
      <p:bldP spid="28" grpId="0" animBg="1"/>
      <p:bldP spid="33" grpId="0" animBg="1"/>
      <p:bldP spid="24" grpId="0" animBg="1"/>
      <p:bldP spid="29" grpId="0" animBg="1"/>
      <p:bldP spid="34" grpId="0" animBg="1"/>
      <p:bldP spid="41" grpId="0"/>
      <p:bldP spid="43" grpId="0"/>
      <p:bldP spid="44" grpId="0"/>
      <p:bldP spid="45" grpId="0"/>
      <p:bldP spid="46" grpId="0"/>
      <p:bldP spid="48" grpId="0"/>
      <p:bldP spid="87" grpId="0" animBg="1"/>
      <p:bldP spid="88" grpId="0" animBg="1"/>
      <p:bldP spid="89" grpId="0" animBg="1"/>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2573</TotalTime>
  <Words>1018</Words>
  <Application>Microsoft Office PowerPoint</Application>
  <PresentationFormat>Grand écran</PresentationFormat>
  <Paragraphs>116</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quicksand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mahdi madi</cp:lastModifiedBy>
  <cp:revision>84</cp:revision>
  <dcterms:created xsi:type="dcterms:W3CDTF">2021-07-11T18:19:19Z</dcterms:created>
  <dcterms:modified xsi:type="dcterms:W3CDTF">2022-04-18T08:22:19Z</dcterms:modified>
</cp:coreProperties>
</file>