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e37ff5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e37ff5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8e37ff55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8e37ff55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8e37ff5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8e37ff5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8e37ff5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8e37ff5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8e37ff55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8e37ff55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8e37ff55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8e37ff55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CSE431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Mahdi Hasan Bhuiyan</a:t>
            </a:r>
            <a:endParaRPr/>
          </a:p>
          <a:p>
            <a:pPr indent="0" lvl="0" marL="0" rtl="0" algn="l">
              <a:spcBef>
                <a:spcPts val="0"/>
              </a:spcBef>
              <a:spcAft>
                <a:spcPts val="0"/>
              </a:spcAft>
              <a:buNone/>
            </a:pPr>
            <a:r>
              <a:rPr lang="en"/>
              <a:t>20101541</a:t>
            </a:r>
            <a:endParaRPr/>
          </a:p>
          <a:p>
            <a:pPr indent="0" lvl="0" marL="0" rtl="0" algn="l">
              <a:spcBef>
                <a:spcPts val="0"/>
              </a:spcBef>
              <a:spcAft>
                <a:spcPts val="0"/>
              </a:spcAft>
              <a:buNone/>
            </a:pPr>
            <a:r>
              <a:rPr lang="en"/>
              <a:t>Group - 4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Handwritten Digit Recognition Using</a:t>
            </a:r>
            <a:endParaRPr/>
          </a:p>
          <a:p>
            <a:pPr indent="0" lvl="0" marL="0" rtl="0" algn="l">
              <a:spcBef>
                <a:spcPts val="0"/>
              </a:spcBef>
              <a:spcAft>
                <a:spcPts val="0"/>
              </a:spcAft>
              <a:buNone/>
            </a:pPr>
            <a:r>
              <a:rPr lang="en"/>
              <a:t>Convolutional Neural Networks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FFFFF"/>
                </a:highlight>
                <a:latin typeface="Roboto"/>
                <a:ea typeface="Roboto"/>
                <a:cs typeface="Roboto"/>
                <a:sym typeface="Roboto"/>
              </a:rPr>
              <a:t>The paper titled "Handwritten Digit Recognition Using Convolutional Neural Networks" discusses the use of deep convolutional neural networks (CNNs) for recognizing handwritten digits, particularly focusing on Arabic patterns. The authors emphasize the importance of this research due to the scarcity of works on Arabic digit recognition and the challenges posed by Arabic digits. The paper presents a detailed experimental setup, dataset description, classification steps, and the CNN architecture used for the recognition task. Additionally, it highlights the achievement of superior results using the proposed CNN model. The introduction provides a comprehensive overview of the significance of handwritten digit recognition and the specific focus on Arabic handwritten digits in this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FFFFF"/>
                </a:highlight>
                <a:latin typeface="Roboto"/>
                <a:ea typeface="Roboto"/>
                <a:cs typeface="Roboto"/>
                <a:sym typeface="Roboto"/>
              </a:rPr>
              <a:t>The dataset described in the provided context is a collection of handwritten digit samples gathered from primary, secondary, and university students. It consists of 46,612 samples, with each pattern resized to be 64x64 RGB pixels. The dataset is divided into training and testing parts, with 36,612 samples used for training and the remaining samples used for testing. The dataset includes forms written by students from different educational levels, such as elementary school, high school, and higher education school. Additionally, the dataset is carefully processed and resized to have the same size for consistency. The dataset is used for training and testing a Convolutional Neural Network (CNN) model for handwritten digit recognition. The CNN model consists of several layers, including convolutional layers, subsampling layers, fully connected layers, and a softmax layer for classification. The dataset is used to evaluate the performance of the CNN model, achieving a high accuracy of 95.7%.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Steps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90909"/>
              </a:lnSpc>
              <a:spcBef>
                <a:spcPts val="1500"/>
              </a:spcBef>
              <a:spcAft>
                <a:spcPts val="0"/>
              </a:spcAft>
              <a:buNone/>
            </a:pPr>
            <a:r>
              <a:rPr lang="en" sz="4800">
                <a:solidFill>
                  <a:srgbClr val="374151"/>
                </a:solidFill>
                <a:highlight>
                  <a:srgbClr val="FFFFFF"/>
                </a:highlight>
                <a:latin typeface="Roboto"/>
                <a:ea typeface="Roboto"/>
                <a:cs typeface="Roboto"/>
                <a:sym typeface="Roboto"/>
              </a:rPr>
              <a:t>The classification steps for the handwritten digit recognition project involve several key processes:</a:t>
            </a:r>
            <a:endParaRPr sz="4800">
              <a:solidFill>
                <a:srgbClr val="374151"/>
              </a:solidFill>
              <a:highlight>
                <a:srgbClr val="FFFFFF"/>
              </a:highlight>
              <a:latin typeface="Roboto"/>
              <a:ea typeface="Roboto"/>
              <a:cs typeface="Roboto"/>
              <a:sym typeface="Roboto"/>
            </a:endParaRPr>
          </a:p>
          <a:p>
            <a:pPr indent="-304800" lvl="0" marL="647700" rtl="0" algn="l">
              <a:spcBef>
                <a:spcPts val="1500"/>
              </a:spcBef>
              <a:spcAft>
                <a:spcPts val="0"/>
              </a:spcAft>
              <a:buClr>
                <a:srgbClr val="374151"/>
              </a:buClr>
              <a:buSzPct val="100000"/>
              <a:buFont typeface="Roboto"/>
              <a:buAutoNum type="arabicPeriod"/>
            </a:pPr>
            <a:r>
              <a:rPr lang="en" sz="4800">
                <a:solidFill>
                  <a:srgbClr val="374151"/>
                </a:solidFill>
                <a:highlight>
                  <a:srgbClr val="FFFFFF"/>
                </a:highlight>
                <a:latin typeface="Roboto"/>
                <a:ea typeface="Roboto"/>
                <a:cs typeface="Roboto"/>
                <a:sym typeface="Roboto"/>
              </a:rPr>
              <a:t>Preparing patterns: Before feeding the images to the Convolutional Neural Network (CNN), all images are pre-processed and cropped to the same size (64x64 pixels) to ensure uniformity.</a:t>
            </a:r>
            <a:endParaRPr sz="4800">
              <a:solidFill>
                <a:srgbClr val="374151"/>
              </a:solidFill>
              <a:highlight>
                <a:srgbClr val="FFFFFF"/>
              </a:highlight>
              <a:latin typeface="Roboto"/>
              <a:ea typeface="Roboto"/>
              <a:cs typeface="Roboto"/>
              <a:sym typeface="Roboto"/>
            </a:endParaRPr>
          </a:p>
          <a:p>
            <a:pPr indent="-304800" lvl="0" marL="647700" rtl="0" algn="l">
              <a:spcBef>
                <a:spcPts val="0"/>
              </a:spcBef>
              <a:spcAft>
                <a:spcPts val="0"/>
              </a:spcAft>
              <a:buClr>
                <a:srgbClr val="374151"/>
              </a:buClr>
              <a:buSzPct val="100000"/>
              <a:buFont typeface="Roboto"/>
              <a:buAutoNum type="arabicPeriod"/>
            </a:pPr>
            <a:r>
              <a:rPr lang="en" sz="4800">
                <a:solidFill>
                  <a:srgbClr val="374151"/>
                </a:solidFill>
                <a:highlight>
                  <a:srgbClr val="FFFFFF"/>
                </a:highlight>
                <a:latin typeface="Roboto"/>
                <a:ea typeface="Roboto"/>
                <a:cs typeface="Roboto"/>
                <a:sym typeface="Roboto"/>
              </a:rPr>
              <a:t>Feature extraction: The pre-processed images are then fed into the CNN to extract robust features that will be used in the final decision-making process for classification.</a:t>
            </a:r>
            <a:endParaRPr sz="4800">
              <a:solidFill>
                <a:srgbClr val="374151"/>
              </a:solidFill>
              <a:highlight>
                <a:srgbClr val="FFFFFF"/>
              </a:highlight>
              <a:latin typeface="Roboto"/>
              <a:ea typeface="Roboto"/>
              <a:cs typeface="Roboto"/>
              <a:sym typeface="Roboto"/>
            </a:endParaRPr>
          </a:p>
          <a:p>
            <a:pPr indent="-304800" lvl="0" marL="647700" rtl="0" algn="l">
              <a:spcBef>
                <a:spcPts val="0"/>
              </a:spcBef>
              <a:spcAft>
                <a:spcPts val="0"/>
              </a:spcAft>
              <a:buClr>
                <a:srgbClr val="374151"/>
              </a:buClr>
              <a:buSzPct val="100000"/>
              <a:buFont typeface="Roboto"/>
              <a:buAutoNum type="arabicPeriod"/>
            </a:pPr>
            <a:r>
              <a:rPr lang="en" sz="4800">
                <a:solidFill>
                  <a:srgbClr val="374151"/>
                </a:solidFill>
                <a:highlight>
                  <a:srgbClr val="FFFFFF"/>
                </a:highlight>
                <a:latin typeface="Roboto"/>
                <a:ea typeface="Roboto"/>
                <a:cs typeface="Roboto"/>
                <a:sym typeface="Roboto"/>
              </a:rPr>
              <a:t>Softmax layer: The final layer of the CNN, known as the softmax layer, is used to minimize the error and produce the final classification results.</a:t>
            </a:r>
            <a:endParaRPr sz="4800">
              <a:solidFill>
                <a:srgbClr val="374151"/>
              </a:solidFill>
              <a:highlight>
                <a:srgbClr val="FFFFFF"/>
              </a:highlight>
              <a:latin typeface="Roboto"/>
              <a:ea typeface="Roboto"/>
              <a:cs typeface="Roboto"/>
              <a:sym typeface="Roboto"/>
            </a:endParaRPr>
          </a:p>
          <a:p>
            <a:pPr indent="0" lvl="0" marL="0" rtl="0" algn="l">
              <a:lnSpc>
                <a:spcPct val="190909"/>
              </a:lnSpc>
              <a:spcBef>
                <a:spcPts val="1500"/>
              </a:spcBef>
              <a:spcAft>
                <a:spcPts val="0"/>
              </a:spcAft>
              <a:buNone/>
            </a:pPr>
            <a:r>
              <a:rPr lang="en" sz="4800">
                <a:solidFill>
                  <a:srgbClr val="374151"/>
                </a:solidFill>
                <a:highlight>
                  <a:srgbClr val="FFFFFF"/>
                </a:highlight>
                <a:latin typeface="Roboto"/>
                <a:ea typeface="Roboto"/>
                <a:cs typeface="Roboto"/>
                <a:sym typeface="Roboto"/>
              </a:rPr>
              <a:t>The CNN architecture used in this project consists of five layers, with three main stages for classification. The model is carefully designed and tuned to achieve superior results in handwritten digit recognition.</a:t>
            </a:r>
            <a:endParaRPr sz="4800">
              <a:solidFill>
                <a:srgbClr val="374151"/>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and Results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FFFFF"/>
                </a:highlight>
                <a:latin typeface="Roboto"/>
                <a:ea typeface="Roboto"/>
                <a:cs typeface="Roboto"/>
                <a:sym typeface="Roboto"/>
              </a:rPr>
              <a:t>The experimental setup involved collecting a dataset of handwritten digit samples from primary, secondary, and university students, resulting in a total of 46,612 samples. These samples were resized to 64x64 RGB pixels and divided into training and testing sets. The dataset was prepared by distributing forms to students, scanning them with 300 dpi resolution, manually extracting digits, categorizing them, and bounding them by bounding boxes using Photoshop. The deep CNN model used in the experiment consisted of several layers, including convolutional layers, subsampling layers, fully connected layers, and a softmax layer for final classification results. The experiment utilized the Caffe deep learning framework and high-performance GPUs for efficient training and testing. The CNN parameters were carefully selected and tuned, resulting in a superior accuracy of 95.7%.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work, a new challenging digit Arabic dataset is collected from different study levels of schools. A large</a:t>
            </a:r>
            <a:endParaRPr/>
          </a:p>
          <a:p>
            <a:pPr indent="0" lvl="0" marL="0" rtl="0" algn="l">
              <a:spcBef>
                <a:spcPts val="1200"/>
              </a:spcBef>
              <a:spcAft>
                <a:spcPts val="0"/>
              </a:spcAft>
              <a:buNone/>
            </a:pPr>
            <a:r>
              <a:rPr lang="en"/>
              <a:t>dataset is collected after paying vast effort for distributing and collecting digit forms over hundreds of primary, high,</a:t>
            </a:r>
            <a:endParaRPr/>
          </a:p>
          <a:p>
            <a:pPr indent="0" lvl="0" marL="0" rtl="0" algn="l">
              <a:spcBef>
                <a:spcPts val="1200"/>
              </a:spcBef>
              <a:spcAft>
                <a:spcPts val="0"/>
              </a:spcAft>
              <a:buNone/>
            </a:pPr>
            <a:r>
              <a:rPr lang="en"/>
              <a:t>college students. After we find that there are few and not challenging Arabic digit dataset, we paid vast effort for</a:t>
            </a:r>
            <a:endParaRPr/>
          </a:p>
          <a:p>
            <a:pPr indent="0" lvl="0" marL="0" rtl="0" algn="l">
              <a:spcBef>
                <a:spcPts val="1200"/>
              </a:spcBef>
              <a:spcAft>
                <a:spcPts val="0"/>
              </a:spcAft>
              <a:buNone/>
            </a:pPr>
            <a:r>
              <a:rPr lang="en"/>
              <a:t>preparing such a challenging dataset.</a:t>
            </a:r>
            <a:endParaRPr/>
          </a:p>
          <a:p>
            <a:pPr indent="0" lvl="0" marL="0" rtl="0" algn="l">
              <a:spcBef>
                <a:spcPts val="1200"/>
              </a:spcBef>
              <a:spcAft>
                <a:spcPts val="0"/>
              </a:spcAft>
              <a:buNone/>
            </a:pPr>
            <a:r>
              <a:rPr lang="en"/>
              <a:t>Also the collected dataset is trained using an efficient model of CNN which represents the current state-of-the-art for</a:t>
            </a:r>
            <a:endParaRPr/>
          </a:p>
          <a:p>
            <a:pPr indent="0" lvl="0" marL="0" rtl="0" algn="l">
              <a:spcBef>
                <a:spcPts val="1200"/>
              </a:spcBef>
              <a:spcAft>
                <a:spcPts val="0"/>
              </a:spcAft>
              <a:buNone/>
            </a:pPr>
            <a:r>
              <a:rPr lang="en"/>
              <a:t>variety of applications. Thus we extensively analyzed the model by carefully selecting their parameters and showing its</a:t>
            </a:r>
            <a:endParaRPr/>
          </a:p>
          <a:p>
            <a:pPr indent="0" lvl="0" marL="0" rtl="0" algn="l">
              <a:spcBef>
                <a:spcPts val="1200"/>
              </a:spcBef>
              <a:spcAft>
                <a:spcPts val="1200"/>
              </a:spcAft>
              <a:buNone/>
            </a:pPr>
            <a:r>
              <a:rPr lang="en"/>
              <a:t>robustness for handling our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