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78" r:id="rId6"/>
    <p:sldId id="277" r:id="rId7"/>
    <p:sldId id="260" r:id="rId8"/>
    <p:sldId id="261" r:id="rId9"/>
    <p:sldId id="279" r:id="rId10"/>
    <p:sldId id="280" r:id="rId11"/>
    <p:sldId id="267" r:id="rId12"/>
    <p:sldId id="263" r:id="rId13"/>
    <p:sldId id="262" r:id="rId14"/>
    <p:sldId id="264" r:id="rId15"/>
    <p:sldId id="265" r:id="rId16"/>
    <p:sldId id="266" r:id="rId17"/>
    <p:sldId id="268" r:id="rId18"/>
    <p:sldId id="269" r:id="rId19"/>
    <p:sldId id="270" r:id="rId20"/>
    <p:sldId id="274"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19094-C9B9-6844-1FEE-BB3FF25E7757}" v="29" dt="2024-11-25T00:50:44.462"/>
    <p1510:client id="{649B3272-84CF-8CFF-FCDB-15D5275BD09E}" v="172" dt="2024-11-25T03:36:20.429"/>
    <p1510:client id="{C986E996-5AAF-F8F0-A5B3-89B91F03754E}" v="192" dt="2024-11-25T00:45:04.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E1103-C46D-42F5-80A4-F7BDD0C932D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90C8469A-148F-4A7F-B89D-E56321B8B875}">
      <dgm:prSet/>
      <dgm:spPr/>
      <dgm:t>
        <a:bodyPr/>
        <a:lstStyle/>
        <a:p>
          <a:pPr rtl="0"/>
          <a:r>
            <a:rPr lang="en-US" dirty="0">
              <a:solidFill>
                <a:srgbClr val="FFFFFF"/>
              </a:solidFill>
            </a:rPr>
            <a:t>Many </a:t>
          </a:r>
          <a:r>
            <a:rPr lang="en-US" dirty="0">
              <a:solidFill>
                <a:srgbClr val="FFFFFF"/>
              </a:solidFill>
              <a:latin typeface="Aptos Display" panose="020F0302020204030204"/>
            </a:rPr>
            <a:t>People face</a:t>
          </a:r>
          <a:r>
            <a:rPr lang="en-US" dirty="0">
              <a:solidFill>
                <a:srgbClr val="FFFFFF"/>
              </a:solidFill>
            </a:rPr>
            <a:t> mental health challenges, but they often don’t seek help because of stigma, difficulty accessing services, or not knowing where to find help. Existing counseling services may not reach enough people, struggle to manage appointments well, or fail to provide a simple and personalized experience. This leaves many</a:t>
          </a:r>
          <a:r>
            <a:rPr lang="en-US" dirty="0">
              <a:solidFill>
                <a:srgbClr val="FFFFFF"/>
              </a:solidFill>
              <a:latin typeface="Aptos Display" panose="020F0302020204030204"/>
            </a:rPr>
            <a:t> People</a:t>
          </a:r>
          <a:r>
            <a:rPr lang="en-US" dirty="0">
              <a:solidFill>
                <a:srgbClr val="FFFFFF"/>
              </a:solidFill>
            </a:rPr>
            <a:t> without the support they need, which can harm their studies, relationships, and overall well-being.</a:t>
          </a:r>
        </a:p>
      </dgm:t>
    </dgm:pt>
    <dgm:pt modelId="{111C9267-EF6F-487E-9818-B48E8D0975ED}" type="parTrans" cxnId="{873876F6-4B42-4226-B411-B2D54503DF58}">
      <dgm:prSet/>
      <dgm:spPr/>
      <dgm:t>
        <a:bodyPr/>
        <a:lstStyle/>
        <a:p>
          <a:endParaRPr lang="en-US"/>
        </a:p>
      </dgm:t>
    </dgm:pt>
    <dgm:pt modelId="{636D236A-EE80-4694-8998-19B58D059156}" type="sibTrans" cxnId="{873876F6-4B42-4226-B411-B2D54503DF58}">
      <dgm:prSet/>
      <dgm:spPr/>
      <dgm:t>
        <a:bodyPr/>
        <a:lstStyle/>
        <a:p>
          <a:endParaRPr lang="en-US"/>
        </a:p>
      </dgm:t>
    </dgm:pt>
    <dgm:pt modelId="{44BFBD31-532A-4DF0-AAFD-747C5816BF12}" type="pres">
      <dgm:prSet presAssocID="{0ECE1103-C46D-42F5-80A4-F7BDD0C932DD}" presName="outerComposite" presStyleCnt="0">
        <dgm:presLayoutVars>
          <dgm:chMax val="5"/>
          <dgm:dir/>
          <dgm:resizeHandles val="exact"/>
        </dgm:presLayoutVars>
      </dgm:prSet>
      <dgm:spPr/>
    </dgm:pt>
    <dgm:pt modelId="{4DDAD621-9840-4890-A417-5E2CEB0F69BB}" type="pres">
      <dgm:prSet presAssocID="{0ECE1103-C46D-42F5-80A4-F7BDD0C932DD}" presName="dummyMaxCanvas" presStyleCnt="0">
        <dgm:presLayoutVars/>
      </dgm:prSet>
      <dgm:spPr/>
    </dgm:pt>
    <dgm:pt modelId="{AA44F347-AF41-4C12-B234-8A92986612F4}" type="pres">
      <dgm:prSet presAssocID="{0ECE1103-C46D-42F5-80A4-F7BDD0C932DD}" presName="OneNode_1" presStyleLbl="node1" presStyleIdx="0" presStyleCnt="1">
        <dgm:presLayoutVars>
          <dgm:bulletEnabled val="1"/>
        </dgm:presLayoutVars>
      </dgm:prSet>
      <dgm:spPr/>
    </dgm:pt>
  </dgm:ptLst>
  <dgm:cxnLst>
    <dgm:cxn modelId="{18184F2F-29DF-4EE6-A58D-A5D2A054D0D0}" type="presOf" srcId="{0ECE1103-C46D-42F5-80A4-F7BDD0C932DD}" destId="{44BFBD31-532A-4DF0-AAFD-747C5816BF12}" srcOrd="0" destOrd="0" presId="urn:microsoft.com/office/officeart/2005/8/layout/vProcess5"/>
    <dgm:cxn modelId="{24937243-1F58-4308-860D-1AE37FC1300B}" type="presOf" srcId="{90C8469A-148F-4A7F-B89D-E56321B8B875}" destId="{AA44F347-AF41-4C12-B234-8A92986612F4}" srcOrd="0" destOrd="0" presId="urn:microsoft.com/office/officeart/2005/8/layout/vProcess5"/>
    <dgm:cxn modelId="{873876F6-4B42-4226-B411-B2D54503DF58}" srcId="{0ECE1103-C46D-42F5-80A4-F7BDD0C932DD}" destId="{90C8469A-148F-4A7F-B89D-E56321B8B875}" srcOrd="0" destOrd="0" parTransId="{111C9267-EF6F-487E-9818-B48E8D0975ED}" sibTransId="{636D236A-EE80-4694-8998-19B58D059156}"/>
    <dgm:cxn modelId="{B87B0D39-062B-4548-97BD-6001C4675B5A}" type="presParOf" srcId="{44BFBD31-532A-4DF0-AAFD-747C5816BF12}" destId="{4DDAD621-9840-4890-A417-5E2CEB0F69BB}" srcOrd="0" destOrd="0" presId="urn:microsoft.com/office/officeart/2005/8/layout/vProcess5"/>
    <dgm:cxn modelId="{95888C7C-FFB4-4E95-86F0-A801D3CB729A}" type="presParOf" srcId="{44BFBD31-532A-4DF0-AAFD-747C5816BF12}" destId="{AA44F347-AF41-4C12-B234-8A92986612F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D56324-2416-44D5-9D35-4972F24DA7D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5BDAF10-F309-486E-8D6B-02A82BB1F231}">
      <dgm:prSet/>
      <dgm:spPr/>
      <dgm:t>
        <a:bodyPr/>
        <a:lstStyle/>
        <a:p>
          <a:r>
            <a:rPr lang="en-US" b="1"/>
            <a:t>Patients</a:t>
          </a:r>
          <a:r>
            <a:rPr lang="en-US"/>
            <a:t>: Register, request appointments, view payments, and provide feedback.</a:t>
          </a:r>
        </a:p>
      </dgm:t>
    </dgm:pt>
    <dgm:pt modelId="{ADD33EE3-675C-4F02-BBFC-19E9ED677C76}" type="parTrans" cxnId="{7C3162B8-818A-47AC-B2E8-5275BC17388D}">
      <dgm:prSet/>
      <dgm:spPr/>
      <dgm:t>
        <a:bodyPr/>
        <a:lstStyle/>
        <a:p>
          <a:endParaRPr lang="en-US"/>
        </a:p>
      </dgm:t>
    </dgm:pt>
    <dgm:pt modelId="{7ED3B994-0674-4521-A074-B61FFCCA09B5}" type="sibTrans" cxnId="{7C3162B8-818A-47AC-B2E8-5275BC17388D}">
      <dgm:prSet/>
      <dgm:spPr/>
      <dgm:t>
        <a:bodyPr/>
        <a:lstStyle/>
        <a:p>
          <a:endParaRPr lang="en-US"/>
        </a:p>
      </dgm:t>
    </dgm:pt>
    <dgm:pt modelId="{CA54DEAB-2DBA-4A79-959B-405D985B8144}">
      <dgm:prSet/>
      <dgm:spPr/>
      <dgm:t>
        <a:bodyPr/>
        <a:lstStyle/>
        <a:p>
          <a:r>
            <a:rPr lang="en-US" b="1"/>
            <a:t>Counselors</a:t>
          </a:r>
          <a:r>
            <a:rPr lang="en-US"/>
            <a:t>: Manage schedules, update records, and give feedback.</a:t>
          </a:r>
        </a:p>
      </dgm:t>
    </dgm:pt>
    <dgm:pt modelId="{80FE75EA-D5AD-40E8-996E-E6F531C8CCE6}" type="parTrans" cxnId="{48C42E7C-88BF-4A92-A407-41D2A27F0106}">
      <dgm:prSet/>
      <dgm:spPr/>
      <dgm:t>
        <a:bodyPr/>
        <a:lstStyle/>
        <a:p>
          <a:endParaRPr lang="en-US"/>
        </a:p>
      </dgm:t>
    </dgm:pt>
    <dgm:pt modelId="{7B05FB8A-4FD5-4434-8D6C-5D155DDE4F0D}" type="sibTrans" cxnId="{48C42E7C-88BF-4A92-A407-41D2A27F0106}">
      <dgm:prSet/>
      <dgm:spPr/>
      <dgm:t>
        <a:bodyPr/>
        <a:lstStyle/>
        <a:p>
          <a:endParaRPr lang="en-US"/>
        </a:p>
      </dgm:t>
    </dgm:pt>
    <dgm:pt modelId="{129B4194-EB6B-417A-A4CF-DEA95690A6BA}">
      <dgm:prSet/>
      <dgm:spPr/>
      <dgm:t>
        <a:bodyPr/>
        <a:lstStyle/>
        <a:p>
          <a:r>
            <a:rPr lang="en-US" b="1"/>
            <a:t>Administrators</a:t>
          </a:r>
          <a:r>
            <a:rPr lang="en-US"/>
            <a:t>: User management, approve/reject appointments, and system monitoring.</a:t>
          </a:r>
        </a:p>
      </dgm:t>
    </dgm:pt>
    <dgm:pt modelId="{4A4E8B1F-B11A-46CE-B284-A645E56C570D}" type="parTrans" cxnId="{F64316CD-A42F-461D-B7F4-6708967C1F0A}">
      <dgm:prSet/>
      <dgm:spPr/>
      <dgm:t>
        <a:bodyPr/>
        <a:lstStyle/>
        <a:p>
          <a:endParaRPr lang="en-US"/>
        </a:p>
      </dgm:t>
    </dgm:pt>
    <dgm:pt modelId="{566EED88-7062-4B73-84AC-A1A470799DB5}" type="sibTrans" cxnId="{F64316CD-A42F-461D-B7F4-6708967C1F0A}">
      <dgm:prSet/>
      <dgm:spPr/>
      <dgm:t>
        <a:bodyPr/>
        <a:lstStyle/>
        <a:p>
          <a:endParaRPr lang="en-US"/>
        </a:p>
      </dgm:t>
    </dgm:pt>
    <dgm:pt modelId="{5FC85E8E-69D5-4C95-BFE4-03ACB8695DD2}" type="pres">
      <dgm:prSet presAssocID="{5ED56324-2416-44D5-9D35-4972F24DA7DA}" presName="hierChild1" presStyleCnt="0">
        <dgm:presLayoutVars>
          <dgm:chPref val="1"/>
          <dgm:dir/>
          <dgm:animOne val="branch"/>
          <dgm:animLvl val="lvl"/>
          <dgm:resizeHandles/>
        </dgm:presLayoutVars>
      </dgm:prSet>
      <dgm:spPr/>
    </dgm:pt>
    <dgm:pt modelId="{AAA2E58E-690D-424F-9203-99E1830FA2EA}" type="pres">
      <dgm:prSet presAssocID="{15BDAF10-F309-486E-8D6B-02A82BB1F231}" presName="hierRoot1" presStyleCnt="0"/>
      <dgm:spPr/>
    </dgm:pt>
    <dgm:pt modelId="{A6859DF5-91DD-4F4B-9D56-5F4079A892CF}" type="pres">
      <dgm:prSet presAssocID="{15BDAF10-F309-486E-8D6B-02A82BB1F231}" presName="composite" presStyleCnt="0"/>
      <dgm:spPr/>
    </dgm:pt>
    <dgm:pt modelId="{831F1221-F5C4-425C-B396-7117EC9DF4DC}" type="pres">
      <dgm:prSet presAssocID="{15BDAF10-F309-486E-8D6B-02A82BB1F231}" presName="background" presStyleLbl="node0" presStyleIdx="0" presStyleCnt="3"/>
      <dgm:spPr/>
    </dgm:pt>
    <dgm:pt modelId="{A310069C-4334-4EAB-B84C-005008AA2E2C}" type="pres">
      <dgm:prSet presAssocID="{15BDAF10-F309-486E-8D6B-02A82BB1F231}" presName="text" presStyleLbl="fgAcc0" presStyleIdx="0" presStyleCnt="3">
        <dgm:presLayoutVars>
          <dgm:chPref val="3"/>
        </dgm:presLayoutVars>
      </dgm:prSet>
      <dgm:spPr/>
    </dgm:pt>
    <dgm:pt modelId="{5788AE90-B57F-42B7-A846-F6CF37F612A7}" type="pres">
      <dgm:prSet presAssocID="{15BDAF10-F309-486E-8D6B-02A82BB1F231}" presName="hierChild2" presStyleCnt="0"/>
      <dgm:spPr/>
    </dgm:pt>
    <dgm:pt modelId="{B0C16BD5-0E0E-449D-B3A9-15F92D1915BD}" type="pres">
      <dgm:prSet presAssocID="{CA54DEAB-2DBA-4A79-959B-405D985B8144}" presName="hierRoot1" presStyleCnt="0"/>
      <dgm:spPr/>
    </dgm:pt>
    <dgm:pt modelId="{00F1464D-6191-487F-922C-D1E68DAA74B3}" type="pres">
      <dgm:prSet presAssocID="{CA54DEAB-2DBA-4A79-959B-405D985B8144}" presName="composite" presStyleCnt="0"/>
      <dgm:spPr/>
    </dgm:pt>
    <dgm:pt modelId="{2F93155E-71F8-4267-AA75-2646F41E8236}" type="pres">
      <dgm:prSet presAssocID="{CA54DEAB-2DBA-4A79-959B-405D985B8144}" presName="background" presStyleLbl="node0" presStyleIdx="1" presStyleCnt="3"/>
      <dgm:spPr/>
    </dgm:pt>
    <dgm:pt modelId="{D33A2FBF-EBC5-4482-9EEC-ED57E590DAAA}" type="pres">
      <dgm:prSet presAssocID="{CA54DEAB-2DBA-4A79-959B-405D985B8144}" presName="text" presStyleLbl="fgAcc0" presStyleIdx="1" presStyleCnt="3">
        <dgm:presLayoutVars>
          <dgm:chPref val="3"/>
        </dgm:presLayoutVars>
      </dgm:prSet>
      <dgm:spPr/>
    </dgm:pt>
    <dgm:pt modelId="{598D0F1B-A656-486E-A0A0-343CD1C58FAE}" type="pres">
      <dgm:prSet presAssocID="{CA54DEAB-2DBA-4A79-959B-405D985B8144}" presName="hierChild2" presStyleCnt="0"/>
      <dgm:spPr/>
    </dgm:pt>
    <dgm:pt modelId="{7F25D1E2-D691-4708-AF26-E3DAA3EC3FAC}" type="pres">
      <dgm:prSet presAssocID="{129B4194-EB6B-417A-A4CF-DEA95690A6BA}" presName="hierRoot1" presStyleCnt="0"/>
      <dgm:spPr/>
    </dgm:pt>
    <dgm:pt modelId="{B07D821B-DFAB-4C9D-85A7-1851DCB30961}" type="pres">
      <dgm:prSet presAssocID="{129B4194-EB6B-417A-A4CF-DEA95690A6BA}" presName="composite" presStyleCnt="0"/>
      <dgm:spPr/>
    </dgm:pt>
    <dgm:pt modelId="{FAFC0EE6-84B1-4E4A-B299-EB3506533677}" type="pres">
      <dgm:prSet presAssocID="{129B4194-EB6B-417A-A4CF-DEA95690A6BA}" presName="background" presStyleLbl="node0" presStyleIdx="2" presStyleCnt="3"/>
      <dgm:spPr/>
    </dgm:pt>
    <dgm:pt modelId="{0B96C8D8-B880-4828-948C-76C3BF8D12A0}" type="pres">
      <dgm:prSet presAssocID="{129B4194-EB6B-417A-A4CF-DEA95690A6BA}" presName="text" presStyleLbl="fgAcc0" presStyleIdx="2" presStyleCnt="3">
        <dgm:presLayoutVars>
          <dgm:chPref val="3"/>
        </dgm:presLayoutVars>
      </dgm:prSet>
      <dgm:spPr/>
    </dgm:pt>
    <dgm:pt modelId="{7B594B8D-1F1C-4C61-BAB0-AB34E6789F0D}" type="pres">
      <dgm:prSet presAssocID="{129B4194-EB6B-417A-A4CF-DEA95690A6BA}" presName="hierChild2" presStyleCnt="0"/>
      <dgm:spPr/>
    </dgm:pt>
  </dgm:ptLst>
  <dgm:cxnLst>
    <dgm:cxn modelId="{D7B25D03-934C-483A-81B3-59E39CEBD45E}" type="presOf" srcId="{129B4194-EB6B-417A-A4CF-DEA95690A6BA}" destId="{0B96C8D8-B880-4828-948C-76C3BF8D12A0}" srcOrd="0" destOrd="0" presId="urn:microsoft.com/office/officeart/2005/8/layout/hierarchy1"/>
    <dgm:cxn modelId="{9395A00E-ED35-41F8-AB68-7AE07C93D1AF}" type="presOf" srcId="{5ED56324-2416-44D5-9D35-4972F24DA7DA}" destId="{5FC85E8E-69D5-4C95-BFE4-03ACB8695DD2}" srcOrd="0" destOrd="0" presId="urn:microsoft.com/office/officeart/2005/8/layout/hierarchy1"/>
    <dgm:cxn modelId="{F11EB76F-C15A-4F90-AD20-5D51560EAFD4}" type="presOf" srcId="{CA54DEAB-2DBA-4A79-959B-405D985B8144}" destId="{D33A2FBF-EBC5-4482-9EEC-ED57E590DAAA}" srcOrd="0" destOrd="0" presId="urn:microsoft.com/office/officeart/2005/8/layout/hierarchy1"/>
    <dgm:cxn modelId="{48C42E7C-88BF-4A92-A407-41D2A27F0106}" srcId="{5ED56324-2416-44D5-9D35-4972F24DA7DA}" destId="{CA54DEAB-2DBA-4A79-959B-405D985B8144}" srcOrd="1" destOrd="0" parTransId="{80FE75EA-D5AD-40E8-996E-E6F531C8CCE6}" sibTransId="{7B05FB8A-4FD5-4434-8D6C-5D155DDE4F0D}"/>
    <dgm:cxn modelId="{7C3162B8-818A-47AC-B2E8-5275BC17388D}" srcId="{5ED56324-2416-44D5-9D35-4972F24DA7DA}" destId="{15BDAF10-F309-486E-8D6B-02A82BB1F231}" srcOrd="0" destOrd="0" parTransId="{ADD33EE3-675C-4F02-BBFC-19E9ED677C76}" sibTransId="{7ED3B994-0674-4521-A074-B61FFCCA09B5}"/>
    <dgm:cxn modelId="{F64316CD-A42F-461D-B7F4-6708967C1F0A}" srcId="{5ED56324-2416-44D5-9D35-4972F24DA7DA}" destId="{129B4194-EB6B-417A-A4CF-DEA95690A6BA}" srcOrd="2" destOrd="0" parTransId="{4A4E8B1F-B11A-46CE-B284-A645E56C570D}" sibTransId="{566EED88-7062-4B73-84AC-A1A470799DB5}"/>
    <dgm:cxn modelId="{05C58BD8-B4CD-4D67-A74A-73939C38F6A0}" type="presOf" srcId="{15BDAF10-F309-486E-8D6B-02A82BB1F231}" destId="{A310069C-4334-4EAB-B84C-005008AA2E2C}" srcOrd="0" destOrd="0" presId="urn:microsoft.com/office/officeart/2005/8/layout/hierarchy1"/>
    <dgm:cxn modelId="{BA77E53F-2CDF-4304-8316-19B258C12E2A}" type="presParOf" srcId="{5FC85E8E-69D5-4C95-BFE4-03ACB8695DD2}" destId="{AAA2E58E-690D-424F-9203-99E1830FA2EA}" srcOrd="0" destOrd="0" presId="urn:microsoft.com/office/officeart/2005/8/layout/hierarchy1"/>
    <dgm:cxn modelId="{C467D5C3-6C0F-4F8D-9342-4C7FB5A7C678}" type="presParOf" srcId="{AAA2E58E-690D-424F-9203-99E1830FA2EA}" destId="{A6859DF5-91DD-4F4B-9D56-5F4079A892CF}" srcOrd="0" destOrd="0" presId="urn:microsoft.com/office/officeart/2005/8/layout/hierarchy1"/>
    <dgm:cxn modelId="{09F40013-FC5B-43FA-AD35-7C8CCE7B7D28}" type="presParOf" srcId="{A6859DF5-91DD-4F4B-9D56-5F4079A892CF}" destId="{831F1221-F5C4-425C-B396-7117EC9DF4DC}" srcOrd="0" destOrd="0" presId="urn:microsoft.com/office/officeart/2005/8/layout/hierarchy1"/>
    <dgm:cxn modelId="{3A9A8C67-93EC-49DE-98B1-77D17A8BF50E}" type="presParOf" srcId="{A6859DF5-91DD-4F4B-9D56-5F4079A892CF}" destId="{A310069C-4334-4EAB-B84C-005008AA2E2C}" srcOrd="1" destOrd="0" presId="urn:microsoft.com/office/officeart/2005/8/layout/hierarchy1"/>
    <dgm:cxn modelId="{B9DEE62F-D229-42E8-99B3-F7315FD5D319}" type="presParOf" srcId="{AAA2E58E-690D-424F-9203-99E1830FA2EA}" destId="{5788AE90-B57F-42B7-A846-F6CF37F612A7}" srcOrd="1" destOrd="0" presId="urn:microsoft.com/office/officeart/2005/8/layout/hierarchy1"/>
    <dgm:cxn modelId="{1F9617EC-CC03-45CF-B2AE-8725735DB1BA}" type="presParOf" srcId="{5FC85E8E-69D5-4C95-BFE4-03ACB8695DD2}" destId="{B0C16BD5-0E0E-449D-B3A9-15F92D1915BD}" srcOrd="1" destOrd="0" presId="urn:microsoft.com/office/officeart/2005/8/layout/hierarchy1"/>
    <dgm:cxn modelId="{A0393F26-9246-4581-A18D-AD30882D69AC}" type="presParOf" srcId="{B0C16BD5-0E0E-449D-B3A9-15F92D1915BD}" destId="{00F1464D-6191-487F-922C-D1E68DAA74B3}" srcOrd="0" destOrd="0" presId="urn:microsoft.com/office/officeart/2005/8/layout/hierarchy1"/>
    <dgm:cxn modelId="{C6999BF8-52DD-4A4F-B90F-81DE83DDA612}" type="presParOf" srcId="{00F1464D-6191-487F-922C-D1E68DAA74B3}" destId="{2F93155E-71F8-4267-AA75-2646F41E8236}" srcOrd="0" destOrd="0" presId="urn:microsoft.com/office/officeart/2005/8/layout/hierarchy1"/>
    <dgm:cxn modelId="{04A7C87D-8C41-4733-A800-3B73BCE2DD71}" type="presParOf" srcId="{00F1464D-6191-487F-922C-D1E68DAA74B3}" destId="{D33A2FBF-EBC5-4482-9EEC-ED57E590DAAA}" srcOrd="1" destOrd="0" presId="urn:microsoft.com/office/officeart/2005/8/layout/hierarchy1"/>
    <dgm:cxn modelId="{7B065D50-2A5A-46BB-8F8F-1755AEE410E1}" type="presParOf" srcId="{B0C16BD5-0E0E-449D-B3A9-15F92D1915BD}" destId="{598D0F1B-A656-486E-A0A0-343CD1C58FAE}" srcOrd="1" destOrd="0" presId="urn:microsoft.com/office/officeart/2005/8/layout/hierarchy1"/>
    <dgm:cxn modelId="{DB2A14A5-3FF0-4FBF-9652-D1E7ADC5439E}" type="presParOf" srcId="{5FC85E8E-69D5-4C95-BFE4-03ACB8695DD2}" destId="{7F25D1E2-D691-4708-AF26-E3DAA3EC3FAC}" srcOrd="2" destOrd="0" presId="urn:microsoft.com/office/officeart/2005/8/layout/hierarchy1"/>
    <dgm:cxn modelId="{9834741B-063B-4618-A449-9E9E3A79D630}" type="presParOf" srcId="{7F25D1E2-D691-4708-AF26-E3DAA3EC3FAC}" destId="{B07D821B-DFAB-4C9D-85A7-1851DCB30961}" srcOrd="0" destOrd="0" presId="urn:microsoft.com/office/officeart/2005/8/layout/hierarchy1"/>
    <dgm:cxn modelId="{BC1E2890-6208-4CC9-A43A-D585E7F0E7F4}" type="presParOf" srcId="{B07D821B-DFAB-4C9D-85A7-1851DCB30961}" destId="{FAFC0EE6-84B1-4E4A-B299-EB3506533677}" srcOrd="0" destOrd="0" presId="urn:microsoft.com/office/officeart/2005/8/layout/hierarchy1"/>
    <dgm:cxn modelId="{E98ACBE9-9C02-445B-B1FC-795BC7FC8366}" type="presParOf" srcId="{B07D821B-DFAB-4C9D-85A7-1851DCB30961}" destId="{0B96C8D8-B880-4828-948C-76C3BF8D12A0}" srcOrd="1" destOrd="0" presId="urn:microsoft.com/office/officeart/2005/8/layout/hierarchy1"/>
    <dgm:cxn modelId="{86C05AFD-E480-4791-9A22-650E8E265719}" type="presParOf" srcId="{7F25D1E2-D691-4708-AF26-E3DAA3EC3FAC}" destId="{7B594B8D-1F1C-4C61-BAB0-AB34E6789F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4F347-AF41-4C12-B234-8A92986612F4}">
      <dsp:nvSpPr>
        <dsp:cNvPr id="0" name=""/>
        <dsp:cNvSpPr/>
      </dsp:nvSpPr>
      <dsp:spPr>
        <a:xfrm>
          <a:off x="0" y="922351"/>
          <a:ext cx="10927829" cy="18447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FFFFFF"/>
              </a:solidFill>
            </a:rPr>
            <a:t>Many </a:t>
          </a:r>
          <a:r>
            <a:rPr lang="en-US" sz="2100" kern="1200" dirty="0">
              <a:solidFill>
                <a:srgbClr val="FFFFFF"/>
              </a:solidFill>
              <a:latin typeface="Aptos Display" panose="020F0302020204030204"/>
            </a:rPr>
            <a:t>People face</a:t>
          </a:r>
          <a:r>
            <a:rPr lang="en-US" sz="2100" kern="1200" dirty="0">
              <a:solidFill>
                <a:srgbClr val="FFFFFF"/>
              </a:solidFill>
            </a:rPr>
            <a:t> mental health challenges, but they often don’t seek help because of stigma, difficulty accessing services, or not knowing where to find help. Existing counseling services may not reach enough people, struggle to manage appointments well, or fail to provide a simple and personalized experience. This leaves many</a:t>
          </a:r>
          <a:r>
            <a:rPr lang="en-US" sz="2100" kern="1200" dirty="0">
              <a:solidFill>
                <a:srgbClr val="FFFFFF"/>
              </a:solidFill>
              <a:latin typeface="Aptos Display" panose="020F0302020204030204"/>
            </a:rPr>
            <a:t> People</a:t>
          </a:r>
          <a:r>
            <a:rPr lang="en-US" sz="2100" kern="1200" dirty="0">
              <a:solidFill>
                <a:srgbClr val="FFFFFF"/>
              </a:solidFill>
            </a:rPr>
            <a:t> without the support they need, which can harm their studies, relationships, and overall well-being.</a:t>
          </a:r>
        </a:p>
      </dsp:txBody>
      <dsp:txXfrm>
        <a:off x="54029" y="976380"/>
        <a:ext cx="10819771" cy="1736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F1221-F5C4-425C-B396-7117EC9DF4DC}">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10069C-4334-4EAB-B84C-005008AA2E2C}">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Patients</a:t>
          </a:r>
          <a:r>
            <a:rPr lang="en-US" sz="2300" kern="1200"/>
            <a:t>: Register, request appointments, view payments, and provide feedback.</a:t>
          </a:r>
        </a:p>
      </dsp:txBody>
      <dsp:txXfrm>
        <a:off x="398656" y="1088253"/>
        <a:ext cx="2959127" cy="1837317"/>
      </dsp:txXfrm>
    </dsp:sp>
    <dsp:sp modelId="{2F93155E-71F8-4267-AA75-2646F41E8236}">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A2FBF-EBC5-4482-9EEC-ED57E590DAAA}">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Counselors</a:t>
          </a:r>
          <a:r>
            <a:rPr lang="en-US" sz="2300" kern="1200"/>
            <a:t>: Manage schedules, update records, and give feedback.</a:t>
          </a:r>
        </a:p>
      </dsp:txBody>
      <dsp:txXfrm>
        <a:off x="4155097" y="1088253"/>
        <a:ext cx="2959127" cy="1837317"/>
      </dsp:txXfrm>
    </dsp:sp>
    <dsp:sp modelId="{FAFC0EE6-84B1-4E4A-B299-EB3506533677}">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96C8D8-B880-4828-948C-76C3BF8D12A0}">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Administrators</a:t>
          </a:r>
          <a:r>
            <a:rPr lang="en-US" sz="2300" kern="1200"/>
            <a:t>: User management, approve/reject appointments, and system monitoring.</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 name="Rectangle 243">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26578" y="685680"/>
            <a:ext cx="4229153" cy="4939386"/>
          </a:xfrm>
        </p:spPr>
        <p:txBody>
          <a:bodyPr>
            <a:normAutofit/>
          </a:bodyPr>
          <a:lstStyle/>
          <a:p>
            <a:pPr algn="r">
              <a:spcBef>
                <a:spcPts val="1000"/>
              </a:spcBef>
            </a:pPr>
            <a:r>
              <a:rPr lang="en-US" sz="3400">
                <a:solidFill>
                  <a:schemeClr val="bg1"/>
                </a:solidFill>
                <a:latin typeface="Calibri"/>
                <a:ea typeface="Calibri"/>
                <a:cs typeface="Calibri"/>
              </a:rPr>
              <a:t>Mental Health Counseling Center Web Application</a:t>
            </a:r>
          </a:p>
          <a:p>
            <a:pPr marL="228600" indent="-228600" algn="r">
              <a:spcBef>
                <a:spcPts val="1000"/>
              </a:spcBef>
            </a:pPr>
            <a:r>
              <a:rPr lang="en-US" sz="3400">
                <a:solidFill>
                  <a:schemeClr val="bg1"/>
                </a:solidFill>
                <a:latin typeface="Calibri"/>
                <a:ea typeface="Calibri"/>
                <a:cs typeface="Calibri"/>
              </a:rPr>
              <a:t>A Comprehensive Platform for Counselors, Patients, and Administrators</a:t>
            </a:r>
          </a:p>
          <a:p>
            <a:pPr algn="r">
              <a:spcBef>
                <a:spcPts val="1000"/>
              </a:spcBef>
            </a:pPr>
            <a:endParaRPr lang="en-US" sz="3400">
              <a:solidFill>
                <a:schemeClr val="bg1"/>
              </a:solidFill>
              <a:latin typeface="Calibri"/>
              <a:ea typeface="Calibri"/>
              <a:cs typeface="Calibri"/>
            </a:endParaRPr>
          </a:p>
          <a:p>
            <a:pPr algn="r"/>
            <a:endParaRPr lang="en-US" sz="3400">
              <a:solidFill>
                <a:schemeClr val="bg1"/>
              </a:solidFill>
            </a:endParaRPr>
          </a:p>
        </p:txBody>
      </p:sp>
      <p:grpSp>
        <p:nvGrpSpPr>
          <p:cNvPr id="245" name="Group 244">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211" name="Rectangle 210">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7" name="Freeform: Shape 246">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8" name="Freeform: Shape 24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9" name="Rectangle 24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2" name="Oval 251">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1" name="Graphic 200" descr="Internet">
            <a:extLst>
              <a:ext uri="{FF2B5EF4-FFF2-40B4-BE49-F238E27FC236}">
                <a16:creationId xmlns:a16="http://schemas.microsoft.com/office/drawing/2014/main" id="{4225370B-AEC7-7D12-B294-69EB13BCC2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6336" y="1509721"/>
            <a:ext cx="3680216" cy="3680216"/>
          </a:xfrm>
          <a:prstGeom prst="rect">
            <a:avLst/>
          </a:prstGeom>
          <a:ln w="28575">
            <a:noFill/>
          </a:ln>
        </p:spPr>
      </p:pic>
      <p:sp>
        <p:nvSpPr>
          <p:cNvPr id="253"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4"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55"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1" name="Freeform: Shape 230">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B4AA-464E-7906-977F-B5F4F48CD77D}"/>
              </a:ext>
            </a:extLst>
          </p:cNvPr>
          <p:cNvSpPr>
            <a:spLocks noGrp="1"/>
          </p:cNvSpPr>
          <p:nvPr>
            <p:ph type="title"/>
          </p:nvPr>
        </p:nvSpPr>
        <p:spPr/>
        <p:txBody>
          <a:bodyPr/>
          <a:lstStyle/>
          <a:p>
            <a:r>
              <a:rPr lang="en-US" dirty="0">
                <a:ea typeface="+mj-lt"/>
                <a:cs typeface="+mj-lt"/>
              </a:rPr>
              <a:t>Survey</a:t>
            </a:r>
          </a:p>
        </p:txBody>
      </p:sp>
      <p:pic>
        <p:nvPicPr>
          <p:cNvPr id="4" name="Content Placeholder 3" descr="A pie chart of a person talking to a counselor outside of a cell phone&#10;&#10;Description automatically generated">
            <a:extLst>
              <a:ext uri="{FF2B5EF4-FFF2-40B4-BE49-F238E27FC236}">
                <a16:creationId xmlns:a16="http://schemas.microsoft.com/office/drawing/2014/main" id="{F2A274B8-DA8B-5DE6-5EE1-37147E316AE2}"/>
              </a:ext>
            </a:extLst>
          </p:cNvPr>
          <p:cNvPicPr>
            <a:picLocks noGrp="1" noChangeAspect="1"/>
          </p:cNvPicPr>
          <p:nvPr>
            <p:ph idx="1"/>
          </p:nvPr>
        </p:nvPicPr>
        <p:blipFill>
          <a:blip r:embed="rId2"/>
          <a:stretch>
            <a:fillRect/>
          </a:stretch>
        </p:blipFill>
        <p:spPr>
          <a:xfrm>
            <a:off x="5517432" y="1250705"/>
            <a:ext cx="6096000" cy="2662434"/>
          </a:xfrm>
        </p:spPr>
      </p:pic>
      <p:pic>
        <p:nvPicPr>
          <p:cNvPr id="5" name="Picture 4" descr="A screenshot of a computer&#10;&#10;Description automatically generated">
            <a:extLst>
              <a:ext uri="{FF2B5EF4-FFF2-40B4-BE49-F238E27FC236}">
                <a16:creationId xmlns:a16="http://schemas.microsoft.com/office/drawing/2014/main" id="{8161E18C-7983-6D31-7C17-A5CC4E993759}"/>
              </a:ext>
            </a:extLst>
          </p:cNvPr>
          <p:cNvPicPr>
            <a:picLocks noChangeAspect="1"/>
          </p:cNvPicPr>
          <p:nvPr/>
        </p:nvPicPr>
        <p:blipFill>
          <a:blip r:embed="rId3"/>
          <a:srcRect l="23517" t="36045" r="23093" b="21469"/>
          <a:stretch/>
        </p:blipFill>
        <p:spPr>
          <a:xfrm>
            <a:off x="786" y="1943769"/>
            <a:ext cx="5101529" cy="2961923"/>
          </a:xfrm>
          <a:prstGeom prst="rect">
            <a:avLst/>
          </a:prstGeom>
        </p:spPr>
      </p:pic>
      <p:pic>
        <p:nvPicPr>
          <p:cNvPr id="6" name="Picture 5" descr="A pie chart with red and blue circles&#10;&#10;Description automatically generated">
            <a:extLst>
              <a:ext uri="{FF2B5EF4-FFF2-40B4-BE49-F238E27FC236}">
                <a16:creationId xmlns:a16="http://schemas.microsoft.com/office/drawing/2014/main" id="{7EB46D56-B354-385D-A244-1BC0670A52E4}"/>
              </a:ext>
            </a:extLst>
          </p:cNvPr>
          <p:cNvPicPr>
            <a:picLocks noChangeAspect="1"/>
          </p:cNvPicPr>
          <p:nvPr/>
        </p:nvPicPr>
        <p:blipFill>
          <a:blip r:embed="rId4"/>
          <a:stretch>
            <a:fillRect/>
          </a:stretch>
        </p:blipFill>
        <p:spPr>
          <a:xfrm>
            <a:off x="5256508" y="3905578"/>
            <a:ext cx="6096000" cy="2953137"/>
          </a:xfrm>
          <a:prstGeom prst="rect">
            <a:avLst/>
          </a:prstGeom>
        </p:spPr>
      </p:pic>
    </p:spTree>
    <p:extLst>
      <p:ext uri="{BB962C8B-B14F-4D97-AF65-F5344CB8AC3E}">
        <p14:creationId xmlns:p14="http://schemas.microsoft.com/office/powerpoint/2010/main" val="13510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26CE1-8AAE-ABC2-7E2E-D73A935F4CBB}"/>
              </a:ext>
            </a:extLst>
          </p:cNvPr>
          <p:cNvSpPr>
            <a:spLocks noGrp="1"/>
          </p:cNvSpPr>
          <p:nvPr>
            <p:ph type="title"/>
          </p:nvPr>
        </p:nvSpPr>
        <p:spPr>
          <a:xfrm>
            <a:off x="6094105" y="802955"/>
            <a:ext cx="4977976" cy="1454051"/>
          </a:xfrm>
        </p:spPr>
        <p:txBody>
          <a:bodyPr>
            <a:normAutofit/>
          </a:bodyPr>
          <a:lstStyle/>
          <a:p>
            <a:r>
              <a:rPr lang="en-US" sz="3300" b="1">
                <a:solidFill>
                  <a:schemeClr val="tx2"/>
                </a:solidFill>
                <a:ea typeface="+mj-lt"/>
                <a:cs typeface="+mj-lt"/>
              </a:rPr>
              <a:t>Functional Requirements</a:t>
            </a:r>
            <a:br>
              <a:rPr lang="en-US" sz="3300" b="1">
                <a:solidFill>
                  <a:schemeClr val="tx2"/>
                </a:solidFill>
                <a:ea typeface="+mj-lt"/>
                <a:cs typeface="+mj-lt"/>
              </a:rPr>
            </a:br>
            <a:r>
              <a:rPr lang="en-US" sz="3300" b="1">
                <a:solidFill>
                  <a:schemeClr val="tx2"/>
                </a:solidFill>
              </a:rPr>
              <a:t> </a:t>
            </a:r>
            <a:r>
              <a:rPr lang="en-US" sz="3300">
                <a:solidFill>
                  <a:schemeClr val="tx2"/>
                </a:solidFill>
                <a:ea typeface="+mj-lt"/>
                <a:cs typeface="+mj-lt"/>
              </a:rPr>
              <a:t>Key Functional Requirements</a:t>
            </a:r>
          </a:p>
        </p:txBody>
      </p:sp>
      <p:pic>
        <p:nvPicPr>
          <p:cNvPr id="13" name="Graphic 12" descr="Doctor">
            <a:extLst>
              <a:ext uri="{FF2B5EF4-FFF2-40B4-BE49-F238E27FC236}">
                <a16:creationId xmlns:a16="http://schemas.microsoft.com/office/drawing/2014/main" id="{250FFE72-7120-291B-DF12-1F7816022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FF7F7D0-6CBA-B7BE-C4D8-3D48D2EFA0D9}"/>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800" b="1">
                <a:solidFill>
                  <a:schemeClr val="tx2"/>
                </a:solidFill>
                <a:ea typeface="+mn-lt"/>
                <a:cs typeface="+mn-lt"/>
              </a:rPr>
              <a:t>User Management</a:t>
            </a:r>
            <a:r>
              <a:rPr lang="en-US" sz="1800">
                <a:solidFill>
                  <a:schemeClr val="tx2"/>
                </a:solidFill>
                <a:ea typeface="+mn-lt"/>
                <a:cs typeface="+mn-lt"/>
              </a:rPr>
              <a:t>: Secure registration, login, and role-based functionality.</a:t>
            </a:r>
            <a:endParaRPr lang="en-US" sz="1800">
              <a:solidFill>
                <a:schemeClr val="tx2"/>
              </a:solidFill>
            </a:endParaRPr>
          </a:p>
          <a:p>
            <a:r>
              <a:rPr lang="en-US" sz="1800" b="1">
                <a:solidFill>
                  <a:schemeClr val="tx2"/>
                </a:solidFill>
                <a:ea typeface="+mn-lt"/>
                <a:cs typeface="+mn-lt"/>
              </a:rPr>
              <a:t>Patient Records</a:t>
            </a:r>
            <a:r>
              <a:rPr lang="en-US" sz="1800">
                <a:solidFill>
                  <a:schemeClr val="tx2"/>
                </a:solidFill>
                <a:ea typeface="+mn-lt"/>
                <a:cs typeface="+mn-lt"/>
              </a:rPr>
              <a:t>: Maintain session updates and mental health history.</a:t>
            </a:r>
            <a:endParaRPr lang="en-US" sz="1800">
              <a:solidFill>
                <a:schemeClr val="tx2"/>
              </a:solidFill>
            </a:endParaRPr>
          </a:p>
          <a:p>
            <a:r>
              <a:rPr lang="en-US" sz="1800" b="1">
                <a:solidFill>
                  <a:schemeClr val="tx2"/>
                </a:solidFill>
                <a:ea typeface="+mn-lt"/>
                <a:cs typeface="+mn-lt"/>
              </a:rPr>
              <a:t>Appointment Management</a:t>
            </a:r>
            <a:r>
              <a:rPr lang="en-US" sz="1800">
                <a:solidFill>
                  <a:schemeClr val="tx2"/>
                </a:solidFill>
                <a:ea typeface="+mn-lt"/>
                <a:cs typeface="+mn-lt"/>
              </a:rPr>
              <a:t>: Book, approve/reject, and reassign slots with search and filter.</a:t>
            </a:r>
            <a:endParaRPr lang="en-US" sz="1800">
              <a:solidFill>
                <a:schemeClr val="tx2"/>
              </a:solidFill>
            </a:endParaRPr>
          </a:p>
          <a:p>
            <a:r>
              <a:rPr lang="en-US" sz="1800" b="1">
                <a:solidFill>
                  <a:schemeClr val="tx2"/>
                </a:solidFill>
                <a:ea typeface="+mn-lt"/>
                <a:cs typeface="+mn-lt"/>
              </a:rPr>
              <a:t>Payment Tracking</a:t>
            </a:r>
            <a:r>
              <a:rPr lang="en-US" sz="1800">
                <a:solidFill>
                  <a:schemeClr val="tx2"/>
                </a:solidFill>
                <a:ea typeface="+mn-lt"/>
                <a:cs typeface="+mn-lt"/>
              </a:rPr>
              <a:t>: Record payments, support MFS/card options, and manage records.</a:t>
            </a:r>
            <a:endParaRPr lang="en-US" sz="1800">
              <a:solidFill>
                <a:schemeClr val="tx2"/>
              </a:solidFill>
            </a:endParaRPr>
          </a:p>
          <a:p>
            <a:r>
              <a:rPr lang="en-US" sz="1800" b="1">
                <a:solidFill>
                  <a:schemeClr val="tx2"/>
                </a:solidFill>
                <a:ea typeface="+mn-lt"/>
                <a:cs typeface="+mn-lt"/>
              </a:rPr>
              <a:t>Role-Specific Functionalities</a:t>
            </a:r>
            <a:r>
              <a:rPr lang="en-US" sz="1800">
                <a:solidFill>
                  <a:schemeClr val="tx2"/>
                </a:solidFill>
                <a:ea typeface="+mn-lt"/>
                <a:cs typeface="+mn-lt"/>
              </a:rPr>
              <a:t>: Tailored features for patients, counselors, and administrators.</a:t>
            </a:r>
            <a:endParaRPr lang="en-US" sz="1800">
              <a:solidFill>
                <a:schemeClr val="tx2"/>
              </a:solidFill>
            </a:endParaRPr>
          </a:p>
          <a:p>
            <a:endParaRPr lang="en-US" sz="1800">
              <a:solidFill>
                <a:schemeClr val="tx2"/>
              </a:solidFill>
            </a:endParaRPr>
          </a:p>
        </p:txBody>
      </p:sp>
      <p:grpSp>
        <p:nvGrpSpPr>
          <p:cNvPr id="20" name="Group 1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2" name="Freeform: Shape 2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032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6" name="Group 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ED2C34A-7D14-547E-E7A4-FD1869A49D90}"/>
              </a:ext>
            </a:extLst>
          </p:cNvPr>
          <p:cNvSpPr>
            <a:spLocks noGrp="1"/>
          </p:cNvSpPr>
          <p:nvPr>
            <p:ph type="title"/>
          </p:nvPr>
        </p:nvSpPr>
        <p:spPr>
          <a:xfrm>
            <a:off x="640080" y="1243013"/>
            <a:ext cx="3855720" cy="4371974"/>
          </a:xfrm>
        </p:spPr>
        <p:txBody>
          <a:bodyPr>
            <a:normAutofit/>
          </a:bodyPr>
          <a:lstStyle/>
          <a:p>
            <a:r>
              <a:rPr lang="en-US" sz="3600">
                <a:solidFill>
                  <a:schemeClr val="tx2"/>
                </a:solidFill>
                <a:ea typeface="+mj-lt"/>
                <a:cs typeface="+mj-lt"/>
              </a:rPr>
              <a:t>Non-Functional Requirements</a:t>
            </a:r>
            <a:br>
              <a:rPr lang="en-US" sz="3600">
                <a:solidFill>
                  <a:schemeClr val="tx2"/>
                </a:solidFill>
                <a:ea typeface="+mj-lt"/>
                <a:cs typeface="+mj-lt"/>
              </a:rPr>
            </a:br>
            <a:r>
              <a:rPr lang="en-US" sz="3600">
                <a:solidFill>
                  <a:schemeClr val="tx2"/>
                </a:solidFill>
                <a:ea typeface="+mj-lt"/>
                <a:cs typeface="+mj-lt"/>
              </a:rPr>
              <a:t>Quality Attributes and Constraints</a:t>
            </a:r>
            <a:endParaRPr lang="en-US" sz="3600">
              <a:solidFill>
                <a:schemeClr val="tx2"/>
              </a:solidFill>
            </a:endParaRPr>
          </a:p>
        </p:txBody>
      </p:sp>
      <p:sp>
        <p:nvSpPr>
          <p:cNvPr id="3" name="Content Placeholder 2">
            <a:extLst>
              <a:ext uri="{FF2B5EF4-FFF2-40B4-BE49-F238E27FC236}">
                <a16:creationId xmlns:a16="http://schemas.microsoft.com/office/drawing/2014/main" id="{CEAE1FDE-55E6-5B9A-36C9-092C5B661858}"/>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US" sz="1800" b="1" dirty="0">
                <a:solidFill>
                  <a:schemeClr val="tx2"/>
                </a:solidFill>
                <a:ea typeface="+mn-lt"/>
                <a:cs typeface="+mn-lt"/>
              </a:rPr>
              <a:t>Performance</a:t>
            </a:r>
            <a:r>
              <a:rPr lang="en-US" sz="1800" dirty="0">
                <a:solidFill>
                  <a:schemeClr val="tx2"/>
                </a:solidFill>
                <a:ea typeface="+mn-lt"/>
                <a:cs typeface="+mn-lt"/>
              </a:rPr>
              <a:t>: Handles 30,000 concurrent users; fast loading times.</a:t>
            </a:r>
            <a:endParaRPr lang="en-US" sz="1800" dirty="0">
              <a:solidFill>
                <a:schemeClr val="tx2"/>
              </a:solidFill>
            </a:endParaRPr>
          </a:p>
          <a:p>
            <a:r>
              <a:rPr lang="en-US" sz="1800" b="1" dirty="0">
                <a:solidFill>
                  <a:schemeClr val="tx2"/>
                </a:solidFill>
                <a:ea typeface="+mn-lt"/>
                <a:cs typeface="+mn-lt"/>
              </a:rPr>
              <a:t>Security</a:t>
            </a:r>
            <a:r>
              <a:rPr lang="en-US" sz="1800" dirty="0">
                <a:solidFill>
                  <a:schemeClr val="tx2"/>
                </a:solidFill>
                <a:ea typeface="+mn-lt"/>
                <a:cs typeface="+mn-lt"/>
              </a:rPr>
              <a:t>: Data encryption, database isolation, and authorized access.</a:t>
            </a:r>
            <a:endParaRPr lang="en-US" sz="1800" dirty="0">
              <a:solidFill>
                <a:schemeClr val="tx2"/>
              </a:solidFill>
            </a:endParaRPr>
          </a:p>
          <a:p>
            <a:r>
              <a:rPr lang="en-US" sz="1800" b="1" dirty="0">
                <a:solidFill>
                  <a:schemeClr val="tx2"/>
                </a:solidFill>
                <a:ea typeface="+mn-lt"/>
                <a:cs typeface="+mn-lt"/>
              </a:rPr>
              <a:t>Reliability</a:t>
            </a:r>
            <a:r>
              <a:rPr lang="en-US" sz="1800" dirty="0">
                <a:solidFill>
                  <a:schemeClr val="tx2"/>
                </a:solidFill>
                <a:ea typeface="+mn-lt"/>
                <a:cs typeface="+mn-lt"/>
              </a:rPr>
              <a:t>: Regular backups and high availability during peak usage.</a:t>
            </a:r>
            <a:endParaRPr lang="en-US" sz="1800" dirty="0">
              <a:solidFill>
                <a:schemeClr val="tx2"/>
              </a:solidFill>
            </a:endParaRPr>
          </a:p>
          <a:p>
            <a:r>
              <a:rPr lang="en-US" sz="1800" b="1" dirty="0">
                <a:solidFill>
                  <a:schemeClr val="tx2"/>
                </a:solidFill>
                <a:ea typeface="+mn-lt"/>
                <a:cs typeface="+mn-lt"/>
              </a:rPr>
              <a:t>Scalability</a:t>
            </a:r>
            <a:r>
              <a:rPr lang="en-US" sz="1800" dirty="0">
                <a:solidFill>
                  <a:schemeClr val="tx2"/>
                </a:solidFill>
                <a:ea typeface="+mn-lt"/>
                <a:cs typeface="+mn-lt"/>
              </a:rPr>
              <a:t>: Future-ready system for user growth.</a:t>
            </a:r>
            <a:endParaRPr lang="en-US" sz="1800" dirty="0">
              <a:solidFill>
                <a:schemeClr val="tx2"/>
              </a:solidFill>
            </a:endParaRPr>
          </a:p>
        </p:txBody>
      </p:sp>
    </p:spTree>
    <p:extLst>
      <p:ext uri="{BB962C8B-B14F-4D97-AF65-F5344CB8AC3E}">
        <p14:creationId xmlns:p14="http://schemas.microsoft.com/office/powerpoint/2010/main" val="152496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DFFE26-3393-E963-E4A8-4B1D4C7E377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i="1" u="sng"/>
              <a:t>User stories:</a:t>
            </a:r>
            <a:endParaRPr lang="en-US" sz="4000"/>
          </a:p>
        </p:txBody>
      </p:sp>
      <p:sp>
        <p:nvSpPr>
          <p:cNvPr id="66" name="Rectangle: Rounded Corners 6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Content Placeholder 3" descr="A screenshot of a medical survey&#10;&#10;Description automatically generated">
            <a:extLst>
              <a:ext uri="{FF2B5EF4-FFF2-40B4-BE49-F238E27FC236}">
                <a16:creationId xmlns:a16="http://schemas.microsoft.com/office/drawing/2014/main" id="{8B46B972-104C-B62A-E914-999B4B5E545A}"/>
              </a:ext>
            </a:extLst>
          </p:cNvPr>
          <p:cNvPicPr>
            <a:picLocks noGrp="1" noChangeAspect="1"/>
          </p:cNvPicPr>
          <p:nvPr>
            <p:ph idx="1"/>
          </p:nvPr>
        </p:nvPicPr>
        <p:blipFill>
          <a:blip r:embed="rId2"/>
          <a:srcRect t="2006" r="7" b="7"/>
          <a:stretch/>
        </p:blipFill>
        <p:spPr>
          <a:xfrm>
            <a:off x="385572" y="2453469"/>
            <a:ext cx="5596128" cy="3468542"/>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0D53D7DF-AB3D-7C22-66C8-9643C96E6532}"/>
              </a:ext>
            </a:extLst>
          </p:cNvPr>
          <p:cNvPicPr>
            <a:picLocks noChangeAspect="1"/>
          </p:cNvPicPr>
          <p:nvPr/>
        </p:nvPicPr>
        <p:blipFill>
          <a:blip r:embed="rId3"/>
          <a:srcRect t="7725" r="1" b="1"/>
          <a:stretch/>
        </p:blipFill>
        <p:spPr>
          <a:xfrm>
            <a:off x="6210302" y="2580500"/>
            <a:ext cx="5596128" cy="3214480"/>
          </a:xfrm>
          <a:prstGeom prst="rect">
            <a:avLst/>
          </a:prstGeom>
        </p:spPr>
      </p:pic>
    </p:spTree>
    <p:extLst>
      <p:ext uri="{BB962C8B-B14F-4D97-AF65-F5344CB8AC3E}">
        <p14:creationId xmlns:p14="http://schemas.microsoft.com/office/powerpoint/2010/main" val="120370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ECD95-798B-0BAC-A53F-BE21D4E801C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i="1" u="sng"/>
              <a:t>User stories:</a:t>
            </a:r>
            <a:endParaRPr lang="en-US" sz="4000"/>
          </a:p>
        </p:txBody>
      </p:sp>
      <p:sp>
        <p:nvSpPr>
          <p:cNvPr id="27" name="Rectangle: Rounded Corners 2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Content Placeholder 3" descr="A screenshot of a computer screen&#10;&#10;Description automatically generated">
            <a:extLst>
              <a:ext uri="{FF2B5EF4-FFF2-40B4-BE49-F238E27FC236}">
                <a16:creationId xmlns:a16="http://schemas.microsoft.com/office/drawing/2014/main" id="{C6566578-B52C-CBEE-844F-8DABE306DFD7}"/>
              </a:ext>
            </a:extLst>
          </p:cNvPr>
          <p:cNvPicPr>
            <a:picLocks noGrp="1" noChangeAspect="1"/>
          </p:cNvPicPr>
          <p:nvPr>
            <p:ph idx="1"/>
          </p:nvPr>
        </p:nvPicPr>
        <p:blipFill>
          <a:blip r:embed="rId2"/>
          <a:stretch>
            <a:fillRect/>
          </a:stretch>
        </p:blipFill>
        <p:spPr>
          <a:xfrm>
            <a:off x="385572" y="2977577"/>
            <a:ext cx="5596128" cy="2420325"/>
          </a:xfrm>
          <a:prstGeom prst="rect">
            <a:avLst/>
          </a:prstGeom>
        </p:spPr>
      </p:pic>
      <p:pic>
        <p:nvPicPr>
          <p:cNvPr id="5" name="Picture 4" descr="A screenshot of a screen&#10;&#10;Description automatically generated">
            <a:extLst>
              <a:ext uri="{FF2B5EF4-FFF2-40B4-BE49-F238E27FC236}">
                <a16:creationId xmlns:a16="http://schemas.microsoft.com/office/drawing/2014/main" id="{A5547821-3C4F-E65F-D154-7575F8447F5A}"/>
              </a:ext>
            </a:extLst>
          </p:cNvPr>
          <p:cNvPicPr>
            <a:picLocks noChangeAspect="1"/>
          </p:cNvPicPr>
          <p:nvPr/>
        </p:nvPicPr>
        <p:blipFill>
          <a:blip r:embed="rId3"/>
          <a:stretch>
            <a:fillRect/>
          </a:stretch>
        </p:blipFill>
        <p:spPr>
          <a:xfrm>
            <a:off x="6210302" y="2977578"/>
            <a:ext cx="5596128" cy="2420323"/>
          </a:xfrm>
          <a:prstGeom prst="rect">
            <a:avLst/>
          </a:prstGeom>
        </p:spPr>
      </p:pic>
    </p:spTree>
    <p:extLst>
      <p:ext uri="{BB962C8B-B14F-4D97-AF65-F5344CB8AC3E}">
        <p14:creationId xmlns:p14="http://schemas.microsoft.com/office/powerpoint/2010/main" val="424003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A1C6DBB2-C757-DFA3-AE46-EC5F6991C59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Use Case Diagram:</a:t>
            </a:r>
            <a:endParaRPr lang="en-US" sz="3600" kern="1200">
              <a:solidFill>
                <a:srgbClr val="FFFFFF"/>
              </a:solidFill>
              <a:latin typeface="+mj-lt"/>
              <a:ea typeface="+mj-ea"/>
              <a:cs typeface="+mj-cs"/>
            </a:endParaRPr>
          </a:p>
        </p:txBody>
      </p:sp>
      <p:pic>
        <p:nvPicPr>
          <p:cNvPr id="4" name="Content Placeholder 3" descr="A diagram of a software system&#10;&#10;Description automatically generated">
            <a:extLst>
              <a:ext uri="{FF2B5EF4-FFF2-40B4-BE49-F238E27FC236}">
                <a16:creationId xmlns:a16="http://schemas.microsoft.com/office/drawing/2014/main" id="{28A1D385-B8C0-CEA1-EEA3-4313A0B07229}"/>
              </a:ext>
            </a:extLst>
          </p:cNvPr>
          <p:cNvPicPr>
            <a:picLocks noGrp="1" noChangeAspect="1"/>
          </p:cNvPicPr>
          <p:nvPr>
            <p:ph idx="1"/>
          </p:nvPr>
        </p:nvPicPr>
        <p:blipFill>
          <a:blip r:embed="rId2"/>
          <a:srcRect t="6202" r="1" b="4742"/>
          <a:stretch/>
        </p:blipFill>
        <p:spPr>
          <a:xfrm>
            <a:off x="5689911" y="-2296"/>
            <a:ext cx="4955510" cy="6821517"/>
          </a:xfrm>
          <a:prstGeom prst="rect">
            <a:avLst/>
          </a:prstGeom>
        </p:spPr>
      </p:pic>
    </p:spTree>
    <p:extLst>
      <p:ext uri="{BB962C8B-B14F-4D97-AF65-F5344CB8AC3E}">
        <p14:creationId xmlns:p14="http://schemas.microsoft.com/office/powerpoint/2010/main" val="80531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82204-44A3-4B3B-3E4F-A0537F3DF42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mj-lt"/>
                <a:cs typeface="+mj-lt"/>
              </a:rPr>
              <a:t>Use Cases</a:t>
            </a:r>
            <a:endParaRPr lang="en-US" sz="4000">
              <a:solidFill>
                <a:srgbClr val="FFFFFF"/>
              </a:solidFill>
            </a:endParaRPr>
          </a:p>
        </p:txBody>
      </p:sp>
      <p:graphicFrame>
        <p:nvGraphicFramePr>
          <p:cNvPr id="27" name="Content Placeholder 2">
            <a:extLst>
              <a:ext uri="{FF2B5EF4-FFF2-40B4-BE49-F238E27FC236}">
                <a16:creationId xmlns:a16="http://schemas.microsoft.com/office/drawing/2014/main" id="{88DE891C-A4DE-6B77-7F95-74DE0D4C58BF}"/>
              </a:ext>
            </a:extLst>
          </p:cNvPr>
          <p:cNvGraphicFramePr>
            <a:graphicFrameLocks noGrp="1"/>
          </p:cNvGraphicFramePr>
          <p:nvPr>
            <p:ph idx="1"/>
            <p:extLst>
              <p:ext uri="{D42A27DB-BD31-4B8C-83A1-F6EECF244321}">
                <p14:modId xmlns:p14="http://schemas.microsoft.com/office/powerpoint/2010/main" val="23335989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45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F1A7C9-2726-C89C-D49F-7B7A21A2EF8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b="1" i="1" u="sng" kern="1200">
                <a:solidFill>
                  <a:srgbClr val="FFFFFF"/>
                </a:solidFill>
                <a:latin typeface="+mj-lt"/>
                <a:ea typeface="+mj-ea"/>
                <a:cs typeface="+mj-cs"/>
              </a:rPr>
              <a:t>Class Diagram(Updated version):</a:t>
            </a:r>
            <a:endParaRPr lang="en-US" sz="2500" kern="1200">
              <a:solidFill>
                <a:srgbClr val="FFFFFF"/>
              </a:solidFill>
              <a:latin typeface="+mj-lt"/>
              <a:ea typeface="+mj-ea"/>
              <a:cs typeface="+mj-cs"/>
            </a:endParaRPr>
          </a:p>
        </p:txBody>
      </p:sp>
      <p:pic>
        <p:nvPicPr>
          <p:cNvPr id="4" name="Content Placeholder 3" descr="A computer screen shot of a diagram&#10;&#10;Description automatically generated">
            <a:extLst>
              <a:ext uri="{FF2B5EF4-FFF2-40B4-BE49-F238E27FC236}">
                <a16:creationId xmlns:a16="http://schemas.microsoft.com/office/drawing/2014/main" id="{EDD2F333-2DB7-DC7E-47AF-E29CF1A22ECB}"/>
              </a:ext>
            </a:extLst>
          </p:cNvPr>
          <p:cNvPicPr>
            <a:picLocks noGrp="1" noChangeAspect="1"/>
          </p:cNvPicPr>
          <p:nvPr>
            <p:ph idx="1"/>
          </p:nvPr>
        </p:nvPicPr>
        <p:blipFill>
          <a:blip r:embed="rId2"/>
          <a:stretch>
            <a:fillRect/>
          </a:stretch>
        </p:blipFill>
        <p:spPr>
          <a:xfrm>
            <a:off x="4502428" y="1143857"/>
            <a:ext cx="7225748" cy="4570285"/>
          </a:xfrm>
          <a:prstGeom prst="rect">
            <a:avLst/>
          </a:prstGeom>
        </p:spPr>
      </p:pic>
    </p:spTree>
    <p:extLst>
      <p:ext uri="{BB962C8B-B14F-4D97-AF65-F5344CB8AC3E}">
        <p14:creationId xmlns:p14="http://schemas.microsoft.com/office/powerpoint/2010/main" val="417471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21C2FD18-014D-B5B3-3503-A8304F9556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i="1" u="sng" kern="1200">
                <a:solidFill>
                  <a:srgbClr val="FFFFFF"/>
                </a:solidFill>
                <a:latin typeface="+mj-lt"/>
                <a:ea typeface="+mj-ea"/>
                <a:cs typeface="+mj-cs"/>
              </a:rPr>
              <a:t>Sequence Diagram:[Full system]</a:t>
            </a:r>
            <a:endParaRPr lang="en-US" sz="3300" kern="1200">
              <a:solidFill>
                <a:srgbClr val="FFFFFF"/>
              </a:solidFill>
              <a:latin typeface="+mj-lt"/>
              <a:ea typeface="+mj-ea"/>
              <a:cs typeface="+mj-cs"/>
            </a:endParaRPr>
          </a:p>
        </p:txBody>
      </p:sp>
      <p:pic>
        <p:nvPicPr>
          <p:cNvPr id="4" name="Content Placeholder 3" descr="A diagram of a diagram&#10;&#10;Description automatically generated">
            <a:extLst>
              <a:ext uri="{FF2B5EF4-FFF2-40B4-BE49-F238E27FC236}">
                <a16:creationId xmlns:a16="http://schemas.microsoft.com/office/drawing/2014/main" id="{47FAC8FA-5CCE-812D-2C49-AC54E0D8F395}"/>
              </a:ext>
            </a:extLst>
          </p:cNvPr>
          <p:cNvPicPr>
            <a:picLocks noGrp="1" noChangeAspect="1"/>
          </p:cNvPicPr>
          <p:nvPr>
            <p:ph idx="1"/>
          </p:nvPr>
        </p:nvPicPr>
        <p:blipFill>
          <a:blip r:embed="rId2"/>
          <a:srcRect l="4287" r="18228" b="-1"/>
          <a:stretch/>
        </p:blipFill>
        <p:spPr>
          <a:xfrm>
            <a:off x="5179206" y="643466"/>
            <a:ext cx="5781271" cy="5568739"/>
          </a:xfrm>
          <a:prstGeom prst="rect">
            <a:avLst/>
          </a:prstGeom>
        </p:spPr>
      </p:pic>
    </p:spTree>
    <p:extLst>
      <p:ext uri="{BB962C8B-B14F-4D97-AF65-F5344CB8AC3E}">
        <p14:creationId xmlns:p14="http://schemas.microsoft.com/office/powerpoint/2010/main" val="4015790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FFDE5-FCA5-6334-1F2F-FC82FFB3640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1400" b="1" i="1" u="sng" kern="1200">
                <a:solidFill>
                  <a:srgbClr val="FFFFFF"/>
                </a:solidFill>
                <a:latin typeface="+mj-lt"/>
                <a:ea typeface="+mj-ea"/>
                <a:cs typeface="+mj-cs"/>
              </a:rPr>
              <a:t>Sequence Diagram:[Registration Process Part]</a:t>
            </a:r>
            <a:endParaRPr lang="en-US" sz="1400" kern="1200">
              <a:solidFill>
                <a:srgbClr val="FFFFFF"/>
              </a:solidFill>
              <a:latin typeface="+mj-lt"/>
              <a:ea typeface="+mj-ea"/>
              <a:cs typeface="+mj-cs"/>
            </a:endParaRPr>
          </a:p>
        </p:txBody>
      </p:sp>
      <p:pic>
        <p:nvPicPr>
          <p:cNvPr id="4" name="Content Placeholder 3" descr="A diagram of a software system&#10;&#10;Description automatically generated">
            <a:extLst>
              <a:ext uri="{FF2B5EF4-FFF2-40B4-BE49-F238E27FC236}">
                <a16:creationId xmlns:a16="http://schemas.microsoft.com/office/drawing/2014/main" id="{DF3B13F1-CE41-2BAE-AA76-DF0E03FF9878}"/>
              </a:ext>
            </a:extLst>
          </p:cNvPr>
          <p:cNvPicPr>
            <a:picLocks noGrp="1" noChangeAspect="1"/>
          </p:cNvPicPr>
          <p:nvPr>
            <p:ph idx="1"/>
          </p:nvPr>
        </p:nvPicPr>
        <p:blipFill>
          <a:blip r:embed="rId2"/>
          <a:stretch>
            <a:fillRect/>
          </a:stretch>
        </p:blipFill>
        <p:spPr>
          <a:xfrm>
            <a:off x="4777316" y="771441"/>
            <a:ext cx="6780700" cy="5209815"/>
          </a:xfrm>
          <a:prstGeom prst="rect">
            <a:avLst/>
          </a:prstGeom>
        </p:spPr>
      </p:pic>
    </p:spTree>
    <p:extLst>
      <p:ext uri="{BB962C8B-B14F-4D97-AF65-F5344CB8AC3E}">
        <p14:creationId xmlns:p14="http://schemas.microsoft.com/office/powerpoint/2010/main" val="26639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ack screen with blue text&#10;&#10;Description automatically generated">
            <a:extLst>
              <a:ext uri="{FF2B5EF4-FFF2-40B4-BE49-F238E27FC236}">
                <a16:creationId xmlns:a16="http://schemas.microsoft.com/office/drawing/2014/main" id="{E4D80EF2-4CB2-1C1D-FFA9-9A04E291CC78}"/>
              </a:ext>
            </a:extLst>
          </p:cNvPr>
          <p:cNvPicPr>
            <a:picLocks noChangeAspect="1"/>
          </p:cNvPicPr>
          <p:nvPr/>
        </p:nvPicPr>
        <p:blipFill>
          <a:blip r:embed="rId2"/>
          <a:srcRect l="357" r="949" b="-7"/>
          <a:stretch/>
        </p:blipFill>
        <p:spPr>
          <a:xfrm>
            <a:off x="5090046" y="10"/>
            <a:ext cx="7101953"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7" name="Group 26">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8" name="Freeform: Shape 27">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9" name="Group 28">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 name="Group 29">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4" name="Freeform: Shape 33">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1" name="Group 30">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2" name="Freeform: Shape 31">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Tree>
    <p:extLst>
      <p:ext uri="{BB962C8B-B14F-4D97-AF65-F5344CB8AC3E}">
        <p14:creationId xmlns:p14="http://schemas.microsoft.com/office/powerpoint/2010/main" val="265261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D397B-806E-F58C-DE3B-68DE5054CB75}"/>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300" b="1" i="1" u="sng" kern="1200">
                <a:solidFill>
                  <a:srgbClr val="FFFFFF"/>
                </a:solidFill>
                <a:latin typeface="+mj-lt"/>
                <a:ea typeface="+mj-ea"/>
                <a:cs typeface="+mj-cs"/>
              </a:rPr>
              <a:t>Sequence Diagram:[Log in Process Part]</a:t>
            </a:r>
            <a:endParaRPr lang="en-US" sz="2300" kern="1200">
              <a:solidFill>
                <a:srgbClr val="FFFFFF"/>
              </a:solidFill>
              <a:latin typeface="+mj-lt"/>
              <a:ea typeface="+mj-ea"/>
              <a:cs typeface="+mj-cs"/>
            </a:endParaRPr>
          </a:p>
        </p:txBody>
      </p:sp>
      <p:pic>
        <p:nvPicPr>
          <p:cNvPr id="4" name="Content Placeholder 3" descr="A diagram of a login system&#10;&#10;Description automatically generated">
            <a:extLst>
              <a:ext uri="{FF2B5EF4-FFF2-40B4-BE49-F238E27FC236}">
                <a16:creationId xmlns:a16="http://schemas.microsoft.com/office/drawing/2014/main" id="{6921F7BE-48C8-DFB7-7854-CDB63CDB8A39}"/>
              </a:ext>
            </a:extLst>
          </p:cNvPr>
          <p:cNvPicPr>
            <a:picLocks noGrp="1" noChangeAspect="1"/>
          </p:cNvPicPr>
          <p:nvPr>
            <p:ph idx="1"/>
          </p:nvPr>
        </p:nvPicPr>
        <p:blipFill>
          <a:blip r:embed="rId2"/>
          <a:stretch>
            <a:fillRect/>
          </a:stretch>
        </p:blipFill>
        <p:spPr>
          <a:xfrm>
            <a:off x="4468398" y="905793"/>
            <a:ext cx="7089618" cy="4972002"/>
          </a:xfrm>
          <a:prstGeom prst="rect">
            <a:avLst/>
          </a:prstGeom>
        </p:spPr>
      </p:pic>
    </p:spTree>
    <p:extLst>
      <p:ext uri="{BB962C8B-B14F-4D97-AF65-F5344CB8AC3E}">
        <p14:creationId xmlns:p14="http://schemas.microsoft.com/office/powerpoint/2010/main" val="299220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886E7-5AD5-7884-250C-7C81047C277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b="1" i="1" u="sng" kern="1200">
                <a:solidFill>
                  <a:srgbClr val="FFFFFF"/>
                </a:solidFill>
                <a:latin typeface="+mj-lt"/>
                <a:ea typeface="+mj-ea"/>
                <a:cs typeface="+mj-cs"/>
              </a:rPr>
              <a:t>Sequence Diagram:[Appointment Request by Patient_ Part]</a:t>
            </a:r>
            <a:endParaRPr lang="en-US" sz="1700" kern="1200">
              <a:solidFill>
                <a:srgbClr val="FFFFFF"/>
              </a:solidFill>
              <a:latin typeface="+mj-lt"/>
              <a:ea typeface="+mj-ea"/>
              <a:cs typeface="+mj-cs"/>
            </a:endParaRPr>
          </a:p>
        </p:txBody>
      </p:sp>
      <p:pic>
        <p:nvPicPr>
          <p:cNvPr id="4" name="Content Placeholder 3" descr="A screenshot of a diagram&#10;&#10;Description automatically generated">
            <a:extLst>
              <a:ext uri="{FF2B5EF4-FFF2-40B4-BE49-F238E27FC236}">
                <a16:creationId xmlns:a16="http://schemas.microsoft.com/office/drawing/2014/main" id="{F838420E-B336-97F8-7F21-E8706B8B9FDB}"/>
              </a:ext>
            </a:extLst>
          </p:cNvPr>
          <p:cNvPicPr>
            <a:picLocks noGrp="1" noChangeAspect="1"/>
          </p:cNvPicPr>
          <p:nvPr>
            <p:ph idx="1"/>
          </p:nvPr>
        </p:nvPicPr>
        <p:blipFill>
          <a:blip r:embed="rId2"/>
          <a:stretch>
            <a:fillRect/>
          </a:stretch>
        </p:blipFill>
        <p:spPr>
          <a:xfrm>
            <a:off x="4488992" y="458610"/>
            <a:ext cx="7069024" cy="5691316"/>
          </a:xfrm>
          <a:prstGeom prst="rect">
            <a:avLst/>
          </a:prstGeom>
        </p:spPr>
      </p:pic>
    </p:spTree>
    <p:extLst>
      <p:ext uri="{BB962C8B-B14F-4D97-AF65-F5344CB8AC3E}">
        <p14:creationId xmlns:p14="http://schemas.microsoft.com/office/powerpoint/2010/main" val="228228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CBB37-1EC1-C373-A5AD-186FE697521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b="1" i="1" u="sng" kern="1200">
                <a:solidFill>
                  <a:srgbClr val="FFFFFF"/>
                </a:solidFill>
                <a:latin typeface="+mj-lt"/>
                <a:ea typeface="+mj-ea"/>
                <a:cs typeface="+mj-cs"/>
              </a:rPr>
              <a:t>Sequence Diagram:[appointment scheduling process and the patient record update workflow by the counselor_ Part]</a:t>
            </a:r>
            <a:endParaRPr lang="en-US" sz="2000" kern="1200">
              <a:solidFill>
                <a:srgbClr val="FFFFFF"/>
              </a:solidFill>
              <a:latin typeface="+mj-lt"/>
              <a:ea typeface="+mj-ea"/>
              <a:cs typeface="+mj-cs"/>
            </a:endParaRPr>
          </a:p>
        </p:txBody>
      </p:sp>
      <p:pic>
        <p:nvPicPr>
          <p:cNvPr id="4" name="Content Placeholder 3" descr="A diagram of a patient schedule&#10;&#10;Description automatically generated">
            <a:extLst>
              <a:ext uri="{FF2B5EF4-FFF2-40B4-BE49-F238E27FC236}">
                <a16:creationId xmlns:a16="http://schemas.microsoft.com/office/drawing/2014/main" id="{514CA2A7-7324-40B9-940F-04343D95A2C1}"/>
              </a:ext>
            </a:extLst>
          </p:cNvPr>
          <p:cNvPicPr>
            <a:picLocks noGrp="1" noChangeAspect="1"/>
          </p:cNvPicPr>
          <p:nvPr>
            <p:ph idx="1"/>
          </p:nvPr>
        </p:nvPicPr>
        <p:blipFill>
          <a:blip r:embed="rId2"/>
          <a:stretch>
            <a:fillRect/>
          </a:stretch>
        </p:blipFill>
        <p:spPr>
          <a:xfrm>
            <a:off x="4389859" y="660672"/>
            <a:ext cx="7168157" cy="5276022"/>
          </a:xfrm>
          <a:prstGeom prst="rect">
            <a:avLst/>
          </a:prstGeom>
        </p:spPr>
      </p:pic>
    </p:spTree>
    <p:extLst>
      <p:ext uri="{BB962C8B-B14F-4D97-AF65-F5344CB8AC3E}">
        <p14:creationId xmlns:p14="http://schemas.microsoft.com/office/powerpoint/2010/main" val="1752809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753A5-E94E-0482-BB9D-0B0766A123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b="1" i="1" u="sng" kern="1200">
                <a:solidFill>
                  <a:srgbClr val="FFFFFF"/>
                </a:solidFill>
                <a:latin typeface="+mj-lt"/>
                <a:ea typeface="+mj-ea"/>
                <a:cs typeface="+mj-cs"/>
              </a:rPr>
              <a:t>Sequence Diagram:[ appointment scheduling process, along with an overview of other tasks performed by the administrator_ Part]</a:t>
            </a:r>
            <a:endParaRPr lang="en-US" sz="2000" kern="1200">
              <a:solidFill>
                <a:srgbClr val="FFFFFF"/>
              </a:solidFill>
              <a:latin typeface="+mj-lt"/>
              <a:ea typeface="+mj-ea"/>
              <a:cs typeface="+mj-cs"/>
            </a:endParaRPr>
          </a:p>
        </p:txBody>
      </p:sp>
      <p:pic>
        <p:nvPicPr>
          <p:cNvPr id="4" name="Content Placeholder 3" descr="A diagram of a company&#10;&#10;Description automatically generated">
            <a:extLst>
              <a:ext uri="{FF2B5EF4-FFF2-40B4-BE49-F238E27FC236}">
                <a16:creationId xmlns:a16="http://schemas.microsoft.com/office/drawing/2014/main" id="{E6C8EFC9-CE62-29CA-8085-C3FE051ACC91}"/>
              </a:ext>
            </a:extLst>
          </p:cNvPr>
          <p:cNvPicPr>
            <a:picLocks noGrp="1" noChangeAspect="1"/>
          </p:cNvPicPr>
          <p:nvPr>
            <p:ph idx="1"/>
          </p:nvPr>
        </p:nvPicPr>
        <p:blipFill>
          <a:blip r:embed="rId2"/>
          <a:stretch>
            <a:fillRect/>
          </a:stretch>
        </p:blipFill>
        <p:spPr>
          <a:xfrm>
            <a:off x="4234876" y="698603"/>
            <a:ext cx="7323140" cy="5458464"/>
          </a:xfrm>
          <a:prstGeom prst="rect">
            <a:avLst/>
          </a:prstGeom>
        </p:spPr>
      </p:pic>
    </p:spTree>
    <p:extLst>
      <p:ext uri="{BB962C8B-B14F-4D97-AF65-F5344CB8AC3E}">
        <p14:creationId xmlns:p14="http://schemas.microsoft.com/office/powerpoint/2010/main" val="394901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B49E50F-39B7-F39A-6484-4955BA376BF3}"/>
              </a:ext>
            </a:extLst>
          </p:cNvPr>
          <p:cNvPicPr>
            <a:picLocks noGrp="1" noChangeAspect="1"/>
          </p:cNvPicPr>
          <p:nvPr>
            <p:ph idx="1"/>
          </p:nvPr>
        </p:nvPicPr>
        <p:blipFill>
          <a:blip r:embed="rId2"/>
          <a:stretch>
            <a:fillRect/>
          </a:stretch>
        </p:blipFill>
        <p:spPr>
          <a:xfrm>
            <a:off x="4777316" y="1069331"/>
            <a:ext cx="6780700" cy="4717008"/>
          </a:xfrm>
          <a:prstGeom prst="rect">
            <a:avLst/>
          </a:prstGeom>
        </p:spPr>
      </p:pic>
    </p:spTree>
    <p:extLst>
      <p:ext uri="{BB962C8B-B14F-4D97-AF65-F5344CB8AC3E}">
        <p14:creationId xmlns:p14="http://schemas.microsoft.com/office/powerpoint/2010/main" val="399957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F2B92B-FF43-7DE3-123D-30EFBFBB733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Problem Statement</a:t>
            </a:r>
          </a:p>
        </p:txBody>
      </p:sp>
      <p:graphicFrame>
        <p:nvGraphicFramePr>
          <p:cNvPr id="5" name="Content Placeholder 2">
            <a:extLst>
              <a:ext uri="{FF2B5EF4-FFF2-40B4-BE49-F238E27FC236}">
                <a16:creationId xmlns:a16="http://schemas.microsoft.com/office/drawing/2014/main" id="{C9EF972D-41B7-BF21-7559-23B6EB249037}"/>
              </a:ext>
            </a:extLst>
          </p:cNvPr>
          <p:cNvGraphicFramePr>
            <a:graphicFrameLocks noGrp="1"/>
          </p:cNvGraphicFramePr>
          <p:nvPr>
            <p:ph idx="1"/>
            <p:extLst>
              <p:ext uri="{D42A27DB-BD31-4B8C-83A1-F6EECF244321}">
                <p14:modId xmlns:p14="http://schemas.microsoft.com/office/powerpoint/2010/main" val="88376020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50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80B71AA-7CC3-70B0-1D7E-CD6D019E8F50}"/>
              </a:ext>
            </a:extLst>
          </p:cNvPr>
          <p:cNvSpPr>
            <a:spLocks noGrp="1"/>
          </p:cNvSpPr>
          <p:nvPr>
            <p:ph type="title"/>
          </p:nvPr>
        </p:nvSpPr>
        <p:spPr>
          <a:xfrm>
            <a:off x="804672" y="2053641"/>
            <a:ext cx="3669161" cy="2760098"/>
          </a:xfrm>
        </p:spPr>
        <p:txBody>
          <a:bodyPr>
            <a:normAutofit/>
          </a:bodyPr>
          <a:lstStyle/>
          <a:p>
            <a:r>
              <a:rPr lang="en-US" sz="4000">
                <a:solidFill>
                  <a:schemeClr val="tx2"/>
                </a:solidFill>
                <a:ea typeface="+mj-lt"/>
                <a:cs typeface="+mj-lt"/>
              </a:rPr>
              <a:t>Vision statements  findings</a:t>
            </a:r>
            <a:endParaRPr lang="en-US" sz="4000">
              <a:solidFill>
                <a:schemeClr val="tx2"/>
              </a:solidFill>
            </a:endParaRPr>
          </a:p>
        </p:txBody>
      </p:sp>
      <p:sp>
        <p:nvSpPr>
          <p:cNvPr id="3" name="Content Placeholder 2">
            <a:extLst>
              <a:ext uri="{FF2B5EF4-FFF2-40B4-BE49-F238E27FC236}">
                <a16:creationId xmlns:a16="http://schemas.microsoft.com/office/drawing/2014/main" id="{C5D7B05D-EC89-A142-77DF-A81376C35C9C}"/>
              </a:ext>
            </a:extLst>
          </p:cNvPr>
          <p:cNvSpPr>
            <a:spLocks noGrp="1"/>
          </p:cNvSpPr>
          <p:nvPr>
            <p:ph idx="1"/>
          </p:nvPr>
        </p:nvSpPr>
        <p:spPr>
          <a:xfrm>
            <a:off x="6090574" y="801866"/>
            <a:ext cx="5306084" cy="5230634"/>
          </a:xfrm>
          <a:noFill/>
          <a:ln>
            <a:noFill/>
          </a:ln>
        </p:spPr>
        <p:txBody>
          <a:bodyPr vert="horz" lIns="91440" tIns="45720" rIns="91440" bIns="45720" rtlCol="0" anchor="ctr">
            <a:normAutofit/>
          </a:bodyPr>
          <a:lstStyle/>
          <a:p>
            <a:pPr marL="0" indent="0">
              <a:buNone/>
            </a:pPr>
            <a:endParaRPr lang="en-US" sz="1700">
              <a:solidFill>
                <a:schemeClr val="tx2"/>
              </a:solidFill>
            </a:endParaRPr>
          </a:p>
          <a:p>
            <a:endParaRPr lang="en-US" sz="1700">
              <a:solidFill>
                <a:schemeClr val="tx2"/>
              </a:solidFill>
            </a:endParaRPr>
          </a:p>
          <a:p>
            <a:r>
              <a:rPr lang="en-US" sz="1700">
                <a:solidFill>
                  <a:schemeClr val="tx2"/>
                </a:solidFill>
                <a:ea typeface="+mn-lt"/>
                <a:cs typeface="+mn-lt"/>
              </a:rPr>
              <a:t>For: individuals experiencing mental health challenges or seeking emotional well-being.</a:t>
            </a:r>
            <a:endParaRPr lang="en-US" sz="1700">
              <a:solidFill>
                <a:schemeClr val="tx2"/>
              </a:solidFill>
            </a:endParaRPr>
          </a:p>
          <a:p>
            <a:r>
              <a:rPr lang="en-US" sz="1700">
                <a:solidFill>
                  <a:schemeClr val="tx2"/>
                </a:solidFill>
                <a:ea typeface="+mn-lt"/>
                <a:cs typeface="+mn-lt"/>
              </a:rPr>
              <a:t>Who: need accessible, professional, and compassionate mental health support.</a:t>
            </a:r>
            <a:endParaRPr lang="en-US" sz="1700">
              <a:solidFill>
                <a:schemeClr val="tx2"/>
              </a:solidFill>
            </a:endParaRPr>
          </a:p>
          <a:p>
            <a:r>
              <a:rPr lang="en-US" sz="1700">
                <a:solidFill>
                  <a:schemeClr val="tx2"/>
                </a:solidFill>
                <a:ea typeface="+mn-lt"/>
                <a:cs typeface="+mn-lt"/>
              </a:rPr>
              <a:t>The [Mental Health Counseling Center ] is an online platform</a:t>
            </a:r>
            <a:endParaRPr lang="en-US" sz="1700">
              <a:solidFill>
                <a:schemeClr val="tx2"/>
              </a:solidFill>
            </a:endParaRPr>
          </a:p>
          <a:p>
            <a:r>
              <a:rPr lang="en-US" sz="1700">
                <a:solidFill>
                  <a:schemeClr val="tx2"/>
                </a:solidFill>
                <a:ea typeface="+mn-lt"/>
                <a:cs typeface="+mn-lt"/>
              </a:rPr>
              <a:t>That: offers personalized counseling services, self-help resources, and real-time support through an intuitive and confidential interface.</a:t>
            </a:r>
            <a:endParaRPr lang="en-US" sz="1700">
              <a:solidFill>
                <a:schemeClr val="tx2"/>
              </a:solidFill>
            </a:endParaRPr>
          </a:p>
          <a:p>
            <a:r>
              <a:rPr lang="en-US" sz="1700">
                <a:solidFill>
                  <a:schemeClr val="tx2"/>
                </a:solidFill>
                <a:ea typeface="+mn-lt"/>
                <a:cs typeface="+mn-lt"/>
              </a:rPr>
              <a:t>Unlike: traditional counseling platforms that may lack accessibility, affordability, or personalized care,</a:t>
            </a:r>
            <a:endParaRPr lang="en-US" sz="1700">
              <a:solidFill>
                <a:schemeClr val="tx2"/>
              </a:solidFill>
            </a:endParaRPr>
          </a:p>
          <a:p>
            <a:r>
              <a:rPr lang="en-US" sz="1700">
                <a:solidFill>
                  <a:schemeClr val="tx2"/>
                </a:solidFill>
                <a:ea typeface="+mn-lt"/>
                <a:cs typeface="+mn-lt"/>
              </a:rPr>
              <a:t>Our product: provides a holistic and user-friendly solution, integrating licensed professionals, secure communication tools, and curated resources to empower users in their mental health journey.</a:t>
            </a:r>
            <a:endParaRPr lang="en-US" sz="1700">
              <a:solidFill>
                <a:schemeClr val="tx2"/>
              </a:solidFill>
            </a:endParaRPr>
          </a:p>
          <a:p>
            <a:endParaRPr lang="en-US" sz="1700">
              <a:solidFill>
                <a:schemeClr val="tx2"/>
              </a:solidFill>
            </a:endParaRPr>
          </a:p>
        </p:txBody>
      </p:sp>
    </p:spTree>
    <p:extLst>
      <p:ext uri="{BB962C8B-B14F-4D97-AF65-F5344CB8AC3E}">
        <p14:creationId xmlns:p14="http://schemas.microsoft.com/office/powerpoint/2010/main" val="32622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6AC07-20F3-F708-C3E3-0FC250FE2049}"/>
              </a:ext>
            </a:extLst>
          </p:cNvPr>
          <p:cNvSpPr>
            <a:spLocks noGrp="1"/>
          </p:cNvSpPr>
          <p:nvPr>
            <p:ph type="title"/>
          </p:nvPr>
        </p:nvSpPr>
        <p:spPr>
          <a:xfrm>
            <a:off x="645065" y="1463040"/>
            <a:ext cx="3796306" cy="2690949"/>
          </a:xfrm>
        </p:spPr>
        <p:txBody>
          <a:bodyPr anchor="t">
            <a:normAutofit/>
          </a:bodyPr>
          <a:lstStyle/>
          <a:p>
            <a:r>
              <a:rPr lang="en-US" sz="4800">
                <a:ea typeface="+mj-lt"/>
                <a:cs typeface="+mj-lt"/>
              </a:rPr>
              <a:t>Vision Statement</a:t>
            </a: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09BF47-29E3-F8C4-5F91-86ED199C408F}"/>
              </a:ext>
            </a:extLst>
          </p:cNvPr>
          <p:cNvSpPr>
            <a:spLocks noGrp="1"/>
          </p:cNvSpPr>
          <p:nvPr>
            <p:ph idx="1"/>
          </p:nvPr>
        </p:nvSpPr>
        <p:spPr>
          <a:xfrm>
            <a:off x="5656218" y="1463039"/>
            <a:ext cx="5542387" cy="4300447"/>
          </a:xfrm>
        </p:spPr>
        <p:txBody>
          <a:bodyPr vert="horz" lIns="91440" tIns="45720" rIns="91440" bIns="45720" rtlCol="0" anchor="t">
            <a:normAutofit/>
          </a:bodyPr>
          <a:lstStyle/>
          <a:p>
            <a:pPr marL="0" indent="0">
              <a:buNone/>
            </a:pPr>
            <a:r>
              <a:rPr lang="en-US" sz="1100" dirty="0">
                <a:solidFill>
                  <a:srgbClr val="FFFFFF"/>
                </a:solidFill>
                <a:ea typeface="+mn-lt"/>
                <a:cs typeface="+mn-lt"/>
              </a:rPr>
              <a:t>We want to make a platform for the people in need of mental health support. Our web app provides a holistic system with a safe space for emotional support, prioritizing mental wellness, and promoting a culture of mental health care unlike the current apps.</a:t>
            </a:r>
          </a:p>
          <a:p>
            <a:pPr marL="0" indent="0">
              <a:buNone/>
            </a:pPr>
            <a:r>
              <a:rPr lang="en-US" sz="2200">
                <a:ea typeface="+mn-lt"/>
                <a:cs typeface="+mn-lt"/>
              </a:rPr>
              <a:t>We want to make a platform for the people in need of mental health support. Our web app provides a holistic  system with a safe space for emotional support, prioritizing  mental wellness, and promoting a culture of mental health care unlike the current apps.</a:t>
            </a:r>
            <a:endParaRPr lang="en-US" sz="2200"/>
          </a:p>
          <a:p>
            <a:endParaRPr lang="en-US" sz="2200" dirty="0"/>
          </a:p>
        </p:txBody>
      </p:sp>
    </p:spTree>
    <p:extLst>
      <p:ext uri="{BB962C8B-B14F-4D97-AF65-F5344CB8AC3E}">
        <p14:creationId xmlns:p14="http://schemas.microsoft.com/office/powerpoint/2010/main" val="95323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B19A93E-6C32-46FB-6A0F-576C9E4CCCA8}"/>
              </a:ext>
            </a:extLst>
          </p:cNvPr>
          <p:cNvPicPr>
            <a:picLocks noGrp="1" noChangeAspect="1"/>
          </p:cNvPicPr>
          <p:nvPr>
            <p:ph idx="1"/>
          </p:nvPr>
        </p:nvPicPr>
        <p:blipFill>
          <a:blip r:embed="rId2"/>
          <a:stretch>
            <a:fillRect/>
          </a:stretch>
        </p:blipFill>
        <p:spPr>
          <a:xfrm>
            <a:off x="4777316" y="1069331"/>
            <a:ext cx="6780700" cy="4717008"/>
          </a:xfrm>
          <a:prstGeom prst="rect">
            <a:avLst/>
          </a:prstGeom>
        </p:spPr>
      </p:pic>
    </p:spTree>
    <p:extLst>
      <p:ext uri="{BB962C8B-B14F-4D97-AF65-F5344CB8AC3E}">
        <p14:creationId xmlns:p14="http://schemas.microsoft.com/office/powerpoint/2010/main" val="127818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28C8CFA-EE48-FA05-AEB3-491CC401487F}"/>
              </a:ext>
            </a:extLst>
          </p:cNvPr>
          <p:cNvSpPr txBox="1"/>
          <p:nvPr/>
        </p:nvSpPr>
        <p:spPr>
          <a:xfrm>
            <a:off x="1371597" y="348865"/>
            <a:ext cx="10044023" cy="8777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Platform Comparison Table</a:t>
            </a:r>
          </a:p>
        </p:txBody>
      </p:sp>
      <p:graphicFrame>
        <p:nvGraphicFramePr>
          <p:cNvPr id="29" name="Content Placeholder 8">
            <a:extLst>
              <a:ext uri="{FF2B5EF4-FFF2-40B4-BE49-F238E27FC236}">
                <a16:creationId xmlns:a16="http://schemas.microsoft.com/office/drawing/2014/main" id="{76C976E1-F341-6194-67BA-753EA4C9CC48}"/>
              </a:ext>
            </a:extLst>
          </p:cNvPr>
          <p:cNvGraphicFramePr>
            <a:graphicFrameLocks noGrp="1"/>
          </p:cNvGraphicFramePr>
          <p:nvPr>
            <p:ph idx="1"/>
            <p:extLst>
              <p:ext uri="{D42A27DB-BD31-4B8C-83A1-F6EECF244321}">
                <p14:modId xmlns:p14="http://schemas.microsoft.com/office/powerpoint/2010/main" val="1865798771"/>
              </p:ext>
            </p:extLst>
          </p:nvPr>
        </p:nvGraphicFramePr>
        <p:xfrm>
          <a:off x="644056" y="2399224"/>
          <a:ext cx="10927830" cy="3619516"/>
        </p:xfrm>
        <a:graphic>
          <a:graphicData uri="http://schemas.openxmlformats.org/drawingml/2006/table">
            <a:tbl>
              <a:tblPr firstRow="1" lastRow="1" bandRow="1">
                <a:tableStyleId>{5C22544A-7EE6-4342-B048-85BDC9FD1C3A}</a:tableStyleId>
              </a:tblPr>
              <a:tblGrid>
                <a:gridCol w="1478807">
                  <a:extLst>
                    <a:ext uri="{9D8B030D-6E8A-4147-A177-3AD203B41FA5}">
                      <a16:colId xmlns:a16="http://schemas.microsoft.com/office/drawing/2014/main" val="1464648998"/>
                    </a:ext>
                  </a:extLst>
                </a:gridCol>
                <a:gridCol w="2047578">
                  <a:extLst>
                    <a:ext uri="{9D8B030D-6E8A-4147-A177-3AD203B41FA5}">
                      <a16:colId xmlns:a16="http://schemas.microsoft.com/office/drawing/2014/main" val="402782335"/>
                    </a:ext>
                  </a:extLst>
                </a:gridCol>
                <a:gridCol w="3712001">
                  <a:extLst>
                    <a:ext uri="{9D8B030D-6E8A-4147-A177-3AD203B41FA5}">
                      <a16:colId xmlns:a16="http://schemas.microsoft.com/office/drawing/2014/main" val="1528709124"/>
                    </a:ext>
                  </a:extLst>
                </a:gridCol>
                <a:gridCol w="3689444">
                  <a:extLst>
                    <a:ext uri="{9D8B030D-6E8A-4147-A177-3AD203B41FA5}">
                      <a16:colId xmlns:a16="http://schemas.microsoft.com/office/drawing/2014/main" val="4184583199"/>
                    </a:ext>
                  </a:extLst>
                </a:gridCol>
              </a:tblGrid>
              <a:tr h="315548">
                <a:tc>
                  <a:txBody>
                    <a:bodyPr/>
                    <a:lstStyle/>
                    <a:p>
                      <a:pPr marL="0" marR="0" indent="0" algn="l" rtl="0" fontAlgn="t" latinLnBrk="0"/>
                      <a:r>
                        <a:rPr lang="en-US" sz="1200" b="1" i="0" u="none" strike="noStrike" spc="0" baseline="0">
                          <a:solidFill>
                            <a:schemeClr val="tx1"/>
                          </a:solidFill>
                          <a:effectLst/>
                          <a:latin typeface="Calibri"/>
                          <a:ea typeface="Calibri"/>
                          <a:cs typeface="Calibri"/>
                        </a:rPr>
                        <a:t>Platform</a:t>
                      </a:r>
                      <a:endParaRPr lang="en-US" sz="1800" b="1" i="0" u="none" strike="noStrike">
                        <a:solidFill>
                          <a:schemeClr val="tx1"/>
                        </a:solidFill>
                        <a:effectLst/>
                        <a:latin typeface="Calibri"/>
                        <a:ea typeface="Calibri"/>
                        <a:cs typeface="Calibri"/>
                      </a:endParaRPr>
                    </a:p>
                  </a:txBody>
                  <a:tcPr marL="46404" marR="46404" marT="46404" marB="46404">
                    <a:lnL>
                      <a:noFill/>
                    </a:lnL>
                    <a:lnR>
                      <a:noFill/>
                    </a:lnR>
                    <a:lnT>
                      <a:noFill/>
                    </a:lnT>
                    <a:lnB w="19050">
                      <a:solidFill>
                        <a:schemeClr val="accent1"/>
                      </a:solidFill>
                    </a:lnB>
                    <a:noFill/>
                  </a:tcPr>
                </a:tc>
                <a:tc>
                  <a:txBody>
                    <a:bodyPr/>
                    <a:lstStyle/>
                    <a:p>
                      <a:pPr marL="0" marR="0" indent="0" algn="l" rtl="0" fontAlgn="t" latinLnBrk="0"/>
                      <a:r>
                        <a:rPr lang="en-US" sz="1200" b="1" i="0" u="none" strike="noStrike" spc="0" baseline="0">
                          <a:solidFill>
                            <a:schemeClr val="tx1"/>
                          </a:solidFill>
                          <a:effectLst/>
                          <a:latin typeface="Calibri"/>
                          <a:ea typeface="Calibri"/>
                          <a:cs typeface="Calibri"/>
                        </a:rPr>
                        <a:t>Communication Methods</a:t>
                      </a:r>
                      <a:endParaRPr lang="en-US" sz="1800" b="1" i="0" u="none" strike="noStrike">
                        <a:solidFill>
                          <a:schemeClr val="tx1"/>
                        </a:solidFill>
                        <a:effectLst/>
                        <a:latin typeface="Calibri"/>
                        <a:ea typeface="Calibri"/>
                        <a:cs typeface="Calibri"/>
                      </a:endParaRPr>
                    </a:p>
                  </a:txBody>
                  <a:tcPr marL="46404" marR="46404" marT="46404" marB="46404">
                    <a:lnL>
                      <a:noFill/>
                    </a:lnL>
                    <a:lnR>
                      <a:noFill/>
                    </a:lnR>
                    <a:lnT>
                      <a:noFill/>
                    </a:lnT>
                    <a:lnB w="19050">
                      <a:solidFill>
                        <a:schemeClr val="accent1"/>
                      </a:solidFill>
                    </a:lnB>
                    <a:noFill/>
                  </a:tcPr>
                </a:tc>
                <a:tc>
                  <a:txBody>
                    <a:bodyPr/>
                    <a:lstStyle/>
                    <a:p>
                      <a:pPr marL="0" marR="0" indent="0" algn="l" rtl="0" fontAlgn="t" latinLnBrk="0"/>
                      <a:r>
                        <a:rPr lang="en-US" sz="1200" b="1" i="0" u="none" strike="noStrike" spc="0" baseline="0">
                          <a:solidFill>
                            <a:schemeClr val="tx1"/>
                          </a:solidFill>
                          <a:effectLst/>
                          <a:latin typeface="Calibri"/>
                          <a:ea typeface="Calibri"/>
                          <a:cs typeface="Calibri"/>
                        </a:rPr>
                        <a:t>Pros</a:t>
                      </a:r>
                      <a:endParaRPr lang="en-US" sz="1800" b="1" i="0" u="none" strike="noStrike">
                        <a:solidFill>
                          <a:schemeClr val="tx1"/>
                        </a:solidFill>
                        <a:effectLst/>
                        <a:latin typeface="Calibri"/>
                        <a:ea typeface="Calibri"/>
                        <a:cs typeface="Calibri"/>
                      </a:endParaRPr>
                    </a:p>
                  </a:txBody>
                  <a:tcPr marL="46404" marR="46404" marT="46404" marB="46404">
                    <a:lnL>
                      <a:noFill/>
                    </a:lnL>
                    <a:lnR>
                      <a:noFill/>
                    </a:lnR>
                    <a:lnT>
                      <a:noFill/>
                    </a:lnT>
                    <a:lnB w="19050">
                      <a:solidFill>
                        <a:schemeClr val="accent1"/>
                      </a:solidFill>
                    </a:lnB>
                    <a:noFill/>
                  </a:tcPr>
                </a:tc>
                <a:tc>
                  <a:txBody>
                    <a:bodyPr/>
                    <a:lstStyle/>
                    <a:p>
                      <a:pPr marL="0" marR="0" indent="0" algn="l" rtl="0" fontAlgn="t" latinLnBrk="0"/>
                      <a:r>
                        <a:rPr lang="en-US" sz="1200" b="1" i="0" u="none" strike="noStrike" spc="0" baseline="0">
                          <a:solidFill>
                            <a:schemeClr val="tx1"/>
                          </a:solidFill>
                          <a:effectLst/>
                          <a:latin typeface="Calibri"/>
                          <a:ea typeface="Calibri"/>
                          <a:cs typeface="Calibri"/>
                        </a:rPr>
                        <a:t>Cons</a:t>
                      </a:r>
                      <a:endParaRPr lang="en-US" sz="1800" b="1" i="0" u="none" strike="noStrike">
                        <a:solidFill>
                          <a:schemeClr val="tx1"/>
                        </a:solidFill>
                        <a:effectLst/>
                        <a:latin typeface="Calibri"/>
                        <a:ea typeface="Calibri"/>
                        <a:cs typeface="Calibri"/>
                      </a:endParaRPr>
                    </a:p>
                  </a:txBody>
                  <a:tcPr marL="46404" marR="46404" marT="46404" marB="46404">
                    <a:lnL>
                      <a:noFill/>
                    </a:lnL>
                    <a:lnR>
                      <a:noFill/>
                    </a:lnR>
                    <a:lnT>
                      <a:noFill/>
                    </a:lnT>
                    <a:lnB w="19050">
                      <a:solidFill>
                        <a:schemeClr val="accent1"/>
                      </a:solidFill>
                    </a:lnB>
                    <a:noFill/>
                  </a:tcPr>
                </a:tc>
                <a:extLst>
                  <a:ext uri="{0D108BD9-81ED-4DB2-BD59-A6C34878D82A}">
                    <a16:rowId xmlns:a16="http://schemas.microsoft.com/office/drawing/2014/main" val="3039864124"/>
                  </a:ext>
                </a:extLst>
              </a:tr>
              <a:tr h="1058012">
                <a:tc>
                  <a:txBody>
                    <a:bodyPr/>
                    <a:lstStyle/>
                    <a:p>
                      <a:pPr marL="0" marR="0" indent="0" algn="l" rtl="0" fontAlgn="t" latinLnBrk="0"/>
                      <a:r>
                        <a:rPr lang="en-US" sz="1200" b="0" i="0" u="none" strike="noStrike" spc="0" baseline="0" err="1">
                          <a:solidFill>
                            <a:schemeClr val="tx1"/>
                          </a:solidFill>
                          <a:effectLst/>
                          <a:latin typeface="Calibri"/>
                          <a:ea typeface="Calibri"/>
                          <a:cs typeface="Calibri"/>
                        </a:rPr>
                        <a:t>BetterHelp</a:t>
                      </a:r>
                      <a:endParaRPr lang="en-US" sz="1800" b="0" i="0" u="none" strike="noStrike" err="1">
                        <a:solidFill>
                          <a:schemeClr val="tx1"/>
                        </a:solidFill>
                        <a:effectLst/>
                        <a:latin typeface="Calibri"/>
                        <a:ea typeface="Calibri"/>
                        <a:cs typeface="Calibri"/>
                      </a:endParaRPr>
                    </a:p>
                  </a:txBody>
                  <a:tcPr marL="46404" marR="46404" marT="46404" marB="46404">
                    <a:lnL>
                      <a:noFill/>
                    </a:lnL>
                    <a:lnR>
                      <a:noFill/>
                    </a:lnR>
                    <a:lnT w="19050">
                      <a:solidFill>
                        <a:schemeClr val="accent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a:ea typeface="Calibri"/>
                          <a:cs typeface="Calibri"/>
                        </a:rPr>
                        <a:t>Text messaging, live sessions (video, phone, chat)</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19050">
                      <a:solidFill>
                        <a:schemeClr val="accent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Convenient access from anywhere; More affordable than traditional therapy, </a:t>
                      </a:r>
                      <a:r>
                        <a:rPr lang="en-US" sz="1200" b="0" i="0" u="none" strike="noStrike" spc="0" baseline="0">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newsletter type set up</a:t>
                      </a:r>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200" b="0" i="0" u="none" strike="noStrike" spc="0" baseline="0">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automated email reply with easy access to all features</a:t>
                      </a:r>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 Very simple walkthrough to set up an appointment with or without an initial test.</a:t>
                      </a:r>
                      <a:endParaRPr lang="en-US" sz="1800" b="0" i="0" u="none" strike="noStrike">
                        <a:solidFill>
                          <a:schemeClr val="tx1"/>
                        </a:solidFill>
                        <a:effectLst/>
                        <a:latin typeface="Arial" panose="020B0604020202020204" pitchFamily="34" charset="0"/>
                      </a:endParaRPr>
                    </a:p>
                  </a:txBody>
                  <a:tcPr marL="46404" marR="46404" marT="46404" marB="46404">
                    <a:lnL>
                      <a:noFill/>
                    </a:lnL>
                    <a:lnR>
                      <a:noFill/>
                    </a:lnR>
                    <a:lnT w="19050">
                      <a:solidFill>
                        <a:schemeClr val="accent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a:ea typeface="Calibri"/>
                          <a:cs typeface="Calibri"/>
                        </a:rPr>
                        <a:t>Therapists may not respond immediately; Not suitable for severe cases</a:t>
                      </a:r>
                      <a:r>
                        <a:rPr lang="en-US" sz="1200" b="0" i="0" u="none" strike="noStrike" spc="0" baseline="0">
                          <a:solidFill>
                            <a:schemeClr val="tx1"/>
                          </a:solidFill>
                          <a:effectLst/>
                          <a:highlight>
                            <a:srgbClr val="FFFF00"/>
                          </a:highlight>
                          <a:latin typeface="Calibri"/>
                          <a:ea typeface="Calibri"/>
                          <a:cs typeface="Calibri"/>
                        </a:rPr>
                        <a:t>, response rate is slow In the UI</a:t>
                      </a:r>
                      <a:r>
                        <a:rPr lang="en-US" sz="1200" b="0" i="0" u="none" strike="noStrike" spc="0" baseline="0">
                          <a:solidFill>
                            <a:schemeClr val="tx1"/>
                          </a:solidFill>
                          <a:effectLst/>
                          <a:latin typeface="Calibri"/>
                          <a:ea typeface="Calibri"/>
                          <a:cs typeface="Calibri"/>
                        </a:rPr>
                        <a:t>, questionnaire visibility problem, </a:t>
                      </a:r>
                      <a:r>
                        <a:rPr lang="en-US" sz="1200" b="0" i="0" u="none" strike="noStrike" spc="0" baseline="0">
                          <a:solidFill>
                            <a:schemeClr val="tx1"/>
                          </a:solidFill>
                          <a:effectLst/>
                          <a:highlight>
                            <a:srgbClr val="FF0000"/>
                          </a:highlight>
                          <a:latin typeface="Calibri"/>
                          <a:ea typeface="Calibri"/>
                          <a:cs typeface="Calibri"/>
                        </a:rPr>
                        <a:t>UI has no home button or any back button,</a:t>
                      </a:r>
                      <a:r>
                        <a:rPr lang="en-US" sz="1200" b="0" i="0" u="none" strike="noStrike" spc="0" baseline="0">
                          <a:solidFill>
                            <a:schemeClr val="tx1"/>
                          </a:solidFill>
                          <a:effectLst/>
                          <a:highlight>
                            <a:srgbClr val="FFFF00"/>
                          </a:highlight>
                          <a:latin typeface="Calibri"/>
                          <a:ea typeface="Calibri"/>
                          <a:cs typeface="Calibri"/>
                        </a:rPr>
                        <a:t> No anonymous option</a:t>
                      </a:r>
                      <a:r>
                        <a:rPr lang="en-US" sz="1200" b="0" i="0" u="none" strike="noStrike" spc="0" baseline="0">
                          <a:solidFill>
                            <a:schemeClr val="tx1"/>
                          </a:solidFill>
                          <a:effectLst/>
                          <a:latin typeface="Calibri"/>
                          <a:ea typeface="Calibri"/>
                          <a:cs typeface="Calibri"/>
                        </a:rPr>
                        <a:t>, </a:t>
                      </a:r>
                      <a:r>
                        <a:rPr lang="en-US" sz="1200" b="0" i="0" u="none" strike="noStrike" spc="0" baseline="0">
                          <a:solidFill>
                            <a:schemeClr val="tx1"/>
                          </a:solidFill>
                          <a:effectLst/>
                          <a:highlight>
                            <a:srgbClr val="FFFF00"/>
                          </a:highlight>
                          <a:latin typeface="Calibri"/>
                          <a:ea typeface="Calibri"/>
                          <a:cs typeface="Calibri"/>
                        </a:rPr>
                        <a:t>cannot select therapist, cannot change therapist</a:t>
                      </a:r>
                      <a:r>
                        <a:rPr lang="en-US" sz="1200" b="0" i="0" u="none" strike="noStrike" spc="0" baseline="0">
                          <a:solidFill>
                            <a:schemeClr val="tx1"/>
                          </a:solidFill>
                          <a:effectLst/>
                          <a:latin typeface="Calibri"/>
                          <a:ea typeface="Calibri"/>
                          <a:cs typeface="Calibri"/>
                        </a:rPr>
                        <a:t>.</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1635986218"/>
                  </a:ext>
                </a:extLst>
              </a:tr>
              <a:tr h="872396">
                <a:tc>
                  <a:txBody>
                    <a:bodyPr/>
                    <a:lstStyle/>
                    <a:p>
                      <a:pPr marL="0" marR="0" indent="0" algn="l" rtl="0" fontAlgn="t" latinLnBrk="0"/>
                      <a:r>
                        <a:rPr lang="en-US" sz="1200" b="0" i="0" u="none" strike="noStrike" spc="0" baseline="0">
                          <a:solidFill>
                            <a:schemeClr val="tx1"/>
                          </a:solidFill>
                          <a:effectLst/>
                          <a:latin typeface="Calibri"/>
                          <a:ea typeface="Calibri"/>
                          <a:cs typeface="Calibri"/>
                        </a:rPr>
                        <a:t>Online-Therapy.com</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a:ea typeface="Calibri"/>
                          <a:cs typeface="Calibri"/>
                        </a:rPr>
                        <a:t>Worksheets, journaling, messaging, video</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Structured, evidence-based therapy (CBT); Affordable with various plans, have user log in system, </a:t>
                      </a:r>
                      <a:r>
                        <a:rPr lang="en-US" sz="1200" b="0" i="0" u="none" strike="noStrike" spc="0" baseline="0">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fast response time, have verification with email, </a:t>
                      </a:r>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can change the therapist</a:t>
                      </a:r>
                      <a:endParaRPr lang="en-US" sz="1800" b="0" i="0" u="none" strike="noStrike">
                        <a:solidFill>
                          <a:schemeClr val="tx1"/>
                        </a:solidFill>
                        <a:effectLst/>
                        <a:latin typeface="Arial" panose="020B0604020202020204" pitchFamily="34" charset="0"/>
                      </a:endParaRPr>
                    </a:p>
                  </a:txBody>
                  <a:tcPr marL="46404" marR="46404" marT="46404" marB="46404">
                    <a:lnL>
                      <a:noFill/>
                    </a:lnL>
                    <a:lnR>
                      <a:noFill/>
                    </a:lnR>
                    <a:lnT w="3175">
                      <a:solidFill>
                        <a:schemeClr val="tx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a:ea typeface="Calibri"/>
                          <a:cs typeface="Calibri"/>
                        </a:rPr>
                        <a:t>Limited therapist interaction on lower plans; Not ideal for severe cases, no home button and no home page after log in. Just one way structured, </a:t>
                      </a:r>
                      <a:r>
                        <a:rPr lang="en-US" sz="1200" b="0" i="0" u="none" strike="noStrike" spc="0" baseline="0">
                          <a:solidFill>
                            <a:schemeClr val="tx1"/>
                          </a:solidFill>
                          <a:effectLst/>
                          <a:highlight>
                            <a:srgbClr val="FF0000"/>
                          </a:highlight>
                          <a:latin typeface="Calibri"/>
                          <a:ea typeface="Calibri"/>
                          <a:cs typeface="Calibri"/>
                        </a:rPr>
                        <a:t>no back button </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55305869"/>
                  </a:ext>
                </a:extLst>
              </a:tr>
              <a:tr h="686780">
                <a:tc>
                  <a:txBody>
                    <a:bodyPr/>
                    <a:lstStyle/>
                    <a:p>
                      <a:pPr marL="0" marR="0" indent="0" algn="l" rtl="0" fontAlgn="t" latinLnBrk="0"/>
                      <a:r>
                        <a:rPr lang="en-US" sz="1200" b="0" i="0" u="none" strike="noStrike" spc="0" baseline="0" err="1">
                          <a:solidFill>
                            <a:schemeClr val="tx1"/>
                          </a:solidFill>
                          <a:effectLst/>
                          <a:latin typeface="Calibri"/>
                          <a:ea typeface="Calibri"/>
                          <a:cs typeface="Calibri"/>
                        </a:rPr>
                        <a:t>ReGain</a:t>
                      </a:r>
                      <a:endParaRPr lang="en-US" sz="1800" b="0" i="0" u="none" strike="noStrike" err="1">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a:ea typeface="Calibri"/>
                          <a:cs typeface="Calibri"/>
                        </a:rPr>
                        <a:t>Text, phone, video</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Focused on couples therapy; Affordable and convenient for couples</a:t>
                      </a:r>
                      <a:r>
                        <a:rPr lang="en-US" sz="1200" b="0" i="0" u="none" strike="noStrike" spc="0" baseline="0">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have verification process, can change therapist at any time</a:t>
                      </a:r>
                      <a:endParaRPr lang="en-US" sz="1800" b="0" i="0" u="none" strike="noStrike">
                        <a:solidFill>
                          <a:schemeClr val="tx1"/>
                        </a:solidFill>
                        <a:effectLst/>
                        <a:latin typeface="Arial" panose="020B0604020202020204" pitchFamily="34" charset="0"/>
                      </a:endParaRPr>
                    </a:p>
                  </a:txBody>
                  <a:tcPr marL="46404" marR="46404" marT="46404" marB="46404">
                    <a:lnL>
                      <a:noFill/>
                    </a:lnL>
                    <a:lnR>
                      <a:noFill/>
                    </a:lnR>
                    <a:lnT w="3175">
                      <a:solidFill>
                        <a:schemeClr val="tx1"/>
                      </a:solidFill>
                    </a:lnT>
                    <a:lnB w="3175">
                      <a:solidFill>
                        <a:schemeClr val="tx1"/>
                      </a:solidFill>
                    </a:lnB>
                    <a:noFill/>
                  </a:tcPr>
                </a:tc>
                <a:tc>
                  <a:txBody>
                    <a:bodyPr/>
                    <a:lstStyle/>
                    <a:p>
                      <a:pPr marL="0" marR="0" indent="0" algn="l" rtl="0" fontAlgn="t" latinLnBrk="0"/>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Delayed responses in messaging; Not suitable for severe relationship issues</a:t>
                      </a:r>
                      <a:r>
                        <a:rPr lang="en-US" sz="1200" b="0" i="0" u="none" strike="noStrike" spc="0" baseline="0">
                          <a:solidFill>
                            <a:schemeClr val="tx1"/>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 no back button, no home page, </a:t>
                      </a:r>
                      <a:r>
                        <a:rPr lang="en-US" sz="1200" b="0" i="0" u="none" strike="noStrike" spc="0" baseline="0">
                          <a:solidFill>
                            <a:schemeClr val="tx1"/>
                          </a:solidFill>
                          <a:effectLst/>
                          <a:latin typeface="Calibri" panose="020F0502020204030204" pitchFamily="34" charset="0"/>
                          <a:ea typeface="Calibri" panose="020F0502020204030204" pitchFamily="34" charset="0"/>
                          <a:cs typeface="Calibri" panose="020F0502020204030204" pitchFamily="34" charset="0"/>
                        </a:rPr>
                        <a:t>response rate is slow In the UI, </a:t>
                      </a:r>
                      <a:r>
                        <a:rPr lang="en-US" sz="1200" b="0" i="0" u="none" strike="noStrike" spc="0" baseline="0">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UI is not organized </a:t>
                      </a:r>
                      <a:endParaRPr lang="en-US" sz="1800" b="0" i="0" u="none" strike="noStrike">
                        <a:solidFill>
                          <a:schemeClr val="tx1"/>
                        </a:solidFill>
                        <a:effectLst/>
                        <a:latin typeface="Arial" panose="020B0604020202020204" pitchFamily="34" charset="0"/>
                      </a:endParaRPr>
                    </a:p>
                  </a:txBody>
                  <a:tcPr marL="46404" marR="46404" marT="46404" marB="46404">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742916444"/>
                  </a:ext>
                </a:extLst>
              </a:tr>
              <a:tr h="686780">
                <a:tc>
                  <a:txBody>
                    <a:bodyPr/>
                    <a:lstStyle/>
                    <a:p>
                      <a:pPr marL="0" marR="0" indent="0" algn="l" rtl="0" fontAlgn="t" latinLnBrk="0"/>
                      <a:r>
                        <a:rPr lang="en-US" sz="1200" b="1" i="0" u="none" strike="noStrike" spc="0" baseline="0">
                          <a:solidFill>
                            <a:schemeClr val="tx1"/>
                          </a:solidFill>
                          <a:effectLst/>
                          <a:latin typeface="Calibri"/>
                          <a:ea typeface="Calibri"/>
                          <a:cs typeface="Calibri"/>
                        </a:rPr>
                        <a:t>Brightside</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12700">
                      <a:solidFill>
                        <a:schemeClr val="accent1"/>
                      </a:solidFill>
                    </a:lnB>
                    <a:noFill/>
                  </a:tcPr>
                </a:tc>
                <a:tc>
                  <a:txBody>
                    <a:bodyPr/>
                    <a:lstStyle/>
                    <a:p>
                      <a:pPr marL="0" marR="0" indent="0" algn="l" rtl="0" fontAlgn="t" latinLnBrk="0"/>
                      <a:r>
                        <a:rPr lang="en-US" sz="1200" b="1" i="0" u="none" strike="noStrike" spc="0" baseline="0">
                          <a:solidFill>
                            <a:schemeClr val="tx1"/>
                          </a:solidFill>
                          <a:effectLst/>
                          <a:latin typeface="Calibri"/>
                          <a:ea typeface="Calibri"/>
                          <a:cs typeface="Calibri"/>
                        </a:rPr>
                        <a:t>Messaging, video, psychiatry consultations</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12700">
                      <a:solidFill>
                        <a:schemeClr val="accent1"/>
                      </a:solidFill>
                    </a:lnB>
                    <a:noFill/>
                  </a:tcPr>
                </a:tc>
                <a:tc>
                  <a:txBody>
                    <a:bodyPr/>
                    <a:lstStyle/>
                    <a:p>
                      <a:pPr marL="0" marR="0" indent="0" algn="l" rtl="0" fontAlgn="t" latinLnBrk="0"/>
                      <a:r>
                        <a:rPr lang="en-US" sz="1200" b="1" i="0" u="none" strike="noStrike" spc="0" baseline="0">
                          <a:solidFill>
                            <a:schemeClr val="tx1"/>
                          </a:solidFill>
                          <a:effectLst/>
                          <a:latin typeface="Calibri"/>
                          <a:ea typeface="Calibri"/>
                          <a:cs typeface="Calibri"/>
                        </a:rPr>
                        <a:t>Integrated therapy and medication management; Personalized</a:t>
                      </a:r>
                      <a:r>
                        <a:rPr lang="en-US" sz="1200" b="1" i="0" u="none" strike="noStrike" spc="0" baseline="0">
                          <a:solidFill>
                            <a:schemeClr val="tx1"/>
                          </a:solidFill>
                          <a:effectLst/>
                          <a:highlight>
                            <a:srgbClr val="FFFF00"/>
                          </a:highlight>
                          <a:latin typeface="Calibri"/>
                          <a:ea typeface="Calibri"/>
                          <a:cs typeface="Calibri"/>
                        </a:rPr>
                        <a:t>, evidence-based treatment</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12700">
                      <a:solidFill>
                        <a:schemeClr val="accent1"/>
                      </a:solidFill>
                    </a:lnB>
                    <a:noFill/>
                  </a:tcPr>
                </a:tc>
                <a:tc>
                  <a:txBody>
                    <a:bodyPr/>
                    <a:lstStyle/>
                    <a:p>
                      <a:pPr marL="0" marR="0" indent="0" algn="l" rtl="0" fontAlgn="t" latinLnBrk="0"/>
                      <a:r>
                        <a:rPr lang="en-US" sz="1200" b="1" i="0" u="none" strike="noStrike" spc="0" baseline="0">
                          <a:solidFill>
                            <a:schemeClr val="tx1"/>
                          </a:solidFill>
                          <a:effectLst/>
                          <a:latin typeface="Calibri"/>
                          <a:ea typeface="Calibri"/>
                          <a:cs typeface="Calibri"/>
                        </a:rPr>
                        <a:t>Focused only on anxiety and depression; No insurance coverage</a:t>
                      </a:r>
                      <a:r>
                        <a:rPr lang="en-US" sz="1200" b="1" i="0" u="none" strike="noStrike" spc="0" baseline="0">
                          <a:solidFill>
                            <a:schemeClr val="tx1"/>
                          </a:solidFill>
                          <a:effectLst/>
                          <a:highlight>
                            <a:srgbClr val="FF0000"/>
                          </a:highlight>
                          <a:latin typeface="Calibri"/>
                          <a:ea typeface="Calibri"/>
                          <a:cs typeface="Calibri"/>
                        </a:rPr>
                        <a:t>, no back button, no home page, </a:t>
                      </a:r>
                      <a:r>
                        <a:rPr lang="en-US" sz="1200" b="1" i="0" u="none" strike="noStrike" spc="0" baseline="0">
                          <a:solidFill>
                            <a:schemeClr val="tx1"/>
                          </a:solidFill>
                          <a:effectLst/>
                          <a:latin typeface="Calibri"/>
                          <a:ea typeface="Calibri"/>
                          <a:cs typeface="Calibri"/>
                        </a:rPr>
                        <a:t>response rate is slow In the UI, UI is not organized  </a:t>
                      </a:r>
                      <a:endParaRPr lang="en-US" sz="1800" b="0" i="0" u="none" strike="noStrike">
                        <a:solidFill>
                          <a:schemeClr val="tx1"/>
                        </a:solidFill>
                        <a:effectLst/>
                        <a:latin typeface="Calibri"/>
                        <a:ea typeface="Calibri"/>
                        <a:cs typeface="Calibri"/>
                      </a:endParaRPr>
                    </a:p>
                  </a:txBody>
                  <a:tcPr marL="46404" marR="46404" marT="46404" marB="46404">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3703257060"/>
                  </a:ext>
                </a:extLst>
              </a:tr>
            </a:tbl>
          </a:graphicData>
        </a:graphic>
      </p:graphicFrame>
    </p:spTree>
    <p:extLst>
      <p:ext uri="{BB962C8B-B14F-4D97-AF65-F5344CB8AC3E}">
        <p14:creationId xmlns:p14="http://schemas.microsoft.com/office/powerpoint/2010/main" val="306386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9C38-6507-7E6D-3A80-06BAD310B300}"/>
              </a:ext>
            </a:extLst>
          </p:cNvPr>
          <p:cNvSpPr>
            <a:spLocks noGrp="1"/>
          </p:cNvSpPr>
          <p:nvPr>
            <p:ph type="title"/>
          </p:nvPr>
        </p:nvSpPr>
        <p:spPr/>
        <p:txBody>
          <a:bodyPr/>
          <a:lstStyle/>
          <a:p>
            <a:r>
              <a:rPr lang="en-US" dirty="0"/>
              <a:t>Survey</a:t>
            </a:r>
          </a:p>
        </p:txBody>
      </p:sp>
      <p:pic>
        <p:nvPicPr>
          <p:cNvPr id="13" name="Content Placeholder 12" descr="A pie chart showing the number of people using technology for mental health services&#10;&#10;Description automatically generated">
            <a:extLst>
              <a:ext uri="{FF2B5EF4-FFF2-40B4-BE49-F238E27FC236}">
                <a16:creationId xmlns:a16="http://schemas.microsoft.com/office/drawing/2014/main" id="{53CB15CF-DBBE-7579-728A-6C5D1D897F22}"/>
              </a:ext>
            </a:extLst>
          </p:cNvPr>
          <p:cNvPicPr>
            <a:picLocks noGrp="1" noChangeAspect="1"/>
          </p:cNvPicPr>
          <p:nvPr>
            <p:ph idx="1"/>
          </p:nvPr>
        </p:nvPicPr>
        <p:blipFill>
          <a:blip r:embed="rId2"/>
          <a:stretch>
            <a:fillRect/>
          </a:stretch>
        </p:blipFill>
        <p:spPr>
          <a:xfrm>
            <a:off x="6453788" y="1278669"/>
            <a:ext cx="5735595" cy="2565846"/>
          </a:xfrm>
        </p:spPr>
      </p:pic>
      <p:pic>
        <p:nvPicPr>
          <p:cNvPr id="14" name="Picture 13" descr="A pie chart with text overlay&#10;&#10;Description automatically generated">
            <a:extLst>
              <a:ext uri="{FF2B5EF4-FFF2-40B4-BE49-F238E27FC236}">
                <a16:creationId xmlns:a16="http://schemas.microsoft.com/office/drawing/2014/main" id="{78EA179B-5A2A-A0A1-1303-8BCF5BD23D0B}"/>
              </a:ext>
            </a:extLst>
          </p:cNvPr>
          <p:cNvPicPr>
            <a:picLocks noChangeAspect="1"/>
          </p:cNvPicPr>
          <p:nvPr/>
        </p:nvPicPr>
        <p:blipFill>
          <a:blip r:embed="rId3"/>
          <a:stretch>
            <a:fillRect/>
          </a:stretch>
        </p:blipFill>
        <p:spPr>
          <a:xfrm>
            <a:off x="404649" y="1280852"/>
            <a:ext cx="5879757" cy="2562697"/>
          </a:xfrm>
          <a:prstGeom prst="rect">
            <a:avLst/>
          </a:prstGeom>
        </p:spPr>
      </p:pic>
      <p:pic>
        <p:nvPicPr>
          <p:cNvPr id="15" name="Picture 14" descr="A pie chart with text below&#10;&#10;Description automatically generated">
            <a:extLst>
              <a:ext uri="{FF2B5EF4-FFF2-40B4-BE49-F238E27FC236}">
                <a16:creationId xmlns:a16="http://schemas.microsoft.com/office/drawing/2014/main" id="{0E040B46-AF41-9872-F6FF-CA41047C91ED}"/>
              </a:ext>
            </a:extLst>
          </p:cNvPr>
          <p:cNvPicPr>
            <a:picLocks noChangeAspect="1"/>
          </p:cNvPicPr>
          <p:nvPr/>
        </p:nvPicPr>
        <p:blipFill>
          <a:blip r:embed="rId4"/>
          <a:stretch>
            <a:fillRect/>
          </a:stretch>
        </p:blipFill>
        <p:spPr>
          <a:xfrm>
            <a:off x="391296" y="3840778"/>
            <a:ext cx="5879758" cy="2638323"/>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213FC24-72D5-7F93-2463-013D33439C4F}"/>
              </a:ext>
            </a:extLst>
          </p:cNvPr>
          <p:cNvPicPr>
            <a:picLocks noChangeAspect="1"/>
          </p:cNvPicPr>
          <p:nvPr/>
        </p:nvPicPr>
        <p:blipFill>
          <a:blip r:embed="rId5"/>
          <a:stretch>
            <a:fillRect/>
          </a:stretch>
        </p:blipFill>
        <p:spPr>
          <a:xfrm>
            <a:off x="6272888" y="3868266"/>
            <a:ext cx="5879757" cy="2591054"/>
          </a:xfrm>
          <a:prstGeom prst="rect">
            <a:avLst/>
          </a:prstGeom>
        </p:spPr>
      </p:pic>
    </p:spTree>
    <p:extLst>
      <p:ext uri="{BB962C8B-B14F-4D97-AF65-F5344CB8AC3E}">
        <p14:creationId xmlns:p14="http://schemas.microsoft.com/office/powerpoint/2010/main" val="1769492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840</Words>
  <Application>Microsoft Office PowerPoint</Application>
  <PresentationFormat>Widescreen</PresentationFormat>
  <Paragraphs>64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Avenir Next LT Pro</vt:lpstr>
      <vt:lpstr>Calibri</vt:lpstr>
      <vt:lpstr>office theme</vt:lpstr>
      <vt:lpstr>Mental Health Counseling Center Web Application A Comprehensive Platform for Counselors, Patients, and Administrators  </vt:lpstr>
      <vt:lpstr>PowerPoint Presentation</vt:lpstr>
      <vt:lpstr>PowerPoint Presentation</vt:lpstr>
      <vt:lpstr>Problem Statement</vt:lpstr>
      <vt:lpstr>Vision statements  findings</vt:lpstr>
      <vt:lpstr>Vision Statement</vt:lpstr>
      <vt:lpstr>PowerPoint Presentation</vt:lpstr>
      <vt:lpstr>PowerPoint Presentation</vt:lpstr>
      <vt:lpstr>Survey</vt:lpstr>
      <vt:lpstr>Survey</vt:lpstr>
      <vt:lpstr>Functional Requirements  Key Functional Requirements</vt:lpstr>
      <vt:lpstr>Non-Functional Requirements Quality Attributes and Constraints</vt:lpstr>
      <vt:lpstr>User stories:</vt:lpstr>
      <vt:lpstr>User stories:</vt:lpstr>
      <vt:lpstr>Use Case Diagram:</vt:lpstr>
      <vt:lpstr>Use Cases</vt:lpstr>
      <vt:lpstr>Class Diagram(Updated version):</vt:lpstr>
      <vt:lpstr>Sequence Diagram:[Full system]</vt:lpstr>
      <vt:lpstr>Sequence Diagram:[Registration Process Part]</vt:lpstr>
      <vt:lpstr>Sequence Diagram:[Log in Process Part]</vt:lpstr>
      <vt:lpstr>Sequence Diagram:[Appointment Request by Patient_ Part]</vt:lpstr>
      <vt:lpstr>Sequence Diagram:[appointment scheduling process and the patient record update workflow by the counselor_ Part]</vt:lpstr>
      <vt:lpstr>Sequence Diagram:[ appointment scheduling process, along with an overview of other tasks performed by the administrator_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mahdi hasan</cp:lastModifiedBy>
  <cp:revision>101</cp:revision>
  <dcterms:created xsi:type="dcterms:W3CDTF">2024-11-24T23:54:40Z</dcterms:created>
  <dcterms:modified xsi:type="dcterms:W3CDTF">2024-11-25T04:00:13Z</dcterms:modified>
</cp:coreProperties>
</file>