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4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8C0E4-00E7-4D5B-8D0A-8B09A87A6ED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A6D295-6EF4-40C0-88EB-A16E4823ED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0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CFE8-7545-4556-8DDD-EE4CF18DE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Capstone 1 </a:t>
            </a:r>
            <a:br>
              <a:rPr lang="en-US" sz="4000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1EB88-0911-4740-9F8C-60877452E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3089717"/>
            <a:ext cx="9943233" cy="1809661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Project: Using Convolutional Neural Networks (CNN) to estimate  population from aerial images</a:t>
            </a:r>
          </a:p>
          <a:p>
            <a:pPr algn="l"/>
            <a:r>
              <a:rPr lang="en-US" sz="1500" dirty="0"/>
              <a:t>By: Mahdi Ashraf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1BFF5-34B2-4139-A138-D103714A56E8}"/>
              </a:ext>
            </a:extLst>
          </p:cNvPr>
          <p:cNvSpPr txBox="1"/>
          <p:nvPr/>
        </p:nvSpPr>
        <p:spPr>
          <a:xfrm>
            <a:off x="1083578" y="417033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  <a:p>
            <a:r>
              <a:rPr lang="en-US" sz="1800" dirty="0"/>
              <a:t>Springboard Data Science Career Track </a:t>
            </a:r>
          </a:p>
        </p:txBody>
      </p:sp>
    </p:spTree>
    <p:extLst>
      <p:ext uri="{BB962C8B-B14F-4D97-AF65-F5344CB8AC3E}">
        <p14:creationId xmlns:p14="http://schemas.microsoft.com/office/powerpoint/2010/main" val="324789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15E-8371-4812-BD8C-EFEE262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935"/>
            <a:ext cx="10058400" cy="1450757"/>
          </a:xfrm>
        </p:spPr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B695-429A-4C0C-9F00-DC0F74C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671" y="1921235"/>
            <a:ext cx="1005840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 Acquire images directly from a commercial source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 Significantly expand the dataset and circumvent manual data generation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u="sng" dirty="0"/>
              <a:t>Promising Direction</a:t>
            </a:r>
            <a:r>
              <a:rPr lang="en-US" sz="1600" dirty="0"/>
              <a:t>:  </a:t>
            </a:r>
          </a:p>
          <a:p>
            <a:pPr lvl="6">
              <a:buFont typeface="Wingdings" panose="05000000000000000000" pitchFamily="2" charset="2"/>
              <a:buChar char="§"/>
            </a:pPr>
            <a:endParaRPr lang="en-US" dirty="0"/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Feature engineering can help to alleviate the non-unique distribution owing from the various places the data is acquired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Features can be GDP, Mortality, Demographics etc.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Simultaneously implement experiment that incorporates CNN + text features in a single model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400" u="sng" dirty="0"/>
              <a:t>Final Outlook:</a:t>
            </a:r>
          </a:p>
          <a:p>
            <a:pPr marL="0" indent="0">
              <a:buNone/>
            </a:pPr>
            <a:endParaRPr lang="en-US" sz="1400" dirty="0"/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Very positive. Objective was met and a novel solution was provided even when data was unavailable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US" dirty="0"/>
              <a:t>Novel implementation. Designed the experiment end-to-end from getting labels, assigning them and creating the images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0116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863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44EE-BFAC-4DC2-88BD-1B4B700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34DC-52DB-4DE5-A5ED-8878E5D9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174" y="218129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Train a neural network that learns to estimate the size of populous captured over aerial expanses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Supervised learning task of associating settlement features to population densities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Beneficiaries: government agencies, civic authorities, relief organizations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Purpose: provide real-time estimates in the absence of reliable census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Benchmark: None, novel proposal</a:t>
            </a:r>
          </a:p>
          <a:p>
            <a:pPr marL="1471400" lvl="8" indent="0">
              <a:buNone/>
            </a:pPr>
            <a:endParaRPr lang="en-US" sz="1200" dirty="0"/>
          </a:p>
          <a:p>
            <a:pPr marL="1471400" lvl="8" indent="0">
              <a:buNone/>
            </a:pPr>
            <a:r>
              <a:rPr lang="en-US" sz="1200" u="sng" dirty="0"/>
              <a:t> </a:t>
            </a:r>
            <a:r>
              <a:rPr lang="en-US" sz="1800" u="sng" dirty="0"/>
              <a:t>Requirements: </a:t>
            </a:r>
            <a:br>
              <a:rPr lang="en-US" sz="1800" u="sng" dirty="0"/>
            </a:br>
            <a:endParaRPr lang="en-US" sz="1800" u="sng" dirty="0"/>
          </a:p>
          <a:p>
            <a:pPr marL="1814300" lvl="8" indent="-342900">
              <a:buAutoNum type="arabicPeriod"/>
            </a:pPr>
            <a:r>
              <a:rPr lang="en-US" sz="1800" dirty="0"/>
              <a:t>High Quality Satellite or Aerial Images</a:t>
            </a:r>
          </a:p>
          <a:p>
            <a:pPr marL="1814300" lvl="8" indent="-342900">
              <a:buAutoNum type="arabicPeriod"/>
            </a:pPr>
            <a:r>
              <a:rPr lang="en-US" sz="1800" dirty="0"/>
              <a:t>Population labels w.r.t Images</a:t>
            </a:r>
          </a:p>
          <a:p>
            <a:pPr marL="1471400" lvl="8" indent="0">
              <a:buNone/>
            </a:pPr>
            <a:r>
              <a:rPr lang="en-US" sz="1800" dirty="0"/>
              <a:t>			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523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D046-8CA7-4724-B4D9-2824D2E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CBB3-8BE3-427C-93D8-0B061656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European Space Agency (ESA)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Dataset: Geo-tiff image that maps pixel intensities to population labels </a:t>
            </a:r>
          </a:p>
          <a:p>
            <a:pPr marL="1471400" lvl="8" indent="0">
              <a:buNone/>
            </a:pPr>
            <a:r>
              <a:rPr lang="en-US" dirty="0"/>
              <a:t>	</a:t>
            </a:r>
          </a:p>
          <a:p>
            <a:pPr marL="1471400" lvl="8" indent="0">
              <a:buNone/>
            </a:pPr>
            <a:r>
              <a:rPr lang="en-US" u="sng" dirty="0"/>
              <a:t> Advantages: </a:t>
            </a:r>
            <a:br>
              <a:rPr lang="en-US" u="sng" dirty="0"/>
            </a:br>
            <a:endParaRPr lang="en-US" u="sng" dirty="0"/>
          </a:p>
          <a:p>
            <a:pPr marL="1814300" lvl="8" indent="-342900">
              <a:buAutoNum type="arabicPeriod"/>
            </a:pPr>
            <a:r>
              <a:rPr lang="en-US" dirty="0"/>
              <a:t>Robust and flexible allowing rapid querying of labels</a:t>
            </a:r>
          </a:p>
          <a:p>
            <a:pPr marL="1814300" lvl="8" indent="-342900">
              <a:buAutoNum type="arabicPeriod"/>
            </a:pPr>
            <a:r>
              <a:rPr lang="en-US" dirty="0"/>
              <a:t>“Geo-tag” allows seamless integration with the aerial images </a:t>
            </a:r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r>
              <a:rPr lang="en-US" u="sng" dirty="0"/>
              <a:t>Disadvantages:</a:t>
            </a:r>
          </a:p>
          <a:p>
            <a:pPr marL="1471400" lvl="8" indent="0">
              <a:buNone/>
            </a:pPr>
            <a:endParaRPr lang="en-US" u="sng" dirty="0"/>
          </a:p>
          <a:p>
            <a:pPr marL="1814300" lvl="8" indent="-342900">
              <a:buAutoNum type="arabicPeriod"/>
            </a:pPr>
            <a:r>
              <a:rPr lang="en-US" dirty="0"/>
              <a:t>Cannot guarantee precision of data. Better for qualitative representations</a:t>
            </a:r>
          </a:p>
          <a:p>
            <a:pPr marL="1814300" lvl="8" indent="-342900">
              <a:buAutoNum type="arabicPeriod"/>
            </a:pPr>
            <a:r>
              <a:rPr lang="en-US" dirty="0"/>
              <a:t>Created in 2015, will lose relevancy over time</a:t>
            </a:r>
          </a:p>
          <a:p>
            <a:pPr marL="1471400" lvl="8" indent="0">
              <a:buNone/>
            </a:pPr>
            <a:endParaRPr lang="en-US" u="sng" dirty="0"/>
          </a:p>
          <a:p>
            <a:pPr marL="1471400" lvl="8" indent="0">
              <a:buNone/>
            </a:pPr>
            <a:endParaRPr lang="en-US" u="sng" dirty="0"/>
          </a:p>
          <a:p>
            <a:pPr marL="1471400" lvl="8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07986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6A4A-BFEE-4137-A7B4-AF4EA4C4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Aerial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0248-8F35-4EF9-8392-90DA1198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 Dataset: Novel, generated using Google Earth &amp; QGIS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 Original Set: 7500 images  Post-Augmentation: 34,000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 Dimensions: 400x400x3 </a:t>
            </a:r>
          </a:p>
          <a:p>
            <a:pPr marL="0" indent="0">
              <a:buNone/>
            </a:pPr>
            <a:endParaRPr lang="en-US" sz="1600" dirty="0"/>
          </a:p>
          <a:p>
            <a:pPr marL="1471400" lvl="8" indent="0">
              <a:buNone/>
            </a:pPr>
            <a:r>
              <a:rPr lang="en-US" sz="1600" u="sng" dirty="0"/>
              <a:t> Advantages: </a:t>
            </a:r>
            <a:br>
              <a:rPr lang="en-US" sz="1600" u="sng" dirty="0"/>
            </a:br>
            <a:endParaRPr lang="en-US" sz="1600" u="sng" dirty="0"/>
          </a:p>
          <a:p>
            <a:pPr marL="1814300" lvl="8" indent="-342900">
              <a:buAutoNum type="arabicPeriod"/>
            </a:pPr>
            <a:r>
              <a:rPr lang="en-US" sz="1500" dirty="0"/>
              <a:t>Exceptionally high-resolution imagery not available from public repos</a:t>
            </a:r>
          </a:p>
          <a:p>
            <a:pPr marL="1814300" lvl="8" indent="-342900">
              <a:buAutoNum type="arabicPeriod"/>
            </a:pPr>
            <a:r>
              <a:rPr lang="en-US" sz="1500" dirty="0"/>
              <a:t>No commercial vendors required acquire images</a:t>
            </a:r>
          </a:p>
          <a:p>
            <a:pPr marL="1471400" lvl="8" indent="0">
              <a:buNone/>
            </a:pPr>
            <a:endParaRPr lang="en-US" sz="1600" dirty="0"/>
          </a:p>
          <a:p>
            <a:pPr marL="1471400" lvl="8" indent="0">
              <a:buNone/>
            </a:pPr>
            <a:r>
              <a:rPr lang="en-US" sz="1600" u="sng" dirty="0"/>
              <a:t>Disadvantages:</a:t>
            </a:r>
          </a:p>
          <a:p>
            <a:pPr marL="1471400" lvl="8" indent="0">
              <a:buNone/>
            </a:pPr>
            <a:endParaRPr lang="en-US" sz="1500" u="sng" dirty="0"/>
          </a:p>
          <a:p>
            <a:pPr marL="1814300" lvl="8" indent="-342900">
              <a:buAutoNum type="arabicPeriod"/>
            </a:pPr>
            <a:r>
              <a:rPr lang="en-US" sz="1500" dirty="0"/>
              <a:t>Memory intensive. Dataset requires 16GB of memory after being zipped.</a:t>
            </a:r>
          </a:p>
          <a:p>
            <a:pPr marL="1814300" lvl="8" indent="-342900">
              <a:buAutoNum type="arabicPeriod"/>
            </a:pPr>
            <a:r>
              <a:rPr lang="en-US" sz="1500" dirty="0"/>
              <a:t>Difficult to expand dataset as examples need to be manually created</a:t>
            </a:r>
          </a:p>
          <a:p>
            <a:pPr marL="1814300" lvl="8" indent="-342900">
              <a:buAutoNum type="arabicPeriod"/>
            </a:pPr>
            <a:r>
              <a:rPr lang="en-US" sz="1500" dirty="0"/>
              <a:t>May not be up-to-date as compared to commercial sources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580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15E-8371-4812-BD8C-EFEE2620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B695-429A-4C0C-9F00-DC0F74C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Implemented with Keras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Fully-Connected CNN with 2 Convolutional layers and 1 Dense 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Input: Aerial Images   | Target: Population labels  |  Predictions: Population estimate</a:t>
            </a:r>
          </a:p>
          <a:p>
            <a:pPr marL="0" indent="0">
              <a:buNone/>
            </a:pPr>
            <a:endParaRPr lang="en-US" sz="1400" dirty="0"/>
          </a:p>
          <a:p>
            <a:pPr marL="1471400" lvl="8" indent="0">
              <a:buNone/>
            </a:pPr>
            <a:r>
              <a:rPr lang="en-US" u="sng" dirty="0"/>
              <a:t> Advantages: </a:t>
            </a:r>
            <a:br>
              <a:rPr lang="en-US" u="sng" dirty="0"/>
            </a:br>
            <a:endParaRPr lang="en-US" u="sng" dirty="0"/>
          </a:p>
          <a:p>
            <a:pPr marL="1814300" lvl="8" indent="-342900">
              <a:buAutoNum type="arabicPeriod"/>
            </a:pPr>
            <a:r>
              <a:rPr lang="en-US" dirty="0"/>
              <a:t>Keras high functional library – quick implementations</a:t>
            </a:r>
          </a:p>
          <a:p>
            <a:pPr marL="1814300" lvl="8" indent="-342900">
              <a:buAutoNum type="arabicPeriod"/>
            </a:pPr>
            <a:r>
              <a:rPr lang="en-US" dirty="0"/>
              <a:t>CNNs capture features invariant to spatiality </a:t>
            </a:r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r>
              <a:rPr lang="en-US" u="sng" dirty="0"/>
              <a:t>Disadvantages:</a:t>
            </a:r>
          </a:p>
          <a:p>
            <a:pPr marL="1471400" lvl="8" indent="0">
              <a:buNone/>
            </a:pPr>
            <a:endParaRPr lang="en-US" u="sng" dirty="0"/>
          </a:p>
          <a:p>
            <a:pPr marL="1814300" lvl="8" indent="-342900">
              <a:buAutoNum type="arabicPeriod"/>
            </a:pPr>
            <a:r>
              <a:rPr lang="en-US" dirty="0"/>
              <a:t>Single GPU can be underwhelming owing to the high-resolution images</a:t>
            </a:r>
          </a:p>
          <a:p>
            <a:pPr marL="1814300" lvl="8" indent="-342900">
              <a:buAutoNum type="arabicPeriod"/>
            </a:pPr>
            <a:r>
              <a:rPr lang="en-US" dirty="0"/>
              <a:t>Restrictions to model depth and batch size due to large training images</a:t>
            </a:r>
          </a:p>
          <a:p>
            <a:pPr marL="1814300" lvl="8" indent="-342900">
              <a:buAutoNum type="arabicPeriod"/>
            </a:pPr>
            <a:r>
              <a:rPr lang="en-US" dirty="0"/>
              <a:t>Training requires long periods of time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01168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531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15E-8371-4812-BD8C-EFEE262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23" y="285602"/>
            <a:ext cx="10058400" cy="1450757"/>
          </a:xfrm>
        </p:spPr>
        <p:txBody>
          <a:bodyPr/>
          <a:lstStyle/>
          <a:p>
            <a:r>
              <a:rPr lang="en-US" dirty="0"/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B695-429A-4C0C-9F00-DC0F74C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1569"/>
            <a:ext cx="10058400" cy="4043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 Extends over all seven continents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 Acquired from 32 cities across 14 countries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01168" lvl="1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AFA38-C5A2-4CD7-AB3D-E051B1D0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458" y="2793880"/>
            <a:ext cx="5028147" cy="3087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D69AE3-7F7C-4686-8446-CB8A0E82C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80" y="2793880"/>
            <a:ext cx="5028145" cy="30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4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15E-8371-4812-BD8C-EFEE262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23" y="285602"/>
            <a:ext cx="10058400" cy="1450757"/>
          </a:xfrm>
        </p:spPr>
        <p:txBody>
          <a:bodyPr/>
          <a:lstStyle/>
          <a:p>
            <a:r>
              <a:rPr lang="en-US" dirty="0"/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B695-429A-4C0C-9F00-DC0F74C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1569"/>
            <a:ext cx="10058400" cy="4043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 34,000  pair of training images and labels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01168" lvl="1" indent="0">
              <a:buNone/>
            </a:pP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3BB92-A36B-4FA6-8A24-5B39627E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84" y="2581058"/>
            <a:ext cx="5092577" cy="3007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BD8C8-7FED-477A-B3B3-80114250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45" y="2581058"/>
            <a:ext cx="5103191" cy="30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15E-8371-4812-BD8C-EFEE262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23" y="285602"/>
            <a:ext cx="10058400" cy="1450757"/>
          </a:xfrm>
        </p:spPr>
        <p:txBody>
          <a:bodyPr/>
          <a:lstStyle/>
          <a:p>
            <a:r>
              <a:rPr lang="en-US" dirty="0"/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B695-429A-4C0C-9F00-DC0F74C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23" y="1845733"/>
            <a:ext cx="10058400" cy="4043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 Images from Dataset -  (Left) Post extraction  (Right) Pre extraction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01168" lvl="1" indent="0">
              <a:buNone/>
            </a:pP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357928-A920-4F42-800D-254E2A4C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95" y="2234986"/>
            <a:ext cx="7786382" cy="34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E1524A-09EE-4190-BBD3-23ED30CE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24" y="2234985"/>
            <a:ext cx="1639382" cy="168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81F024-A524-47D4-BFEE-BC6DDD1C8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25" y="4083099"/>
            <a:ext cx="1639382" cy="163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D046-8CA7-4724-B4D9-2824D2E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CBB3-8BE3-427C-93D8-0B061656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Model suffers due to the log-normal distribution of target labels. Proposed clipping of target data to improve performance.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 Model Accuracy    </a:t>
            </a:r>
            <a:r>
              <a:rPr lang="en-US" sz="1400" i="1" dirty="0"/>
              <a:t>~ within </a:t>
            </a:r>
            <a:r>
              <a:rPr lang="en-US" sz="1400" i="1" dirty="0">
                <a:solidFill>
                  <a:srgbClr val="FF0000"/>
                </a:solidFill>
              </a:rPr>
              <a:t>56%</a:t>
            </a:r>
            <a:r>
              <a:rPr lang="en-US" sz="1400" i="1" dirty="0"/>
              <a:t> of target population with no clipping for any prediction</a:t>
            </a:r>
          </a:p>
          <a:p>
            <a:pPr marL="1471400" lvl="8" indent="0">
              <a:buNone/>
            </a:pPr>
            <a:r>
              <a:rPr lang="en-US" i="1" dirty="0"/>
              <a:t> ~ within </a:t>
            </a:r>
            <a:r>
              <a:rPr lang="en-US" i="1" dirty="0">
                <a:solidFill>
                  <a:srgbClr val="00B050"/>
                </a:solidFill>
              </a:rPr>
              <a:t>72%</a:t>
            </a:r>
            <a:r>
              <a:rPr lang="en-US" i="1" dirty="0"/>
              <a:t> of target population after clipping extreme values for any prediction</a:t>
            </a:r>
          </a:p>
          <a:p>
            <a:pPr marL="1471400" lvl="8" indent="0">
              <a:buNone/>
            </a:pPr>
            <a:endParaRPr lang="en-US" dirty="0"/>
          </a:p>
          <a:p>
            <a:pPr marL="1471400" lvl="8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E30CA-0B64-425E-BBA3-E75012CA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55" y="2927109"/>
            <a:ext cx="8391465" cy="31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0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542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Capstone 1   </vt:lpstr>
      <vt:lpstr>Proposal</vt:lpstr>
      <vt:lpstr>Population Labels</vt:lpstr>
      <vt:lpstr>Aerial Images</vt:lpstr>
      <vt:lpstr>Model Neural Network (CNN)</vt:lpstr>
      <vt:lpstr>Data Review</vt:lpstr>
      <vt:lpstr>Data Review</vt:lpstr>
      <vt:lpstr>Data Review</vt:lpstr>
      <vt:lpstr>Results</vt:lpstr>
      <vt:lpstr>Conclusions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1   </dc:title>
  <dc:creator>mahdi_ashraf@outlook.com</dc:creator>
  <cp:lastModifiedBy>mahdi_ashraf@outlook.com</cp:lastModifiedBy>
  <cp:revision>15</cp:revision>
  <dcterms:created xsi:type="dcterms:W3CDTF">2020-06-25T16:37:56Z</dcterms:created>
  <dcterms:modified xsi:type="dcterms:W3CDTF">2020-06-25T18:50:26Z</dcterms:modified>
</cp:coreProperties>
</file>