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c596b62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c596b62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c596b623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7c596b623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c596b623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c596b623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c596b623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c596b623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c596b623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c596b623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c596b623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7c596b623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c596b623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c596b623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c596b623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c596b623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c596b623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c596b623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c596b623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c596b623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c596b623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c596b623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c596b623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c596b623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c596b6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c596b6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c596b62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c596b62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c596b62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c596b62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c596b62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c596b62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7c596b62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7c596b62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c596b62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c596b62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c596b62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c596b62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149525" y="330125"/>
            <a:ext cx="4230000" cy="11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FF0000"/>
                </a:solidFill>
              </a:rPr>
              <a:t>The Property Graph Model</a:t>
            </a:r>
            <a:endParaRPr b="1" sz="2300">
              <a:solidFill>
                <a:srgbClr val="FF0000"/>
              </a:solidFill>
            </a:endParaRPr>
          </a:p>
        </p:txBody>
      </p:sp>
      <p:sp>
        <p:nvSpPr>
          <p:cNvPr id="55" name="Google Shape;55;p13"/>
          <p:cNvSpPr txBox="1"/>
          <p:nvPr/>
        </p:nvSpPr>
        <p:spPr>
          <a:xfrm>
            <a:off x="491325" y="1235975"/>
            <a:ext cx="7953300" cy="302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The property graph model is the most popular model for modern graph databases.</a:t>
            </a:r>
            <a:endParaRPr sz="1800">
              <a:solidFill>
                <a:schemeClr val="dk2"/>
              </a:solidFill>
            </a:endParaRPr>
          </a:p>
          <a:p>
            <a:pPr indent="0" lvl="0" marL="0" rtl="0" algn="l">
              <a:lnSpc>
                <a:spcPct val="150000"/>
              </a:lnSpc>
              <a:spcBef>
                <a:spcPts val="0"/>
              </a:spcBef>
              <a:spcAft>
                <a:spcPts val="0"/>
              </a:spcAft>
              <a:buNone/>
            </a:pPr>
            <a:r>
              <a:rPr lang="en" sz="1800">
                <a:solidFill>
                  <a:schemeClr val="dk2"/>
                </a:solidFill>
              </a:rPr>
              <a:t>Correspondingly, it’s a common basis for creating knowledge graphs.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913550" y="875150"/>
            <a:ext cx="7477200" cy="367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you saw that the connection between customers and the</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products they’ve bought is explicit in the graph in the form of a relationship. Creating categories of nodes using labels is also clearly useful, but </a:t>
            </a:r>
            <a:r>
              <a:rPr b="1" lang="en" sz="1800">
                <a:solidFill>
                  <a:schemeClr val="dk2"/>
                </a:solidFill>
              </a:rPr>
              <a:t>the between labels was missing</a:t>
            </a:r>
            <a:r>
              <a:rPr lang="en"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2295400" y="345475"/>
            <a:ext cx="4483200" cy="12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0000"/>
                </a:solidFill>
              </a:rPr>
              <a:t>The Labeled Property Graph Model</a:t>
            </a:r>
            <a:endParaRPr b="1" sz="2000">
              <a:solidFill>
                <a:srgbClr val="FF0000"/>
              </a:solidFill>
            </a:endParaRPr>
          </a:p>
        </p:txBody>
      </p:sp>
      <p:sp>
        <p:nvSpPr>
          <p:cNvPr id="108" name="Google Shape;108;p23"/>
          <p:cNvSpPr txBox="1"/>
          <p:nvPr/>
        </p:nvSpPr>
        <p:spPr>
          <a:xfrm>
            <a:off x="1113150" y="1393350"/>
            <a:ext cx="7530900" cy="235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In the labeled property graph model, labels are akin to tags which describe the role of a node in the graph. There is no associativity between labels.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nvSpPr>
        <p:spPr>
          <a:xfrm>
            <a:off x="499000" y="115150"/>
            <a:ext cx="7891800" cy="498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To support x is a kind of y reasoning, you need a more hierarchical view of your data</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using a structure known as a </a:t>
            </a:r>
            <a:r>
              <a:rPr b="1" lang="en" sz="1600">
                <a:solidFill>
                  <a:schemeClr val="dk2"/>
                </a:solidFill>
              </a:rPr>
              <a:t>taxonomy. </a:t>
            </a:r>
            <a:r>
              <a:rPr lang="en" sz="1600">
                <a:solidFill>
                  <a:schemeClr val="dk2"/>
                </a:solidFill>
              </a:rPr>
              <a:t>A </a:t>
            </a:r>
            <a:r>
              <a:rPr b="1" lang="en" sz="1600">
                <a:solidFill>
                  <a:schemeClr val="dk2"/>
                </a:solidFill>
              </a:rPr>
              <a:t>taxonomy</a:t>
            </a:r>
            <a:r>
              <a:rPr lang="en" sz="1600">
                <a:solidFill>
                  <a:schemeClr val="dk2"/>
                </a:solidFill>
              </a:rPr>
              <a:t> is a classification scheme that</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organizes categories in a broader-narrower or generalization-specialization hierarchy.</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Items that share similar qualities are grouped into the same category, and the taxonomy organizes concepts by relating categories to one another. This kind of hierarchical organization places more specific things like products (which are numerous) at th</a:t>
            </a:r>
            <a:r>
              <a:rPr lang="en" sz="1600">
                <a:solidFill>
                  <a:schemeClr val="dk2"/>
                </a:solidFill>
              </a:rPr>
              <a:t>e </a:t>
            </a:r>
            <a:r>
              <a:rPr lang="en" sz="1600">
                <a:solidFill>
                  <a:schemeClr val="dk2"/>
                </a:solidFill>
              </a:rPr>
              <a:t>bottom of the hierarchy while more general things like brands or product families (which are less numerous) are placed toward the top of the hierarchy.</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The hierarchy is constructed with Category nodes connected by SUBCATEGORY_OF relationships, though on the framework or vocabulary used, these could also be called NARROWER_THAN or SUBCLASS_OF</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830925" y="69075"/>
            <a:ext cx="6927753" cy="484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nvSpPr>
        <p:spPr>
          <a:xfrm>
            <a:off x="6824725" y="345450"/>
            <a:ext cx="2226300" cy="23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Using multiple categories makes the data more expressive and allows for sophisticated exploitation with low complexity.</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24" name="Google Shape;124;p26"/>
          <p:cNvPicPr preferRelativeResize="0"/>
          <p:nvPr/>
        </p:nvPicPr>
        <p:blipFill>
          <a:blip r:embed="rId3">
            <a:alphaModFix/>
          </a:blip>
          <a:stretch>
            <a:fillRect/>
          </a:stretch>
        </p:blipFill>
        <p:spPr>
          <a:xfrm>
            <a:off x="152400" y="239950"/>
            <a:ext cx="6633949" cy="4751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nvSpPr>
        <p:spPr>
          <a:xfrm>
            <a:off x="736975" y="775375"/>
            <a:ext cx="7845900" cy="40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ontologies are classification schemes that describe the categories in a domain and the relationships between them. But ontologies are not restricted to hierarchical (broader-narrower) structures, so they can offer richer associativity.</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you can explore the categories in a domain not just vertically (hierarchically) but also horizontally, which allows you to address cross-cutting concerns.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30" name="Google Shape;130;p27"/>
          <p:cNvSpPr txBox="1"/>
          <p:nvPr/>
        </p:nvSpPr>
        <p:spPr>
          <a:xfrm>
            <a:off x="2264700" y="222625"/>
            <a:ext cx="4283700" cy="46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100">
                <a:solidFill>
                  <a:srgbClr val="FF0000"/>
                </a:solidFill>
              </a:rPr>
              <a:t>ontologies</a:t>
            </a:r>
            <a:endParaRPr b="1" sz="21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8"/>
          <p:cNvPicPr preferRelativeResize="0"/>
          <p:nvPr/>
        </p:nvPicPr>
        <p:blipFill>
          <a:blip r:embed="rId3">
            <a:alphaModFix/>
          </a:blip>
          <a:stretch>
            <a:fillRect/>
          </a:stretch>
        </p:blipFill>
        <p:spPr>
          <a:xfrm>
            <a:off x="152400" y="152400"/>
            <a:ext cx="7562850" cy="3219450"/>
          </a:xfrm>
          <a:prstGeom prst="rect">
            <a:avLst/>
          </a:prstGeom>
          <a:noFill/>
          <a:ln>
            <a:noFill/>
          </a:ln>
        </p:spPr>
      </p:pic>
      <p:sp>
        <p:nvSpPr>
          <p:cNvPr id="136" name="Google Shape;136;p28"/>
          <p:cNvSpPr txBox="1"/>
          <p:nvPr/>
        </p:nvSpPr>
        <p:spPr>
          <a:xfrm>
            <a:off x="813750" y="3623500"/>
            <a:ext cx="6241200" cy="14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from the semantics of the UPSELL relationship defined in the ontology, you can further reason that an iPhone 12 Pro should be recommended to customers looking at an iPhone 12</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1182250" y="514350"/>
            <a:ext cx="7032000" cy="10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Organizing Principles: Standards Versus Create Your Own</a:t>
            </a:r>
            <a:endParaRPr b="1" sz="1800">
              <a:solidFill>
                <a:srgbClr val="FF0000"/>
              </a:solidFill>
            </a:endParaRPr>
          </a:p>
        </p:txBody>
      </p:sp>
      <p:sp>
        <p:nvSpPr>
          <p:cNvPr id="142" name="Google Shape;142;p29"/>
          <p:cNvSpPr txBox="1"/>
          <p:nvPr/>
        </p:nvSpPr>
        <p:spPr>
          <a:xfrm>
            <a:off x="821425" y="1589100"/>
            <a:ext cx="6602100" cy="215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2"/>
                </a:solidFill>
              </a:rPr>
              <a:t>There are several widely used ontologies that serve particular domains.</a:t>
            </a:r>
            <a:endParaRPr sz="1800">
              <a:solidFill>
                <a:schemeClr val="dk2"/>
              </a:solidFill>
            </a:endParaRPr>
          </a:p>
          <a:p>
            <a:pPr indent="0" lvl="0" marL="0" rtl="0" algn="l">
              <a:lnSpc>
                <a:spcPct val="150000"/>
              </a:lnSpc>
              <a:spcBef>
                <a:spcPts val="0"/>
              </a:spcBef>
              <a:spcAft>
                <a:spcPts val="0"/>
              </a:spcAft>
              <a:buNone/>
            </a:pPr>
            <a:r>
              <a:rPr lang="en" sz="1800">
                <a:solidFill>
                  <a:schemeClr val="dk2"/>
                </a:solidFill>
              </a:rPr>
              <a:t> Financial Industry Business Ontology (FIBO) for finance and business.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nvSpPr>
        <p:spPr>
          <a:xfrm>
            <a:off x="2034375" y="414550"/>
            <a:ext cx="53586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Creating Your Own Organizing Principle</a:t>
            </a:r>
            <a:endParaRPr b="1" sz="1800">
              <a:solidFill>
                <a:srgbClr val="FF0000"/>
              </a:solidFill>
            </a:endParaRPr>
          </a:p>
        </p:txBody>
      </p:sp>
      <p:sp>
        <p:nvSpPr>
          <p:cNvPr id="148" name="Google Shape;148;p30"/>
          <p:cNvSpPr txBox="1"/>
          <p:nvPr/>
        </p:nvSpPr>
        <p:spPr>
          <a:xfrm>
            <a:off x="629500" y="928900"/>
            <a:ext cx="8130000" cy="410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If you are faced with the task of creating an organizing principle, there are a few approaches from which to choose.</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Another way is to formally define the organizing principle using one of the standard</a:t>
            </a:r>
            <a:endParaRPr sz="16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languages available. The most widely used standard languages are RDF Schema and Web Ontology Language (called OWL) for ontologies and Simple Knowledge Organization System (SKOS) for taxonomical classification schemes. Each of these languages allows for different expressivity levels: from the basic definition of categories and relationships to taxonomies and more sophisticated constructs like complex classes</a:t>
            </a:r>
            <a:endParaRPr sz="1600">
              <a:solidFill>
                <a:schemeClr val="dk2"/>
              </a:solidFill>
            </a:endParaRPr>
          </a:p>
          <a:p>
            <a:pPr indent="0" lvl="0" marL="0" rtl="0" algn="l">
              <a:lnSpc>
                <a:spcPct val="150000"/>
              </a:lnSpc>
              <a:spcBef>
                <a:spcPts val="0"/>
              </a:spcBef>
              <a:spcAft>
                <a:spcPts val="0"/>
              </a:spcAft>
              <a:buNone/>
            </a:pPr>
            <a:r>
              <a:t/>
            </a:r>
            <a:endParaRPr sz="16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1842900" y="445250"/>
            <a:ext cx="5458200" cy="12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0000"/>
                </a:solidFill>
              </a:rPr>
              <a:t>RDF</a:t>
            </a:r>
            <a:endParaRPr b="1" sz="2400">
              <a:solidFill>
                <a:srgbClr val="FF0000"/>
              </a:solidFill>
            </a:endParaRPr>
          </a:p>
        </p:txBody>
      </p:sp>
      <p:sp>
        <p:nvSpPr>
          <p:cNvPr id="154" name="Google Shape;154;p31"/>
          <p:cNvSpPr txBox="1"/>
          <p:nvPr/>
        </p:nvSpPr>
        <p:spPr>
          <a:xfrm>
            <a:off x="1136175" y="1443250"/>
            <a:ext cx="7039800" cy="237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2"/>
                </a:solidFill>
              </a:rPr>
              <a:t>Resource Description Framework (RDF) is a model for data exchange, not a guide to query. It describes how data is serialized as triples of subject, predicate, and object (roughly equivalent to start node, relationship, and end node)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title="Screenshot from 2025-09-07 07-51-50.png"/>
          <p:cNvPicPr preferRelativeResize="0"/>
          <p:nvPr/>
        </p:nvPicPr>
        <p:blipFill>
          <a:blip r:embed="rId3">
            <a:alphaModFix/>
          </a:blip>
          <a:stretch>
            <a:fillRect/>
          </a:stretch>
        </p:blipFill>
        <p:spPr>
          <a:xfrm>
            <a:off x="0" y="605350"/>
            <a:ext cx="9143999" cy="33822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22825" y="-100"/>
            <a:ext cx="8529300" cy="514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It consists of the following elements:</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b="1" lang="en" sz="1500">
                <a:solidFill>
                  <a:schemeClr val="dk2"/>
                </a:solidFill>
              </a:rPr>
              <a:t>Nodes</a:t>
            </a:r>
            <a:r>
              <a:rPr lang="en" sz="1500">
                <a:solidFill>
                  <a:schemeClr val="dk2"/>
                </a:solidFill>
              </a:rPr>
              <a:t> representing entities in the domain</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Nodes can contain zero or more </a:t>
            </a:r>
            <a:r>
              <a:rPr b="1" lang="en" sz="1500">
                <a:solidFill>
                  <a:schemeClr val="dk2"/>
                </a:solidFill>
              </a:rPr>
              <a:t>properties</a:t>
            </a:r>
            <a:r>
              <a:rPr lang="en" sz="1500">
                <a:solidFill>
                  <a:schemeClr val="dk2"/>
                </a:solidFill>
              </a:rPr>
              <a:t>, which are key-value pairs represent‐</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ing entity data such as price or date of birth.</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Nodes can have zero or more </a:t>
            </a:r>
            <a:r>
              <a:rPr b="1" lang="en" sz="1500">
                <a:solidFill>
                  <a:schemeClr val="dk2"/>
                </a:solidFill>
              </a:rPr>
              <a:t>labels</a:t>
            </a:r>
            <a:r>
              <a:rPr lang="en" sz="1500">
                <a:solidFill>
                  <a:schemeClr val="dk2"/>
                </a:solidFill>
              </a:rPr>
              <a:t>, which declare the node’s purpose in the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graph, such as representing a Customer or a Product.</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b="1" lang="en" sz="1500">
                <a:solidFill>
                  <a:schemeClr val="dk2"/>
                </a:solidFill>
              </a:rPr>
              <a:t>Relationships</a:t>
            </a:r>
            <a:r>
              <a:rPr lang="en" sz="1500">
                <a:solidFill>
                  <a:schemeClr val="dk2"/>
                </a:solidFill>
              </a:rPr>
              <a:t> representing how entities interrelate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Relationships have a </a:t>
            </a:r>
            <a:r>
              <a:rPr b="1" lang="en" sz="1500">
                <a:solidFill>
                  <a:schemeClr val="dk2"/>
                </a:solidFill>
              </a:rPr>
              <a:t>type</a:t>
            </a:r>
            <a:r>
              <a:rPr lang="en" sz="1500">
                <a:solidFill>
                  <a:schemeClr val="dk2"/>
                </a:solidFill>
              </a:rPr>
              <a:t>, such as BOUGHT, FOLLOWS, or LIKES.</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Relationships have a </a:t>
            </a:r>
            <a:r>
              <a:rPr b="1" lang="en" sz="1500">
                <a:solidFill>
                  <a:schemeClr val="dk2"/>
                </a:solidFill>
              </a:rPr>
              <a:t>direction</a:t>
            </a:r>
            <a:r>
              <a:rPr lang="en" sz="1500">
                <a:solidFill>
                  <a:schemeClr val="dk2"/>
                </a:solidFill>
              </a:rPr>
              <a:t>, going from one node to another (or back to the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same node).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Relationships can contain zero or more </a:t>
            </a:r>
            <a:r>
              <a:rPr b="1" lang="en" sz="1500">
                <a:solidFill>
                  <a:schemeClr val="dk2"/>
                </a:solidFill>
              </a:rPr>
              <a:t>properties</a:t>
            </a:r>
            <a:r>
              <a:rPr lang="en" sz="1500">
                <a:solidFill>
                  <a:schemeClr val="dk2"/>
                </a:solidFill>
              </a:rPr>
              <a:t>, which are key-value pairs</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representing some characteristic of the link, such as a timestamp or distance.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 Relationships never dangle—there are always a start node and an end node</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(which can be the same node)</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667875" y="468300"/>
            <a:ext cx="7469700" cy="396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2"/>
                </a:solidFill>
              </a:rPr>
              <a:t>The property graph model does not enforce any </a:t>
            </a:r>
            <a:r>
              <a:rPr b="1" lang="en" sz="1600">
                <a:solidFill>
                  <a:schemeClr val="dk2"/>
                </a:solidFill>
              </a:rPr>
              <a:t>schemas</a:t>
            </a:r>
            <a:r>
              <a:rPr lang="en" sz="1600">
                <a:solidFill>
                  <a:schemeClr val="dk2"/>
                </a:solidFill>
              </a:rPr>
              <a:t> based on labels or relationship types.</a:t>
            </a:r>
            <a:endParaRPr sz="1600">
              <a:solidFill>
                <a:schemeClr val="dk2"/>
              </a:solidFill>
            </a:endParaRPr>
          </a:p>
          <a:p>
            <a:pPr indent="0" lvl="0" marL="0" rtl="0" algn="l">
              <a:lnSpc>
                <a:spcPct val="150000"/>
              </a:lnSpc>
              <a:spcBef>
                <a:spcPts val="0"/>
              </a:spcBef>
              <a:spcAft>
                <a:spcPts val="0"/>
              </a:spcAft>
              <a:buNone/>
            </a:pPr>
            <a:r>
              <a:rPr lang="en" sz="1500">
                <a:solidFill>
                  <a:schemeClr val="dk2"/>
                </a:solidFill>
              </a:rPr>
              <a:t>you can apply </a:t>
            </a:r>
            <a:r>
              <a:rPr b="1" lang="en" sz="1500">
                <a:solidFill>
                  <a:schemeClr val="dk2"/>
                </a:solidFill>
              </a:rPr>
              <a:t>constraints</a:t>
            </a:r>
            <a:r>
              <a:rPr lang="en" sz="1500">
                <a:solidFill>
                  <a:schemeClr val="dk2"/>
                </a:solidFill>
              </a:rPr>
              <a:t> to the label to ensure those properties exist, are unique, and so on. You can view this not as schema or schemaless, but schema-ish.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In the property graph model, there are no limits on the number of nodes or the</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number or type of relationships that interconnect them. Some nodes are densely</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connected while others are sparsely connected. All that matters is that the model</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matches the problem domain.</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building even </a:t>
            </a:r>
            <a:r>
              <a:rPr b="1" lang="en" sz="1500">
                <a:solidFill>
                  <a:schemeClr val="dk2"/>
                </a:solidFill>
              </a:rPr>
              <a:t>very large</a:t>
            </a:r>
            <a:r>
              <a:rPr lang="en" sz="1500">
                <a:solidFill>
                  <a:schemeClr val="dk2"/>
                </a:solidFill>
              </a:rPr>
              <a:t> knowledge graphs is achievable.</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2095775" y="499000"/>
            <a:ext cx="45369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FF0000"/>
                </a:solidFill>
              </a:rPr>
              <a:t>Knowledge Graphs</a:t>
            </a:r>
            <a:endParaRPr b="1" sz="2100">
              <a:solidFill>
                <a:srgbClr val="FF0000"/>
              </a:solidFill>
            </a:endParaRPr>
          </a:p>
        </p:txBody>
      </p:sp>
      <p:sp>
        <p:nvSpPr>
          <p:cNvPr id="76" name="Google Shape;76;p17"/>
          <p:cNvSpPr txBox="1"/>
          <p:nvPr/>
        </p:nvSpPr>
        <p:spPr>
          <a:xfrm>
            <a:off x="1473950" y="1642850"/>
            <a:ext cx="7162500" cy="20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Knowledge graphs are a specific type of graph with an emphasis on contextual understanding.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knowledge graphs must have an </a:t>
            </a:r>
            <a:r>
              <a:rPr b="1" lang="en" sz="1800">
                <a:solidFill>
                  <a:schemeClr val="dk2"/>
                </a:solidFill>
              </a:rPr>
              <a:t>organizing principle</a:t>
            </a:r>
            <a:r>
              <a:rPr lang="en" sz="1800">
                <a:solidFill>
                  <a:schemeClr val="dk2"/>
                </a:solidFill>
              </a:rPr>
              <a:t> so that a user (or a computer system) can reason about the underlying data.</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2479625" y="522025"/>
            <a:ext cx="3992100" cy="7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FF0000"/>
                </a:solidFill>
              </a:rPr>
              <a:t>organizing principle</a:t>
            </a:r>
            <a:endParaRPr sz="2200">
              <a:solidFill>
                <a:srgbClr val="FF0000"/>
              </a:solidFill>
            </a:endParaRPr>
          </a:p>
        </p:txBody>
      </p:sp>
      <p:sp>
        <p:nvSpPr>
          <p:cNvPr id="82" name="Google Shape;82;p18"/>
          <p:cNvSpPr txBox="1"/>
          <p:nvPr/>
        </p:nvSpPr>
        <p:spPr>
          <a:xfrm>
            <a:off x="875175" y="1642850"/>
            <a:ext cx="7446600" cy="231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2"/>
                </a:solidFill>
              </a:rPr>
              <a:t>The organizing principle provides an additional layer of structure that adds context to support knowledge discovery. The organizing principle makes the data itself smarter.</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744650" y="299400"/>
            <a:ext cx="7369800" cy="391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what transforms a graph into a knowledge graph is the application of an organizing principle that helps people and software to understand it. Historically, this has loftily been called </a:t>
            </a:r>
            <a:r>
              <a:rPr b="1" lang="en" sz="1800">
                <a:solidFill>
                  <a:schemeClr val="dk2"/>
                </a:solidFill>
              </a:rPr>
              <a:t>semantics</a:t>
            </a:r>
            <a:r>
              <a:rPr lang="en" sz="1800">
                <a:solidFill>
                  <a:schemeClr val="dk2"/>
                </a:solidFill>
              </a:rPr>
              <a:t>, but you can think of it as making the data smarter.</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Rather than having to repeatedly encode smart behavior into applications, it is encoded once, directly into the data. Smarter data enables knowledge reuse and reduces duplication and discrepancies.</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organizing principle makes a graph self-describing (to a certain extent)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866350" y="0"/>
            <a:ext cx="706848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552750" y="161225"/>
            <a:ext cx="7546500" cy="458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A property graph gives human and software agents a set of essential clues about the information it contains: node labels, relationship types and direction, and the types and names of property data stored on them. It is even possible to get a formal</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description of the shape of the graph (its schema) via introspection. Effectively, this</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organizing principle makes a graph self-describing (to a certain extent) and is a clear</a:t>
            </a:r>
            <a:endParaRPr sz="18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800">
                <a:solidFill>
                  <a:schemeClr val="dk2"/>
                </a:solidFill>
              </a:rPr>
              <a:t>first step toward making data smarter.</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