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11.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46.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30.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37.xml.rels" ContentType="application/vnd.openxmlformats-package.relationships+xml"/>
  <Override PartName="/ppt/slides/_rels/slide29.xml.rels" ContentType="application/vnd.openxmlformats-package.relationships+xml"/>
  <Override PartName="/ppt/slides/_rels/slide31.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slide38.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59" r:id="rId7"/>
    <p:sldMasterId id="2147483661" r:id="rId8"/>
    <p:sldMasterId id="2147483663" r:id="rId9"/>
    <p:sldMasterId id="2147483665" r:id="rId10"/>
    <p:sldMasterId id="2147483667" r:id="rId11"/>
    <p:sldMasterId id="2147483669"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slide" Target="slides/slide37.xml"/><Relationship Id="rId50" Type="http://schemas.openxmlformats.org/officeDocument/2006/relationships/slide" Target="slides/slide38.xml"/><Relationship Id="rId51" Type="http://schemas.openxmlformats.org/officeDocument/2006/relationships/slide" Target="slides/slide39.xml"/><Relationship Id="rId52" Type="http://schemas.openxmlformats.org/officeDocument/2006/relationships/slide" Target="slides/slide40.xml"/><Relationship Id="rId53" Type="http://schemas.openxmlformats.org/officeDocument/2006/relationships/slide" Target="slides/slide41.xml"/><Relationship Id="rId54" Type="http://schemas.openxmlformats.org/officeDocument/2006/relationships/slide" Target="slides/slide42.xml"/><Relationship Id="rId55" Type="http://schemas.openxmlformats.org/officeDocument/2006/relationships/slide" Target="slides/slide43.xml"/><Relationship Id="rId56" Type="http://schemas.openxmlformats.org/officeDocument/2006/relationships/slide" Target="slides/slide44.xml"/><Relationship Id="rId57" Type="http://schemas.openxmlformats.org/officeDocument/2006/relationships/slide" Target="slides/slide45.xml"/><Relationship Id="rId58" Type="http://schemas.openxmlformats.org/officeDocument/2006/relationships/slide" Target="slides/slide46.xml"/><Relationship Id="rId5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4"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1"/>
          </p:nvPr>
        </p:nvSpPr>
        <p:spPr/>
        <p:txBody>
          <a:bodyPr/>
          <a:p>
            <a:fld id="{CEC192FB-88A1-4F23-A412-6E3F53F4E002}"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p>
            <a:fld id="{139BE0E1-C80D-4725-A8AA-D65A4A11CCAD}"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p>
            <a:fld id="{D67EA2F7-53A6-49B3-ABCD-5A856728FD8B}"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p>
            <a:fld id="{F77D3223-43C6-4FEF-AFBD-808E2B9C0232}"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6"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sldNum" idx="1"/>
          </p:nvPr>
        </p:nvSpPr>
        <p:spPr/>
        <p:txBody>
          <a:bodyPr/>
          <a:p>
            <a:fld id="{B7A3D71A-B420-460E-B566-11B49A2F23C3}"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89A5B393-AAB1-4AF7-88AD-F4BF160E4C8C}"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p>
            <a:fld id="{5AB29F91-4540-4DC1-A562-A802EB994AB5}"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62444FCC-0397-4D04-B62A-9E7D96FC08CD}"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1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4" name="PlaceHolder 3"/>
          <p:cNvSpPr>
            <a:spLocks noGrp="1"/>
          </p:cNvSpPr>
          <p:nvPr>
            <p:ph type="sldNum" idx="5"/>
          </p:nvPr>
        </p:nvSpPr>
        <p:spPr/>
        <p:txBody>
          <a:bodyPr/>
          <a:p>
            <a:fld id="{02460606-5AF5-4249-94BE-40D2AC68BD70}"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23"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24"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
        <p:nvSpPr>
          <p:cNvPr id="5" name="PlaceHolder 4"/>
          <p:cNvSpPr>
            <a:spLocks noGrp="1"/>
          </p:cNvSpPr>
          <p:nvPr>
            <p:ph type="sldNum" idx="6"/>
          </p:nvPr>
        </p:nvSpPr>
        <p:spPr/>
        <p:txBody>
          <a:bodyPr/>
          <a:p>
            <a:fld id="{98518BF1-5028-42AA-855F-89FAC0CAB76B}"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3" name="PlaceHolder 2"/>
          <p:cNvSpPr>
            <a:spLocks noGrp="1"/>
          </p:cNvSpPr>
          <p:nvPr>
            <p:ph type="sldNum" idx="7"/>
          </p:nvPr>
        </p:nvSpPr>
        <p:spPr/>
        <p:txBody>
          <a:bodyPr/>
          <a:p>
            <a:fld id="{E4AB3BD9-18BB-473B-8325-1D1AE200AC1E}"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p>
            <a:fld id="{E13F4780-BD23-4285-918F-39AE930EA75D}"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1.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7.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8.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rmAutofit/>
          </a:bodyPr>
          <a:p>
            <a:pPr indent="0">
              <a:buNone/>
            </a:pPr>
            <a:r>
              <a:rPr b="0" lang="en-US" sz="5200" spc="-1" strike="noStrike">
                <a:solidFill>
                  <a:srgbClr val="000000"/>
                </a:solidFill>
                <a:latin typeface="Arial"/>
              </a:rPr>
              <a:t>Click to edit the title text format</a:t>
            </a:r>
            <a:endParaRPr b="0" lang="en-US" sz="5200" spc="-1" strike="noStrike">
              <a:solidFill>
                <a:srgbClr val="000000"/>
              </a:solidFill>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0D36AB8-9808-4AC5-9E83-75BEFD204DF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3" name="Google Shape;36;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pc="-1" strike="noStrike">
              <a:solidFill>
                <a:srgbClr val="000000"/>
              </a:solidFill>
              <a:latin typeface="Arial"/>
            </a:endParaRPr>
          </a:p>
        </p:txBody>
      </p:sp>
      <p:sp>
        <p:nvSpPr>
          <p:cNvPr id="34"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rmAutofit/>
          </a:bodyPr>
          <a:p>
            <a:pPr indent="0">
              <a:buNone/>
            </a:pPr>
            <a:r>
              <a:rPr b="0" lang="en-US" sz="4200" spc="-1" strike="noStrike">
                <a:solidFill>
                  <a:srgbClr val="000000"/>
                </a:solidFill>
                <a:latin typeface="Arial"/>
              </a:rPr>
              <a:t>Click to edit the title text format</a:t>
            </a:r>
            <a:endParaRPr b="0" lang="en-US" sz="4200" spc="-1" strike="noStrike">
              <a:solidFill>
                <a:srgbClr val="000000"/>
              </a:solidFill>
              <a:latin typeface="Arial"/>
            </a:endParaRPr>
          </a:p>
        </p:txBody>
      </p:sp>
      <p:sp>
        <p:nvSpPr>
          <p:cNvPr id="35"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rmAutofit fontScale="87222" lnSpcReduction="1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6"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0D992D45-6BA5-470C-8F6C-C4F4D73ADDA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8"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7"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rmAutofit fontScale="1111"/>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38"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7741A2BF-6B16-4D57-B068-9142130AC5A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70"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rmAutofit fontScale="98341"/>
          </a:bodyPr>
          <a:p>
            <a:pPr indent="0" algn="ctr">
              <a:lnSpc>
                <a:spcPct val="100000"/>
              </a:lnSpc>
              <a:buNone/>
            </a:pPr>
            <a:r>
              <a:rPr b="0" lang="en-US" sz="12000" spc="-1" strike="noStrike">
                <a:solidFill>
                  <a:schemeClr val="dk1"/>
                </a:solidFill>
                <a:latin typeface="Arial"/>
                <a:ea typeface="Arial"/>
              </a:rPr>
              <a:t>xx%</a:t>
            </a:r>
            <a:endParaRPr b="0" lang="en-US" sz="12000" spc="-1" strike="noStrike">
              <a:solidFill>
                <a:srgbClr val="000000"/>
              </a:solidFill>
              <a:latin typeface="Arial"/>
            </a:endParaRPr>
          </a:p>
        </p:txBody>
      </p:sp>
      <p:sp>
        <p:nvSpPr>
          <p:cNvPr id="8"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rmAutofit fontScale="50000" lnSpcReduction="20000"/>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9"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D56CB2E2-78FD-4FD7-BC15-9B68F698C53C}"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2"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663BA69E-C6A7-4EA7-A643-56C3F216ED1E}"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4"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rmAutofit/>
          </a:bodyPr>
          <a:p>
            <a:pPr indent="0">
              <a:buNone/>
            </a:pPr>
            <a:r>
              <a:rPr b="0" lang="en-US" sz="3600" spc="-1" strike="noStrike">
                <a:solidFill>
                  <a:srgbClr val="000000"/>
                </a:solidFill>
                <a:latin typeface="Arial"/>
              </a:rPr>
              <a:t>Click to edit the title text format</a:t>
            </a:r>
            <a:endParaRPr b="0" lang="en-US" sz="3600" spc="-1" strike="noStrike">
              <a:solidFill>
                <a:srgbClr val="000000"/>
              </a:solidFill>
              <a:latin typeface="Arial"/>
            </a:endParaRPr>
          </a:p>
        </p:txBody>
      </p:sp>
      <p:sp>
        <p:nvSpPr>
          <p:cNvPr id="12"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5982CAE-1C94-4B56-B928-7448710B75E9}"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4" name="PlaceHolder 2"/>
          <p:cNvSpPr>
            <a:spLocks noGrp="1"/>
          </p:cNvSpPr>
          <p:nvPr>
            <p:ph type="body"/>
          </p:nvPr>
        </p:nvSpPr>
        <p:spPr>
          <a:xfrm>
            <a:off x="311760" y="1152360"/>
            <a:ext cx="852012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5" name="PlaceHolder 3"/>
          <p:cNvSpPr>
            <a:spLocks noGrp="1"/>
          </p:cNvSpPr>
          <p:nvPr>
            <p:ph type="sldNum" idx="5"/>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4BCB7E84-C948-44E6-A10E-2B1B2297077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8"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19"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0"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rmAutofit/>
          </a:bodyPr>
          <a:p>
            <a:pPr marL="432000" indent="-324000">
              <a:spcBef>
                <a:spcPts val="1417"/>
              </a:spcBef>
              <a:buClr>
                <a:srgbClr val="000000"/>
              </a:buClr>
              <a:buSzPct val="45000"/>
              <a:buFont typeface="Wingdings" charset="2"/>
              <a:buChar char=""/>
            </a:pPr>
            <a:r>
              <a:rPr b="0" lang="en-US" sz="1400" spc="-1" strike="noStrike">
                <a:solidFill>
                  <a:srgbClr val="000000"/>
                </a:solidFill>
                <a:latin typeface="Arial"/>
              </a:rPr>
              <a:t>Click to edit the outline text format</a:t>
            </a:r>
            <a:endParaRPr b="0" lang="en-US"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400" spc="-1" strike="noStrike">
                <a:solidFill>
                  <a:srgbClr val="000000"/>
                </a:solidFill>
                <a:latin typeface="Arial"/>
              </a:rPr>
              <a:t>Second Outline Level</a:t>
            </a:r>
            <a:endParaRPr b="0" lang="en-US"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400" spc="-1" strike="noStrike">
                <a:solidFill>
                  <a:srgbClr val="000000"/>
                </a:solidFill>
                <a:latin typeface="Arial"/>
              </a:rPr>
              <a:t>Third Outline Level</a:t>
            </a:r>
            <a:endParaRPr b="0" lang="en-US"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400" spc="-1" strike="noStrike">
                <a:solidFill>
                  <a:srgbClr val="000000"/>
                </a:solidFill>
                <a:latin typeface="Arial"/>
              </a:rPr>
              <a:t>Fourth Outline Level</a:t>
            </a:r>
            <a:endParaRPr b="0" lang="en-US"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400" spc="-1" strike="noStrike">
                <a:solidFill>
                  <a:srgbClr val="000000"/>
                </a:solidFill>
                <a:latin typeface="Arial"/>
              </a:rPr>
              <a:t>Fifth Outline Level</a:t>
            </a:r>
            <a:endParaRPr b="0" lang="en-US"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400" spc="-1" strike="noStrike">
                <a:solidFill>
                  <a:srgbClr val="000000"/>
                </a:solidFill>
                <a:latin typeface="Arial"/>
              </a:rPr>
              <a:t>Sixth Outline Level</a:t>
            </a:r>
            <a:endParaRPr b="0" lang="en-US"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400" spc="-1" strike="noStrike">
                <a:solidFill>
                  <a:srgbClr val="000000"/>
                </a:solidFill>
                <a:latin typeface="Arial"/>
              </a:rPr>
              <a:t>Seventh Outline Level</a:t>
            </a:r>
            <a:endParaRPr b="0" lang="en-US" sz="1400" spc="-1" strike="noStrike">
              <a:solidFill>
                <a:srgbClr val="000000"/>
              </a:solidFill>
              <a:latin typeface="Arial"/>
            </a:endParaRPr>
          </a:p>
        </p:txBody>
      </p:sp>
      <p:sp>
        <p:nvSpPr>
          <p:cNvPr id="21"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EC780ED0-BAB1-4469-8613-A5CD1F57365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0"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rmAutofit fontScale="93550"/>
          </a:bodyPr>
          <a:p>
            <a:pPr indent="0">
              <a:buNone/>
            </a:pPr>
            <a:r>
              <a:rPr b="0" lang="en-US" sz="2800" spc="-1" strike="noStrike">
                <a:solidFill>
                  <a:srgbClr val="000000"/>
                </a:solidFill>
                <a:latin typeface="Arial"/>
              </a:rPr>
              <a:t>Click to edit the title text format</a:t>
            </a:r>
            <a:endParaRPr b="0" lang="en-US" sz="2800" spc="-1" strike="noStrike">
              <a:solidFill>
                <a:srgbClr val="000000"/>
              </a:solidFill>
              <a:latin typeface="Arial"/>
            </a:endParaRPr>
          </a:p>
        </p:txBody>
      </p:sp>
      <p:sp>
        <p:nvSpPr>
          <p:cNvPr id="26"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56ADB67A-15E6-41C9-9622-E85AEBEB1FCA}"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rmAutofit fontScale="81218"/>
          </a:bodyPr>
          <a:p>
            <a:pPr indent="0">
              <a:buNone/>
            </a:pPr>
            <a:r>
              <a:rPr b="0" lang="en-US" sz="2400" spc="-1" strike="noStrike">
                <a:solidFill>
                  <a:srgbClr val="000000"/>
                </a:solidFill>
                <a:latin typeface="Arial"/>
              </a:rPr>
              <a:t>Click to edit the title text format</a:t>
            </a:r>
            <a:endParaRPr b="0" lang="en-US" sz="2400" spc="-1" strike="noStrike">
              <a:solidFill>
                <a:srgbClr val="000000"/>
              </a:solidFill>
              <a:latin typeface="Arial"/>
            </a:endParaRPr>
          </a:p>
        </p:txBody>
      </p:sp>
      <p:sp>
        <p:nvSpPr>
          <p:cNvPr id="29"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rmAutofit fontScale="35861"/>
          </a:bodyPr>
          <a:p>
            <a:pPr marL="432000" indent="-324000">
              <a:spcBef>
                <a:spcPts val="1417"/>
              </a:spcBef>
              <a:buClr>
                <a:srgbClr val="000000"/>
              </a:buClr>
              <a:buSzPct val="45000"/>
              <a:buFont typeface="Wingdings" charset="2"/>
              <a:buChar char=""/>
            </a:pPr>
            <a:r>
              <a:rPr b="0" lang="en-US" sz="1200" spc="-1" strike="noStrike">
                <a:solidFill>
                  <a:srgbClr val="000000"/>
                </a:solidFill>
                <a:latin typeface="Arial"/>
              </a:rPr>
              <a:t>Click to edit the outline text format</a:t>
            </a:r>
            <a:endParaRPr b="0" lang="en-US" sz="1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200" spc="-1" strike="noStrike">
                <a:solidFill>
                  <a:srgbClr val="000000"/>
                </a:solidFill>
                <a:latin typeface="Arial"/>
              </a:rPr>
              <a:t>Second Outline Level</a:t>
            </a:r>
            <a:endParaRPr b="0" lang="en-US" sz="1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200" spc="-1" strike="noStrike">
                <a:solidFill>
                  <a:srgbClr val="000000"/>
                </a:solidFill>
                <a:latin typeface="Arial"/>
              </a:rPr>
              <a:t>Third Outline Level</a:t>
            </a:r>
            <a:endParaRPr b="0" lang="en-US" sz="1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200" spc="-1" strike="noStrike">
                <a:solidFill>
                  <a:srgbClr val="000000"/>
                </a:solidFill>
                <a:latin typeface="Arial"/>
              </a:rPr>
              <a:t>Fourth Outline Level</a:t>
            </a:r>
            <a:endParaRPr b="0" lang="en-US" sz="1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200" spc="-1" strike="noStrike">
                <a:solidFill>
                  <a:srgbClr val="000000"/>
                </a:solidFill>
                <a:latin typeface="Arial"/>
              </a:rPr>
              <a:t>Fifth Outline Level</a:t>
            </a:r>
            <a:endParaRPr b="0" lang="en-US" sz="1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200" spc="-1" strike="noStrike">
                <a:solidFill>
                  <a:srgbClr val="000000"/>
                </a:solidFill>
                <a:latin typeface="Arial"/>
              </a:rPr>
              <a:t>Sixth Outline Level</a:t>
            </a:r>
            <a:endParaRPr b="0" lang="en-US" sz="1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200" spc="-1" strike="noStrike">
                <a:solidFill>
                  <a:srgbClr val="000000"/>
                </a:solidFill>
                <a:latin typeface="Arial"/>
              </a:rPr>
              <a:t>Seventh Outline Level</a:t>
            </a:r>
            <a:endParaRPr b="0" lang="en-US" sz="1200" spc="-1" strike="noStrike">
              <a:solidFill>
                <a:srgbClr val="000000"/>
              </a:solidFill>
              <a:latin typeface="Arial"/>
            </a:endParaRPr>
          </a:p>
        </p:txBody>
      </p:sp>
      <p:sp>
        <p:nvSpPr>
          <p:cNvPr id="30"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AC2FB13C-B961-4625-BAA1-2E67D7E5A640}"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4"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rmAutofit/>
          </a:bodyPr>
          <a:p>
            <a:pPr indent="0">
              <a:buNone/>
            </a:pPr>
            <a:r>
              <a:rPr b="0" lang="en-US" sz="4800" spc="-1" strike="noStrike">
                <a:solidFill>
                  <a:srgbClr val="000000"/>
                </a:solidFill>
                <a:latin typeface="Arial"/>
              </a:rPr>
              <a:t>Click to edit the title text format</a:t>
            </a:r>
            <a:endParaRPr b="0" lang="en-US" sz="4800" spc="-1" strike="noStrike">
              <a:solidFill>
                <a:srgbClr val="000000"/>
              </a:solidFill>
              <a:latin typeface="Arial"/>
            </a:endParaRPr>
          </a:p>
        </p:txBody>
      </p:sp>
      <p:sp>
        <p:nvSpPr>
          <p:cNvPr id="32"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rmAutofit/>
          </a:bodyPr>
          <a:lstStyle>
            <a:lvl1pPr indent="0" algn="r">
              <a:lnSpc>
                <a:spcPct val="100000"/>
              </a:lnSpc>
              <a:buNone/>
              <a:tabLst>
                <a:tab algn="l" pos="0"/>
              </a:tabLst>
              <a:defRPr b="0" lang="en" sz="1000" spc="-1" strike="noStrike">
                <a:solidFill>
                  <a:schemeClr val="dk2"/>
                </a:solidFill>
                <a:latin typeface="Arial"/>
                <a:ea typeface="Arial"/>
              </a:defRPr>
            </a:lvl1pPr>
          </a:lstStyle>
          <a:p>
            <a:pPr indent="0" algn="r">
              <a:lnSpc>
                <a:spcPct val="100000"/>
              </a:lnSpc>
              <a:buNone/>
              <a:tabLst>
                <a:tab algn="l" pos="0"/>
              </a:tabLst>
            </a:pPr>
            <a:fld id="{88F2C4E8-31ED-46F7-B6E8-A14D234C7216}" type="slidenum">
              <a:rPr b="0" lang="en" sz="1000" spc="-1" strike="noStrike">
                <a:solidFill>
                  <a:schemeClr val="dk2"/>
                </a:solidFill>
                <a:latin typeface="Arial"/>
                <a:ea typeface="Arial"/>
              </a:rPr>
              <a:t>&lt;number&gt;</a:t>
            </a:fld>
            <a:endParaRPr b="0" lang="en-US" sz="10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6"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Google Shape;54;p13"/>
          <p:cNvSpPr/>
          <p:nvPr/>
        </p:nvSpPr>
        <p:spPr>
          <a:xfrm>
            <a:off x="2149560" y="330120"/>
            <a:ext cx="4229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Property Graph Model</a:t>
            </a:r>
            <a:endParaRPr b="0" lang="en-US" sz="2300" spc="-1" strike="noStrike">
              <a:solidFill>
                <a:srgbClr val="000000"/>
              </a:solidFill>
              <a:latin typeface="Arial"/>
            </a:endParaRPr>
          </a:p>
        </p:txBody>
      </p:sp>
      <p:sp>
        <p:nvSpPr>
          <p:cNvPr id="40" name="Google Shape;55;p13"/>
          <p:cNvSpPr/>
          <p:nvPr/>
        </p:nvSpPr>
        <p:spPr>
          <a:xfrm>
            <a:off x="491400" y="1235880"/>
            <a:ext cx="795312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The property graph model is the most popular model for modern graph databases.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Correspondingly, it’s a common basis for creating knowledge graphs.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Google Shape;97;p21"/>
          <p:cNvSpPr/>
          <p:nvPr/>
        </p:nvSpPr>
        <p:spPr>
          <a:xfrm>
            <a:off x="552600" y="161280"/>
            <a:ext cx="7546320" cy="458280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A property graph gives human and software agents a set of essential clues about the information it contains: node labels, relationship types and direction, and the types and names of property data stored on them. It is even possible to get a formal</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description of the shape of the graph (its schema) via introspection. Effectively, this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organizing principle makes a graph self-describing (to a certain extent) and is a clear</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first step toward making data smarter.</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Google Shape;102;p22"/>
          <p:cNvSpPr/>
          <p:nvPr/>
        </p:nvSpPr>
        <p:spPr>
          <a:xfrm>
            <a:off x="913680" y="875160"/>
            <a:ext cx="7476840" cy="367668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you saw that the connection between customers and the</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products they’ve bought is explicit in the graph in the form of a relationship. Creating categories of nodes using labels is also clearly useful, but </a:t>
            </a:r>
            <a:r>
              <a:rPr b="1" lang="en" sz="1800" spc="-1" strike="noStrike">
                <a:solidFill>
                  <a:schemeClr val="dk2"/>
                </a:solidFill>
                <a:latin typeface="Arial"/>
                <a:ea typeface="Arial"/>
              </a:rPr>
              <a:t>the between labels was missing</a:t>
            </a:r>
            <a:r>
              <a:rPr b="0" lang="en" sz="1800" spc="-1" strike="noStrike">
                <a:solidFill>
                  <a:schemeClr val="dk2"/>
                </a:solidFill>
                <a:latin typeface="Arial"/>
                <a:ea typeface="Arial"/>
              </a:rPr>
              <a:t>.</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Google Shape;107;p23"/>
          <p:cNvSpPr/>
          <p:nvPr/>
        </p:nvSpPr>
        <p:spPr>
          <a:xfrm>
            <a:off x="2295360" y="345600"/>
            <a:ext cx="4482720" cy="127368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000" spc="-1" strike="noStrike">
                <a:solidFill>
                  <a:srgbClr val="ff0000"/>
                </a:solidFill>
                <a:latin typeface="Arial"/>
                <a:ea typeface="Arial"/>
              </a:rPr>
              <a:t>The Labeled Property Graph Model</a:t>
            </a:r>
            <a:endParaRPr b="0" lang="en-US" sz="2000" spc="-1" strike="noStrike">
              <a:solidFill>
                <a:srgbClr val="000000"/>
              </a:solidFill>
              <a:latin typeface="Arial"/>
            </a:endParaRPr>
          </a:p>
        </p:txBody>
      </p:sp>
      <p:sp>
        <p:nvSpPr>
          <p:cNvPr id="55" name="Google Shape;108;p23"/>
          <p:cNvSpPr/>
          <p:nvPr/>
        </p:nvSpPr>
        <p:spPr>
          <a:xfrm>
            <a:off x="1113120" y="1393200"/>
            <a:ext cx="7530480" cy="23565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In the labeled property graph model, labels are akin to tags which describe the role of a node in the graph. There is no associativity between labels.</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Google Shape;113;p24"/>
          <p:cNvSpPr/>
          <p:nvPr/>
        </p:nvSpPr>
        <p:spPr>
          <a:xfrm>
            <a:off x="498960" y="115200"/>
            <a:ext cx="7891560" cy="498204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600" spc="-1" strike="noStrike">
                <a:solidFill>
                  <a:schemeClr val="dk2"/>
                </a:solidFill>
                <a:latin typeface="Arial"/>
                <a:ea typeface="Arial"/>
              </a:rPr>
              <a:t>To support x is a kind of y reasoning, you need a more hierarchical view of your data</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using a structure known as a </a:t>
            </a:r>
            <a:r>
              <a:rPr b="1" lang="en" sz="1600" spc="-1" strike="noStrike">
                <a:solidFill>
                  <a:schemeClr val="dk2"/>
                </a:solidFill>
                <a:latin typeface="Arial"/>
                <a:ea typeface="Arial"/>
              </a:rPr>
              <a:t>taxonomy. </a:t>
            </a:r>
            <a:r>
              <a:rPr b="0" lang="en" sz="1600" spc="-1" strike="noStrike">
                <a:solidFill>
                  <a:schemeClr val="dk2"/>
                </a:solidFill>
                <a:latin typeface="Arial"/>
                <a:ea typeface="Arial"/>
              </a:rPr>
              <a:t>A </a:t>
            </a:r>
            <a:r>
              <a:rPr b="1" lang="en" sz="1600" spc="-1" strike="noStrike">
                <a:solidFill>
                  <a:schemeClr val="dk2"/>
                </a:solidFill>
                <a:latin typeface="Arial"/>
                <a:ea typeface="Arial"/>
              </a:rPr>
              <a:t>taxonomy</a:t>
            </a:r>
            <a:r>
              <a:rPr b="0" lang="en" sz="1600" spc="-1" strike="noStrike">
                <a:solidFill>
                  <a:schemeClr val="dk2"/>
                </a:solidFill>
                <a:latin typeface="Arial"/>
                <a:ea typeface="Arial"/>
              </a:rPr>
              <a:t> is a classification scheme that</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organizes categories in a broader-narrower or generalization-specialization hierarchy.</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Items that share similar qualities are grouped into the same category, and the taxonomy organizes concepts by relating categories to one another. This kind of hierarchical organization places more specific things like products (which are numerous) at the bottom of the hierarchy while more general things like brands or product families (which are less numerous) are placed toward the top of the hierarchy.</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The hierarchy is constructed with Category nodes connected by SUBCATEGORY_OF relationships, though on the framework or vocabulary used, these could also be called NARROWER_THAN or SUBCLASS_OF</a:t>
            </a:r>
            <a:endParaRPr b="0" lang="en-US" sz="1600" spc="-1" strike="noStrike">
              <a:solidFill>
                <a:srgbClr val="000000"/>
              </a:solidFill>
              <a:latin typeface="Arial"/>
            </a:endParaRPr>
          </a:p>
          <a:p>
            <a:pPr>
              <a:lnSpc>
                <a:spcPct val="15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7" name="Google Shape;118;p25" descr=""/>
          <p:cNvPicPr/>
          <p:nvPr/>
        </p:nvPicPr>
        <p:blipFill>
          <a:blip r:embed="rId1"/>
          <a:stretch/>
        </p:blipFill>
        <p:spPr>
          <a:xfrm>
            <a:off x="830880" y="69120"/>
            <a:ext cx="6927480" cy="48438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Google Shape;123;p26"/>
          <p:cNvSpPr/>
          <p:nvPr/>
        </p:nvSpPr>
        <p:spPr>
          <a:xfrm>
            <a:off x="6824880" y="345600"/>
            <a:ext cx="2225880" cy="23029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800" spc="-1" strike="noStrike">
                <a:solidFill>
                  <a:schemeClr val="dk2"/>
                </a:solidFill>
                <a:latin typeface="Arial"/>
                <a:ea typeface="Arial"/>
              </a:rPr>
              <a:t>Using multiple categories makes the data more expressive and allows for sophisticated exploitation with low complexity.</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pic>
        <p:nvPicPr>
          <p:cNvPr id="59" name="Google Shape;124;p26" descr=""/>
          <p:cNvPicPr/>
          <p:nvPr/>
        </p:nvPicPr>
        <p:blipFill>
          <a:blip r:embed="rId1"/>
          <a:stretch/>
        </p:blipFill>
        <p:spPr>
          <a:xfrm>
            <a:off x="152280" y="240120"/>
            <a:ext cx="6633720" cy="475092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129;p27"/>
          <p:cNvSpPr/>
          <p:nvPr/>
        </p:nvSpPr>
        <p:spPr>
          <a:xfrm>
            <a:off x="736920" y="775440"/>
            <a:ext cx="7845480" cy="4014720"/>
          </a:xfrm>
          <a:prstGeom prst="rect">
            <a:avLst/>
          </a:prstGeom>
          <a:noFill/>
          <a:ln w="0">
            <a:noFill/>
          </a:ln>
        </p:spPr>
        <p:style>
          <a:lnRef idx="0"/>
          <a:fillRef idx="0"/>
          <a:effectRef idx="0"/>
          <a:fontRef idx="minor"/>
        </p:style>
        <p:txBody>
          <a:bodyPr tIns="91440" bIns="91440" anchor="t">
            <a:noAutofit/>
          </a:bodyPr>
          <a:p>
            <a:pPr>
              <a:lnSpc>
                <a:spcPct val="115000"/>
              </a:lnSpc>
              <a:tabLst>
                <a:tab algn="l" pos="0"/>
              </a:tabLst>
            </a:pP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ontologies are classification schemes that describe the categories in a domain and the relationships between them. But ontologies are not restricted to hierarchical (broader-narrower) structures, so they can offer richer associativity.</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you can explore the categories in a domain not just vertically (hierarchically) but also horizontally, which allows you to address cross-cutting concerns.</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
        <p:nvSpPr>
          <p:cNvPr id="61" name="Google Shape;130;p27"/>
          <p:cNvSpPr/>
          <p:nvPr/>
        </p:nvSpPr>
        <p:spPr>
          <a:xfrm>
            <a:off x="2264760" y="222480"/>
            <a:ext cx="4283280" cy="468000"/>
          </a:xfrm>
          <a:prstGeom prst="rect">
            <a:avLst/>
          </a:prstGeom>
          <a:noFill/>
          <a:ln w="0">
            <a:noFill/>
          </a:ln>
        </p:spPr>
        <p:style>
          <a:lnRef idx="0"/>
          <a:fillRef idx="0"/>
          <a:effectRef idx="0"/>
          <a:fontRef idx="minor"/>
        </p:style>
        <p:txBody>
          <a:bodyPr tIns="91440" bIns="91440" anchor="t">
            <a:noAutofit/>
          </a:bodyPr>
          <a:p>
            <a:pPr algn="ctr">
              <a:lnSpc>
                <a:spcPct val="115000"/>
              </a:lnSpc>
              <a:tabLst>
                <a:tab algn="l" pos="0"/>
              </a:tabLst>
            </a:pPr>
            <a:r>
              <a:rPr b="1" lang="en" sz="2100" spc="-1" strike="noStrike">
                <a:solidFill>
                  <a:srgbClr val="ff0000"/>
                </a:solidFill>
                <a:latin typeface="Arial"/>
                <a:ea typeface="Arial"/>
              </a:rPr>
              <a:t>ontologies</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62" name="Google Shape;135;p28" descr=""/>
          <p:cNvPicPr/>
          <p:nvPr/>
        </p:nvPicPr>
        <p:blipFill>
          <a:blip r:embed="rId1"/>
          <a:stretch/>
        </p:blipFill>
        <p:spPr>
          <a:xfrm>
            <a:off x="152280" y="152280"/>
            <a:ext cx="7562520" cy="3219120"/>
          </a:xfrm>
          <a:prstGeom prst="rect">
            <a:avLst/>
          </a:prstGeom>
          <a:ln w="0">
            <a:noFill/>
          </a:ln>
        </p:spPr>
      </p:pic>
      <p:sp>
        <p:nvSpPr>
          <p:cNvPr id="63" name="Google Shape;136;p28"/>
          <p:cNvSpPr/>
          <p:nvPr/>
        </p:nvSpPr>
        <p:spPr>
          <a:xfrm>
            <a:off x="813600" y="3623400"/>
            <a:ext cx="6240960" cy="145836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800" spc="-1" strike="noStrike">
                <a:solidFill>
                  <a:schemeClr val="dk2"/>
                </a:solidFill>
                <a:latin typeface="Arial"/>
                <a:ea typeface="Arial"/>
              </a:rPr>
              <a:t>from the semantics of the UPSELL relationship defined in the ontology, you can further reason that an iPhone 12 Pro should be recommended to customers looking at an iPhone 12</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Google Shape;141;p29"/>
          <p:cNvSpPr/>
          <p:nvPr/>
        </p:nvSpPr>
        <p:spPr>
          <a:xfrm>
            <a:off x="1182240" y="514440"/>
            <a:ext cx="7031520" cy="10360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800" spc="-1" strike="noStrike">
                <a:solidFill>
                  <a:srgbClr val="ff0000"/>
                </a:solidFill>
                <a:latin typeface="Arial"/>
                <a:ea typeface="Arial"/>
              </a:rPr>
              <a:t>Organizing Principles: Standards Versus Create Your Own</a:t>
            </a:r>
            <a:endParaRPr b="0" lang="en-US" sz="1800" spc="-1" strike="noStrike">
              <a:solidFill>
                <a:srgbClr val="000000"/>
              </a:solidFill>
              <a:latin typeface="Arial"/>
            </a:endParaRPr>
          </a:p>
        </p:txBody>
      </p:sp>
      <p:sp>
        <p:nvSpPr>
          <p:cNvPr id="65" name="Google Shape;142;p29"/>
          <p:cNvSpPr/>
          <p:nvPr/>
        </p:nvSpPr>
        <p:spPr>
          <a:xfrm>
            <a:off x="821520" y="1589040"/>
            <a:ext cx="6601680" cy="215712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There are several widely used ontologies that serve particular domains.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a:t>
            </a:r>
            <a:r>
              <a:rPr b="0" lang="en" sz="1800" spc="-1" strike="noStrike">
                <a:solidFill>
                  <a:schemeClr val="dk2"/>
                </a:solidFill>
                <a:latin typeface="Arial"/>
                <a:ea typeface="Arial"/>
              </a:rPr>
              <a:t>Financial Industry Business Ontology (FIBO) for finance and business.</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Google Shape;147;p30"/>
          <p:cNvSpPr/>
          <p:nvPr/>
        </p:nvSpPr>
        <p:spPr>
          <a:xfrm>
            <a:off x="2034360" y="414720"/>
            <a:ext cx="5358240" cy="4294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1800" spc="-1" strike="noStrike">
                <a:solidFill>
                  <a:srgbClr val="ff0000"/>
                </a:solidFill>
                <a:latin typeface="Arial"/>
                <a:ea typeface="Arial"/>
              </a:rPr>
              <a:t>Creating Your Own Organizing Principle</a:t>
            </a:r>
            <a:endParaRPr b="0" lang="en-US" sz="1800" spc="-1" strike="noStrike">
              <a:solidFill>
                <a:srgbClr val="000000"/>
              </a:solidFill>
              <a:latin typeface="Arial"/>
            </a:endParaRPr>
          </a:p>
        </p:txBody>
      </p:sp>
      <p:sp>
        <p:nvSpPr>
          <p:cNvPr id="67" name="Google Shape;148;p30"/>
          <p:cNvSpPr/>
          <p:nvPr/>
        </p:nvSpPr>
        <p:spPr>
          <a:xfrm>
            <a:off x="629640" y="928800"/>
            <a:ext cx="8129520" cy="410652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600" spc="-1" strike="noStrike">
                <a:solidFill>
                  <a:schemeClr val="dk2"/>
                </a:solidFill>
                <a:latin typeface="Arial"/>
                <a:ea typeface="Arial"/>
              </a:rPr>
              <a:t>If you are faced with the task of creating an organizing principle, there are a few approaches from which to choose.</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Another way is to formally define the organizing principle using one of the standard</a:t>
            </a:r>
            <a:endParaRPr b="0" lang="en-US" sz="1600" spc="-1" strike="noStrike">
              <a:solidFill>
                <a:srgbClr val="000000"/>
              </a:solidFill>
              <a:latin typeface="Arial"/>
            </a:endParaRPr>
          </a:p>
          <a:p>
            <a:pPr>
              <a:lnSpc>
                <a:spcPct val="150000"/>
              </a:lnSpc>
              <a:tabLst>
                <a:tab algn="l" pos="0"/>
              </a:tabLst>
            </a:pPr>
            <a:r>
              <a:rPr b="0" lang="en" sz="1600" spc="-1" strike="noStrike">
                <a:solidFill>
                  <a:schemeClr val="dk2"/>
                </a:solidFill>
                <a:latin typeface="Arial"/>
                <a:ea typeface="Arial"/>
              </a:rPr>
              <a:t>languages available. The most widely used standard languages are RDF Schema and Web Ontology Language (called OWL) for ontologies and Simple Knowledge Organization System (SKOS) for taxonomical classification schemes. Each of these languages allows for different expressivity levels: from the basic definition of categories and relationships to taxonomies and more sophisticated constructs like complex classes</a:t>
            </a:r>
            <a:endParaRPr b="0" lang="en-US" sz="1600" spc="-1" strike="noStrike">
              <a:solidFill>
                <a:srgbClr val="000000"/>
              </a:solidFill>
              <a:latin typeface="Arial"/>
            </a:endParaRPr>
          </a:p>
          <a:p>
            <a:pPr>
              <a:lnSpc>
                <a:spcPct val="150000"/>
              </a:lnSpc>
              <a:tabLst>
                <a:tab algn="l" pos="0"/>
              </a:tabLst>
            </a:pP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1" name="Google Shape;60;p14" descr=""/>
          <p:cNvPicPr/>
          <p:nvPr/>
        </p:nvPicPr>
        <p:blipFill>
          <a:blip r:embed="rId1"/>
          <a:stretch/>
        </p:blipFill>
        <p:spPr>
          <a:xfrm>
            <a:off x="0" y="605520"/>
            <a:ext cx="9143640" cy="338184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53;p31"/>
          <p:cNvSpPr/>
          <p:nvPr/>
        </p:nvSpPr>
        <p:spPr>
          <a:xfrm>
            <a:off x="1842840" y="445320"/>
            <a:ext cx="5457960" cy="128196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400" spc="-1" strike="noStrike">
                <a:solidFill>
                  <a:srgbClr val="ff0000"/>
                </a:solidFill>
                <a:latin typeface="Arial"/>
                <a:ea typeface="Arial"/>
              </a:rPr>
              <a:t>RDF</a:t>
            </a:r>
            <a:endParaRPr b="0" lang="en-US" sz="2400" spc="-1" strike="noStrike">
              <a:solidFill>
                <a:srgbClr val="000000"/>
              </a:solidFill>
              <a:latin typeface="Arial"/>
            </a:endParaRPr>
          </a:p>
        </p:txBody>
      </p:sp>
      <p:sp>
        <p:nvSpPr>
          <p:cNvPr id="69" name="Google Shape;154;p31"/>
          <p:cNvSpPr/>
          <p:nvPr/>
        </p:nvSpPr>
        <p:spPr>
          <a:xfrm>
            <a:off x="1136160" y="1443240"/>
            <a:ext cx="7039440" cy="237960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Resource Description Framework (RDF) is a model for data exchange, not a guide to query. It describes how data is serialized as triples of subject, predicate, and object (roughly equivalent to start node, relationship, and end node)</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Google Shape;54;p 1"/>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Enriching Knowledge Grpahs with Data Science</a:t>
            </a:r>
            <a:endParaRPr b="0" lang="en-US" sz="2300" spc="-1" strike="noStrike">
              <a:solidFill>
                <a:srgbClr val="000000"/>
              </a:solidFill>
              <a:latin typeface="Arial"/>
            </a:endParaRPr>
          </a:p>
          <a:p>
            <a:pPr algn="ctr">
              <a:lnSpc>
                <a:spcPct val="100000"/>
              </a:lnSpc>
              <a:tabLst>
                <a:tab algn="l" pos="0"/>
              </a:tabLst>
            </a:pPr>
            <a:r>
              <a:rPr b="1" lang="en" sz="2300" spc="-1" strike="noStrike">
                <a:solidFill>
                  <a:srgbClr val="ff0000"/>
                </a:solidFill>
                <a:latin typeface="Arial"/>
                <a:ea typeface="Arial"/>
              </a:rPr>
              <a:t>(Introducing Graph Data Science)</a:t>
            </a:r>
            <a:endParaRPr b="0" lang="en-US" sz="2300" spc="-1" strike="noStrike">
              <a:solidFill>
                <a:srgbClr val="000000"/>
              </a:solidFill>
              <a:latin typeface="Arial"/>
            </a:endParaRPr>
          </a:p>
        </p:txBody>
      </p:sp>
      <p:sp>
        <p:nvSpPr>
          <p:cNvPr id="71" name="Google Shape;55;p 2"/>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The aim of graph data science is to gain insight into your knowledge graph using graph algorithms.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Graph algorithms yield some insight about a knowledge graph’s structure.</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Google Shape;54;p 2"/>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Graph Algorithms</a:t>
            </a:r>
            <a:endParaRPr b="0" lang="en-US" sz="2300" spc="-1" strike="noStrike">
              <a:solidFill>
                <a:srgbClr val="000000"/>
              </a:solidFill>
              <a:latin typeface="Arial"/>
            </a:endParaRPr>
          </a:p>
        </p:txBody>
      </p:sp>
      <p:sp>
        <p:nvSpPr>
          <p:cNvPr id="73" name="Google Shape;55;p 3"/>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There are many graph algorithms from which to choose, each of which performs some computation over a given graph to generate insight from the underlying topology and data.</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The first step is to sort the algorithms into categories to provide a high-level view of what kinds of insights can be computed.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Google Shape;54;p 3"/>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Graph Algorithm</a:t>
            </a:r>
            <a:endParaRPr b="0" lang="en-US" sz="2300" spc="-1" strike="noStrike">
              <a:solidFill>
                <a:srgbClr val="000000"/>
              </a:solidFill>
              <a:latin typeface="Arial"/>
            </a:endParaRPr>
          </a:p>
          <a:p>
            <a:pPr algn="ctr">
              <a:lnSpc>
                <a:spcPct val="100000"/>
              </a:lnSpc>
              <a:tabLst>
                <a:tab algn="l" pos="0"/>
              </a:tabLst>
            </a:pPr>
            <a:r>
              <a:rPr b="1" lang="en" sz="2300" spc="-1" strike="noStrike">
                <a:solidFill>
                  <a:srgbClr val="ff0000"/>
                </a:solidFill>
                <a:latin typeface="Arial"/>
                <a:ea typeface="Arial"/>
              </a:rPr>
              <a:t>(Purpose: computing over KG)</a:t>
            </a:r>
            <a:endParaRPr b="0" lang="en-US" sz="2300" spc="-1" strike="noStrike">
              <a:solidFill>
                <a:srgbClr val="000000"/>
              </a:solidFill>
              <a:latin typeface="Arial"/>
            </a:endParaRPr>
          </a:p>
        </p:txBody>
      </p:sp>
      <p:sp>
        <p:nvSpPr>
          <p:cNvPr id="75" name="Google Shape;55;p 4"/>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1) Statistical</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Provides metrics about the graph, such as the number of nodes and relationships, degree distribution of relationships, types of node labels, and so on. These will provide context for interpretation of your results.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2) Analytical</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a:t>
            </a:r>
            <a:r>
              <a:rPr b="0" lang="en" sz="1800" spc="-1" strike="noStrike">
                <a:solidFill>
                  <a:schemeClr val="dk2"/>
                </a:solidFill>
                <a:latin typeface="Arial"/>
                <a:ea typeface="Arial"/>
              </a:rPr>
              <a:t>Surfaces significant patterns or latent knowledge over the whole knowledge graph or significant subcomponents.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Google Shape;54;p 4"/>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Graph Algorithm</a:t>
            </a:r>
            <a:endParaRPr b="0" lang="en-US" sz="2300" spc="-1" strike="noStrike">
              <a:solidFill>
                <a:srgbClr val="000000"/>
              </a:solidFill>
              <a:latin typeface="Arial"/>
            </a:endParaRPr>
          </a:p>
          <a:p>
            <a:pPr algn="ctr">
              <a:lnSpc>
                <a:spcPct val="100000"/>
              </a:lnSpc>
              <a:tabLst>
                <a:tab algn="l" pos="0"/>
              </a:tabLst>
            </a:pPr>
            <a:r>
              <a:rPr b="1" lang="en" sz="2300" spc="-1" strike="noStrike">
                <a:solidFill>
                  <a:srgbClr val="ff0000"/>
                </a:solidFill>
                <a:latin typeface="Arial"/>
                <a:ea typeface="Arial"/>
              </a:rPr>
              <a:t>(Purpose: computing over KG)</a:t>
            </a:r>
            <a:endParaRPr b="0" lang="en-US" sz="2300" spc="-1" strike="noStrike">
              <a:solidFill>
                <a:srgbClr val="000000"/>
              </a:solidFill>
              <a:latin typeface="Arial"/>
            </a:endParaRPr>
          </a:p>
        </p:txBody>
      </p:sp>
      <p:sp>
        <p:nvSpPr>
          <p:cNvPr id="77" name="Google Shape;55;p 5"/>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3) Machine Learning</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Uses the results from graph algorithms as features to train machine learning models or uses machine learning to evolve the knowledge graph itself.</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Google Shape;54;p 5"/>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Statistical and Analytical Algorithms</a:t>
            </a:r>
            <a:endParaRPr b="0" lang="en-US" sz="2300" spc="-1" strike="noStrike">
              <a:solidFill>
                <a:srgbClr val="000000"/>
              </a:solidFill>
              <a:latin typeface="Arial"/>
            </a:endParaRPr>
          </a:p>
        </p:txBody>
      </p:sp>
      <p:sp>
        <p:nvSpPr>
          <p:cNvPr id="79" name="Google Shape;55;p 6"/>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1) Network Propagation</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Understanding how signals propagate through a knowledge graph requires deep path computations. The resulting pathways can identify the spread of disease in a community or supply-chain weaknesses. Correspondingly, the results can be used to optimize for containment or adding redundancy to critical paths.</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Google Shape;54;p 6"/>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Statistical and Analytical Algorithms</a:t>
            </a:r>
            <a:endParaRPr b="0" lang="en-US" sz="2300" spc="-1" strike="noStrike">
              <a:solidFill>
                <a:srgbClr val="000000"/>
              </a:solidFill>
              <a:latin typeface="Arial"/>
            </a:endParaRPr>
          </a:p>
        </p:txBody>
      </p:sp>
      <p:sp>
        <p:nvSpPr>
          <p:cNvPr id="81" name="Google Shape;55;p 7"/>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2) Influence</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Influential nodes act as bridges (and bottlenecks) between subgraphs and are ideally positioned to spread information (or disruption) around the network quickly since they are, on average, close to all the other nodes. A measure of a node’s influence is known as its centrality.</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Google Shape;54;p 7"/>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Statistical and Analytical Algorithms</a:t>
            </a:r>
            <a:endParaRPr b="0" lang="en-US" sz="2300" spc="-1" strike="noStrike">
              <a:solidFill>
                <a:srgbClr val="000000"/>
              </a:solidFill>
              <a:latin typeface="Arial"/>
            </a:endParaRPr>
          </a:p>
        </p:txBody>
      </p:sp>
      <p:sp>
        <p:nvSpPr>
          <p:cNvPr id="83" name="Google Shape;55;p 8"/>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3) Community detection</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to find tightly knit communities, graph algorithms tend to partition groups by looking for weak links to remove. Being able to detect communities in a knowledge graph tells you about related works that you might want to read, fraudsters cooperating to commit financial crimes, or communities where pathogens (including disinformation) will spread quickly.</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Google Shape;54;p 8"/>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Statistical and Analytical Algorithms</a:t>
            </a:r>
            <a:endParaRPr b="0" lang="en-US" sz="2300" spc="-1" strike="noStrike">
              <a:solidFill>
                <a:srgbClr val="000000"/>
              </a:solidFill>
              <a:latin typeface="Arial"/>
            </a:endParaRPr>
          </a:p>
        </p:txBody>
      </p:sp>
      <p:sp>
        <p:nvSpPr>
          <p:cNvPr id="85" name="Google Shape;55;p 9"/>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4) Similarity</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When you visualize a knowledge graph, you can often easily spot similar patterns being repeated in the graph. For example, you can see customers with a particular purchase history who would be well served with a particular product recommendation or road intersections associated with abnormal levels of vehicle collisions. But when the graph is large, manual inspection falls short. Similarity algorithms search for known relationships/hierarchies between nodes or common properties on them.</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Google Shape;54;p 9"/>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Categories of Statistical and Analytical Algorithms</a:t>
            </a:r>
            <a:endParaRPr b="0" lang="en-US" sz="2300" spc="-1" strike="noStrike">
              <a:solidFill>
                <a:srgbClr val="000000"/>
              </a:solidFill>
              <a:latin typeface="Arial"/>
            </a:endParaRPr>
          </a:p>
        </p:txBody>
      </p:sp>
      <p:sp>
        <p:nvSpPr>
          <p:cNvPr id="87" name="Google Shape;55;p 10"/>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5) Link prediction</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link prediction algorithms can enrich the knowledge graph by computing missing relationships. This is a common use case in social networks where possible friends/followers/contacts can be computed.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Google Shape;65;p15"/>
          <p:cNvSpPr/>
          <p:nvPr/>
        </p:nvSpPr>
        <p:spPr>
          <a:xfrm>
            <a:off x="122760" y="0"/>
            <a:ext cx="8529120" cy="514332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500" spc="-1" strike="noStrike">
                <a:solidFill>
                  <a:schemeClr val="dk2"/>
                </a:solidFill>
                <a:latin typeface="Arial"/>
                <a:ea typeface="Arial"/>
              </a:rPr>
              <a:t>It consists of the following elements:</a:t>
            </a:r>
            <a:endParaRPr b="0" lang="en-US" sz="1500" spc="-1" strike="noStrike">
              <a:solidFill>
                <a:srgbClr val="000000"/>
              </a:solidFill>
              <a:latin typeface="Arial"/>
            </a:endParaRPr>
          </a:p>
          <a:p>
            <a:pPr>
              <a:lnSpc>
                <a:spcPct val="150000"/>
              </a:lnSpc>
              <a:tabLst>
                <a:tab algn="l" pos="0"/>
              </a:tabLst>
            </a:pPr>
            <a:r>
              <a:rPr b="1" lang="en" sz="1500" spc="-1" strike="noStrike">
                <a:solidFill>
                  <a:schemeClr val="dk2"/>
                </a:solidFill>
                <a:latin typeface="Arial"/>
                <a:ea typeface="Arial"/>
              </a:rPr>
              <a:t>Nodes</a:t>
            </a:r>
            <a:r>
              <a:rPr b="0" lang="en" sz="1500" spc="-1" strike="noStrike">
                <a:solidFill>
                  <a:schemeClr val="dk2"/>
                </a:solidFill>
                <a:latin typeface="Arial"/>
                <a:ea typeface="Arial"/>
              </a:rPr>
              <a:t> representing entities in the domain</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Nodes can contain zero or more </a:t>
            </a:r>
            <a:r>
              <a:rPr b="1" lang="en" sz="1500" spc="-1" strike="noStrike">
                <a:solidFill>
                  <a:schemeClr val="dk2"/>
                </a:solidFill>
                <a:latin typeface="Arial"/>
                <a:ea typeface="Arial"/>
              </a:rPr>
              <a:t>properties</a:t>
            </a:r>
            <a:r>
              <a:rPr b="0" lang="en" sz="1500" spc="-1" strike="noStrike">
                <a:solidFill>
                  <a:schemeClr val="dk2"/>
                </a:solidFill>
                <a:latin typeface="Arial"/>
                <a:ea typeface="Arial"/>
              </a:rPr>
              <a:t>, which are key-value pairs represent‐</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ing entity data such as price or date of birth.</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Nodes can have zero or more </a:t>
            </a:r>
            <a:r>
              <a:rPr b="1" lang="en" sz="1500" spc="-1" strike="noStrike">
                <a:solidFill>
                  <a:schemeClr val="dk2"/>
                </a:solidFill>
                <a:latin typeface="Arial"/>
                <a:ea typeface="Arial"/>
              </a:rPr>
              <a:t>labels</a:t>
            </a:r>
            <a:r>
              <a:rPr b="0" lang="en" sz="1500" spc="-1" strike="noStrike">
                <a:solidFill>
                  <a:schemeClr val="dk2"/>
                </a:solidFill>
                <a:latin typeface="Arial"/>
                <a:ea typeface="Arial"/>
              </a:rPr>
              <a:t>, which declare the node’s purpose in the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graph, such as representing a Customer or a Product.</a:t>
            </a:r>
            <a:endParaRPr b="0" lang="en-US" sz="1500" spc="-1" strike="noStrike">
              <a:solidFill>
                <a:srgbClr val="000000"/>
              </a:solidFill>
              <a:latin typeface="Arial"/>
            </a:endParaRPr>
          </a:p>
          <a:p>
            <a:pPr>
              <a:lnSpc>
                <a:spcPct val="150000"/>
              </a:lnSpc>
              <a:tabLst>
                <a:tab algn="l" pos="0"/>
              </a:tabLst>
            </a:pPr>
            <a:r>
              <a:rPr b="1" lang="en" sz="1500" spc="-1" strike="noStrike">
                <a:solidFill>
                  <a:schemeClr val="dk2"/>
                </a:solidFill>
                <a:latin typeface="Arial"/>
                <a:ea typeface="Arial"/>
              </a:rPr>
              <a:t>Relationships</a:t>
            </a:r>
            <a:r>
              <a:rPr b="0" lang="en" sz="1500" spc="-1" strike="noStrike">
                <a:solidFill>
                  <a:schemeClr val="dk2"/>
                </a:solidFill>
                <a:latin typeface="Arial"/>
                <a:ea typeface="Arial"/>
              </a:rPr>
              <a:t> representing how entities interrelate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Relationships have a </a:t>
            </a:r>
            <a:r>
              <a:rPr b="1" lang="en" sz="1500" spc="-1" strike="noStrike">
                <a:solidFill>
                  <a:schemeClr val="dk2"/>
                </a:solidFill>
                <a:latin typeface="Arial"/>
                <a:ea typeface="Arial"/>
              </a:rPr>
              <a:t>type</a:t>
            </a:r>
            <a:r>
              <a:rPr b="0" lang="en" sz="1500" spc="-1" strike="noStrike">
                <a:solidFill>
                  <a:schemeClr val="dk2"/>
                </a:solidFill>
                <a:latin typeface="Arial"/>
                <a:ea typeface="Arial"/>
              </a:rPr>
              <a:t>, such as BOUGHT, FOLLOWS, or LIKES.</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Relationships have a </a:t>
            </a:r>
            <a:r>
              <a:rPr b="1" lang="en" sz="1500" spc="-1" strike="noStrike">
                <a:solidFill>
                  <a:schemeClr val="dk2"/>
                </a:solidFill>
                <a:latin typeface="Arial"/>
                <a:ea typeface="Arial"/>
              </a:rPr>
              <a:t>direction</a:t>
            </a:r>
            <a:r>
              <a:rPr b="0" lang="en" sz="1500" spc="-1" strike="noStrike">
                <a:solidFill>
                  <a:schemeClr val="dk2"/>
                </a:solidFill>
                <a:latin typeface="Arial"/>
                <a:ea typeface="Arial"/>
              </a:rPr>
              <a:t>, going from one node to another (or back to the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same node).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Relationships can contain zero or more </a:t>
            </a:r>
            <a:r>
              <a:rPr b="1" lang="en" sz="1500" spc="-1" strike="noStrike">
                <a:solidFill>
                  <a:schemeClr val="dk2"/>
                </a:solidFill>
                <a:latin typeface="Arial"/>
                <a:ea typeface="Arial"/>
              </a:rPr>
              <a:t>properties</a:t>
            </a:r>
            <a:r>
              <a:rPr b="0" lang="en" sz="1500" spc="-1" strike="noStrike">
                <a:solidFill>
                  <a:schemeClr val="dk2"/>
                </a:solidFill>
                <a:latin typeface="Arial"/>
                <a:ea typeface="Arial"/>
              </a:rPr>
              <a:t>, which are key-value pairs</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representing some characteristic of the link, such as a timestamp or distance.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 </a:t>
            </a:r>
            <a:r>
              <a:rPr b="0" lang="en" sz="1500" spc="-1" strike="noStrike">
                <a:solidFill>
                  <a:schemeClr val="dk2"/>
                </a:solidFill>
                <a:latin typeface="Arial"/>
                <a:ea typeface="Arial"/>
              </a:rPr>
              <a:t>Relationships never dangle—there are always a start node and an end node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(which can be the same node)</a:t>
            </a: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54;p 10"/>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Graph Data Science Operations</a:t>
            </a:r>
            <a:endParaRPr b="0" lang="en-US" sz="2300" spc="-1" strike="noStrike">
              <a:solidFill>
                <a:srgbClr val="000000"/>
              </a:solidFill>
              <a:latin typeface="Arial"/>
            </a:endParaRPr>
          </a:p>
        </p:txBody>
      </p:sp>
      <p:sp>
        <p:nvSpPr>
          <p:cNvPr id="89" name="Google Shape;55;p 11"/>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Neo4j Graph Data Science is a graph computation framework that is conveniently integrated with the Neo4j graph database. This means you can project data from your knowledge graph stored in Neo4j, then compute an analysis using a graph algorithm (using multiple CPUs).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The tight integration between Neo4j Graph Data Science and the graph database removes many operational burdens, allows you to focus on running algorithms, and minimizes data wrangling.</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Google Shape;54;p 11"/>
          <p:cNvSpPr/>
          <p:nvPr/>
        </p:nvSpPr>
        <p:spPr>
          <a:xfrm>
            <a:off x="1933560" y="186120"/>
            <a:ext cx="516564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Graph Data Science Operations</a:t>
            </a:r>
            <a:endParaRPr b="0" lang="en-US" sz="2300" spc="-1" strike="noStrike">
              <a:solidFill>
                <a:srgbClr val="000000"/>
              </a:solidFill>
              <a:latin typeface="Arial"/>
            </a:endParaRPr>
          </a:p>
        </p:txBody>
      </p:sp>
      <p:sp>
        <p:nvSpPr>
          <p:cNvPr id="91" name="Google Shape;55;p 12"/>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Currently, Neo4j Graph Data Science is highly optimized for CPU and RAM.</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not all graph algorithms can be expressed as linear algebra problems which are efficiently executable on GPUs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Neo4j Graph Data Science offers a broad range of high-performance, parallelized</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algorithms. You choose an algorithm based on the kind of insight you need and</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run algorithms with Cypher procedure calls</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Google Shape;54;p 12"/>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pic>
        <p:nvPicPr>
          <p:cNvPr id="93" name="" descr=""/>
          <p:cNvPicPr/>
          <p:nvPr/>
        </p:nvPicPr>
        <p:blipFill>
          <a:blip r:embed="rId1"/>
          <a:stretch/>
        </p:blipFill>
        <p:spPr>
          <a:xfrm>
            <a:off x="2286000" y="1143000"/>
            <a:ext cx="4642200" cy="3990600"/>
          </a:xfrm>
          <a:prstGeom prst="rect">
            <a:avLst/>
          </a:prstGeom>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Google Shape;54;p 15"/>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
        <p:nvSpPr>
          <p:cNvPr id="95" name="Google Shape;55;p 1"/>
          <p:cNvSpPr/>
          <p:nvPr/>
        </p:nvSpPr>
        <p:spPr>
          <a:xfrm>
            <a:off x="228600" y="1119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Center: GDS Graph Catalog</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This is the in-memory graph workspace used by Neo4j Graph Data Science (GDS).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It acts like a “graph playground” where projected data from Neo4j is held, modified, analyzed, and streamed back to users or databases.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Graphs here are temporary and optimized for algorithms (not for transactional storage).</a:t>
            </a:r>
            <a:endParaRPr b="0" lang="en-US" sz="1200" spc="-1" strike="noStrike">
              <a:solidFill>
                <a:srgbClr val="000000"/>
              </a:solidFill>
              <a:latin typeface="Arial"/>
            </a:endParaRPr>
          </a:p>
          <a:p>
            <a:pPr>
              <a:lnSpc>
                <a:spcPct val="150000"/>
              </a:lnSpc>
              <a:spcBef>
                <a:spcPts val="1191"/>
              </a:spcBef>
              <a:spcAft>
                <a:spcPts val="992"/>
              </a:spcAft>
              <a:tabLst>
                <a:tab algn="l" pos="0"/>
              </a:tabLst>
            </a:pP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Google Shape;54;p 16"/>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
        <p:nvSpPr>
          <p:cNvPr id="97" name="Google Shape;55;p 15"/>
          <p:cNvSpPr/>
          <p:nvPr/>
        </p:nvSpPr>
        <p:spPr>
          <a:xfrm>
            <a:off x="228600" y="1119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Top: Algorithms</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These are graph algorithms (e.g., PageRank, community detection, shortest paths).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They read graphs from the GDS catalog.</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They can:</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Stream results back to the user.</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Mutate the graph in GDS (add properties like centrality scores).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Write results back into the Neo4j database for persistence.</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Google Shape;55;p 13"/>
          <p:cNvSpPr/>
          <p:nvPr/>
        </p:nvSpPr>
        <p:spPr>
          <a:xfrm>
            <a:off x="228600" y="1083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Left: Neo4j database</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The transactional Neo4j database (OLTP system = Online Transaction Processing system).</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Provides persistent data storage.</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Graphs are projected from here into the GDS catalog.</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Results of algorithms can be written back here.</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You can also export GDS graphs into a new Neo4j database.</a:t>
            </a:r>
            <a:endParaRPr b="0" lang="en-US" sz="1200" spc="-1" strike="noStrike">
              <a:solidFill>
                <a:srgbClr val="000000"/>
              </a:solidFill>
              <a:latin typeface="Arial"/>
            </a:endParaRPr>
          </a:p>
          <a:p>
            <a:pPr>
              <a:lnSpc>
                <a:spcPct val="150000"/>
              </a:lnSpc>
              <a:spcBef>
                <a:spcPts val="1191"/>
              </a:spcBef>
              <a:spcAft>
                <a:spcPts val="992"/>
              </a:spcAft>
              <a:tabLst>
                <a:tab algn="l" pos="0"/>
              </a:tabLst>
            </a:pPr>
            <a:endParaRPr b="0" lang="en-US" sz="1200" spc="-1" strike="noStrike">
              <a:solidFill>
                <a:srgbClr val="000000"/>
              </a:solidFill>
              <a:latin typeface="Arial"/>
            </a:endParaRPr>
          </a:p>
        </p:txBody>
      </p:sp>
      <p:sp>
        <p:nvSpPr>
          <p:cNvPr id="99" name="Google Shape;54;p 13"/>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54;p 17"/>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
        <p:nvSpPr>
          <p:cNvPr id="101" name="Google Shape;55;p 16"/>
          <p:cNvSpPr/>
          <p:nvPr/>
        </p:nvSpPr>
        <p:spPr>
          <a:xfrm>
            <a:off x="228600" y="1119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Bottom-left: (New) Neo4j database</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Sometimes, instead of writing results into the same database, you may want to create a new Neo4j instance with processed/cleaned graphs.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This is done via the Export step.</a:t>
            </a:r>
            <a:endParaRPr b="0" lang="en-US" sz="1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Google Shape;55;p 17"/>
          <p:cNvSpPr/>
          <p:nvPr/>
        </p:nvSpPr>
        <p:spPr>
          <a:xfrm>
            <a:off x="228600" y="1083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Bottom: File system</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Used for backup and restore of GDS in-memory graphs.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Enables reusing computationally expensive graph projections without rebuilding them every time.</a:t>
            </a:r>
            <a:endParaRPr b="0" lang="en-US" sz="1200" spc="-1" strike="noStrike">
              <a:solidFill>
                <a:srgbClr val="000000"/>
              </a:solidFill>
              <a:latin typeface="Arial"/>
            </a:endParaRPr>
          </a:p>
        </p:txBody>
      </p:sp>
      <p:sp>
        <p:nvSpPr>
          <p:cNvPr id="103" name="Google Shape;54;p 18"/>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Google Shape;55;p 18"/>
          <p:cNvSpPr/>
          <p:nvPr/>
        </p:nvSpPr>
        <p:spPr>
          <a:xfrm>
            <a:off x="228600" y="1083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Right: User</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The end user or analyst interacts with the GDS graph catalog.</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They can:</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Stream results directly (e.g., for visualization, reports).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Run algorithms interactively.</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Export results into external formats.</a:t>
            </a:r>
            <a:endParaRPr b="0" lang="en-US" sz="1200" spc="-1" strike="noStrike">
              <a:solidFill>
                <a:srgbClr val="000000"/>
              </a:solidFill>
              <a:latin typeface="Arial"/>
            </a:endParaRPr>
          </a:p>
          <a:p>
            <a:pPr>
              <a:lnSpc>
                <a:spcPct val="150000"/>
              </a:lnSpc>
              <a:spcBef>
                <a:spcPts val="1191"/>
              </a:spcBef>
              <a:spcAft>
                <a:spcPts val="992"/>
              </a:spcAft>
              <a:tabLst>
                <a:tab algn="l" pos="0"/>
              </a:tabLst>
            </a:pPr>
            <a:endParaRPr b="0" lang="en-US" sz="1200" spc="-1" strike="noStrike">
              <a:solidFill>
                <a:srgbClr val="000000"/>
              </a:solidFill>
              <a:latin typeface="Arial"/>
            </a:endParaRPr>
          </a:p>
        </p:txBody>
      </p:sp>
      <p:sp>
        <p:nvSpPr>
          <p:cNvPr id="105" name="Google Shape;54;p 19"/>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Google Shape;55;p 19"/>
          <p:cNvSpPr/>
          <p:nvPr/>
        </p:nvSpPr>
        <p:spPr>
          <a:xfrm>
            <a:off x="228600" y="1083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spcBef>
                <a:spcPts val="1191"/>
              </a:spcBef>
              <a:spcAft>
                <a:spcPts val="992"/>
              </a:spcAft>
              <a:tabLst>
                <a:tab algn="l" pos="0"/>
              </a:tabLst>
            </a:pPr>
            <a:r>
              <a:rPr b="1" lang="en" sz="1200" spc="-1" strike="noStrike">
                <a:solidFill>
                  <a:schemeClr val="dk2"/>
                </a:solidFill>
                <a:latin typeface="Arial"/>
                <a:ea typeface="Arial"/>
              </a:rPr>
              <a:t>Bottom-right: Tabular data</a:t>
            </a:r>
            <a:endParaRPr b="1"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Graph results can also be exported into tables (CSV, DataFrames, etc.).</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These tables can be:</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Constructed from graph projections.</a:t>
            </a:r>
            <a:endParaRPr b="0" lang="en-US" sz="1200" spc="-1" strike="noStrike">
              <a:solidFill>
                <a:srgbClr val="000000"/>
              </a:solidFill>
              <a:latin typeface="Arial"/>
            </a:endParaRPr>
          </a:p>
          <a:p>
            <a:pPr>
              <a:lnSpc>
                <a:spcPct val="150000"/>
              </a:lnSpc>
              <a:spcBef>
                <a:spcPts val="1191"/>
              </a:spcBef>
              <a:spcAft>
                <a:spcPts val="992"/>
              </a:spcAft>
              <a:tabLst>
                <a:tab algn="l" pos="0"/>
              </a:tabLst>
            </a:pPr>
            <a:r>
              <a:rPr b="1" lang="en" sz="1200" spc="-1" strike="noStrike">
                <a:solidFill>
                  <a:schemeClr val="dk2"/>
                </a:solidFill>
                <a:latin typeface="Arial"/>
                <a:ea typeface="Arial"/>
              </a:rPr>
              <a:t>- Exported for use in ML pipelines, BI tools, or other databases.</a:t>
            </a:r>
            <a:endParaRPr b="0" lang="en-US" sz="1200" spc="-1" strike="noStrike">
              <a:solidFill>
                <a:srgbClr val="000000"/>
              </a:solidFill>
              <a:latin typeface="Arial"/>
            </a:endParaRPr>
          </a:p>
        </p:txBody>
      </p:sp>
      <p:sp>
        <p:nvSpPr>
          <p:cNvPr id="107" name="Google Shape;54;p 20"/>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Google Shape;70;p16"/>
          <p:cNvSpPr/>
          <p:nvPr/>
        </p:nvSpPr>
        <p:spPr>
          <a:xfrm>
            <a:off x="667800" y="468360"/>
            <a:ext cx="7469280" cy="396864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600" spc="-1" strike="noStrike">
                <a:solidFill>
                  <a:schemeClr val="dk2"/>
                </a:solidFill>
                <a:latin typeface="Arial"/>
                <a:ea typeface="Arial"/>
              </a:rPr>
              <a:t>The property graph model does not enforce any </a:t>
            </a:r>
            <a:r>
              <a:rPr b="1" lang="en" sz="1600" spc="-1" strike="noStrike">
                <a:solidFill>
                  <a:schemeClr val="dk2"/>
                </a:solidFill>
                <a:latin typeface="Arial"/>
                <a:ea typeface="Arial"/>
              </a:rPr>
              <a:t>schemas</a:t>
            </a:r>
            <a:r>
              <a:rPr b="0" lang="en" sz="1600" spc="-1" strike="noStrike">
                <a:solidFill>
                  <a:schemeClr val="dk2"/>
                </a:solidFill>
                <a:latin typeface="Arial"/>
                <a:ea typeface="Arial"/>
              </a:rPr>
              <a:t> based on labels or relationship types.</a:t>
            </a:r>
            <a:endParaRPr b="0" lang="en-US" sz="16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you can apply </a:t>
            </a:r>
            <a:r>
              <a:rPr b="1" lang="en" sz="1500" spc="-1" strike="noStrike">
                <a:solidFill>
                  <a:schemeClr val="dk2"/>
                </a:solidFill>
                <a:latin typeface="Arial"/>
                <a:ea typeface="Arial"/>
              </a:rPr>
              <a:t>constraints</a:t>
            </a:r>
            <a:r>
              <a:rPr b="0" lang="en" sz="1500" spc="-1" strike="noStrike">
                <a:solidFill>
                  <a:schemeClr val="dk2"/>
                </a:solidFill>
                <a:latin typeface="Arial"/>
                <a:ea typeface="Arial"/>
              </a:rPr>
              <a:t> to the label to ensure those properties exist, are unique, and so on. You can view this not as schema or schemaless, but schema-ish.</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In the property graph model, there are no limits on the number of nodes or the</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number or type of relationships that interconnect them. Some nodes are densely</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connected while others are sparsely connected. All that matters is that the model</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matches the problem domain.</a:t>
            </a:r>
            <a:endParaRPr b="0" lang="en-US" sz="1500" spc="-1" strike="noStrike">
              <a:solidFill>
                <a:srgbClr val="000000"/>
              </a:solidFill>
              <a:latin typeface="Arial"/>
            </a:endParaRPr>
          </a:p>
          <a:p>
            <a:pPr>
              <a:lnSpc>
                <a:spcPct val="150000"/>
              </a:lnSpc>
              <a:tabLst>
                <a:tab algn="l" pos="0"/>
              </a:tabLst>
            </a:pPr>
            <a:r>
              <a:rPr b="0" lang="en" sz="1500" spc="-1" strike="noStrike">
                <a:solidFill>
                  <a:schemeClr val="dk2"/>
                </a:solidFill>
                <a:latin typeface="Arial"/>
                <a:ea typeface="Arial"/>
              </a:rPr>
              <a:t>building even </a:t>
            </a:r>
            <a:r>
              <a:rPr b="1" lang="en" sz="1500" spc="-1" strike="noStrike">
                <a:solidFill>
                  <a:schemeClr val="dk2"/>
                </a:solidFill>
                <a:latin typeface="Arial"/>
                <a:ea typeface="Arial"/>
              </a:rPr>
              <a:t>very large</a:t>
            </a:r>
            <a:r>
              <a:rPr b="0" lang="en" sz="1500" spc="-1" strike="noStrike">
                <a:solidFill>
                  <a:schemeClr val="dk2"/>
                </a:solidFill>
                <a:latin typeface="Arial"/>
                <a:ea typeface="Arial"/>
              </a:rPr>
              <a:t> knowledge graphs is achievable.</a:t>
            </a:r>
            <a:endParaRPr b="0" lang="en-US" sz="1500" spc="-1" strike="noStrike">
              <a:solidFill>
                <a:srgbClr val="000000"/>
              </a:solidFill>
              <a:latin typeface="Arial"/>
            </a:endParaRPr>
          </a:p>
          <a:p>
            <a:pPr>
              <a:lnSpc>
                <a:spcPct val="150000"/>
              </a:lnSpc>
              <a:tabLst>
                <a:tab algn="l" pos="0"/>
              </a:tabLst>
            </a:pPr>
            <a:endParaRPr b="0" lang="en-US" sz="1500" spc="-1" strike="noStrike">
              <a:solidFill>
                <a:srgbClr val="000000"/>
              </a:solidFill>
              <a:latin typeface="Arial"/>
            </a:endParaRPr>
          </a:p>
          <a:p>
            <a:pPr>
              <a:lnSpc>
                <a:spcPct val="150000"/>
              </a:lnSpc>
              <a:tabLst>
                <a:tab algn="l" pos="0"/>
              </a:tabLst>
            </a:pPr>
            <a:endParaRPr b="0" lang="en-US" sz="15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Google Shape;55;p 20"/>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400" spc="-1" strike="noStrike">
                <a:solidFill>
                  <a:schemeClr val="dk2"/>
                </a:solidFill>
                <a:latin typeface="Arial"/>
                <a:ea typeface="Arial"/>
              </a:rPr>
              <a:t>- Read projected graph</a:t>
            </a:r>
            <a:endParaRPr b="0" lang="en-US" sz="1400" spc="-1" strike="noStrike">
              <a:solidFill>
                <a:srgbClr val="000000"/>
              </a:solidFill>
              <a:latin typeface="Arial"/>
            </a:endParaRPr>
          </a:p>
          <a:p>
            <a:pPr>
              <a:lnSpc>
                <a:spcPct val="150000"/>
              </a:lnSpc>
              <a:tabLst>
                <a:tab algn="l" pos="0"/>
              </a:tabLst>
            </a:pPr>
            <a:r>
              <a:rPr b="0" lang="en" sz="1400" spc="-1" strike="noStrike">
                <a:solidFill>
                  <a:schemeClr val="dk2"/>
                </a:solidFill>
                <a:latin typeface="Arial"/>
                <a:ea typeface="Arial"/>
              </a:rPr>
              <a:t>Choose the parts of the graph that you are interested in processing and create a projection. This can be a subgraph, specific labels and relationship types, patterns from a Cypher query, or even the whole knowledge graph.</a:t>
            </a:r>
            <a:endParaRPr b="0" lang="en-US" sz="1400" spc="-1" strike="noStrike">
              <a:solidFill>
                <a:srgbClr val="000000"/>
              </a:solidFill>
              <a:latin typeface="Arial"/>
            </a:endParaRPr>
          </a:p>
          <a:p>
            <a:pPr>
              <a:lnSpc>
                <a:spcPct val="150000"/>
              </a:lnSpc>
              <a:tabLst>
                <a:tab algn="l" pos="0"/>
              </a:tabLst>
            </a:pPr>
            <a:r>
              <a:rPr b="0" lang="en" sz="1400" spc="-1" strike="noStrike">
                <a:solidFill>
                  <a:schemeClr val="dk2"/>
                </a:solidFill>
                <a:latin typeface="Arial"/>
                <a:ea typeface="Arial"/>
              </a:rPr>
              <a:t>- Load projected graph</a:t>
            </a:r>
            <a:endParaRPr b="0" lang="en-US" sz="1400" spc="-1" strike="noStrike">
              <a:solidFill>
                <a:srgbClr val="000000"/>
              </a:solidFill>
              <a:latin typeface="Arial"/>
            </a:endParaRPr>
          </a:p>
          <a:p>
            <a:pPr>
              <a:lnSpc>
                <a:spcPct val="150000"/>
              </a:lnSpc>
              <a:tabLst>
                <a:tab algn="l" pos="0"/>
              </a:tabLst>
            </a:pPr>
            <a:r>
              <a:rPr b="0" lang="en" sz="1400" spc="-1" strike="noStrike">
                <a:solidFill>
                  <a:schemeClr val="dk2"/>
                </a:solidFill>
                <a:latin typeface="Arial"/>
                <a:ea typeface="Arial"/>
              </a:rPr>
              <a:t>Export the graph projection into a compact, in-memory format ready for parallel processing.</a:t>
            </a:r>
            <a:endParaRPr b="0" lang="en-US" sz="1400" spc="-1" strike="noStrike">
              <a:solidFill>
                <a:srgbClr val="000000"/>
              </a:solidFill>
              <a:latin typeface="Arial"/>
            </a:endParaRPr>
          </a:p>
        </p:txBody>
      </p:sp>
      <p:sp>
        <p:nvSpPr>
          <p:cNvPr id="109" name="Google Shape;54;p 21"/>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Google Shape;55;p 14"/>
          <p:cNvSpPr/>
          <p:nvPr/>
        </p:nvSpPr>
        <p:spPr>
          <a:xfrm>
            <a:off x="228600" y="137160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Execute algorithm:</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Run the algorithm with parameters you choose.</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Store results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Write the results back into the knowledge graph (e.g., enriching nodes) or com‐</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pute results that can be sent to downstream systems or the calling user.</a:t>
            </a:r>
            <a:endParaRPr b="0" lang="en-US" sz="1800" spc="-1" strike="noStrike">
              <a:solidFill>
                <a:srgbClr val="000000"/>
              </a:solidFill>
              <a:latin typeface="Arial"/>
            </a:endParaRPr>
          </a:p>
        </p:txBody>
      </p:sp>
      <p:sp>
        <p:nvSpPr>
          <p:cNvPr id="111" name="Google Shape;54;p 14"/>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The components involved in running a graph algorithm over a knowledge graph in Neo4j</a:t>
            </a:r>
            <a:endParaRPr b="0" lang="en-US" sz="23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Google Shape;54;p 22"/>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Example: Running Graph Data Science from Cypher</a:t>
            </a:r>
            <a:endParaRPr b="0" lang="en-US" sz="2300" spc="-1" strike="noStrike">
              <a:solidFill>
                <a:srgbClr val="000000"/>
              </a:solidFill>
              <a:latin typeface="Arial"/>
            </a:endParaRPr>
          </a:p>
        </p:txBody>
      </p:sp>
      <p:pic>
        <p:nvPicPr>
          <p:cNvPr id="113" name="" descr=""/>
          <p:cNvPicPr/>
          <p:nvPr/>
        </p:nvPicPr>
        <p:blipFill>
          <a:blip r:embed="rId1"/>
          <a:stretch/>
        </p:blipFill>
        <p:spPr>
          <a:xfrm>
            <a:off x="1038600" y="1143000"/>
            <a:ext cx="7419600" cy="2857320"/>
          </a:xfrm>
          <a:prstGeom prst="rect">
            <a:avLst/>
          </a:prstGeom>
          <a:ln w="0">
            <a:noFill/>
          </a:ln>
        </p:spPr>
      </p:pic>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Google Shape;54;p 23"/>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Example: Running Graph Data Science from Cypher</a:t>
            </a:r>
            <a:endParaRPr b="0" lang="en-US" sz="2300" spc="-1" strike="noStrike">
              <a:solidFill>
                <a:srgbClr val="000000"/>
              </a:solidFill>
              <a:latin typeface="Arial"/>
            </a:endParaRPr>
          </a:p>
        </p:txBody>
      </p:sp>
      <p:sp>
        <p:nvSpPr>
          <p:cNvPr id="115" name="Google Shape;55;p 21"/>
          <p:cNvSpPr/>
          <p:nvPr/>
        </p:nvSpPr>
        <p:spPr>
          <a:xfrm>
            <a:off x="228600" y="47196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Name the graph projection</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Here it is gds-example-graph, and that projection will be stored under that name in the graph catalog for access by subsequent computations.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Note that once a projection is created, you can run the algorithm as many times as you need against that projection without having to recreate it.</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 Node query</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Select the nodes that will be included in the projection. Neo4j Graph Data Science has multiple ways of doing this, including simply by node label. The most flexible choice is a Cypher projection that allows you to specify Cypher code to select nodes of interest. The node IDs have to be returned as a column called id as part of the contract for projections.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Google Shape;54;p 25"/>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Example: Running Graph Data Science from Cypher</a:t>
            </a:r>
            <a:endParaRPr b="0" lang="en-US" sz="2300" spc="-1" strike="noStrike">
              <a:solidFill>
                <a:srgbClr val="000000"/>
              </a:solidFill>
              <a:latin typeface="Arial"/>
            </a:endParaRPr>
          </a:p>
        </p:txBody>
      </p:sp>
      <p:sp>
        <p:nvSpPr>
          <p:cNvPr id="117" name="Google Shape;55;p 22"/>
          <p:cNvSpPr/>
          <p:nvPr/>
        </p:nvSpPr>
        <p:spPr>
          <a:xfrm>
            <a:off x="228600" y="119196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Relationship query</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Select the relationships that will be included in the projection. Since this is a Cypher projection, you must supply a Cypher query that identifies the relationships of interest. Importantly, these relationships must connect to nodes from the node projection (or it will fail). The start, end, and type of each relationship must be returned as source, target, and type columns as per the contract for relationship projections.</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Google Shape;54;p 24"/>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Example: Running Graph Data Science from Cypher</a:t>
            </a:r>
            <a:endParaRPr b="0" lang="en-US" sz="2300" spc="-1" strike="noStrike">
              <a:solidFill>
                <a:srgbClr val="000000"/>
              </a:solidFill>
              <a:latin typeface="Arial"/>
            </a:endParaRPr>
          </a:p>
        </p:txBody>
      </p:sp>
      <p:sp>
        <p:nvSpPr>
          <p:cNvPr id="119" name="Google Shape;55;p 23"/>
          <p:cNvSpPr/>
          <p:nvPr/>
        </p:nvSpPr>
        <p:spPr>
          <a:xfrm>
            <a:off x="228600" y="1191960"/>
            <a:ext cx="86868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 Execute the algorithm</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The line gds.betweenness.write means that the betweenness centrality algorithm will be called and that it will write back its results into the graph, as opposed to streaming them back to the caller (gds.betweenness.stream) or enriching only the projection (gds.betweenness.mutate). Its parameters are the projection on which to operate (gds-example-graph) and the name of the node property into which results will be written (betweennessCentrality).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Google Shape;54;p 27"/>
          <p:cNvSpPr/>
          <p:nvPr/>
        </p:nvSpPr>
        <p:spPr>
          <a:xfrm>
            <a:off x="457200" y="186120"/>
            <a:ext cx="8229600" cy="115092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300" spc="-1" strike="noStrike">
                <a:solidFill>
                  <a:srgbClr val="ff0000"/>
                </a:solidFill>
                <a:latin typeface="Arial"/>
                <a:ea typeface="Arial"/>
              </a:rPr>
              <a:t>Example: Running Graph Data Science from Cypher</a:t>
            </a:r>
            <a:endParaRPr b="0" lang="en-US" sz="2300" spc="-1" strike="noStrike">
              <a:solidFill>
                <a:srgbClr val="000000"/>
              </a:solidFill>
              <a:latin typeface="Arial"/>
            </a:endParaRPr>
          </a:p>
        </p:txBody>
      </p:sp>
      <p:sp>
        <p:nvSpPr>
          <p:cNvPr id="121" name="Google Shape;55;p 25"/>
          <p:cNvSpPr/>
          <p:nvPr/>
        </p:nvSpPr>
        <p:spPr>
          <a:xfrm>
            <a:off x="228600" y="1191960"/>
            <a:ext cx="5029200" cy="302436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Betweenness centrality computes the number of paths that pass through a given node to establish the node’s importance in the graph.</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Betweenness centrality isn’t the only thing you can use to enrich your knowledge graphs. You can choose from 65+ algorithms, including pathfinding, PageRank, Louvain, and so forth.</a:t>
            </a:r>
            <a:endParaRPr b="0" lang="en-US" sz="1800" spc="-1" strike="noStrike">
              <a:solidFill>
                <a:srgbClr val="000000"/>
              </a:solidFill>
              <a:latin typeface="Arial"/>
            </a:endParaRPr>
          </a:p>
          <a:p>
            <a:pPr>
              <a:lnSpc>
                <a:spcPct val="150000"/>
              </a:lnSpc>
              <a:tabLst>
                <a:tab algn="l" pos="0"/>
              </a:tabLst>
            </a:pPr>
            <a:endParaRPr b="0" lang="en-US" sz="1800" spc="-1" strike="noStrike">
              <a:solidFill>
                <a:srgbClr val="000000"/>
              </a:solidFill>
              <a:latin typeface="Arial"/>
            </a:endParaRPr>
          </a:p>
        </p:txBody>
      </p:sp>
      <p:pic>
        <p:nvPicPr>
          <p:cNvPr id="122" name="" descr=""/>
          <p:cNvPicPr/>
          <p:nvPr/>
        </p:nvPicPr>
        <p:blipFill>
          <a:blip r:embed="rId1"/>
          <a:stretch/>
        </p:blipFill>
        <p:spPr>
          <a:xfrm>
            <a:off x="5486400" y="1533960"/>
            <a:ext cx="3536640" cy="258084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Google Shape;75;p17"/>
          <p:cNvSpPr/>
          <p:nvPr/>
        </p:nvSpPr>
        <p:spPr>
          <a:xfrm>
            <a:off x="2095920" y="498960"/>
            <a:ext cx="4536720" cy="8136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100" spc="-1" strike="noStrike">
                <a:solidFill>
                  <a:srgbClr val="ff0000"/>
                </a:solidFill>
                <a:latin typeface="Arial"/>
                <a:ea typeface="Arial"/>
              </a:rPr>
              <a:t>Knowledge Graphs</a:t>
            </a:r>
            <a:endParaRPr b="0" lang="en-US" sz="2100" spc="-1" strike="noStrike">
              <a:solidFill>
                <a:srgbClr val="000000"/>
              </a:solidFill>
              <a:latin typeface="Arial"/>
            </a:endParaRPr>
          </a:p>
        </p:txBody>
      </p:sp>
      <p:sp>
        <p:nvSpPr>
          <p:cNvPr id="45" name="Google Shape;76;p17"/>
          <p:cNvSpPr/>
          <p:nvPr/>
        </p:nvSpPr>
        <p:spPr>
          <a:xfrm>
            <a:off x="1473840" y="1642680"/>
            <a:ext cx="7162200" cy="208764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800" spc="-1" strike="noStrike">
                <a:solidFill>
                  <a:schemeClr val="dk2"/>
                </a:solidFill>
                <a:latin typeface="Arial"/>
                <a:ea typeface="Arial"/>
              </a:rPr>
              <a:t>Knowledge graphs are a specific type of graph with an emphasis on contextual understanding.</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r>
              <a:rPr b="0" lang="en" sz="1800" spc="-1" strike="noStrike">
                <a:solidFill>
                  <a:schemeClr val="dk2"/>
                </a:solidFill>
                <a:latin typeface="Arial"/>
                <a:ea typeface="Arial"/>
              </a:rPr>
              <a:t>knowledge graphs must have an </a:t>
            </a:r>
            <a:r>
              <a:rPr b="1" lang="en" sz="1800" spc="-1" strike="noStrike">
                <a:solidFill>
                  <a:schemeClr val="dk2"/>
                </a:solidFill>
                <a:latin typeface="Arial"/>
                <a:ea typeface="Arial"/>
              </a:rPr>
              <a:t>organizing principle</a:t>
            </a:r>
            <a:r>
              <a:rPr b="0" lang="en" sz="1800" spc="-1" strike="noStrike">
                <a:solidFill>
                  <a:schemeClr val="dk2"/>
                </a:solidFill>
                <a:latin typeface="Arial"/>
                <a:ea typeface="Arial"/>
              </a:rPr>
              <a:t> so that a user (or a computer system) can reason about the underlying data.</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Google Shape;81;p18"/>
          <p:cNvSpPr/>
          <p:nvPr/>
        </p:nvSpPr>
        <p:spPr>
          <a:xfrm>
            <a:off x="2479680" y="522000"/>
            <a:ext cx="3991680" cy="729000"/>
          </a:xfrm>
          <a:prstGeom prst="rect">
            <a:avLst/>
          </a:prstGeom>
          <a:noFill/>
          <a:ln w="0">
            <a:noFill/>
          </a:ln>
        </p:spPr>
        <p:style>
          <a:lnRef idx="0"/>
          <a:fillRef idx="0"/>
          <a:effectRef idx="0"/>
          <a:fontRef idx="minor"/>
        </p:style>
        <p:txBody>
          <a:bodyPr tIns="91440" bIns="91440" anchor="t">
            <a:noAutofit/>
          </a:bodyPr>
          <a:p>
            <a:pPr algn="ctr">
              <a:lnSpc>
                <a:spcPct val="100000"/>
              </a:lnSpc>
              <a:tabLst>
                <a:tab algn="l" pos="0"/>
              </a:tabLst>
            </a:pPr>
            <a:r>
              <a:rPr b="1" lang="en" sz="2000" spc="-1" strike="noStrike">
                <a:solidFill>
                  <a:srgbClr val="ff0000"/>
                </a:solidFill>
                <a:latin typeface="Arial"/>
                <a:ea typeface="Arial"/>
              </a:rPr>
              <a:t>organizing principle</a:t>
            </a:r>
            <a:endParaRPr b="0" lang="en-US" sz="2000" spc="-1" strike="noStrike">
              <a:solidFill>
                <a:srgbClr val="000000"/>
              </a:solidFill>
              <a:latin typeface="Arial"/>
            </a:endParaRPr>
          </a:p>
        </p:txBody>
      </p:sp>
      <p:sp>
        <p:nvSpPr>
          <p:cNvPr id="47" name="Google Shape;82;p18"/>
          <p:cNvSpPr/>
          <p:nvPr/>
        </p:nvSpPr>
        <p:spPr>
          <a:xfrm>
            <a:off x="875160" y="1642680"/>
            <a:ext cx="7446240" cy="231804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The organizing principle provides an additional layer of structure that adds context to support knowledge discovery. The organizing principle makes the data itself smarter.</a:t>
            </a: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a:p>
            <a:pPr>
              <a:lnSpc>
                <a:spcPct val="100000"/>
              </a:lnSpc>
              <a:tabLst>
                <a:tab algn="l" pos="0"/>
              </a:tabLst>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Google Shape;87;p19"/>
          <p:cNvSpPr/>
          <p:nvPr/>
        </p:nvSpPr>
        <p:spPr>
          <a:xfrm>
            <a:off x="744480" y="299520"/>
            <a:ext cx="7369560" cy="3915000"/>
          </a:xfrm>
          <a:prstGeom prst="rect">
            <a:avLst/>
          </a:prstGeom>
          <a:noFill/>
          <a:ln w="0">
            <a:noFill/>
          </a:ln>
        </p:spPr>
        <p:style>
          <a:lnRef idx="0"/>
          <a:fillRef idx="0"/>
          <a:effectRef idx="0"/>
          <a:fontRef idx="minor"/>
        </p:style>
        <p:txBody>
          <a:bodyPr tIns="91440" bIns="91440" anchor="t">
            <a:noAutofit/>
          </a:bodyPr>
          <a:p>
            <a:pPr>
              <a:lnSpc>
                <a:spcPct val="150000"/>
              </a:lnSpc>
              <a:tabLst>
                <a:tab algn="l" pos="0"/>
              </a:tabLst>
            </a:pPr>
            <a:r>
              <a:rPr b="0" lang="en" sz="1800" spc="-1" strike="noStrike">
                <a:solidFill>
                  <a:schemeClr val="dk2"/>
                </a:solidFill>
                <a:latin typeface="Arial"/>
                <a:ea typeface="Arial"/>
              </a:rPr>
              <a:t>what transforms a graph into a knowledge graph is the application of an organizing principle that helps people and software to understand it. Historically, this has loftily been called </a:t>
            </a:r>
            <a:r>
              <a:rPr b="1" lang="en" sz="1800" spc="-1" strike="noStrike">
                <a:solidFill>
                  <a:schemeClr val="dk2"/>
                </a:solidFill>
                <a:latin typeface="Arial"/>
                <a:ea typeface="Arial"/>
              </a:rPr>
              <a:t>semantics</a:t>
            </a:r>
            <a:r>
              <a:rPr b="0" lang="en" sz="1800" spc="-1" strike="noStrike">
                <a:solidFill>
                  <a:schemeClr val="dk2"/>
                </a:solidFill>
                <a:latin typeface="Arial"/>
                <a:ea typeface="Arial"/>
              </a:rPr>
              <a:t>, but you can think of it as making the data smarter.</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Rather than having to repeatedly encode smart behavior into applications, it is encoded once, directly into the data. Smarter data enables knowledge reuse and reduces duplication and discrepancies.</a:t>
            </a:r>
            <a:endParaRPr b="0" lang="en-US" sz="1800" spc="-1" strike="noStrike">
              <a:solidFill>
                <a:srgbClr val="000000"/>
              </a:solidFill>
              <a:latin typeface="Arial"/>
            </a:endParaRPr>
          </a:p>
          <a:p>
            <a:pPr>
              <a:lnSpc>
                <a:spcPct val="150000"/>
              </a:lnSpc>
              <a:tabLst>
                <a:tab algn="l" pos="0"/>
              </a:tabLst>
            </a:pPr>
            <a:r>
              <a:rPr b="0" lang="en" sz="1800" spc="-1" strike="noStrike">
                <a:solidFill>
                  <a:schemeClr val="dk2"/>
                </a:solidFill>
                <a:latin typeface="Arial"/>
                <a:ea typeface="Arial"/>
              </a:rPr>
              <a:t>organizing principle makes a graph self-describing (to a certain extent)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9" name="Google Shape;92;p20" descr=""/>
          <p:cNvPicPr/>
          <p:nvPr/>
        </p:nvPicPr>
        <p:blipFill>
          <a:blip r:embed="rId1"/>
          <a:stretch/>
        </p:blipFill>
        <p:spPr>
          <a:xfrm>
            <a:off x="866520" y="0"/>
            <a:ext cx="7068240" cy="514332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744480"/>
            <a:ext cx="8520120" cy="2052360"/>
          </a:xfrm>
          <a:prstGeom prst="rect">
            <a:avLst/>
          </a:prstGeom>
          <a:noFill/>
          <a:ln w="0">
            <a:noFill/>
          </a:ln>
        </p:spPr>
        <p:txBody>
          <a:bodyPr lIns="0" rIns="0" tIns="0" bIns="0" anchor="ctr">
            <a:noAutofit/>
          </a:bodyPr>
          <a:p>
            <a:pPr indent="0">
              <a:buNone/>
            </a:pPr>
            <a:endParaRPr b="0" lang="en-US" sz="1400" spc="-1" strike="noStrike">
              <a:solidFill>
                <a:srgbClr val="000000"/>
              </a:solidFill>
              <a:latin typeface="Arial"/>
            </a:endParaRPr>
          </a:p>
        </p:txBody>
      </p:sp>
      <p:sp>
        <p:nvSpPr>
          <p:cNvPr id="51"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515</TotalTime>
  <Application>LibreOffice/24.2.7.2$Linux_X86_64 LibreOffice_project/420$Build-2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2025-09-09T12:00:56Z</dcterms:modified>
  <cp:revision>18</cp:revision>
  <dc:subject/>
  <dc:title/>
</cp:coreProperties>
</file>