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94a66ff7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94a66ff7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94a66ff76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94a66ff76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94a66ff76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94a66ff76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94a66ff76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94a66ff76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94a66ff76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94a66ff7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94a66ff76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94a66ff76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8bd2b12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8bd2b12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8bd2b12e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8bd2b12e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8bd2b12e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8bd2b12e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8bd2b12e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8bd2b12e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acedb7f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acedb7f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950d919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950d919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acedb7f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8acedb7f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8acedb7f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8acedb7f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8acedb7f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8acedb7f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8acedb7f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8acedb7f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8acedb7f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8acedb7f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4a66ff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4a66ff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94a66ff76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94a66ff7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53350" y="1573050"/>
            <a:ext cx="44373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chemeClr val="dk1"/>
                </a:solidFill>
              </a:rPr>
              <a:t>Examining Anomaly Detection on Power Consumption Using Hidden Markov Model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625450" y="3282075"/>
            <a:ext cx="3893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</a:rPr>
              <a:t>CMPT 318 - Group 15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</a:rPr>
              <a:t>Term project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Hidden Markov Model (Model Training)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</a:rPr>
              <a:t>Efficient HMM Training Using </a:t>
            </a:r>
            <a:r>
              <a:rPr b="1" lang="en-CA" sz="1200">
                <a:solidFill>
                  <a:schemeClr val="dk1"/>
                </a:solidFill>
              </a:rPr>
              <a:t>depmixS4</a:t>
            </a:r>
            <a:r>
              <a:rPr b="1" lang="en-CA" sz="1000">
                <a:solidFill>
                  <a:schemeClr val="dk1"/>
                </a:solidFill>
              </a:rPr>
              <a:t> and Parallel Processing</a:t>
            </a:r>
            <a:endParaRPr b="1" sz="10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-CA" sz="1200">
                <a:solidFill>
                  <a:schemeClr val="dk1"/>
                </a:solidFill>
              </a:rPr>
              <a:t>Purpose and Tools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Utilizes the depmixS4 package for Hidden Markov Models (HMMs)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Accelerates the training process by leveraging multiple processor cores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-CA" sz="1200">
                <a:solidFill>
                  <a:schemeClr val="dk1"/>
                </a:solidFill>
              </a:rPr>
              <a:t>Initialization and Data Handling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Configures initial states and EM algorithm parameters via em.control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Prepares lists for log-likelihoods and BIC values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-CA" sz="1200">
                <a:solidFill>
                  <a:schemeClr val="dk1"/>
                </a:solidFill>
              </a:rPr>
              <a:t>Parallel Processing Setup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Implements parallel processing using doParallel and foreach.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Configures all available processor cores (minus one) with detectCores and makeCluster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-CA" sz="1200">
                <a:solidFill>
                  <a:schemeClr val="dk1"/>
                </a:solidFill>
              </a:rPr>
              <a:t>Training and Metrics Computation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Executes model training in parallel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Computes and compiles metrics like log-likelihood and BIC for analysis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CA" sz="1200">
                <a:solidFill>
                  <a:schemeClr val="dk1"/>
                </a:solidFill>
              </a:rPr>
              <a:t>Concludes with stopCluster to terminate parallel setup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Hidden Markov Model (Training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73725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states_list &lt;- c(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em_ctrl &lt;- em.control(maxit = 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tol = 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num_cores &lt;- detectCores()  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 &lt;- makeCluster(num_cores)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registerDoParallel(cl)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results &lt;- foreach(num_states = states_list, .packages = </a:t>
            </a:r>
            <a:r>
              <a:rPr lang="en-CA" sz="900">
                <a:solidFill>
                  <a:srgbClr val="A2FCA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'depmixS4'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%dopar% {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suppressMessages({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hmm_model &lt;- depmix(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response = list( Global_intensity ~ 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Voltage ~ 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data = train_features,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nstates = num_states,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family = list(gaussian(), gaussian())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set.seed(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print(paste0(</a:t>
            </a:r>
            <a:r>
              <a:rPr lang="en-CA" sz="900">
                <a:solidFill>
                  <a:srgbClr val="A2FCA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"train model state = "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num_states))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fitted_model &lt;- fit(hmm_model, ntimes = </a:t>
            </a:r>
            <a:r>
              <a:rPr lang="en-CA" sz="9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verbose = </a:t>
            </a:r>
            <a:r>
              <a:rPr lang="en-CA" sz="900">
                <a:solidFill>
                  <a:srgbClr val="FCC2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emcontrol = em_ctrl)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log_likelihood &lt;- logLik(fitted_model)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bic_value &lt;- BIC(fitted_model)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list(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num_states = num_states,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log_likelihood = log_likelihood,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bic_value = bic_value,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model = fitted_model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9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})</a:t>
            </a:r>
            <a:br>
              <a:rPr lang="en-CA" sz="11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11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6006" l="4005" r="5994" t="4073"/>
          <a:stretch/>
        </p:blipFill>
        <p:spPr>
          <a:xfrm>
            <a:off x="5766150" y="1152475"/>
            <a:ext cx="3066150" cy="20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Log-</a:t>
            </a:r>
            <a:r>
              <a:rPr lang="en-CA"/>
              <a:t>likelihood</a:t>
            </a:r>
            <a:r>
              <a:rPr lang="en-CA"/>
              <a:t> and BIC trend in training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0" y="1524425"/>
            <a:ext cx="5528800" cy="26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Hidden Markov M</a:t>
            </a:r>
            <a:r>
              <a:rPr lang="en-CA"/>
              <a:t>odel (</a:t>
            </a:r>
            <a:r>
              <a:rPr lang="en-CA"/>
              <a:t>Model Optimization)</a:t>
            </a:r>
            <a:endParaRPr sz="139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How We Improved the Model </a:t>
            </a:r>
            <a:r>
              <a:rPr lang="en-CA">
                <a:solidFill>
                  <a:schemeClr val="dk1"/>
                </a:solidFill>
              </a:rPr>
              <a:t>Efficiency</a:t>
            </a:r>
            <a:r>
              <a:rPr lang="en-CA">
                <a:solidFill>
                  <a:schemeClr val="dk1"/>
                </a:solidFill>
              </a:rPr>
              <a:t>?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CA" sz="1400">
                <a:solidFill>
                  <a:schemeClr val="dk1"/>
                </a:solidFill>
              </a:rPr>
              <a:t>Challenge in Model Training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As the number of states increased, computational speed significantly decreased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CA" sz="1400">
                <a:solidFill>
                  <a:schemeClr val="dk1"/>
                </a:solidFill>
              </a:rPr>
              <a:t>Initial Optimization Strategy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Limited the number of states to a maximum of 13 to enhance performance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CA" sz="1400">
                <a:solidFill>
                  <a:schemeClr val="dk1"/>
                </a:solidFill>
              </a:rPr>
              <a:t>Further Speed Improvement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Reduced the number of seeds in the set_seed() function to speed up computations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The set_seed() function ensures exact reproducibility of all calculations, vital for consistent results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CA" sz="1400">
                <a:solidFill>
                  <a:schemeClr val="dk1"/>
                </a:solidFill>
              </a:rPr>
              <a:t>Outcome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Substantial speed improvements in training process compared to earlier iterations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Hidden Markov Model (Model Evaluation and Prediction)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903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CA" sz="1300">
                <a:solidFill>
                  <a:schemeClr val="dk1"/>
                </a:solidFill>
              </a:rPr>
              <a:t>Purpose of Model Evaluation</a:t>
            </a:r>
            <a:endParaRPr b="1" sz="1300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Assess model performance on previously unseen data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Set aside 30% of data for testing to ensure robust evaluation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CA" sz="1400">
                <a:solidFill>
                  <a:schemeClr val="dk1"/>
                </a:solidFill>
              </a:rPr>
              <a:t>Evaluation Algorithm Development</a:t>
            </a:r>
            <a:endParaRPr b="1" sz="1400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Explanation of the steps taken to create an effective evaluation algorithm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Reference to code and visual aids (e.g., "See code block below and Figure 10")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CA" sz="1400">
                <a:solidFill>
                  <a:schemeClr val="dk1"/>
                </a:solidFill>
              </a:rPr>
              <a:t>Results and Analysis</a:t>
            </a:r>
            <a:endParaRPr b="1" sz="1400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Log-likelihoods: Training data shows “-6146.814” (normalized: “-0.3191492”), while testing data shows “-5609.337” (normalized: “-0.6492288”)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The results indicate a comparable level of effectiveness between training and testing datasets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CA" sz="1400">
                <a:solidFill>
                  <a:schemeClr val="dk1"/>
                </a:solidFill>
              </a:rPr>
              <a:t>Considerations</a:t>
            </a:r>
            <a:endParaRPr b="1" sz="1400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Slight reduction in likelihood for test data suggests the presence of unexpected patterns or anomalies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Hidden Markov Model (Model Evaluation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017725"/>
            <a:ext cx="8520600" cy="25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test_model &lt;- depmix(</a:t>
            </a:r>
            <a:b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response = list(Global_intensity ~ </a:t>
            </a:r>
            <a:r>
              <a:rPr lang="en-CA" sz="13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Voltage ~ </a:t>
            </a:r>
            <a:r>
              <a:rPr lang="en-CA" sz="13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data = test_features,</a:t>
            </a:r>
            <a:b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nstates = best_num_states,</a:t>
            </a:r>
            <a:b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family = list(gaussian(), gaussian())</a:t>
            </a:r>
            <a:b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test_fitted &lt;- setpars(test_model, getpars(best_model))</a:t>
            </a:r>
            <a:b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fb_test &lt;- forwardbackward(test_fitted)</a:t>
            </a:r>
            <a:b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test_log_likelihood &lt;- fb_test$logLike</a:t>
            </a:r>
            <a:b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cat(</a:t>
            </a:r>
            <a:r>
              <a:rPr lang="en-CA" sz="1300">
                <a:solidFill>
                  <a:srgbClr val="A2FCA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"Log-Likelihood on Test Data:"</a:t>
            </a: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test_log_likelihood, </a:t>
            </a:r>
            <a:r>
              <a:rPr lang="en-CA" sz="1300">
                <a:solidFill>
                  <a:srgbClr val="A2FCA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300">
              <a:highlight>
                <a:schemeClr val="lt1"/>
              </a:highlight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-5678" l="688" r="2289" t="11356"/>
          <a:stretch/>
        </p:blipFill>
        <p:spPr>
          <a:xfrm>
            <a:off x="800988" y="3807375"/>
            <a:ext cx="7542025" cy="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Anomaly Detection </a:t>
            </a:r>
            <a:r>
              <a:rPr lang="en-CA" sz="2750"/>
              <a:t>(</a:t>
            </a:r>
            <a:r>
              <a:rPr lang="en-CA" sz="2750"/>
              <a:t>Finding deviation threshold)</a:t>
            </a:r>
            <a:endParaRPr sz="2750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50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75" y="1152475"/>
            <a:ext cx="4405625" cy="31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5483375" y="1118425"/>
            <a:ext cx="327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</a:rPr>
              <a:t>Step 1: </a:t>
            </a:r>
            <a:r>
              <a:rPr lang="en-CA" sz="1600">
                <a:solidFill>
                  <a:schemeClr val="dk1"/>
                </a:solidFill>
              </a:rPr>
              <a:t>Partition</a:t>
            </a:r>
            <a:r>
              <a:rPr lang="en-CA" sz="1600">
                <a:solidFill>
                  <a:schemeClr val="dk1"/>
                </a:solidFill>
              </a:rPr>
              <a:t> data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83375" y="1731375"/>
            <a:ext cx="35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</a:rPr>
              <a:t>Step 2: Calculate Log-likelihood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483375" y="2344325"/>
            <a:ext cx="366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</a:rPr>
              <a:t>Step 3: Normalize Log-Likelihood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513125" y="29699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</a:rPr>
              <a:t>Step 4: Calculate deviation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513125" y="359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</a:rPr>
              <a:t>Step 5: Obtain Threshold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Anomaly Detection </a:t>
            </a:r>
            <a:r>
              <a:rPr lang="en-CA" sz="2750"/>
              <a:t>(Injecting Anomalies)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Method of Injecting Anomalies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Split test data into 3 groups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Inject 100 anomalies into each group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Test Results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Unmodified subset vs modified subset(injected anomalies)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Anomaly Detection </a:t>
            </a:r>
            <a:r>
              <a:rPr lang="en-CA" sz="2750"/>
              <a:t>(Results)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50" y="1017725"/>
            <a:ext cx="4187975" cy="330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000" y="1017725"/>
            <a:ext cx="4359012" cy="3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Anomaly Detection </a:t>
            </a:r>
            <a:r>
              <a:rPr lang="en-CA" sz="2750"/>
              <a:t>(Results)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7100"/>
            <a:ext cx="5007051" cy="37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Topics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-CA" sz="1729"/>
              <a:t>Feature Engineering</a:t>
            </a:r>
            <a:endParaRPr sz="1729"/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-CA" sz="1390"/>
              <a:t>Principal</a:t>
            </a:r>
            <a:r>
              <a:rPr lang="en-CA" sz="1390"/>
              <a:t> Component Analysis </a:t>
            </a:r>
            <a:endParaRPr sz="1390"/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-CA" sz="1390"/>
              <a:t>Feature Selection</a:t>
            </a:r>
            <a:endParaRPr sz="1390"/>
          </a:p>
          <a:p>
            <a:pPr indent="-3384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-CA" sz="1729"/>
              <a:t>Hidden Markov Model</a:t>
            </a:r>
            <a:endParaRPr sz="1729"/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-CA" sz="1390"/>
              <a:t>Test</a:t>
            </a:r>
            <a:r>
              <a:rPr lang="en-CA" sz="1390"/>
              <a:t> and Training Sets</a:t>
            </a:r>
            <a:endParaRPr sz="1390"/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-CA" sz="1390"/>
              <a:t>Model Training and Optimization</a:t>
            </a:r>
            <a:endParaRPr sz="1390"/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-CA" sz="1390"/>
              <a:t>Model Evaluation</a:t>
            </a:r>
            <a:endParaRPr sz="1390"/>
          </a:p>
          <a:p>
            <a:pPr indent="-3384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-CA" sz="1729"/>
              <a:t>Anomaly</a:t>
            </a:r>
            <a:r>
              <a:rPr lang="en-CA" sz="1729"/>
              <a:t> Detection</a:t>
            </a:r>
            <a:endParaRPr sz="1729"/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-CA" sz="1390"/>
              <a:t>Finding Deviation T</a:t>
            </a:r>
            <a:r>
              <a:rPr lang="en-CA" sz="1390"/>
              <a:t>hreshold</a:t>
            </a:r>
            <a:endParaRPr sz="1390"/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-CA" sz="1390"/>
              <a:t>Injecting </a:t>
            </a:r>
            <a:r>
              <a:rPr lang="en-CA" sz="1390"/>
              <a:t>Anomalies</a:t>
            </a:r>
            <a:r>
              <a:rPr lang="en-CA" sz="1390"/>
              <a:t> </a:t>
            </a:r>
            <a:endParaRPr sz="1390"/>
          </a:p>
          <a:p>
            <a:pPr indent="-3168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-CA" sz="1390"/>
              <a:t>Results</a:t>
            </a:r>
            <a:endParaRPr sz="139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100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Challenges and Lesson Learned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72450" y="1762200"/>
            <a:ext cx="85206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CA" sz="2000"/>
              <a:t>Feature selection using PCA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CA" sz="2000"/>
              <a:t>Selecting Optimal state number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Engineering (data cleaning)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712" y="1326150"/>
            <a:ext cx="4988126" cy="68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>
            <a:stCxn id="67" idx="2"/>
          </p:cNvCxnSpPr>
          <p:nvPr/>
        </p:nvCxnSpPr>
        <p:spPr>
          <a:xfrm>
            <a:off x="5727774" y="2010500"/>
            <a:ext cx="3000" cy="44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113" y="2437650"/>
            <a:ext cx="4909325" cy="5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850" y="3579890"/>
            <a:ext cx="1610962" cy="1128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5353813" y="4141984"/>
            <a:ext cx="615300" cy="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9355" y="3566000"/>
            <a:ext cx="1472970" cy="11283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650425" y="4208075"/>
            <a:ext cx="2589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29100" y="1969850"/>
            <a:ext cx="29604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2"/>
                </a:solidFill>
              </a:rPr>
              <a:t>Extracted numeric columns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9100" y="3879463"/>
            <a:ext cx="3310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2"/>
                </a:solidFill>
              </a:rPr>
              <a:t>Created a new </a:t>
            </a:r>
            <a:r>
              <a:rPr lang="en-CA" sz="1600">
                <a:solidFill>
                  <a:schemeClr val="lt2"/>
                </a:solidFill>
              </a:rPr>
              <a:t>DateTime</a:t>
            </a:r>
            <a:r>
              <a:rPr lang="en-CA" sz="1600">
                <a:solidFill>
                  <a:schemeClr val="lt2"/>
                </a:solidFill>
              </a:rPr>
              <a:t> column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3" y="1669975"/>
            <a:ext cx="72294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Engineering (data cleaning)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975" y="3251375"/>
            <a:ext cx="7258050" cy="79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>
            <a:off x="4570499" y="2665350"/>
            <a:ext cx="3000" cy="44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4771025" y="2662200"/>
            <a:ext cx="3785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FF0000"/>
                </a:solidFill>
              </a:rPr>
              <a:t>Spline interpolation of unknown points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517850" y="1653225"/>
            <a:ext cx="15462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1120">
                <a:solidFill>
                  <a:srgbClr val="FF0000"/>
                </a:solidFill>
              </a:rPr>
              <a:t>Mean  = 0 </a:t>
            </a:r>
            <a:endParaRPr sz="1120">
              <a:solidFill>
                <a:srgbClr val="FF0000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3" y="1170725"/>
            <a:ext cx="5613250" cy="24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Engineering (standardization)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350" y="3726700"/>
            <a:ext cx="539115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386050" y="4157725"/>
            <a:ext cx="18774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1120">
                <a:solidFill>
                  <a:srgbClr val="FF0000"/>
                </a:solidFill>
              </a:rPr>
              <a:t>Standard deviation</a:t>
            </a:r>
            <a:r>
              <a:rPr lang="en-CA" sz="1120">
                <a:solidFill>
                  <a:srgbClr val="FF0000"/>
                </a:solidFill>
              </a:rPr>
              <a:t>  = 1 </a:t>
            </a:r>
            <a:endParaRPr sz="1120">
              <a:solidFill>
                <a:srgbClr val="FF0000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682250" y="571325"/>
            <a:ext cx="9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chemeClr val="dk1"/>
                </a:solidFill>
              </a:rPr>
              <a:t>(X-μ)/σ 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Engineering (</a:t>
            </a:r>
            <a:r>
              <a:rPr lang="en-CA"/>
              <a:t>Principal</a:t>
            </a:r>
            <a:r>
              <a:rPr lang="en-CA"/>
              <a:t> Component Analysis)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62" y="1259550"/>
            <a:ext cx="5648276" cy="341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>
            <a:off x="3314849" y="2919575"/>
            <a:ext cx="3000" cy="44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 flipH="1">
            <a:off x="2561150" y="1491450"/>
            <a:ext cx="3300" cy="47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/>
        </p:nvSpPr>
        <p:spPr>
          <a:xfrm>
            <a:off x="4149250" y="1862750"/>
            <a:ext cx="3778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</a:rPr>
              <a:t>Picking two major PCs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Feature Engineering (Principal Component Analysis)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150"/>
            <a:ext cx="346987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775" y="1596125"/>
            <a:ext cx="48958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081650" y="4072925"/>
            <a:ext cx="4896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2"/>
                </a:solidFill>
              </a:rPr>
              <a:t>(Global Intensity, Voltage) 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081650" y="3052325"/>
            <a:ext cx="4896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chemeClr val="lt2"/>
                </a:solidFill>
              </a:rPr>
              <a:t>Features: 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lt2"/>
                </a:solidFill>
              </a:rPr>
              <a:t>(Global Intensity, Global_Active_power) 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879425" y="3545250"/>
            <a:ext cx="439200" cy="425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5677" y="4112663"/>
            <a:ext cx="352950" cy="3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Hidden Markov Model (</a:t>
            </a:r>
            <a:r>
              <a:rPr lang="en-CA"/>
              <a:t>Testing and Training Data Division)</a:t>
            </a:r>
            <a:endParaRPr b="1" sz="139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686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0"/>
              <a:buChar char="●"/>
            </a:pPr>
            <a:r>
              <a:rPr lang="en-CA" sz="1390">
                <a:solidFill>
                  <a:schemeClr val="dk1"/>
                </a:solidFill>
              </a:rPr>
              <a:t>Focuses on specific times (Mondays, 9 AM to 12 PM) to identify meaningful patterns across three years</a:t>
            </a:r>
            <a:endParaRPr sz="1390">
              <a:solidFill>
                <a:schemeClr val="dk1"/>
              </a:solidFill>
            </a:endParaRPr>
          </a:p>
          <a:p>
            <a:pPr indent="-316865" lvl="0" marL="45720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90"/>
              <a:buChar char="●"/>
            </a:pPr>
            <a:r>
              <a:rPr lang="en-CA" sz="1390">
                <a:solidFill>
                  <a:schemeClr val="dk1"/>
                </a:solidFill>
              </a:rPr>
              <a:t>Uses the extract_time_window function to precisely isolate data segments from the specified time window</a:t>
            </a:r>
            <a:endParaRPr sz="1390">
              <a:solidFill>
                <a:schemeClr val="dk1"/>
              </a:solidFill>
            </a:endParaRPr>
          </a:p>
          <a:p>
            <a:pPr indent="-31686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0"/>
              <a:buChar char="●"/>
            </a:pPr>
            <a:r>
              <a:rPr lang="en-CA" sz="1390">
                <a:solidFill>
                  <a:schemeClr val="dk1"/>
                </a:solidFill>
              </a:rPr>
              <a:t>Years 2006 to 2008 used for model training, comprising 70% of the data</a:t>
            </a:r>
            <a:endParaRPr sz="1390">
              <a:solidFill>
                <a:schemeClr val="dk1"/>
              </a:solidFill>
            </a:endParaRPr>
          </a:p>
          <a:p>
            <a:pPr indent="-316865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0"/>
              <a:buChar char="●"/>
            </a:pPr>
            <a:r>
              <a:rPr lang="en-CA" sz="1390">
                <a:solidFill>
                  <a:schemeClr val="dk1"/>
                </a:solidFill>
              </a:rPr>
              <a:t>Year 2009 dedicated to testing, accounting for 30% of the data</a:t>
            </a:r>
            <a:endParaRPr sz="1390">
              <a:solidFill>
                <a:schemeClr val="dk1"/>
              </a:solidFill>
            </a:endParaRPr>
          </a:p>
          <a:p>
            <a:pPr indent="-316865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0"/>
              <a:buChar char="●"/>
            </a:pPr>
            <a:r>
              <a:rPr lang="en-CA" sz="1390">
                <a:solidFill>
                  <a:schemeClr val="dk1"/>
                </a:solidFill>
              </a:rPr>
              <a:t> A 70/30 split minimizes overfitting while providing substantial data for learning patterns</a:t>
            </a:r>
            <a:endParaRPr sz="139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9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Hidden Markov Model (</a:t>
            </a:r>
            <a:r>
              <a:rPr lang="en-CA"/>
              <a:t>Testing and Training Data Code)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22850" y="1143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extract_time_window &lt;- </a:t>
            </a:r>
            <a:r>
              <a:rPr b="1" lang="en-CA" sz="1300">
                <a:solidFill>
                  <a:srgbClr val="FCC2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(dataframe) {</a:t>
            </a:r>
            <a:b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df_monday_9am_to_12pm &lt;- dataframe %&gt;%</a:t>
            </a:r>
            <a:b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filter(weekdays(DateTime) == </a:t>
            </a:r>
            <a:r>
              <a:rPr b="1" lang="en-CA" sz="1300">
                <a:solidFill>
                  <a:srgbClr val="A2FCA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"Monday"</a:t>
            </a: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&amp;</a:t>
            </a:r>
            <a:b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hour(DateTime) &gt;= </a:t>
            </a:r>
            <a:r>
              <a:rPr b="1" lang="en-CA" sz="13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&amp; hour(DateTime) &lt; </a:t>
            </a:r>
            <a:r>
              <a:rPr b="1" lang="en-CA" sz="13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CA" sz="1300">
                <a:solidFill>
                  <a:srgbClr val="FCC28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(df_monday_9am_to_12pm)</a:t>
            </a:r>
            <a:b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df_scaled &lt;- extract_time_window(df_scaled)</a:t>
            </a:r>
            <a:b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train_data &lt;- df_scaled %&gt;% filter(Year &lt;= </a:t>
            </a:r>
            <a:r>
              <a:rPr b="1" lang="en-CA" sz="13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2008</a:t>
            </a: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test_data &lt;- df_scaled %&gt;% filter(Year == </a:t>
            </a:r>
            <a:r>
              <a:rPr b="1" lang="en-CA" sz="1300">
                <a:solidFill>
                  <a:srgbClr val="D3636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2009</a:t>
            </a: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train_features &lt;- train_data[, c(</a:t>
            </a:r>
            <a:r>
              <a:rPr b="1" lang="en-CA" sz="1300">
                <a:solidFill>
                  <a:srgbClr val="A2FCA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"Global_intensity"</a:t>
            </a: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CA" sz="1300">
                <a:solidFill>
                  <a:srgbClr val="A2FCA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"Voltage"</a:t>
            </a: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  <a:b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test_features &lt;- test_data[, c(</a:t>
            </a:r>
            <a:r>
              <a:rPr b="1" lang="en-CA" sz="1300">
                <a:solidFill>
                  <a:srgbClr val="A2FCA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"Global_intensity"</a:t>
            </a: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CA" sz="1300">
                <a:solidFill>
                  <a:srgbClr val="A2FCA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"Voltage"</a:t>
            </a:r>
            <a:r>
              <a:rPr b="1" lang="en-CA" sz="1300">
                <a:solidFill>
                  <a:srgbClr val="FFFF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  <a:endParaRPr b="1" sz="13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