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Merriweather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0128HIRff0ieqPVdTQ6Oh9Z0x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58be24966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c58be24966_0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54da4505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a54da4505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54da4505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a54da4505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54da4505b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a54da4505b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1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C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4"/>
          <p:cNvGrpSpPr/>
          <p:nvPr/>
        </p:nvGrpSpPr>
        <p:grpSpPr>
          <a:xfrm>
            <a:off x="2506377" y="325670"/>
            <a:ext cx="8584758" cy="6433682"/>
            <a:chOff x="2525681" y="1332830"/>
            <a:chExt cx="7720800" cy="4902600"/>
          </a:xfrm>
        </p:grpSpPr>
        <p:sp>
          <p:nvSpPr>
            <p:cNvPr id="89" name="Google Shape;89;p4"/>
            <p:cNvSpPr/>
            <p:nvPr/>
          </p:nvSpPr>
          <p:spPr>
            <a:xfrm rot="10800000">
              <a:off x="3171095" y="1332830"/>
              <a:ext cx="6323100" cy="4902600"/>
            </a:xfrm>
            <a:prstGeom prst="triangle">
              <a:avLst>
                <a:gd fmla="val 50000" name="adj"/>
              </a:avLst>
            </a:prstGeom>
            <a:noFill/>
            <a:ln cap="flat" cmpd="sng" w="76200">
              <a:solidFill>
                <a:srgbClr val="448DA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525681" y="2373553"/>
              <a:ext cx="7720800" cy="1780200"/>
            </a:xfrm>
            <a:prstGeom prst="rect">
              <a:avLst/>
            </a:prstGeom>
            <a:solidFill>
              <a:srgbClr val="F1FC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1" lang="en-US" sz="3500">
                  <a:solidFill>
                    <a:srgbClr val="1B456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CSE449 Submission 1 Presentation</a:t>
              </a:r>
              <a:endParaRPr b="1" sz="3500">
                <a:solidFill>
                  <a:srgbClr val="1B456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t/>
              </a:r>
              <a:endParaRPr b="1" sz="3500">
                <a:solidFill>
                  <a:srgbClr val="1B456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1" i="0" lang="en-US" sz="2300" u="none" cap="none" strike="noStrike">
                  <a:solidFill>
                    <a:srgbClr val="1B456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Research P</a:t>
              </a:r>
              <a:r>
                <a:rPr b="1" lang="en-US" sz="2300">
                  <a:solidFill>
                    <a:srgbClr val="1B456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aper</a:t>
              </a:r>
              <a:r>
                <a:rPr b="1" i="0" lang="en-US" sz="2300" u="none" cap="none" strike="noStrike">
                  <a:solidFill>
                    <a:srgbClr val="1B456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 A Multi-Clustering Approach to Scale </a:t>
              </a:r>
              <a:endParaRPr b="1" i="0" sz="2300" u="none" cap="none" strike="noStrike">
                <a:solidFill>
                  <a:srgbClr val="1B456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1" i="0" lang="en-US" sz="2300" u="none" cap="none" strike="noStrike">
                  <a:solidFill>
                    <a:srgbClr val="1B456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Distributed Tenant Networks for Mobile Edge Computing</a:t>
              </a:r>
              <a:endParaRPr b="1" i="0" sz="2300" u="none" cap="none" strike="noStrike">
                <a:solidFill>
                  <a:srgbClr val="1B456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3500" u="none" cap="none" strike="noStrike">
                <a:solidFill>
                  <a:srgbClr val="1B456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t/>
              </a:r>
              <a:endParaRPr b="1" sz="3500">
                <a:solidFill>
                  <a:srgbClr val="1B456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1" name="Google Shape;91;p4"/>
          <p:cNvSpPr/>
          <p:nvPr/>
        </p:nvSpPr>
        <p:spPr>
          <a:xfrm>
            <a:off x="0" y="0"/>
            <a:ext cx="3319997" cy="6858001"/>
          </a:xfrm>
          <a:custGeom>
            <a:rect b="b" l="l" r="r" t="t"/>
            <a:pathLst>
              <a:path extrusionOk="0" h="6858001" w="5085751">
                <a:moveTo>
                  <a:pt x="0" y="0"/>
                </a:moveTo>
                <a:lnTo>
                  <a:pt x="2636196" y="9728"/>
                </a:lnTo>
                <a:cubicBezTo>
                  <a:pt x="3411689" y="419911"/>
                  <a:pt x="3088453" y="1956881"/>
                  <a:pt x="3647923" y="2782111"/>
                </a:cubicBezTo>
                <a:cubicBezTo>
                  <a:pt x="4207393" y="3607341"/>
                  <a:pt x="5366157" y="4623880"/>
                  <a:pt x="5023545" y="5359940"/>
                </a:cubicBezTo>
                <a:cubicBezTo>
                  <a:pt x="4680933" y="6096000"/>
                  <a:pt x="4356234" y="6382967"/>
                  <a:pt x="3760655" y="685800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ADE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0" y="-1"/>
            <a:ext cx="2091447" cy="6858001"/>
          </a:xfrm>
          <a:custGeom>
            <a:rect b="b" l="l" r="r" t="t"/>
            <a:pathLst>
              <a:path extrusionOk="0" h="6858001" w="5085751">
                <a:moveTo>
                  <a:pt x="0" y="0"/>
                </a:moveTo>
                <a:lnTo>
                  <a:pt x="2636196" y="9728"/>
                </a:lnTo>
                <a:cubicBezTo>
                  <a:pt x="3411689" y="419911"/>
                  <a:pt x="3088453" y="1956881"/>
                  <a:pt x="3647923" y="2782111"/>
                </a:cubicBezTo>
                <a:cubicBezTo>
                  <a:pt x="4207393" y="3607341"/>
                  <a:pt x="5366157" y="4623880"/>
                  <a:pt x="5023545" y="5359940"/>
                </a:cubicBezTo>
                <a:cubicBezTo>
                  <a:pt x="4680933" y="6096000"/>
                  <a:pt x="4356234" y="6382967"/>
                  <a:pt x="3760655" y="685800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48D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-9331" y="979715"/>
            <a:ext cx="9367935" cy="5878285"/>
          </a:xfrm>
          <a:custGeom>
            <a:rect b="b" l="l" r="r" t="t"/>
            <a:pathLst>
              <a:path extrusionOk="0" h="5878285" w="9367935">
                <a:moveTo>
                  <a:pt x="0" y="0"/>
                </a:moveTo>
                <a:lnTo>
                  <a:pt x="1017037" y="5047861"/>
                </a:lnTo>
                <a:lnTo>
                  <a:pt x="9367935" y="5878285"/>
                </a:lnTo>
                <a:lnTo>
                  <a:pt x="9331" y="5878285"/>
                </a:lnTo>
                <a:cubicBezTo>
                  <a:pt x="6221" y="3918857"/>
                  <a:pt x="3110" y="1959428"/>
                  <a:pt x="0" y="0"/>
                </a:cubicBezTo>
                <a:close/>
              </a:path>
            </a:pathLst>
          </a:custGeom>
          <a:solidFill>
            <a:srgbClr val="448D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10800000">
            <a:off x="2833396" y="0"/>
            <a:ext cx="9367935" cy="5878285"/>
          </a:xfrm>
          <a:custGeom>
            <a:rect b="b" l="l" r="r" t="t"/>
            <a:pathLst>
              <a:path extrusionOk="0" h="5878285" w="9367935">
                <a:moveTo>
                  <a:pt x="0" y="0"/>
                </a:moveTo>
                <a:lnTo>
                  <a:pt x="1017037" y="5047861"/>
                </a:lnTo>
                <a:lnTo>
                  <a:pt x="9367935" y="5878285"/>
                </a:lnTo>
                <a:lnTo>
                  <a:pt x="9331" y="5878285"/>
                </a:lnTo>
                <a:cubicBezTo>
                  <a:pt x="6221" y="3918857"/>
                  <a:pt x="3110" y="1959428"/>
                  <a:pt x="0" y="0"/>
                </a:cubicBezTo>
                <a:close/>
              </a:path>
            </a:pathLst>
          </a:custGeom>
          <a:solidFill>
            <a:srgbClr val="448D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59588" y="569168"/>
            <a:ext cx="9367935" cy="5878285"/>
          </a:xfrm>
          <a:custGeom>
            <a:rect b="b" l="l" r="r" t="t"/>
            <a:pathLst>
              <a:path extrusionOk="0" h="5878285" w="9367935">
                <a:moveTo>
                  <a:pt x="0" y="0"/>
                </a:moveTo>
                <a:lnTo>
                  <a:pt x="1017037" y="5047861"/>
                </a:lnTo>
                <a:lnTo>
                  <a:pt x="9367935" y="5878285"/>
                </a:lnTo>
                <a:lnTo>
                  <a:pt x="9331" y="5878285"/>
                </a:lnTo>
                <a:cubicBezTo>
                  <a:pt x="6221" y="3918857"/>
                  <a:pt x="3110" y="1959428"/>
                  <a:pt x="0" y="0"/>
                </a:cubicBezTo>
                <a:close/>
              </a:path>
            </a:pathLst>
          </a:custGeom>
          <a:solidFill>
            <a:srgbClr val="ADE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 rot="10800000">
            <a:off x="2366865" y="284584"/>
            <a:ext cx="9367935" cy="5878285"/>
          </a:xfrm>
          <a:custGeom>
            <a:rect b="b" l="l" r="r" t="t"/>
            <a:pathLst>
              <a:path extrusionOk="0" h="5878285" w="9367935">
                <a:moveTo>
                  <a:pt x="0" y="0"/>
                </a:moveTo>
                <a:lnTo>
                  <a:pt x="1017037" y="5047861"/>
                </a:lnTo>
                <a:lnTo>
                  <a:pt x="9367935" y="5878285"/>
                </a:lnTo>
                <a:lnTo>
                  <a:pt x="9331" y="5878285"/>
                </a:lnTo>
                <a:cubicBezTo>
                  <a:pt x="6221" y="3918857"/>
                  <a:pt x="3110" y="1959428"/>
                  <a:pt x="0" y="0"/>
                </a:cubicBezTo>
                <a:close/>
              </a:path>
            </a:pathLst>
          </a:custGeom>
          <a:solidFill>
            <a:srgbClr val="ADE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248750" y="621650"/>
            <a:ext cx="9367800" cy="2328600"/>
          </a:xfrm>
          <a:prstGeom prst="rect">
            <a:avLst/>
          </a:prstGeom>
          <a:noFill/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lang="en-US" sz="29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29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sz="2500">
              <a:solidFill>
                <a:srgbClr val="0B539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sz="2500">
              <a:solidFill>
                <a:srgbClr val="0B539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Name: </a:t>
            </a:r>
            <a:r>
              <a:rPr b="0" i="0" lang="en-US" sz="2500" u="none" cap="none" strike="noStrike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MAHDI</a:t>
            </a:r>
            <a:r>
              <a:rPr b="0" i="0" lang="en-US" sz="2500" u="none" cap="none" strike="noStrike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 HOSSAIN                              </a:t>
            </a:r>
            <a:endParaRPr b="0" i="0" sz="2500" u="none" cap="none" strike="noStrike">
              <a:solidFill>
                <a:srgbClr val="0B539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 				  ID: 20301194					</a:t>
            </a:r>
            <a:r>
              <a:rPr b="0" i="0" lang="en-US" sz="2800" u="none" cap="none" strike="noStrike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	 </a:t>
            </a:r>
            <a:endParaRPr b="0" i="0" sz="2800" u="none" cap="none" strike="noStrike">
              <a:solidFill>
                <a:srgbClr val="0B539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 	</a:t>
            </a:r>
            <a:r>
              <a:rPr lang="en-US" sz="2800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  Team</a:t>
            </a:r>
            <a:r>
              <a:rPr b="0" i="0" lang="en-US" sz="2800" u="none" cap="none" strike="noStrike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-US" sz="2800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30</a:t>
            </a:r>
            <a:r>
              <a:rPr b="0" i="0" lang="en-US" sz="2800" u="none" cap="none" strike="noStrike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					 </a:t>
            </a:r>
            <a:endParaRPr b="0" i="0" sz="2800" u="none" cap="none" strike="noStrike">
              <a:solidFill>
                <a:srgbClr val="0B539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i="0" sz="2500" u="none" cap="none" strike="noStrik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327700" y="3320925"/>
            <a:ext cx="7536600" cy="2478300"/>
          </a:xfrm>
          <a:prstGeom prst="rect">
            <a:avLst/>
          </a:prstGeom>
          <a:noFill/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Presented To:</a:t>
            </a:r>
            <a:endParaRPr b="1" sz="29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 Instructor: Annajiat Alim Rasel         </a:t>
            </a:r>
            <a:endParaRPr b="1" sz="29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RA: Ehsanur Rahman Rhythm</a:t>
            </a:r>
            <a:endParaRPr b="1" sz="29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ST: Farah Binta Haque</a:t>
            </a:r>
            <a:endParaRPr b="0" i="0" sz="3900" u="none" cap="none" strike="noStrike">
              <a:solidFill>
                <a:srgbClr val="0B5394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4" name="Google Shape;104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58be24966_0_274"/>
          <p:cNvSpPr/>
          <p:nvPr/>
        </p:nvSpPr>
        <p:spPr>
          <a:xfrm>
            <a:off x="1" y="0"/>
            <a:ext cx="1818156" cy="6858001"/>
          </a:xfrm>
          <a:custGeom>
            <a:rect b="b" l="l" r="r" t="t"/>
            <a:pathLst>
              <a:path extrusionOk="0" h="6858001" w="5085751">
                <a:moveTo>
                  <a:pt x="0" y="0"/>
                </a:moveTo>
                <a:lnTo>
                  <a:pt x="2636196" y="9728"/>
                </a:lnTo>
                <a:cubicBezTo>
                  <a:pt x="3411689" y="419911"/>
                  <a:pt x="3088453" y="1956881"/>
                  <a:pt x="3647923" y="2782111"/>
                </a:cubicBezTo>
                <a:cubicBezTo>
                  <a:pt x="4207393" y="3607341"/>
                  <a:pt x="5366157" y="4623880"/>
                  <a:pt x="5023545" y="5359940"/>
                </a:cubicBezTo>
                <a:cubicBezTo>
                  <a:pt x="4680933" y="6096000"/>
                  <a:pt x="4356234" y="6382967"/>
                  <a:pt x="3760655" y="685800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ADE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c58be24966_0_274"/>
          <p:cNvSpPr/>
          <p:nvPr/>
        </p:nvSpPr>
        <p:spPr>
          <a:xfrm>
            <a:off x="1" y="-1"/>
            <a:ext cx="1144294" cy="6858001"/>
          </a:xfrm>
          <a:custGeom>
            <a:rect b="b" l="l" r="r" t="t"/>
            <a:pathLst>
              <a:path extrusionOk="0" h="6858001" w="5085751">
                <a:moveTo>
                  <a:pt x="0" y="0"/>
                </a:moveTo>
                <a:lnTo>
                  <a:pt x="2636196" y="9728"/>
                </a:lnTo>
                <a:cubicBezTo>
                  <a:pt x="3411689" y="419911"/>
                  <a:pt x="3088453" y="1956881"/>
                  <a:pt x="3647923" y="2782111"/>
                </a:cubicBezTo>
                <a:cubicBezTo>
                  <a:pt x="4207393" y="3607341"/>
                  <a:pt x="5366157" y="4623880"/>
                  <a:pt x="5023545" y="5359940"/>
                </a:cubicBezTo>
                <a:cubicBezTo>
                  <a:pt x="4680933" y="6096000"/>
                  <a:pt x="4356234" y="6382967"/>
                  <a:pt x="3760655" y="685800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48D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c58be24966_0_274"/>
          <p:cNvSpPr/>
          <p:nvPr/>
        </p:nvSpPr>
        <p:spPr>
          <a:xfrm>
            <a:off x="727788" y="6232004"/>
            <a:ext cx="10683600" cy="280800"/>
          </a:xfrm>
          <a:prstGeom prst="rect">
            <a:avLst/>
          </a:prstGeom>
          <a:solidFill>
            <a:srgbClr val="448D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c58be24966_0_274"/>
          <p:cNvSpPr txBox="1"/>
          <p:nvPr/>
        </p:nvSpPr>
        <p:spPr>
          <a:xfrm>
            <a:off x="1604675" y="1080050"/>
            <a:ext cx="6931800" cy="4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❖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5G mobile networks will enable new classes of application services utilizing Network Functions Virtualization (NFV)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Role of Software-Defined Networking (SDN) technologies in managing network-induced performance issues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Proposes the Multi-Cluster Overlay (MCO)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Integration of cloud-native applications within 5G infrastructures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gc58be24966_0_2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54da4505b_0_3"/>
          <p:cNvSpPr/>
          <p:nvPr/>
        </p:nvSpPr>
        <p:spPr>
          <a:xfrm>
            <a:off x="1" y="0"/>
            <a:ext cx="1818156" cy="6858001"/>
          </a:xfrm>
          <a:custGeom>
            <a:rect b="b" l="l" r="r" t="t"/>
            <a:pathLst>
              <a:path extrusionOk="0" h="6858001" w="5085751">
                <a:moveTo>
                  <a:pt x="0" y="0"/>
                </a:moveTo>
                <a:lnTo>
                  <a:pt x="2636196" y="9728"/>
                </a:lnTo>
                <a:cubicBezTo>
                  <a:pt x="3411689" y="419911"/>
                  <a:pt x="3088453" y="1956881"/>
                  <a:pt x="3647923" y="2782111"/>
                </a:cubicBezTo>
                <a:cubicBezTo>
                  <a:pt x="4207393" y="3607341"/>
                  <a:pt x="5366157" y="4623880"/>
                  <a:pt x="5023545" y="5359940"/>
                </a:cubicBezTo>
                <a:cubicBezTo>
                  <a:pt x="4680933" y="6096000"/>
                  <a:pt x="4356234" y="6382967"/>
                  <a:pt x="3760655" y="685800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ADE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a54da4505b_0_3"/>
          <p:cNvSpPr/>
          <p:nvPr/>
        </p:nvSpPr>
        <p:spPr>
          <a:xfrm>
            <a:off x="1" y="-1"/>
            <a:ext cx="1144294" cy="6858001"/>
          </a:xfrm>
          <a:custGeom>
            <a:rect b="b" l="l" r="r" t="t"/>
            <a:pathLst>
              <a:path extrusionOk="0" h="6858001" w="5085751">
                <a:moveTo>
                  <a:pt x="0" y="0"/>
                </a:moveTo>
                <a:lnTo>
                  <a:pt x="2636196" y="9728"/>
                </a:lnTo>
                <a:cubicBezTo>
                  <a:pt x="3411689" y="419911"/>
                  <a:pt x="3088453" y="1956881"/>
                  <a:pt x="3647923" y="2782111"/>
                </a:cubicBezTo>
                <a:cubicBezTo>
                  <a:pt x="4207393" y="3607341"/>
                  <a:pt x="5366157" y="4623880"/>
                  <a:pt x="5023545" y="5359940"/>
                </a:cubicBezTo>
                <a:cubicBezTo>
                  <a:pt x="4680933" y="6096000"/>
                  <a:pt x="4356234" y="6382967"/>
                  <a:pt x="3760655" y="685800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48D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a54da4505b_0_3"/>
          <p:cNvSpPr/>
          <p:nvPr/>
        </p:nvSpPr>
        <p:spPr>
          <a:xfrm>
            <a:off x="727788" y="6232004"/>
            <a:ext cx="10683600" cy="280800"/>
          </a:xfrm>
          <a:prstGeom prst="rect">
            <a:avLst/>
          </a:prstGeom>
          <a:solidFill>
            <a:srgbClr val="448D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a54da4505b_0_3"/>
          <p:cNvSpPr txBox="1"/>
          <p:nvPr/>
        </p:nvSpPr>
        <p:spPr>
          <a:xfrm>
            <a:off x="1604675" y="1080050"/>
            <a:ext cx="6931800" cy="4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❖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Similar works focus on managing Virtual Objects (VOs) and traffic steering in Software-Defined Networking (SDN) within a single datacenter.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Problems of Resource Allocation and Network Functions Placement within the framework of Network Functions Virtualization (NFV) and Service Functions Chaining (SFC).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Addresses Virtual Network Function (VNF)/VO instances, and VNF/VO chaining needs to be implemented to enable network services.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2a54da4505b_0_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54da4505b_0_10"/>
          <p:cNvSpPr/>
          <p:nvPr/>
        </p:nvSpPr>
        <p:spPr>
          <a:xfrm>
            <a:off x="1" y="0"/>
            <a:ext cx="1818156" cy="6858001"/>
          </a:xfrm>
          <a:custGeom>
            <a:rect b="b" l="l" r="r" t="t"/>
            <a:pathLst>
              <a:path extrusionOk="0" h="6858001" w="5085751">
                <a:moveTo>
                  <a:pt x="0" y="0"/>
                </a:moveTo>
                <a:lnTo>
                  <a:pt x="2636196" y="9728"/>
                </a:lnTo>
                <a:cubicBezTo>
                  <a:pt x="3411689" y="419911"/>
                  <a:pt x="3088453" y="1956881"/>
                  <a:pt x="3647923" y="2782111"/>
                </a:cubicBezTo>
                <a:cubicBezTo>
                  <a:pt x="4207393" y="3607341"/>
                  <a:pt x="5366157" y="4623880"/>
                  <a:pt x="5023545" y="5359940"/>
                </a:cubicBezTo>
                <a:cubicBezTo>
                  <a:pt x="4680933" y="6096000"/>
                  <a:pt x="4356234" y="6382967"/>
                  <a:pt x="3760655" y="685800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ADE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2a54da4505b_0_10"/>
          <p:cNvSpPr/>
          <p:nvPr/>
        </p:nvSpPr>
        <p:spPr>
          <a:xfrm>
            <a:off x="1" y="-1"/>
            <a:ext cx="1144294" cy="6858001"/>
          </a:xfrm>
          <a:custGeom>
            <a:rect b="b" l="l" r="r" t="t"/>
            <a:pathLst>
              <a:path extrusionOk="0" h="6858001" w="5085751">
                <a:moveTo>
                  <a:pt x="0" y="0"/>
                </a:moveTo>
                <a:lnTo>
                  <a:pt x="2636196" y="9728"/>
                </a:lnTo>
                <a:cubicBezTo>
                  <a:pt x="3411689" y="419911"/>
                  <a:pt x="3088453" y="1956881"/>
                  <a:pt x="3647923" y="2782111"/>
                </a:cubicBezTo>
                <a:cubicBezTo>
                  <a:pt x="4207393" y="3607341"/>
                  <a:pt x="5366157" y="4623880"/>
                  <a:pt x="5023545" y="5359940"/>
                </a:cubicBezTo>
                <a:cubicBezTo>
                  <a:pt x="4680933" y="6096000"/>
                  <a:pt x="4356234" y="6382967"/>
                  <a:pt x="3760655" y="685800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48D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a54da4505b_0_10"/>
          <p:cNvSpPr/>
          <p:nvPr/>
        </p:nvSpPr>
        <p:spPr>
          <a:xfrm>
            <a:off x="727788" y="6232004"/>
            <a:ext cx="10683600" cy="280800"/>
          </a:xfrm>
          <a:prstGeom prst="rect">
            <a:avLst/>
          </a:prstGeom>
          <a:solidFill>
            <a:srgbClr val="448D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a54da4505b_0_10"/>
          <p:cNvSpPr txBox="1"/>
          <p:nvPr/>
        </p:nvSpPr>
        <p:spPr>
          <a:xfrm>
            <a:off x="1604675" y="1080050"/>
            <a:ext cx="6931800" cy="4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❖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Edge Computing paradigms are gaining momentum in 5G technology.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Geo-distributed datacenters are evolving with advanced virtualization capabilities.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Cloud-native applications, with their modularity, are ideal for 5G infrastructures.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research paper proposes the Multi-Cluster Overlay (MCO) for scalable SDN.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2a54da4505b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54da4505b_0_17"/>
          <p:cNvSpPr/>
          <p:nvPr/>
        </p:nvSpPr>
        <p:spPr>
          <a:xfrm>
            <a:off x="1" y="0"/>
            <a:ext cx="1818156" cy="6858001"/>
          </a:xfrm>
          <a:custGeom>
            <a:rect b="b" l="l" r="r" t="t"/>
            <a:pathLst>
              <a:path extrusionOk="0" h="6858001" w="5085751">
                <a:moveTo>
                  <a:pt x="0" y="0"/>
                </a:moveTo>
                <a:lnTo>
                  <a:pt x="2636196" y="9728"/>
                </a:lnTo>
                <a:cubicBezTo>
                  <a:pt x="3411689" y="419911"/>
                  <a:pt x="3088453" y="1956881"/>
                  <a:pt x="3647923" y="2782111"/>
                </a:cubicBezTo>
                <a:cubicBezTo>
                  <a:pt x="4207393" y="3607341"/>
                  <a:pt x="5366157" y="4623880"/>
                  <a:pt x="5023545" y="5359940"/>
                </a:cubicBezTo>
                <a:cubicBezTo>
                  <a:pt x="4680933" y="6096000"/>
                  <a:pt x="4356234" y="6382967"/>
                  <a:pt x="3760655" y="685800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ADE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a54da4505b_0_17"/>
          <p:cNvSpPr/>
          <p:nvPr/>
        </p:nvSpPr>
        <p:spPr>
          <a:xfrm>
            <a:off x="1" y="-1"/>
            <a:ext cx="1144294" cy="6858001"/>
          </a:xfrm>
          <a:custGeom>
            <a:rect b="b" l="l" r="r" t="t"/>
            <a:pathLst>
              <a:path extrusionOk="0" h="6858001" w="5085751">
                <a:moveTo>
                  <a:pt x="0" y="0"/>
                </a:moveTo>
                <a:lnTo>
                  <a:pt x="2636196" y="9728"/>
                </a:lnTo>
                <a:cubicBezTo>
                  <a:pt x="3411689" y="419911"/>
                  <a:pt x="3088453" y="1956881"/>
                  <a:pt x="3647923" y="2782111"/>
                </a:cubicBezTo>
                <a:cubicBezTo>
                  <a:pt x="4207393" y="3607341"/>
                  <a:pt x="5366157" y="4623880"/>
                  <a:pt x="5023545" y="5359940"/>
                </a:cubicBezTo>
                <a:cubicBezTo>
                  <a:pt x="4680933" y="6096000"/>
                  <a:pt x="4356234" y="6382967"/>
                  <a:pt x="3760655" y="685800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48D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a54da4505b_0_17"/>
          <p:cNvSpPr/>
          <p:nvPr/>
        </p:nvSpPr>
        <p:spPr>
          <a:xfrm>
            <a:off x="727788" y="6232004"/>
            <a:ext cx="10683600" cy="280800"/>
          </a:xfrm>
          <a:prstGeom prst="rect">
            <a:avLst/>
          </a:prstGeom>
          <a:solidFill>
            <a:srgbClr val="448D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a54da4505b_0_17"/>
          <p:cNvSpPr txBox="1"/>
          <p:nvPr/>
        </p:nvSpPr>
        <p:spPr>
          <a:xfrm>
            <a:off x="1604675" y="1080050"/>
            <a:ext cx="6931800" cy="4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❖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paper proposes the MCO mechanism for high scalability in SDN-enabled environments.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MCO achieves a smaller number of OF rules in the overlay implementation.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MCO shows low computational complexity in rule calculation times.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MCO demonstrates high performance with optimal traffic paths.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2a54da4505b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5"/>
          <p:cNvGrpSpPr/>
          <p:nvPr/>
        </p:nvGrpSpPr>
        <p:grpSpPr>
          <a:xfrm>
            <a:off x="3239342" y="1146258"/>
            <a:ext cx="7689069" cy="4902741"/>
            <a:chOff x="2697804" y="1332689"/>
            <a:chExt cx="7689069" cy="4902741"/>
          </a:xfrm>
        </p:grpSpPr>
        <p:sp>
          <p:nvSpPr>
            <p:cNvPr id="146" name="Google Shape;146;p25"/>
            <p:cNvSpPr/>
            <p:nvPr/>
          </p:nvSpPr>
          <p:spPr>
            <a:xfrm rot="10800000">
              <a:off x="3171215" y="1332689"/>
              <a:ext cx="6322980" cy="4902741"/>
            </a:xfrm>
            <a:prstGeom prst="triangle">
              <a:avLst>
                <a:gd fmla="val 50000" name="adj"/>
              </a:avLst>
            </a:prstGeom>
            <a:solidFill>
              <a:srgbClr val="F1FCF2"/>
            </a:solidFill>
            <a:ln cap="flat" cmpd="sng" w="76200">
              <a:solidFill>
                <a:srgbClr val="448DA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2697804" y="2373550"/>
              <a:ext cx="7689069" cy="1780162"/>
            </a:xfrm>
            <a:prstGeom prst="rect">
              <a:avLst/>
            </a:prstGeom>
            <a:solidFill>
              <a:srgbClr val="F1FC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-US" sz="6000" u="none" cap="none" strike="noStrike">
                  <a:solidFill>
                    <a:srgbClr val="1B456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 T H A N K   Y O 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5"/>
          <p:cNvSpPr/>
          <p:nvPr/>
        </p:nvSpPr>
        <p:spPr>
          <a:xfrm>
            <a:off x="0" y="0"/>
            <a:ext cx="3319997" cy="6858001"/>
          </a:xfrm>
          <a:custGeom>
            <a:rect b="b" l="l" r="r" t="t"/>
            <a:pathLst>
              <a:path extrusionOk="0" h="6858001" w="5085751">
                <a:moveTo>
                  <a:pt x="0" y="0"/>
                </a:moveTo>
                <a:lnTo>
                  <a:pt x="2636196" y="9728"/>
                </a:lnTo>
                <a:cubicBezTo>
                  <a:pt x="3411689" y="419911"/>
                  <a:pt x="3088453" y="1956881"/>
                  <a:pt x="3647923" y="2782111"/>
                </a:cubicBezTo>
                <a:cubicBezTo>
                  <a:pt x="4207393" y="3607341"/>
                  <a:pt x="5366157" y="4623880"/>
                  <a:pt x="5023545" y="5359940"/>
                </a:cubicBezTo>
                <a:cubicBezTo>
                  <a:pt x="4680933" y="6096000"/>
                  <a:pt x="4356234" y="6382967"/>
                  <a:pt x="3760655" y="685800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ADE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0" y="-1"/>
            <a:ext cx="2091447" cy="6858001"/>
          </a:xfrm>
          <a:custGeom>
            <a:rect b="b" l="l" r="r" t="t"/>
            <a:pathLst>
              <a:path extrusionOk="0" h="6858001" w="5085751">
                <a:moveTo>
                  <a:pt x="0" y="0"/>
                </a:moveTo>
                <a:lnTo>
                  <a:pt x="2636196" y="9728"/>
                </a:lnTo>
                <a:cubicBezTo>
                  <a:pt x="3411689" y="419911"/>
                  <a:pt x="3088453" y="1956881"/>
                  <a:pt x="3647923" y="2782111"/>
                </a:cubicBezTo>
                <a:cubicBezTo>
                  <a:pt x="4207393" y="3607341"/>
                  <a:pt x="5366157" y="4623880"/>
                  <a:pt x="5023545" y="5359940"/>
                </a:cubicBezTo>
                <a:cubicBezTo>
                  <a:pt x="4680933" y="6096000"/>
                  <a:pt x="4356234" y="6382967"/>
                  <a:pt x="3760655" y="685800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48D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2019-11-07T17:47:13Z</dcterms:created>
  <dc:creator>Shelachi Mitra</dc:creator>
</cp:coreProperties>
</file>