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Nunito-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230e51d2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230e51d2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8f4941069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8f4941069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9ed05d131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9ed05d131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8f4941069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8f4941069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8f4941069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8f4941069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40c6d9caf1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40c6d9caf1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555900" y="633900"/>
            <a:ext cx="8032200" cy="143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CSE496: Partial project presentation on DDoS detection using machine learning</a:t>
            </a:r>
            <a:endParaRPr sz="2000"/>
          </a:p>
        </p:txBody>
      </p:sp>
      <p:sp>
        <p:nvSpPr>
          <p:cNvPr id="129" name="Google Shape;129;p13"/>
          <p:cNvSpPr txBox="1"/>
          <p:nvPr>
            <p:ph idx="1" type="subTitle"/>
          </p:nvPr>
        </p:nvSpPr>
        <p:spPr>
          <a:xfrm>
            <a:off x="940200" y="2337975"/>
            <a:ext cx="3631800" cy="22734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b="1" lang="en" sz="1500">
                <a:solidFill>
                  <a:srgbClr val="000000"/>
                </a:solidFill>
                <a:latin typeface="Roboto"/>
                <a:ea typeface="Roboto"/>
                <a:cs typeface="Roboto"/>
                <a:sym typeface="Roboto"/>
              </a:rPr>
              <a:t>Instructor:</a:t>
            </a:r>
            <a:r>
              <a:rPr lang="en" sz="1500">
                <a:solidFill>
                  <a:srgbClr val="000000"/>
                </a:solidFill>
                <a:latin typeface="Roboto"/>
                <a:ea typeface="Roboto"/>
                <a:cs typeface="Roboto"/>
                <a:sym typeface="Roboto"/>
              </a:rPr>
              <a:t> </a:t>
            </a:r>
            <a:endParaRPr sz="1500">
              <a:solidFill>
                <a:srgbClr val="000000"/>
              </a:solidFill>
              <a:latin typeface="Roboto"/>
              <a:ea typeface="Roboto"/>
              <a:cs typeface="Roboto"/>
              <a:sym typeface="Roboto"/>
            </a:endParaRPr>
          </a:p>
          <a:p>
            <a:pPr indent="0" lvl="0" marL="0" rtl="0" algn="l">
              <a:lnSpc>
                <a:spcPct val="200000"/>
              </a:lnSpc>
              <a:spcBef>
                <a:spcPts val="0"/>
              </a:spcBef>
              <a:spcAft>
                <a:spcPts val="0"/>
              </a:spcAft>
              <a:buNone/>
            </a:pPr>
            <a:r>
              <a:rPr lang="en" sz="1500">
                <a:solidFill>
                  <a:srgbClr val="000000"/>
                </a:solidFill>
                <a:latin typeface="Roboto"/>
                <a:ea typeface="Roboto"/>
                <a:cs typeface="Roboto"/>
                <a:sym typeface="Roboto"/>
              </a:rPr>
              <a:t>Annajiat Alim Rasel (AAR)</a:t>
            </a:r>
            <a:endParaRPr sz="1500">
              <a:solidFill>
                <a:srgbClr val="000000"/>
              </a:solidFill>
              <a:latin typeface="Roboto"/>
              <a:ea typeface="Roboto"/>
              <a:cs typeface="Roboto"/>
              <a:sym typeface="Roboto"/>
            </a:endParaRPr>
          </a:p>
          <a:p>
            <a:pPr indent="0" lvl="0" marL="0" rtl="0" algn="l">
              <a:lnSpc>
                <a:spcPct val="200000"/>
              </a:lnSpc>
              <a:spcBef>
                <a:spcPts val="0"/>
              </a:spcBef>
              <a:spcAft>
                <a:spcPts val="0"/>
              </a:spcAft>
              <a:buNone/>
            </a:pPr>
            <a:r>
              <a:rPr lang="en" sz="1500">
                <a:solidFill>
                  <a:srgbClr val="000000"/>
                </a:solidFill>
                <a:latin typeface="Roboto"/>
                <a:ea typeface="Roboto"/>
                <a:cs typeface="Roboto"/>
                <a:sym typeface="Roboto"/>
              </a:rPr>
              <a:t>MD. Faisal Ahmed (FLA)</a:t>
            </a:r>
            <a:endParaRPr sz="1500">
              <a:solidFill>
                <a:srgbClr val="000000"/>
              </a:solidFill>
              <a:latin typeface="Roboto"/>
              <a:ea typeface="Roboto"/>
              <a:cs typeface="Roboto"/>
              <a:sym typeface="Roboto"/>
            </a:endParaRPr>
          </a:p>
          <a:p>
            <a:pPr indent="0" lvl="0" marL="0" rtl="0" algn="l">
              <a:lnSpc>
                <a:spcPct val="200000"/>
              </a:lnSpc>
              <a:spcBef>
                <a:spcPts val="0"/>
              </a:spcBef>
              <a:spcAft>
                <a:spcPts val="0"/>
              </a:spcAft>
              <a:buNone/>
            </a:pPr>
            <a:r>
              <a:t/>
            </a:r>
            <a:endParaRPr sz="1500">
              <a:solidFill>
                <a:srgbClr val="000000"/>
              </a:solidFill>
              <a:latin typeface="Roboto"/>
              <a:ea typeface="Roboto"/>
              <a:cs typeface="Roboto"/>
              <a:sym typeface="Roboto"/>
            </a:endParaRPr>
          </a:p>
          <a:p>
            <a:pPr indent="0" lvl="0" marL="0" rtl="0" algn="ctr">
              <a:spcBef>
                <a:spcPts val="0"/>
              </a:spcBef>
              <a:spcAft>
                <a:spcPts val="0"/>
              </a:spcAft>
              <a:buNone/>
            </a:pPr>
            <a:r>
              <a:t/>
            </a:r>
            <a:endParaRPr/>
          </a:p>
        </p:txBody>
      </p:sp>
      <p:sp>
        <p:nvSpPr>
          <p:cNvPr id="130" name="Google Shape;130;p13"/>
          <p:cNvSpPr txBox="1"/>
          <p:nvPr/>
        </p:nvSpPr>
        <p:spPr>
          <a:xfrm>
            <a:off x="4775000" y="2285850"/>
            <a:ext cx="3631800" cy="22734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1500">
                <a:highlight>
                  <a:schemeClr val="dk1"/>
                </a:highlight>
                <a:latin typeface="Roboto"/>
                <a:ea typeface="Roboto"/>
                <a:cs typeface="Roboto"/>
                <a:sym typeface="Roboto"/>
              </a:rPr>
              <a:t>Group Members:</a:t>
            </a:r>
            <a:endParaRPr sz="1500">
              <a:highlight>
                <a:schemeClr val="dk1"/>
              </a:highlight>
              <a:latin typeface="Roboto"/>
              <a:ea typeface="Roboto"/>
              <a:cs typeface="Roboto"/>
              <a:sym typeface="Roboto"/>
            </a:endParaRPr>
          </a:p>
          <a:p>
            <a:pPr indent="0" lvl="0" marL="0" rtl="0" algn="l">
              <a:lnSpc>
                <a:spcPct val="200000"/>
              </a:lnSpc>
              <a:spcBef>
                <a:spcPts val="0"/>
              </a:spcBef>
              <a:spcAft>
                <a:spcPts val="0"/>
              </a:spcAft>
              <a:buNone/>
            </a:pPr>
            <a:r>
              <a:rPr lang="en" sz="1500">
                <a:highlight>
                  <a:schemeClr val="dk1"/>
                </a:highlight>
                <a:latin typeface="Roboto"/>
                <a:ea typeface="Roboto"/>
                <a:cs typeface="Roboto"/>
                <a:sym typeface="Roboto"/>
              </a:rPr>
              <a:t>Mahdi Hossain - 20301194</a:t>
            </a:r>
            <a:endParaRPr sz="1500">
              <a:highlight>
                <a:schemeClr val="dk1"/>
              </a:highlight>
              <a:latin typeface="Roboto"/>
              <a:ea typeface="Roboto"/>
              <a:cs typeface="Roboto"/>
              <a:sym typeface="Roboto"/>
            </a:endParaRPr>
          </a:p>
          <a:p>
            <a:pPr indent="0" lvl="0" marL="0" rtl="0" algn="l">
              <a:lnSpc>
                <a:spcPct val="200000"/>
              </a:lnSpc>
              <a:spcBef>
                <a:spcPts val="0"/>
              </a:spcBef>
              <a:spcAft>
                <a:spcPts val="0"/>
              </a:spcAft>
              <a:buNone/>
            </a:pPr>
            <a:r>
              <a:rPr lang="en" sz="1500">
                <a:highlight>
                  <a:schemeClr val="dk1"/>
                </a:highlight>
                <a:latin typeface="Roboto"/>
                <a:ea typeface="Roboto"/>
                <a:cs typeface="Roboto"/>
                <a:sym typeface="Roboto"/>
              </a:rPr>
              <a:t>Kazi Shahed Mamun - 20301471</a:t>
            </a:r>
            <a:endParaRPr sz="1500">
              <a:highlight>
                <a:schemeClr val="dk1"/>
              </a:highlight>
              <a:latin typeface="Roboto"/>
              <a:ea typeface="Roboto"/>
              <a:cs typeface="Roboto"/>
              <a:sym typeface="Roboto"/>
            </a:endParaRPr>
          </a:p>
          <a:p>
            <a:pPr indent="0" lvl="0" marL="0" rtl="0" algn="l">
              <a:lnSpc>
                <a:spcPct val="200000"/>
              </a:lnSpc>
              <a:spcBef>
                <a:spcPts val="0"/>
              </a:spcBef>
              <a:spcAft>
                <a:spcPts val="0"/>
              </a:spcAft>
              <a:buNone/>
            </a:pPr>
            <a:r>
              <a:rPr lang="en" sz="1500">
                <a:highlight>
                  <a:schemeClr val="dk1"/>
                </a:highlight>
                <a:latin typeface="Roboto"/>
                <a:ea typeface="Roboto"/>
                <a:cs typeface="Roboto"/>
                <a:sym typeface="Roboto"/>
              </a:rPr>
              <a:t>Taimoor Fahim - 23241093</a:t>
            </a:r>
            <a:endParaRPr sz="1500">
              <a:highlight>
                <a:schemeClr val="dk1"/>
              </a:highlight>
              <a:latin typeface="Roboto"/>
              <a:ea typeface="Roboto"/>
              <a:cs typeface="Roboto"/>
              <a:sym typeface="Roboto"/>
            </a:endParaRPr>
          </a:p>
          <a:p>
            <a:pPr indent="0" lvl="0" marL="0" rtl="0" algn="l">
              <a:lnSpc>
                <a:spcPct val="200000"/>
              </a:lnSpc>
              <a:spcBef>
                <a:spcPts val="0"/>
              </a:spcBef>
              <a:spcAft>
                <a:spcPts val="0"/>
              </a:spcAft>
              <a:buNone/>
            </a:pPr>
            <a:r>
              <a:t/>
            </a:r>
            <a:endParaRPr>
              <a:latin typeface="Calibri"/>
              <a:ea typeface="Calibri"/>
              <a:cs typeface="Calibri"/>
              <a:sym typeface="Calibri"/>
            </a:endParaRPr>
          </a:p>
        </p:txBody>
      </p:sp>
      <p:sp>
        <p:nvSpPr>
          <p:cNvPr id="131" name="Google Shape;131;p1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txBox="1"/>
          <p:nvPr>
            <p:ph type="title"/>
          </p:nvPr>
        </p:nvSpPr>
        <p:spPr>
          <a:xfrm>
            <a:off x="635950" y="1079150"/>
            <a:ext cx="8635200" cy="90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00">
                <a:solidFill>
                  <a:srgbClr val="000000"/>
                </a:solidFill>
              </a:rPr>
              <a:t>DDoS attack classification by Machine Learning</a:t>
            </a:r>
            <a:br>
              <a:rPr lang="en" sz="2500">
                <a:solidFill>
                  <a:srgbClr val="000000"/>
                </a:solidFill>
              </a:rPr>
            </a:br>
            <a:endParaRPr sz="2500">
              <a:solidFill>
                <a:srgbClr val="000000"/>
              </a:solidFill>
            </a:endParaRPr>
          </a:p>
        </p:txBody>
      </p:sp>
      <p:pic>
        <p:nvPicPr>
          <p:cNvPr id="137" name="Google Shape;137;p14"/>
          <p:cNvPicPr preferRelativeResize="0"/>
          <p:nvPr/>
        </p:nvPicPr>
        <p:blipFill>
          <a:blip r:embed="rId3">
            <a:alphaModFix/>
          </a:blip>
          <a:stretch>
            <a:fillRect/>
          </a:stretch>
        </p:blipFill>
        <p:spPr>
          <a:xfrm>
            <a:off x="209825" y="1985750"/>
            <a:ext cx="8724350" cy="2951525"/>
          </a:xfrm>
          <a:prstGeom prst="rect">
            <a:avLst/>
          </a:prstGeom>
          <a:noFill/>
          <a:ln>
            <a:noFill/>
          </a:ln>
        </p:spPr>
      </p:pic>
      <p:sp>
        <p:nvSpPr>
          <p:cNvPr id="138" name="Google Shape;138;p1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844900" y="478650"/>
            <a:ext cx="7505700" cy="6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Dataset</a:t>
            </a:r>
            <a:endParaRPr sz="2000"/>
          </a:p>
        </p:txBody>
      </p:sp>
      <p:sp>
        <p:nvSpPr>
          <p:cNvPr id="144" name="Google Shape;144;p15"/>
          <p:cNvSpPr txBox="1"/>
          <p:nvPr>
            <p:ph idx="1" type="body"/>
          </p:nvPr>
        </p:nvSpPr>
        <p:spPr>
          <a:xfrm>
            <a:off x="819150" y="1497500"/>
            <a:ext cx="7505700" cy="32079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Font typeface="Roboto"/>
              <a:buChar char="●"/>
            </a:pPr>
            <a:r>
              <a:rPr lang="en">
                <a:latin typeface="Roboto"/>
                <a:ea typeface="Roboto"/>
                <a:cs typeface="Roboto"/>
                <a:sym typeface="Roboto"/>
              </a:rPr>
              <a:t>We have used the dataset CIC-DDoS2019 for training our model.</a:t>
            </a:r>
            <a:endParaRPr>
              <a:latin typeface="Roboto"/>
              <a:ea typeface="Roboto"/>
              <a:cs typeface="Roboto"/>
              <a:sym typeface="Roboto"/>
            </a:endParaRPr>
          </a:p>
          <a:p>
            <a:pPr indent="-311150" lvl="0" marL="457200" rtl="0" algn="l">
              <a:lnSpc>
                <a:spcPct val="150000"/>
              </a:lnSpc>
              <a:spcBef>
                <a:spcPts val="0"/>
              </a:spcBef>
              <a:spcAft>
                <a:spcPts val="0"/>
              </a:spcAft>
              <a:buSzPts val="1300"/>
              <a:buFont typeface="Roboto"/>
              <a:buChar char="●"/>
            </a:pPr>
            <a:r>
              <a:rPr lang="en">
                <a:latin typeface="Roboto"/>
                <a:ea typeface="Roboto"/>
                <a:cs typeface="Roboto"/>
                <a:sym typeface="Roboto"/>
              </a:rPr>
              <a:t>Dataset has attack network flows and normal network flows.</a:t>
            </a:r>
            <a:endParaRPr>
              <a:latin typeface="Roboto"/>
              <a:ea typeface="Roboto"/>
              <a:cs typeface="Roboto"/>
              <a:sym typeface="Roboto"/>
            </a:endParaRPr>
          </a:p>
          <a:p>
            <a:pPr indent="-311150" lvl="0" marL="457200" rtl="0" algn="l">
              <a:lnSpc>
                <a:spcPct val="150000"/>
              </a:lnSpc>
              <a:spcBef>
                <a:spcPts val="0"/>
              </a:spcBef>
              <a:spcAft>
                <a:spcPts val="0"/>
              </a:spcAft>
              <a:buSzPts val="1300"/>
              <a:buFont typeface="Roboto"/>
              <a:buChar char="●"/>
            </a:pPr>
            <a:r>
              <a:rPr lang="en">
                <a:latin typeface="Roboto"/>
                <a:ea typeface="Roboto"/>
                <a:cs typeface="Roboto"/>
                <a:sym typeface="Roboto"/>
              </a:rPr>
              <a:t>The data is imbalanced towards DDoS attack networks so we have to balance the dataset first before pre-processing.</a:t>
            </a:r>
            <a:endParaRPr>
              <a:latin typeface="Roboto"/>
              <a:ea typeface="Roboto"/>
              <a:cs typeface="Roboto"/>
              <a:sym typeface="Roboto"/>
            </a:endParaRPr>
          </a:p>
          <a:p>
            <a:pPr indent="-311150" lvl="0" marL="457200" rtl="0" algn="l">
              <a:lnSpc>
                <a:spcPct val="150000"/>
              </a:lnSpc>
              <a:spcBef>
                <a:spcPts val="0"/>
              </a:spcBef>
              <a:spcAft>
                <a:spcPts val="0"/>
              </a:spcAft>
              <a:buSzPts val="1300"/>
              <a:buFont typeface="Roboto"/>
              <a:buChar char="●"/>
            </a:pPr>
            <a:r>
              <a:rPr lang="en" sz="1350">
                <a:solidFill>
                  <a:srgbClr val="2D2D2D"/>
                </a:solidFill>
                <a:highlight>
                  <a:srgbClr val="FFFFFF"/>
                </a:highlight>
                <a:latin typeface="Arial"/>
                <a:ea typeface="Arial"/>
                <a:cs typeface="Arial"/>
                <a:sym typeface="Arial"/>
              </a:rPr>
              <a:t>It also includes the results of the network traffic analysis using CICFlowMeter-V3.</a:t>
            </a:r>
            <a:endParaRPr sz="1350">
              <a:solidFill>
                <a:srgbClr val="2D2D2D"/>
              </a:solidFill>
              <a:highlight>
                <a:srgbClr val="FFFFFF"/>
              </a:highlight>
              <a:latin typeface="Arial"/>
              <a:ea typeface="Arial"/>
              <a:cs typeface="Arial"/>
              <a:sym typeface="Arial"/>
            </a:endParaRPr>
          </a:p>
          <a:p>
            <a:pPr indent="0" lvl="0" marL="457200" rtl="0" algn="l">
              <a:lnSpc>
                <a:spcPct val="150000"/>
              </a:lnSpc>
              <a:spcBef>
                <a:spcPts val="1200"/>
              </a:spcBef>
              <a:spcAft>
                <a:spcPts val="0"/>
              </a:spcAft>
              <a:buNone/>
            </a:pPr>
            <a:r>
              <a:t/>
            </a:r>
            <a:endParaRPr sz="1350">
              <a:solidFill>
                <a:srgbClr val="2D2D2D"/>
              </a:solidFill>
              <a:highlight>
                <a:srgbClr val="FFFFFF"/>
              </a:highlight>
              <a:latin typeface="Arial"/>
              <a:ea typeface="Arial"/>
              <a:cs typeface="Arial"/>
              <a:sym typeface="Arial"/>
            </a:endParaRPr>
          </a:p>
          <a:p>
            <a:pPr indent="0" lvl="0" marL="457200" rtl="0" algn="l">
              <a:spcBef>
                <a:spcPts val="1200"/>
              </a:spcBef>
              <a:spcAft>
                <a:spcPts val="1200"/>
              </a:spcAft>
              <a:buNone/>
            </a:pPr>
            <a:r>
              <a:t/>
            </a:r>
            <a:endParaRPr sz="1500">
              <a:latin typeface="Arial"/>
              <a:ea typeface="Arial"/>
              <a:cs typeface="Arial"/>
              <a:sym typeface="Arial"/>
            </a:endParaRPr>
          </a:p>
        </p:txBody>
      </p:sp>
      <p:sp>
        <p:nvSpPr>
          <p:cNvPr id="145" name="Google Shape;145;p1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895350" y="590325"/>
            <a:ext cx="4556700" cy="6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Machine Learning and Algorithms</a:t>
            </a:r>
            <a:endParaRPr sz="2000"/>
          </a:p>
        </p:txBody>
      </p:sp>
      <p:sp>
        <p:nvSpPr>
          <p:cNvPr id="151" name="Google Shape;151;p16"/>
          <p:cNvSpPr txBox="1"/>
          <p:nvPr>
            <p:ph idx="1" type="body"/>
          </p:nvPr>
        </p:nvSpPr>
        <p:spPr>
          <a:xfrm>
            <a:off x="819150" y="1497500"/>
            <a:ext cx="7505700" cy="3136800"/>
          </a:xfrm>
          <a:prstGeom prst="rect">
            <a:avLst/>
          </a:prstGeom>
        </p:spPr>
        <p:txBody>
          <a:bodyPr anchorCtr="0" anchor="t" bIns="91425" lIns="91425" spcFirstLastPara="1" rIns="91425" wrap="square" tIns="91425">
            <a:normAutofit fontScale="85000" lnSpcReduction="20000"/>
          </a:bodyPr>
          <a:lstStyle/>
          <a:p>
            <a:pPr indent="-314960" lvl="0" marL="457200" rtl="0" algn="l">
              <a:lnSpc>
                <a:spcPct val="150000"/>
              </a:lnSpc>
              <a:spcBef>
                <a:spcPts val="0"/>
              </a:spcBef>
              <a:spcAft>
                <a:spcPts val="0"/>
              </a:spcAft>
              <a:buSzPct val="100000"/>
              <a:buFont typeface="Roboto"/>
              <a:buChar char="●"/>
            </a:pPr>
            <a:r>
              <a:rPr lang="en" sz="1600">
                <a:latin typeface="Roboto"/>
                <a:ea typeface="Roboto"/>
                <a:cs typeface="Roboto"/>
                <a:sym typeface="Roboto"/>
              </a:rPr>
              <a:t>Machine learning algorithms is used by identifying patterns in data, making them suitable for DDoS attack classification by analyzing network traffic features, the model can learn to distinguish between normal activity and attack signatures.</a:t>
            </a:r>
            <a:endParaRPr sz="1600">
              <a:latin typeface="Roboto"/>
              <a:ea typeface="Roboto"/>
              <a:cs typeface="Roboto"/>
              <a:sym typeface="Roboto"/>
            </a:endParaRPr>
          </a:p>
          <a:p>
            <a:pPr indent="-314960" lvl="0" marL="457200" rtl="0" algn="l">
              <a:lnSpc>
                <a:spcPct val="150000"/>
              </a:lnSpc>
              <a:spcBef>
                <a:spcPts val="0"/>
              </a:spcBef>
              <a:spcAft>
                <a:spcPts val="0"/>
              </a:spcAft>
              <a:buSzPct val="96969"/>
              <a:buFont typeface="Roboto"/>
              <a:buChar char="●"/>
            </a:pPr>
            <a:r>
              <a:rPr lang="en" sz="1650">
                <a:solidFill>
                  <a:srgbClr val="2D2D2D"/>
                </a:solidFill>
                <a:highlight>
                  <a:srgbClr val="FFFFFF"/>
                </a:highlight>
                <a:latin typeface="Arial"/>
                <a:ea typeface="Arial"/>
                <a:cs typeface="Arial"/>
                <a:sym typeface="Arial"/>
              </a:rPr>
              <a:t>Random Forest</a:t>
            </a:r>
            <a:endParaRPr sz="1650">
              <a:solidFill>
                <a:srgbClr val="2D2D2D"/>
              </a:solidFill>
              <a:highlight>
                <a:srgbClr val="FFFFFF"/>
              </a:highlight>
              <a:latin typeface="Arial"/>
              <a:ea typeface="Arial"/>
              <a:cs typeface="Arial"/>
              <a:sym typeface="Arial"/>
            </a:endParaRPr>
          </a:p>
          <a:p>
            <a:pPr indent="-314960" lvl="0" marL="457200" rtl="0" algn="l">
              <a:lnSpc>
                <a:spcPct val="150000"/>
              </a:lnSpc>
              <a:spcBef>
                <a:spcPts val="0"/>
              </a:spcBef>
              <a:spcAft>
                <a:spcPts val="0"/>
              </a:spcAft>
              <a:buSzPct val="96969"/>
              <a:buFont typeface="Roboto"/>
              <a:buChar char="●"/>
            </a:pPr>
            <a:r>
              <a:rPr lang="en" sz="1650">
                <a:solidFill>
                  <a:srgbClr val="2D2D2D"/>
                </a:solidFill>
                <a:highlight>
                  <a:srgbClr val="FFFFFF"/>
                </a:highlight>
                <a:latin typeface="Arial"/>
                <a:ea typeface="Arial"/>
                <a:cs typeface="Arial"/>
                <a:sym typeface="Arial"/>
              </a:rPr>
              <a:t>Logistic Regression</a:t>
            </a:r>
            <a:endParaRPr sz="1650">
              <a:solidFill>
                <a:srgbClr val="2D2D2D"/>
              </a:solidFill>
              <a:highlight>
                <a:srgbClr val="FFFFFF"/>
              </a:highlight>
              <a:latin typeface="Arial"/>
              <a:ea typeface="Arial"/>
              <a:cs typeface="Arial"/>
              <a:sym typeface="Arial"/>
            </a:endParaRPr>
          </a:p>
          <a:p>
            <a:pPr indent="-314960" lvl="0" marL="457200" rtl="0" algn="l">
              <a:lnSpc>
                <a:spcPct val="150000"/>
              </a:lnSpc>
              <a:spcBef>
                <a:spcPts val="0"/>
              </a:spcBef>
              <a:spcAft>
                <a:spcPts val="0"/>
              </a:spcAft>
              <a:buSzPct val="96969"/>
              <a:buFont typeface="Roboto"/>
              <a:buChar char="●"/>
            </a:pPr>
            <a:r>
              <a:rPr lang="en" sz="1650">
                <a:solidFill>
                  <a:srgbClr val="2D2D2D"/>
                </a:solidFill>
                <a:highlight>
                  <a:srgbClr val="FFFFFF"/>
                </a:highlight>
                <a:latin typeface="Arial"/>
                <a:ea typeface="Arial"/>
                <a:cs typeface="Arial"/>
                <a:sym typeface="Arial"/>
              </a:rPr>
              <a:t>Neural Networks</a:t>
            </a:r>
            <a:endParaRPr sz="1650">
              <a:solidFill>
                <a:srgbClr val="2D2D2D"/>
              </a:solidFill>
              <a:highlight>
                <a:srgbClr val="FFFFFF"/>
              </a:highlight>
              <a:latin typeface="Arial"/>
              <a:ea typeface="Arial"/>
              <a:cs typeface="Arial"/>
              <a:sym typeface="Arial"/>
            </a:endParaRPr>
          </a:p>
          <a:p>
            <a:pPr indent="-317658" lvl="0" marL="457200" rtl="0" algn="l">
              <a:lnSpc>
                <a:spcPct val="150000"/>
              </a:lnSpc>
              <a:spcBef>
                <a:spcPts val="0"/>
              </a:spcBef>
              <a:spcAft>
                <a:spcPts val="0"/>
              </a:spcAft>
              <a:buClr>
                <a:srgbClr val="2D2D2D"/>
              </a:buClr>
              <a:buSzPct val="100000"/>
              <a:buFont typeface="Arial"/>
              <a:buChar char="●"/>
            </a:pPr>
            <a:r>
              <a:rPr lang="en" sz="1650">
                <a:solidFill>
                  <a:srgbClr val="2D2D2D"/>
                </a:solidFill>
                <a:highlight>
                  <a:srgbClr val="FFFFFF"/>
                </a:highlight>
                <a:latin typeface="Arial"/>
                <a:ea typeface="Arial"/>
                <a:cs typeface="Arial"/>
                <a:sym typeface="Arial"/>
              </a:rPr>
              <a:t>Then we will compare all the models that were trained under the algorithms to find out which model had the best accuracy in determining the DDoS attacks flows.  </a:t>
            </a:r>
            <a:endParaRPr sz="1650">
              <a:solidFill>
                <a:srgbClr val="2D2D2D"/>
              </a:solidFill>
              <a:highlight>
                <a:srgbClr val="FFFFFF"/>
              </a:highlight>
              <a:latin typeface="Arial"/>
              <a:ea typeface="Arial"/>
              <a:cs typeface="Arial"/>
              <a:sym typeface="Arial"/>
            </a:endParaRPr>
          </a:p>
          <a:p>
            <a:pPr indent="0" lvl="0" marL="457200" rtl="0" algn="l">
              <a:lnSpc>
                <a:spcPct val="150000"/>
              </a:lnSpc>
              <a:spcBef>
                <a:spcPts val="1200"/>
              </a:spcBef>
              <a:spcAft>
                <a:spcPts val="0"/>
              </a:spcAft>
              <a:buNone/>
            </a:pPr>
            <a:r>
              <a:t/>
            </a:r>
            <a:endParaRPr sz="1350">
              <a:solidFill>
                <a:srgbClr val="2D2D2D"/>
              </a:solidFill>
              <a:highlight>
                <a:srgbClr val="FFFFFF"/>
              </a:highlight>
              <a:latin typeface="Arial"/>
              <a:ea typeface="Arial"/>
              <a:cs typeface="Arial"/>
              <a:sym typeface="Arial"/>
            </a:endParaRPr>
          </a:p>
          <a:p>
            <a:pPr indent="0" lvl="0" marL="457200" rtl="0" algn="l">
              <a:spcBef>
                <a:spcPts val="1200"/>
              </a:spcBef>
              <a:spcAft>
                <a:spcPts val="1200"/>
              </a:spcAft>
              <a:buNone/>
            </a:pPr>
            <a:r>
              <a:t/>
            </a:r>
            <a:endParaRPr sz="1500">
              <a:latin typeface="Arial"/>
              <a:ea typeface="Arial"/>
              <a:cs typeface="Arial"/>
              <a:sym typeface="Arial"/>
            </a:endParaRPr>
          </a:p>
        </p:txBody>
      </p:sp>
      <p:sp>
        <p:nvSpPr>
          <p:cNvPr id="152" name="Google Shape;152;p1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895350" y="590325"/>
            <a:ext cx="4556700" cy="6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Machine Learning and Algorithms</a:t>
            </a:r>
            <a:endParaRPr sz="2000"/>
          </a:p>
        </p:txBody>
      </p:sp>
      <p:sp>
        <p:nvSpPr>
          <p:cNvPr id="158" name="Google Shape;158;p17"/>
          <p:cNvSpPr txBox="1"/>
          <p:nvPr>
            <p:ph idx="1" type="body"/>
          </p:nvPr>
        </p:nvSpPr>
        <p:spPr>
          <a:xfrm>
            <a:off x="819150" y="1497500"/>
            <a:ext cx="7505700" cy="3136800"/>
          </a:xfrm>
          <a:prstGeom prst="rect">
            <a:avLst/>
          </a:prstGeom>
        </p:spPr>
        <p:txBody>
          <a:bodyPr anchorCtr="0" anchor="t" bIns="91425" lIns="91425" spcFirstLastPara="1" rIns="91425" wrap="square" tIns="91425">
            <a:normAutofit fontScale="85000" lnSpcReduction="20000"/>
          </a:bodyPr>
          <a:lstStyle/>
          <a:p>
            <a:pPr indent="-314960" lvl="0" marL="457200" rtl="0" algn="l">
              <a:lnSpc>
                <a:spcPct val="150000"/>
              </a:lnSpc>
              <a:spcBef>
                <a:spcPts val="0"/>
              </a:spcBef>
              <a:spcAft>
                <a:spcPts val="0"/>
              </a:spcAft>
              <a:buSzPct val="100000"/>
              <a:buFont typeface="Roboto"/>
              <a:buChar char="●"/>
            </a:pPr>
            <a:r>
              <a:rPr lang="en" sz="1600">
                <a:latin typeface="Roboto"/>
                <a:ea typeface="Roboto"/>
                <a:cs typeface="Roboto"/>
                <a:sym typeface="Roboto"/>
              </a:rPr>
              <a:t>Machine learning algorithms is used by identifying patterns in data, making them suitable for DDoS attack classification by analyzing network traffic features, the model can learn to distinguish between normal activity and attack signatures.</a:t>
            </a:r>
            <a:endParaRPr sz="1600">
              <a:latin typeface="Roboto"/>
              <a:ea typeface="Roboto"/>
              <a:cs typeface="Roboto"/>
              <a:sym typeface="Roboto"/>
            </a:endParaRPr>
          </a:p>
          <a:p>
            <a:pPr indent="-314960" lvl="0" marL="457200" rtl="0" algn="l">
              <a:lnSpc>
                <a:spcPct val="150000"/>
              </a:lnSpc>
              <a:spcBef>
                <a:spcPts val="0"/>
              </a:spcBef>
              <a:spcAft>
                <a:spcPts val="0"/>
              </a:spcAft>
              <a:buSzPct val="96969"/>
              <a:buFont typeface="Roboto"/>
              <a:buChar char="●"/>
            </a:pPr>
            <a:r>
              <a:rPr lang="en" sz="1650">
                <a:solidFill>
                  <a:srgbClr val="2D2D2D"/>
                </a:solidFill>
                <a:highlight>
                  <a:srgbClr val="FFFFFF"/>
                </a:highlight>
                <a:latin typeface="Arial"/>
                <a:ea typeface="Arial"/>
                <a:cs typeface="Arial"/>
                <a:sym typeface="Arial"/>
              </a:rPr>
              <a:t>Random Forest</a:t>
            </a:r>
            <a:endParaRPr sz="1650">
              <a:solidFill>
                <a:srgbClr val="2D2D2D"/>
              </a:solidFill>
              <a:highlight>
                <a:srgbClr val="FFFFFF"/>
              </a:highlight>
              <a:latin typeface="Arial"/>
              <a:ea typeface="Arial"/>
              <a:cs typeface="Arial"/>
              <a:sym typeface="Arial"/>
            </a:endParaRPr>
          </a:p>
          <a:p>
            <a:pPr indent="-314960" lvl="0" marL="457200" rtl="0" algn="l">
              <a:lnSpc>
                <a:spcPct val="150000"/>
              </a:lnSpc>
              <a:spcBef>
                <a:spcPts val="0"/>
              </a:spcBef>
              <a:spcAft>
                <a:spcPts val="0"/>
              </a:spcAft>
              <a:buSzPct val="96969"/>
              <a:buFont typeface="Roboto"/>
              <a:buChar char="●"/>
            </a:pPr>
            <a:r>
              <a:rPr lang="en" sz="1650">
                <a:solidFill>
                  <a:srgbClr val="2D2D2D"/>
                </a:solidFill>
                <a:highlight>
                  <a:srgbClr val="FFFFFF"/>
                </a:highlight>
                <a:latin typeface="Arial"/>
                <a:ea typeface="Arial"/>
                <a:cs typeface="Arial"/>
                <a:sym typeface="Arial"/>
              </a:rPr>
              <a:t>Logistic Regression</a:t>
            </a:r>
            <a:endParaRPr sz="1650">
              <a:solidFill>
                <a:srgbClr val="2D2D2D"/>
              </a:solidFill>
              <a:highlight>
                <a:srgbClr val="FFFFFF"/>
              </a:highlight>
              <a:latin typeface="Arial"/>
              <a:ea typeface="Arial"/>
              <a:cs typeface="Arial"/>
              <a:sym typeface="Arial"/>
            </a:endParaRPr>
          </a:p>
          <a:p>
            <a:pPr indent="-314960" lvl="0" marL="457200" rtl="0" algn="l">
              <a:lnSpc>
                <a:spcPct val="150000"/>
              </a:lnSpc>
              <a:spcBef>
                <a:spcPts val="0"/>
              </a:spcBef>
              <a:spcAft>
                <a:spcPts val="0"/>
              </a:spcAft>
              <a:buSzPct val="96969"/>
              <a:buFont typeface="Roboto"/>
              <a:buChar char="●"/>
            </a:pPr>
            <a:r>
              <a:rPr lang="en" sz="1650">
                <a:solidFill>
                  <a:srgbClr val="2D2D2D"/>
                </a:solidFill>
                <a:highlight>
                  <a:srgbClr val="FFFFFF"/>
                </a:highlight>
                <a:latin typeface="Arial"/>
                <a:ea typeface="Arial"/>
                <a:cs typeface="Arial"/>
                <a:sym typeface="Arial"/>
              </a:rPr>
              <a:t>Neural Networks</a:t>
            </a:r>
            <a:endParaRPr sz="1650">
              <a:solidFill>
                <a:srgbClr val="2D2D2D"/>
              </a:solidFill>
              <a:highlight>
                <a:srgbClr val="FFFFFF"/>
              </a:highlight>
              <a:latin typeface="Arial"/>
              <a:ea typeface="Arial"/>
              <a:cs typeface="Arial"/>
              <a:sym typeface="Arial"/>
            </a:endParaRPr>
          </a:p>
          <a:p>
            <a:pPr indent="-317658" lvl="0" marL="457200" rtl="0" algn="l">
              <a:lnSpc>
                <a:spcPct val="150000"/>
              </a:lnSpc>
              <a:spcBef>
                <a:spcPts val="0"/>
              </a:spcBef>
              <a:spcAft>
                <a:spcPts val="0"/>
              </a:spcAft>
              <a:buClr>
                <a:srgbClr val="2D2D2D"/>
              </a:buClr>
              <a:buSzPct val="100000"/>
              <a:buFont typeface="Arial"/>
              <a:buChar char="●"/>
            </a:pPr>
            <a:r>
              <a:rPr lang="en" sz="1650">
                <a:solidFill>
                  <a:srgbClr val="2D2D2D"/>
                </a:solidFill>
                <a:highlight>
                  <a:srgbClr val="FFFFFF"/>
                </a:highlight>
                <a:latin typeface="Arial"/>
                <a:ea typeface="Arial"/>
                <a:cs typeface="Arial"/>
                <a:sym typeface="Arial"/>
              </a:rPr>
              <a:t>Then we will compare all the models that were trained under the algorithms to find out which model had the best accuracy in determining the DDoS attacks flows.  </a:t>
            </a:r>
            <a:endParaRPr sz="1650">
              <a:solidFill>
                <a:srgbClr val="2D2D2D"/>
              </a:solidFill>
              <a:highlight>
                <a:srgbClr val="FFFFFF"/>
              </a:highlight>
              <a:latin typeface="Arial"/>
              <a:ea typeface="Arial"/>
              <a:cs typeface="Arial"/>
              <a:sym typeface="Arial"/>
            </a:endParaRPr>
          </a:p>
          <a:p>
            <a:pPr indent="0" lvl="0" marL="457200" rtl="0" algn="l">
              <a:lnSpc>
                <a:spcPct val="150000"/>
              </a:lnSpc>
              <a:spcBef>
                <a:spcPts val="1200"/>
              </a:spcBef>
              <a:spcAft>
                <a:spcPts val="0"/>
              </a:spcAft>
              <a:buNone/>
            </a:pPr>
            <a:r>
              <a:t/>
            </a:r>
            <a:endParaRPr sz="1350">
              <a:solidFill>
                <a:srgbClr val="2D2D2D"/>
              </a:solidFill>
              <a:highlight>
                <a:srgbClr val="FFFFFF"/>
              </a:highlight>
              <a:latin typeface="Arial"/>
              <a:ea typeface="Arial"/>
              <a:cs typeface="Arial"/>
              <a:sym typeface="Arial"/>
            </a:endParaRPr>
          </a:p>
          <a:p>
            <a:pPr indent="0" lvl="0" marL="457200" rtl="0" algn="l">
              <a:spcBef>
                <a:spcPts val="1200"/>
              </a:spcBef>
              <a:spcAft>
                <a:spcPts val="1200"/>
              </a:spcAft>
              <a:buNone/>
            </a:pPr>
            <a:r>
              <a:t/>
            </a:r>
            <a:endParaRPr sz="1500">
              <a:latin typeface="Arial"/>
              <a:ea typeface="Arial"/>
              <a:cs typeface="Arial"/>
              <a:sym typeface="Arial"/>
            </a:endParaRPr>
          </a:p>
        </p:txBody>
      </p:sp>
      <p:sp>
        <p:nvSpPr>
          <p:cNvPr id="159" name="Google Shape;159;p1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627075" y="343075"/>
            <a:ext cx="2787900" cy="90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00">
                <a:solidFill>
                  <a:srgbClr val="000000"/>
                </a:solidFill>
              </a:rPr>
              <a:t>Project Pipeline</a:t>
            </a:r>
            <a:endParaRPr sz="2500">
              <a:solidFill>
                <a:srgbClr val="000000"/>
              </a:solidFill>
            </a:endParaRPr>
          </a:p>
        </p:txBody>
      </p:sp>
      <p:pic>
        <p:nvPicPr>
          <p:cNvPr id="165" name="Google Shape;165;p18"/>
          <p:cNvPicPr preferRelativeResize="0"/>
          <p:nvPr/>
        </p:nvPicPr>
        <p:blipFill>
          <a:blip r:embed="rId3">
            <a:alphaModFix/>
          </a:blip>
          <a:stretch>
            <a:fillRect/>
          </a:stretch>
        </p:blipFill>
        <p:spPr>
          <a:xfrm>
            <a:off x="204700" y="990950"/>
            <a:ext cx="8734598" cy="3946326"/>
          </a:xfrm>
          <a:prstGeom prst="rect">
            <a:avLst/>
          </a:prstGeom>
          <a:noFill/>
          <a:ln>
            <a:noFill/>
          </a:ln>
        </p:spPr>
      </p:pic>
      <p:sp>
        <p:nvSpPr>
          <p:cNvPr id="166" name="Google Shape;166;p1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3166425" y="2094450"/>
            <a:ext cx="31149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800">
                <a:latin typeface="Roboto"/>
                <a:ea typeface="Roboto"/>
                <a:cs typeface="Roboto"/>
                <a:sym typeface="Roboto"/>
              </a:rPr>
              <a:t>THANK YOU</a:t>
            </a:r>
            <a:endParaRPr b="1" sz="3800">
              <a:latin typeface="Roboto"/>
              <a:ea typeface="Roboto"/>
              <a:cs typeface="Roboto"/>
              <a:sym typeface="Roboto"/>
            </a:endParaRPr>
          </a:p>
        </p:txBody>
      </p:sp>
      <p:sp>
        <p:nvSpPr>
          <p:cNvPr id="172" name="Google Shape;172;p1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