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auto">
          <a:xfrm>
            <a:off x="368301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auto">
          <a:xfrm>
            <a:off x="1320801" y="0"/>
            <a:ext cx="243417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auto">
          <a:xfrm>
            <a:off x="1521885" y="0"/>
            <a:ext cx="30691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4181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3876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230293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215178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8" name="Oval 17"/>
          <p:cNvSpPr/>
          <p:nvPr/>
        </p:nvSpPr>
        <p:spPr bwMode="auto">
          <a:xfrm>
            <a:off x="1746251" y="4867275"/>
            <a:ext cx="855133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1454151" y="5500689"/>
            <a:ext cx="184149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2218267" y="5788025"/>
            <a:ext cx="366184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1" name="Oval 20"/>
          <p:cNvSpPr/>
          <p:nvPr/>
        </p:nvSpPr>
        <p:spPr>
          <a:xfrm>
            <a:off x="2540001" y="4495801"/>
            <a:ext cx="48683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617" y="1111250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701" y="4117447"/>
            <a:ext cx="3657600" cy="5122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417" y="4929189"/>
            <a:ext cx="8128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CBD300-0B94-41D7-AF57-81B414FA80E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481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1DDE18-D313-4211-8CA0-3988A7C55C4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9F067A-A38A-455E-9680-60EDDF2CB5E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862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5DB401-00E4-4A86-8832-3E6087B50FA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9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2192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6DBFC1-075B-4100-8E00-5A2E6743A99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93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8C829E-3BD7-4903-A7C3-EBEE3DCCEBB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B0DFC8-F8D4-41CE-915B-67F5F2F457D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6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auto">
          <a:xfrm>
            <a:off x="368301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auto">
          <a:xfrm>
            <a:off x="1320801" y="0"/>
            <a:ext cx="243417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auto">
          <a:xfrm>
            <a:off x="1521885" y="0"/>
            <a:ext cx="30691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4181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3876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230293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4" name="Oval 13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5" name="Oval 14"/>
          <p:cNvSpPr/>
          <p:nvPr/>
        </p:nvSpPr>
        <p:spPr bwMode="auto">
          <a:xfrm>
            <a:off x="1765300" y="4867275"/>
            <a:ext cx="857251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6" name="Oval 15"/>
          <p:cNvSpPr/>
          <p:nvPr/>
        </p:nvSpPr>
        <p:spPr bwMode="auto">
          <a:xfrm>
            <a:off x="1454151" y="5500689"/>
            <a:ext cx="184149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2218267" y="5791200"/>
            <a:ext cx="366184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8" name="Oval 17"/>
          <p:cNvSpPr/>
          <p:nvPr/>
        </p:nvSpPr>
        <p:spPr bwMode="auto">
          <a:xfrm>
            <a:off x="2506134" y="4479926"/>
            <a:ext cx="48683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2130617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1500" y="1106488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701" y="4114272"/>
            <a:ext cx="3657600" cy="5122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6467" y="4929189"/>
            <a:ext cx="8128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FD1B7F-74CD-4E12-8ADC-BAB1AA75635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397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FCA365-35D0-450D-BECB-244D901DDAD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51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C56545-F0D5-4B96-87B2-B00240170A1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1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238742-7AAC-4AF9-99CF-E273DBF2BAD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FDD358-D92E-4039-A3F5-987DB952D89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14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8257117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Rectangle 8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1" name="Oval 10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C793CB-0F31-4E52-B249-5A2D2919DF5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75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8" name="Rectangle 7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8257117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376470-6E08-43BE-80A0-62E1AD536BFE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99568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3954" y="1017853"/>
            <a:ext cx="2011362" cy="512233"/>
          </a:xfrm>
          <a:prstGeom prst="rect">
            <a:avLst/>
          </a:prstGeom>
        </p:spPr>
        <p:txBody>
          <a:bodyPr vert="horz" anchor="ctr" anchorCtr="0"/>
          <a:lstStyle>
            <a:lvl1pPr algn="r" rtl="1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+mn-ea"/>
                <a:cs typeface="Titr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084" y="3676121"/>
            <a:ext cx="3200400" cy="486833"/>
          </a:xfrm>
          <a:prstGeom prst="rect">
            <a:avLst/>
          </a:prstGeom>
        </p:spPr>
        <p:txBody>
          <a:bodyPr vert="horz" anchor="ctr" anchorCtr="0"/>
          <a:lstStyle>
            <a:lvl1pPr algn="l" rtl="1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+mn-ea"/>
                <a:cs typeface="Titr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Oval 11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9451" y="5734050"/>
            <a:ext cx="8128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 b="1">
                <a:solidFill>
                  <a:srgbClr val="FFFFFF"/>
                </a:solidFill>
                <a:ea typeface="Titr" panose="00000700000000000000" pitchFamily="2" charset="-78"/>
                <a:cs typeface="Titr" panose="00000700000000000000" pitchFamily="2" charset="-78"/>
              </a:defRPr>
            </a:lvl1pPr>
          </a:lstStyle>
          <a:p>
            <a:pPr>
              <a:defRPr/>
            </a:pPr>
            <a:fld id="{08D8A927-F047-428B-8EC0-E1817CD7BE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35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82AE00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C8DFAA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BB9B5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fa-IR" sz="6000" b="1" dirty="0"/>
              <a:t>فصل 4</a:t>
            </a:r>
            <a:endParaRPr lang="en-US" sz="6000" b="1" dirty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60E8B6-B4D5-4B3F-AFC2-91146F19168B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57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1451" y="2419351"/>
            <a:ext cx="7046913" cy="866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6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50D580-94A6-4371-8E38-B2AAB7D043A7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63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0563" y="1341438"/>
            <a:ext cx="8139112" cy="2495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2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467600" cy="490537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fa-IR" sz="4000" b="1" dirty="0"/>
              <a:t>واکنش دهنده محدود ساز</a:t>
            </a:r>
            <a:endParaRPr lang="en-US" sz="4000" b="1" dirty="0"/>
          </a:p>
        </p:txBody>
      </p:sp>
      <p:sp>
        <p:nvSpPr>
          <p:cNvPr id="172035" name="Content Placeholder 2"/>
          <p:cNvSpPr>
            <a:spLocks noGrp="1"/>
          </p:cNvSpPr>
          <p:nvPr>
            <p:ph sz="quarter" idx="1"/>
          </p:nvPr>
        </p:nvSpPr>
        <p:spPr>
          <a:xfrm>
            <a:off x="1703388" y="1052513"/>
            <a:ext cx="8424862" cy="5421312"/>
          </a:xfrm>
        </p:spPr>
        <p:txBody>
          <a:bodyPr/>
          <a:lstStyle/>
          <a:p>
            <a:pPr algn="r" rtl="1"/>
            <a:r>
              <a:rPr lang="fa-IR" altLang="en-US" smtClean="0"/>
              <a:t>واکنش گری که مقدار آن تعیین کننده حداکثر مقدار محصول قابل تشکیل با فرض کامل بودن واکنش میباشد.</a:t>
            </a:r>
          </a:p>
          <a:p>
            <a:pPr algn="r" rtl="1"/>
            <a:r>
              <a:rPr lang="fa-IR" altLang="en-US" smtClean="0"/>
              <a:t>با استفاده از نسبت مولی مقدار واکنشگر به ضریب استوکیومتری آن در معادله موازنه شده تعیین میشود.</a:t>
            </a:r>
            <a:endParaRPr lang="en-US" altLang="en-US" smtClean="0">
              <a:cs typeface="Times New Roman" panose="02020603050405020304" pitchFamily="18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126529-DCBC-4122-B411-C3198068C228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64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5551" y="2852738"/>
            <a:ext cx="6983413" cy="21256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42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551" y="5300663"/>
            <a:ext cx="3025775" cy="13716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42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7589" y="5300664"/>
            <a:ext cx="3430587" cy="12969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7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8A311A-1C41-42CD-ACB0-8DC6E9445130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4188" y="692151"/>
            <a:ext cx="8489950" cy="16176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4189" y="3716339"/>
            <a:ext cx="8472487" cy="17541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57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363" y="549276"/>
            <a:ext cx="7467600" cy="56197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fa-IR" sz="4000" b="1" dirty="0"/>
              <a:t>درصد بازده</a:t>
            </a:r>
            <a:endParaRPr lang="en-US" sz="4000" b="1" dirty="0"/>
          </a:p>
        </p:txBody>
      </p:sp>
      <p:sp>
        <p:nvSpPr>
          <p:cNvPr id="17408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29B6D2-D1D4-4842-BB24-7F36F7D5B68D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65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4825" y="1830389"/>
            <a:ext cx="8375650" cy="4794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52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7088" y="4175125"/>
            <a:ext cx="4627562" cy="11064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3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C03CE0-FCFA-4BF0-B60F-BAAD1EF5AE38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0" y="284163"/>
            <a:ext cx="7335838" cy="28575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7714" y="3644901"/>
            <a:ext cx="7381875" cy="2773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E3D2D"/>
                </a:solidFill>
              </a:rPr>
              <a:t>End of Lecture</a:t>
            </a:r>
            <a:endParaRPr lang="en-US" dirty="0"/>
          </a:p>
        </p:txBody>
      </p:sp>
      <p:sp>
        <p:nvSpPr>
          <p:cNvPr id="17613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D31DF0-CEAA-4EB8-B6F1-CA73498C8862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9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341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fa-IR" sz="4000" b="1" dirty="0"/>
              <a:t>معادله های شیمیایی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95475" y="981075"/>
            <a:ext cx="8218488" cy="2376488"/>
          </a:xfrm>
        </p:spPr>
        <p:txBody>
          <a:bodyPr/>
          <a:lstStyle/>
          <a:p>
            <a:pPr algn="r" rtl="1">
              <a:defRPr/>
            </a:pPr>
            <a:r>
              <a:rPr lang="fa-IR" dirty="0" smtClean="0"/>
              <a:t>نمایش واکنشهای شیمیایی با فرمولها و نمادهای ترکیبات درگیر در واکنش همراه با روابط کمی مابین آنها</a:t>
            </a:r>
          </a:p>
          <a:p>
            <a:pPr algn="r" rtl="1">
              <a:defRPr/>
            </a:pPr>
            <a:r>
              <a:rPr lang="fa-IR" dirty="0" smtClean="0"/>
              <a:t>واکنش دهنده ها و فراورده ها</a:t>
            </a:r>
          </a:p>
          <a:p>
            <a:pPr marL="0" indent="0" algn="r" rtl="1">
              <a:buNone/>
              <a:defRPr/>
            </a:pPr>
            <a:endParaRPr lang="fa-IR" dirty="0" smtClean="0"/>
          </a:p>
          <a:p>
            <a:pPr algn="r" rtl="1">
              <a:defRPr/>
            </a:pPr>
            <a:r>
              <a:rPr lang="fa-IR" dirty="0" smtClean="0"/>
              <a:t>نشان دادن حالت فیزیکی ترکیبات درگیر در واکنش</a:t>
            </a:r>
          </a:p>
          <a:p>
            <a:pPr algn="r" rtl="1">
              <a:defRPr/>
            </a:pPr>
            <a:endParaRPr lang="fa-IR" dirty="0"/>
          </a:p>
          <a:p>
            <a:pPr algn="r" rtl="1">
              <a:defRPr/>
            </a:pPr>
            <a:endParaRPr lang="fa-IR" dirty="0" smtClean="0"/>
          </a:p>
          <a:p>
            <a:pPr algn="r" rtl="1">
              <a:defRPr/>
            </a:pPr>
            <a:endParaRPr lang="fa-IR" dirty="0" smtClean="0"/>
          </a:p>
          <a:p>
            <a:pPr algn="r" rtl="1">
              <a:defRPr/>
            </a:pPr>
            <a:endParaRPr lang="fa-IR" dirty="0" smtClean="0"/>
          </a:p>
          <a:p>
            <a:pPr algn="r" rtl="1">
              <a:defRPr/>
            </a:pPr>
            <a:r>
              <a:rPr lang="fa-IR" dirty="0" smtClean="0"/>
              <a:t>موازنه معادله جهت برقراری روابط کمی صحیح(تعداد اتمهای درگیر در واکنش در دو طرف معادله باید برابر باشند)</a:t>
            </a:r>
            <a:endParaRPr lang="en-US" dirty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FEAE1F-3107-4A77-A789-98A11A1B1229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58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375" y="3213100"/>
            <a:ext cx="1944688" cy="16462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084" name="Picture 4"/>
          <p:cNvPicPr>
            <a:picLocks noChangeAspect="1" noChangeArrowheads="1"/>
          </p:cNvPicPr>
          <p:nvPr/>
        </p:nvPicPr>
        <p:blipFill rotWithShape="1">
          <a:blip r:embed="rId3"/>
          <a:srcRect t="19061" b="19906"/>
          <a:stretch/>
        </p:blipFill>
        <p:spPr bwMode="auto">
          <a:xfrm>
            <a:off x="1703389" y="3390900"/>
            <a:ext cx="5386387" cy="4778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085" name="Picture 5"/>
          <p:cNvPicPr>
            <a:picLocks noChangeAspect="1" noChangeArrowheads="1"/>
          </p:cNvPicPr>
          <p:nvPr/>
        </p:nvPicPr>
        <p:blipFill rotWithShape="1">
          <a:blip r:embed="rId4"/>
          <a:srcRect t="15914" b="17663"/>
          <a:stretch/>
        </p:blipFill>
        <p:spPr bwMode="auto">
          <a:xfrm>
            <a:off x="1992313" y="5991225"/>
            <a:ext cx="4394200" cy="4778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086" name="Picture 6"/>
          <p:cNvPicPr>
            <a:picLocks noChangeAspect="1" noChangeArrowheads="1"/>
          </p:cNvPicPr>
          <p:nvPr/>
        </p:nvPicPr>
        <p:blipFill rotWithShape="1">
          <a:blip r:embed="rId5"/>
          <a:srcRect t="21802" b="16791"/>
          <a:stretch/>
        </p:blipFill>
        <p:spPr bwMode="auto">
          <a:xfrm>
            <a:off x="1992313" y="1938338"/>
            <a:ext cx="3816350" cy="463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4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F45CC0-9B6C-4117-BD6B-B6DEB0E9D96F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7638" y="3213100"/>
            <a:ext cx="7015162" cy="25034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 rotWithShape="1">
          <a:blip r:embed="rId3"/>
          <a:srcRect b="10309"/>
          <a:stretch/>
        </p:blipFill>
        <p:spPr bwMode="auto">
          <a:xfrm>
            <a:off x="2711451" y="549276"/>
            <a:ext cx="7019925" cy="1838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5238" y="476250"/>
            <a:ext cx="7118350" cy="2592388"/>
          </a:xfrm>
        </p:spPr>
      </p:pic>
      <p:sp>
        <p:nvSpPr>
          <p:cNvPr id="16486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345263-40CA-4CF0-AAF5-898A414DD8B2}" type="slidenum">
              <a:rPr lang="ar-SA" altLang="en-US" sz="14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3412"/>
          </a:xfrm>
        </p:spPr>
        <p:txBody>
          <a:bodyPr>
            <a:noAutofit/>
          </a:bodyPr>
          <a:lstStyle/>
          <a:p>
            <a:pPr algn="ctr" rtl="1">
              <a:defRPr/>
            </a:pPr>
            <a:r>
              <a:rPr lang="fa-IR" sz="4000" b="1" dirty="0"/>
              <a:t>سوختن در مجاورت اکسیژن</a:t>
            </a:r>
            <a:endParaRPr lang="en-US" sz="4000" b="1" dirty="0"/>
          </a:p>
        </p:txBody>
      </p:sp>
      <p:sp>
        <p:nvSpPr>
          <p:cNvPr id="1658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EB034F-12EA-4354-B05F-02EA81287565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59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0" y="1736726"/>
            <a:ext cx="8053388" cy="16557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91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1313" y="3895726"/>
            <a:ext cx="4445000" cy="20748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A5395F-2FEF-429E-8E1C-D9DF56FF1777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1" y="836613"/>
            <a:ext cx="8101013" cy="1397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3588" y="2492376"/>
            <a:ext cx="8101012" cy="12938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4365625"/>
            <a:ext cx="720883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23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341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fa-IR" sz="4000" b="1" dirty="0"/>
              <a:t>حل مسائل بر اساس معادلات شیمیایی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70063" y="1268414"/>
            <a:ext cx="8424862" cy="4873625"/>
          </a:xfrm>
        </p:spPr>
        <p:txBody>
          <a:bodyPr/>
          <a:lstStyle/>
          <a:p>
            <a:pPr algn="r" rtl="1">
              <a:defRPr/>
            </a:pPr>
            <a:r>
              <a:rPr lang="fa-IR" dirty="0" smtClean="0"/>
              <a:t>تفسیر معادلات شیمیایی به شیوه های مختلف با استفاده از ضرایب استوکیومتری:</a:t>
            </a:r>
          </a:p>
          <a:p>
            <a:pPr marL="0" indent="0" algn="r" rtl="1">
              <a:buNone/>
              <a:defRPr/>
            </a:pPr>
            <a:r>
              <a:rPr lang="fa-IR" dirty="0" smtClean="0"/>
              <a:t>1- بر اساس تعداد اتمهای درگیر</a:t>
            </a:r>
          </a:p>
          <a:p>
            <a:pPr marL="0" indent="0" algn="r" rtl="1">
              <a:buNone/>
              <a:defRPr/>
            </a:pPr>
            <a:r>
              <a:rPr lang="fa-IR" dirty="0" smtClean="0"/>
              <a:t>2- بر اساس تعداد مولکول های درگیر</a:t>
            </a:r>
          </a:p>
          <a:p>
            <a:pPr marL="0" indent="0" algn="r" rtl="1">
              <a:buNone/>
              <a:defRPr/>
            </a:pPr>
            <a:r>
              <a:rPr lang="fa-IR" dirty="0" smtClean="0"/>
              <a:t>3- بر اساس جرم ترکیبات درگیر</a:t>
            </a:r>
          </a:p>
          <a:p>
            <a:pPr marL="0" indent="0" algn="r" rtl="1">
              <a:buNone/>
              <a:defRPr/>
            </a:pPr>
            <a:r>
              <a:rPr lang="fa-IR" dirty="0" smtClean="0"/>
              <a:t>4- بر اساس تعداد مول ترکیبات درگیر</a:t>
            </a:r>
            <a:endParaRPr lang="fa-IR" dirty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047A8B-D9F4-42C1-8E07-3857AFAEF1FE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61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2764" y="4292601"/>
            <a:ext cx="8275637" cy="1006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42D2B0-996C-4E08-A2C0-75E40526B048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62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6988" y="188914"/>
            <a:ext cx="6985000" cy="30067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2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1088" y="3716339"/>
            <a:ext cx="7512050" cy="20415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749181-CEA3-40DA-8828-4C75B2CF5CE7}" type="slidenum">
              <a:rPr lang="ar-SA" altLang="en-US" sz="14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482600"/>
            <a:ext cx="731043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3573463"/>
            <a:ext cx="73596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9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Schoolbook</vt:lpstr>
      <vt:lpstr>Times New Roman</vt:lpstr>
      <vt:lpstr>Titr</vt:lpstr>
      <vt:lpstr>Wingdings</vt:lpstr>
      <vt:lpstr>Wingdings 2</vt:lpstr>
      <vt:lpstr>Oriel</vt:lpstr>
      <vt:lpstr>فصل 4</vt:lpstr>
      <vt:lpstr>معادله های شیمیایی</vt:lpstr>
      <vt:lpstr>PowerPoint Presentation</vt:lpstr>
      <vt:lpstr>PowerPoint Presentation</vt:lpstr>
      <vt:lpstr>سوختن در مجاورت اکسیژن</vt:lpstr>
      <vt:lpstr>PowerPoint Presentation</vt:lpstr>
      <vt:lpstr>حل مسائل بر اساس معادلات شیمیایی</vt:lpstr>
      <vt:lpstr>PowerPoint Presentation</vt:lpstr>
      <vt:lpstr>PowerPoint Presentation</vt:lpstr>
      <vt:lpstr>PowerPoint Presentation</vt:lpstr>
      <vt:lpstr>واکنش دهنده محدود ساز</vt:lpstr>
      <vt:lpstr>PowerPoint Presentation</vt:lpstr>
      <vt:lpstr>درصد بازده</vt:lpstr>
      <vt:lpstr>PowerPoint Presentation</vt:lpstr>
      <vt:lpstr>End of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behzad</dc:creator>
  <cp:lastModifiedBy>behzad</cp:lastModifiedBy>
  <cp:revision>2</cp:revision>
  <dcterms:created xsi:type="dcterms:W3CDTF">2020-11-22T13:12:18Z</dcterms:created>
  <dcterms:modified xsi:type="dcterms:W3CDTF">2020-11-24T11:10:27Z</dcterms:modified>
</cp:coreProperties>
</file>