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1517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1746251" y="4867275"/>
            <a:ext cx="855133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2218267" y="5788025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1" name="Oval 20"/>
          <p:cNvSpPr/>
          <p:nvPr/>
        </p:nvSpPr>
        <p:spPr>
          <a:xfrm>
            <a:off x="2540001" y="4495801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617" y="1111250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7447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41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CBD300-0B94-41D7-AF57-81B414FA80E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15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1DDE18-D313-4211-8CA0-3988A7C55C4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3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9F067A-A38A-455E-9680-60EDDF2CB5E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8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5DB401-00E4-4A86-8832-3E6087B50FA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59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192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6DBFC1-075B-4100-8E00-5A2E6743A99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28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C829E-3BD7-4903-A7C3-EBEE3DCCEBB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6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0DFC8-F8D4-41CE-915B-67F5F2F457D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4" name="Oval 13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5" name="Oval 14"/>
          <p:cNvSpPr/>
          <p:nvPr/>
        </p:nvSpPr>
        <p:spPr bwMode="auto">
          <a:xfrm>
            <a:off x="1765300" y="4867275"/>
            <a:ext cx="857251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6" name="Oval 15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2218267" y="5791200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2506134" y="4479926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213061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1500" y="1106488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4272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646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FD1B7F-74CD-4E12-8ADC-BAB1AA75635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99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FCA365-35D0-450D-BECB-244D901DDAD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0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C56545-F0D5-4B96-87B2-B00240170A1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00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38742-7AAC-4AF9-99CF-E273DBF2BAD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DD358-D92E-4039-A3F5-987DB952D89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6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8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1" name="Oval 10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C793CB-0F31-4E52-B249-5A2D2919DF5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Rectangle 7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376470-6E08-43BE-80A0-62E1AD536BF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3954" y="1017853"/>
            <a:ext cx="2011362" cy="512233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084" y="3676121"/>
            <a:ext cx="3200400" cy="486833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9451" y="5734050"/>
            <a:ext cx="8128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b="1">
                <a:solidFill>
                  <a:srgbClr val="FFFFFF"/>
                </a:solidFill>
                <a:ea typeface="Titr" panose="00000700000000000000" pitchFamily="2" charset="-78"/>
                <a:cs typeface="Titr" panose="00000700000000000000" pitchFamily="2" charset="-78"/>
              </a:defRPr>
            </a:lvl1pPr>
          </a:lstStyle>
          <a:p>
            <a:pPr>
              <a:defRPr/>
            </a:pPr>
            <a:fld id="{08D8A927-F047-428B-8EC0-E1817CD7B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5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82AE00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C8DFAA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BB9B5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77875"/>
          </a:xfrm>
        </p:spPr>
        <p:txBody>
          <a:bodyPr/>
          <a:lstStyle/>
          <a:p>
            <a:pPr algn="ctr">
              <a:defRPr/>
            </a:pPr>
            <a:r>
              <a:rPr lang="fa-IR" sz="4000" b="1" dirty="0"/>
              <a:t>محلول های مولار</a:t>
            </a:r>
            <a:endParaRPr lang="en-US" sz="4000" b="1" dirty="0"/>
          </a:p>
        </p:txBody>
      </p:sp>
      <p:sp>
        <p:nvSpPr>
          <p:cNvPr id="145411" name="Content Placeholder 2"/>
          <p:cNvSpPr>
            <a:spLocks noGrp="1"/>
          </p:cNvSpPr>
          <p:nvPr>
            <p:ph sz="quarter" idx="1"/>
          </p:nvPr>
        </p:nvSpPr>
        <p:spPr>
          <a:xfrm>
            <a:off x="1774825" y="1196976"/>
            <a:ext cx="8281988" cy="4873625"/>
          </a:xfrm>
        </p:spPr>
        <p:txBody>
          <a:bodyPr/>
          <a:lstStyle/>
          <a:p>
            <a:pPr algn="r" rtl="1">
              <a:defRPr/>
            </a:pPr>
            <a:r>
              <a:rPr lang="fa-IR" dirty="0" smtClean="0"/>
              <a:t>حل مسائل مربوط به انجام واکنشها در محلول با استفاده از حجم و غلظت محلول</a:t>
            </a:r>
          </a:p>
          <a:p>
            <a:pPr algn="r" rtl="1">
              <a:defRPr/>
            </a:pPr>
            <a:r>
              <a:rPr lang="fa-IR" dirty="0" smtClean="0"/>
              <a:t>غلظت: بیانگر مقدار معینی از ماده حل شونده در مقدار معینی از یک حلال</a:t>
            </a:r>
          </a:p>
          <a:p>
            <a:pPr algn="r" rtl="1">
              <a:defRPr/>
            </a:pPr>
            <a:r>
              <a:rPr lang="fa-IR" dirty="0" smtClean="0"/>
              <a:t>شیوه های بیان غلظت: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1- مولاریته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2- مولالیته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3- نرمالیته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4- درصد وزنی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5- درصد حجمی</a:t>
            </a:r>
          </a:p>
          <a:p>
            <a:pPr marL="0" indent="0" algn="r" rtl="1">
              <a:buNone/>
              <a:defRPr/>
            </a:pPr>
            <a:r>
              <a:rPr lang="fa-IR" dirty="0" smtClean="0"/>
              <a:t>6- کسر مولی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7657D7-9FAE-4189-8138-1493C82AC6AD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End of Lecture</a:t>
            </a:r>
            <a:endParaRPr lang="en-US" dirty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75CD25-4B57-4DF9-A976-3DD348F0A9DD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088" y="1589"/>
            <a:ext cx="7467600" cy="777875"/>
          </a:xfrm>
        </p:spPr>
        <p:txBody>
          <a:bodyPr/>
          <a:lstStyle/>
          <a:p>
            <a:pPr algn="ctr" rtl="1">
              <a:defRPr/>
            </a:pPr>
            <a:r>
              <a:rPr lang="fa-IR" sz="4000" b="1" dirty="0"/>
              <a:t> مولاریته (</a:t>
            </a:r>
            <a:r>
              <a:rPr lang="en-US" sz="4000" b="1" dirty="0"/>
              <a:t>M</a:t>
            </a:r>
            <a:r>
              <a:rPr lang="fa-IR" sz="4000" b="1" dirty="0"/>
              <a:t>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125539"/>
            <a:ext cx="8218488" cy="5348287"/>
          </a:xfrm>
        </p:spPr>
        <p:txBody>
          <a:bodyPr/>
          <a:lstStyle/>
          <a:p>
            <a:pPr rtl="1">
              <a:defRPr/>
            </a:pPr>
            <a:r>
              <a:rPr lang="fa-IR" dirty="0" smtClean="0"/>
              <a:t>تعداد مولهای ماده حل شده در یک لیتر محلول             (</a:t>
            </a:r>
            <a:r>
              <a:rPr lang="en-US" dirty="0" smtClean="0"/>
              <a:t>M= n/V (mol.L</a:t>
            </a:r>
            <a:r>
              <a:rPr lang="en-US" baseline="30000" dirty="0" smtClean="0"/>
              <a:t>-1</a:t>
            </a:r>
            <a:endParaRPr lang="fa-IR" baseline="30000" dirty="0" smtClean="0"/>
          </a:p>
          <a:p>
            <a:pPr algn="r" rtl="1">
              <a:defRPr/>
            </a:pPr>
            <a:endParaRPr lang="fa-IR" dirty="0"/>
          </a:p>
          <a:p>
            <a:pPr algn="r" rtl="1">
              <a:defRPr/>
            </a:pPr>
            <a:endParaRPr lang="fa-IR" dirty="0" smtClean="0"/>
          </a:p>
          <a:p>
            <a:pPr algn="r" rtl="1">
              <a:defRPr/>
            </a:pPr>
            <a:endParaRPr lang="fa-IR" dirty="0"/>
          </a:p>
          <a:p>
            <a:pPr marL="0" indent="0" algn="r" rtl="1">
              <a:buNone/>
              <a:defRPr/>
            </a:pPr>
            <a:endParaRPr lang="fa-IR" dirty="0"/>
          </a:p>
          <a:p>
            <a:pPr algn="r" rtl="1">
              <a:defRPr/>
            </a:pPr>
            <a:endParaRPr lang="fa-IR" dirty="0" smtClean="0"/>
          </a:p>
          <a:p>
            <a:pPr algn="r" rtl="1">
              <a:defRPr/>
            </a:pPr>
            <a:r>
              <a:rPr lang="fa-IR" dirty="0" smtClean="0"/>
              <a:t>تعداد مولهای حل شونده برابر خواهد بود با :</a:t>
            </a:r>
            <a:r>
              <a:rPr lang="en-US" dirty="0" smtClean="0"/>
              <a:t>            </a:t>
            </a:r>
            <a:r>
              <a:rPr lang="fa-IR" dirty="0" smtClean="0"/>
              <a:t> </a:t>
            </a:r>
            <a:r>
              <a:rPr lang="en-US" dirty="0" smtClean="0"/>
              <a:t>n=MV(L)    (</a:t>
            </a:r>
            <a:r>
              <a:rPr lang="en-US" dirty="0" err="1" smtClean="0"/>
              <a:t>mol</a:t>
            </a:r>
            <a:r>
              <a:rPr lang="en-US" dirty="0" smtClean="0"/>
              <a:t>)</a:t>
            </a:r>
          </a:p>
          <a:p>
            <a:pPr algn="r" rtl="1">
              <a:defRPr/>
            </a:pPr>
            <a:r>
              <a:rPr lang="fa-IR" dirty="0" smtClean="0"/>
              <a:t>بنابراین برای یک محلول 3 مولار:</a:t>
            </a:r>
            <a:endParaRPr lang="en-US" dirty="0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4ED8AB-78D0-4B9C-9B46-0FDC7CFC87FE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8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26" y="1989139"/>
            <a:ext cx="6570663" cy="1285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8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8714" y="5084763"/>
            <a:ext cx="7038975" cy="1352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7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fa-IR" sz="4000" b="1" dirty="0"/>
              <a:t>تهیه محلول با مولاریته مشخص</a:t>
            </a:r>
            <a:endParaRPr lang="en-US" sz="4000" b="1" dirty="0"/>
          </a:p>
        </p:txBody>
      </p:sp>
      <p:sp>
        <p:nvSpPr>
          <p:cNvPr id="17920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052513"/>
            <a:ext cx="8218488" cy="5421312"/>
          </a:xfrm>
        </p:spPr>
        <p:txBody>
          <a:bodyPr/>
          <a:lstStyle/>
          <a:p>
            <a:pPr algn="r" rtl="1"/>
            <a:r>
              <a:rPr lang="fa-IR" altLang="en-US" smtClean="0"/>
              <a:t>تعیین مقدار دقیق ماده حل شونده با استفاده از مولاریته و حجم محلول مورد نظر</a:t>
            </a:r>
          </a:p>
          <a:p>
            <a:pPr algn="r" rtl="1"/>
            <a:r>
              <a:rPr lang="fa-IR" altLang="en-US" smtClean="0"/>
              <a:t>انتخاب بالون ژوژه مناسب</a:t>
            </a:r>
          </a:p>
          <a:p>
            <a:pPr algn="r" rtl="1"/>
            <a:r>
              <a:rPr lang="fa-IR" altLang="en-US" smtClean="0"/>
              <a:t>انتقال حل شونده به بالون</a:t>
            </a:r>
          </a:p>
          <a:p>
            <a:pPr algn="r" rtl="1"/>
            <a:r>
              <a:rPr lang="fa-IR" altLang="en-US" smtClean="0"/>
              <a:t>افزودن حلال تا خط نشانه</a:t>
            </a:r>
          </a:p>
          <a:p>
            <a:pPr algn="r" rtl="1"/>
            <a:r>
              <a:rPr lang="fa-IR" altLang="en-US" smtClean="0"/>
              <a:t>همزدن</a:t>
            </a:r>
            <a:endParaRPr lang="en-US" altLang="en-US" smtClean="0">
              <a:cs typeface="Times New Roman" panose="02020603050405020304" pitchFamily="18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6FB15-2BE4-42D3-9965-43F042B54576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69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2888" y="2420938"/>
            <a:ext cx="1981200" cy="3409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4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B3CF63-F9A5-43CF-BF9C-CDBB0125A110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70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60351"/>
            <a:ext cx="8293100" cy="14017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0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1" y="2127251"/>
            <a:ext cx="8258175" cy="1446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03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1" y="4365626"/>
            <a:ext cx="8258175" cy="1419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1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1251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lvl="1" algn="r" rtl="1"/>
            <a:r>
              <a:rPr lang="fa-IR" altLang="en-US" smtClean="0"/>
              <a:t>چه حجمی از اسید نیتریک 65 درصد با چگالی 1.5 گرم بر میلی لیتر برای تهیه 2 لیتر محلول اسید نیتریک 0.75 مولار مورد نیاز است؟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r" rtl="1"/>
            <a:endParaRPr lang="fa-IR" altLang="en-US" smtClean="0"/>
          </a:p>
          <a:p>
            <a:pPr lvl="1" algn="r" rtl="1"/>
            <a:r>
              <a:rPr lang="fa-IR" altLang="en-US" smtClean="0"/>
              <a:t>چند گرم از </a:t>
            </a:r>
            <a:r>
              <a:rPr lang="en-US" altLang="en-US" smtClean="0">
                <a:cs typeface="Times New Roman" panose="02020603050405020304" pitchFamily="18" charset="0"/>
              </a:rPr>
              <a:t>NaOH</a:t>
            </a:r>
            <a:r>
              <a:rPr lang="fa-IR" altLang="en-US" smtClean="0"/>
              <a:t> با خلوص 73 درصد برای تهیه 780 میلی لیتر محلول سود 0.78 مولار مورد نیاز میباشد؟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r" rtl="1"/>
            <a:endParaRPr lang="fa-IR" altLang="en-US" smtClean="0"/>
          </a:p>
          <a:p>
            <a:pPr lvl="1" algn="r" rtl="1"/>
            <a:r>
              <a:rPr lang="fa-IR" altLang="en-US" smtClean="0"/>
              <a:t>مقدار اسید سولفوریک مورد نیاز برای تهیه 3 لیتر محلول اسید سولفوریک 0.4 مولار چقدر است. منبع موجود برای اسید سولفوریک 0.35 در صد بوده و چگالی آن 2.2 گرم بر میلی لیتر میباشد؟</a:t>
            </a:r>
            <a:endParaRPr lang="en-US" altLang="en-US" smtClean="0">
              <a:cs typeface="Times New Roman" panose="02020603050405020304" pitchFamily="18" charset="0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1F2B02-8DB3-4C40-9F89-EF6E6F46783A}" type="slidenum">
              <a:rPr lang="ar-SA" altLang="en-US" sz="1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fa-IR" sz="4000" b="1" dirty="0"/>
              <a:t>تهیه محلولهای رقیق از محلولهای غلیظ</a:t>
            </a:r>
            <a:endParaRPr lang="en-US" sz="4000" b="1" dirty="0"/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2EFBD8-DED5-4417-89E8-E8063FD44A0D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71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289" y="2417764"/>
            <a:ext cx="8148637" cy="14255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1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4114" y="4143375"/>
            <a:ext cx="4814887" cy="25781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13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1" y="1338263"/>
            <a:ext cx="2601913" cy="736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8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fa-IR" sz="4000" b="1" dirty="0"/>
              <a:t>استوکیومتری واکنش ها در محلول</a:t>
            </a:r>
            <a:endParaRPr lang="en-US" sz="4000" b="1" dirty="0"/>
          </a:p>
        </p:txBody>
      </p:sp>
      <p:sp>
        <p:nvSpPr>
          <p:cNvPr id="18329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3E3FB9-0F04-48D9-AD1E-4E4590CF9DD5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150533" name="Picture 5"/>
          <p:cNvPicPr>
            <a:picLocks noChangeAspect="1" noChangeArrowheads="1"/>
          </p:cNvPicPr>
          <p:nvPr/>
        </p:nvPicPr>
        <p:blipFill rotWithShape="1">
          <a:blip r:embed="rId2"/>
          <a:srcRect b="15889"/>
          <a:stretch/>
        </p:blipFill>
        <p:spPr bwMode="auto">
          <a:xfrm>
            <a:off x="2141538" y="1127125"/>
            <a:ext cx="7796212" cy="20574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3751264"/>
            <a:ext cx="7874000" cy="1958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A7B9F0-393A-466B-A05C-CCCD2B439C53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663" y="333376"/>
            <a:ext cx="7842250" cy="2473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8663" y="3289300"/>
            <a:ext cx="7842250" cy="2476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5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7FAC82-6B81-4716-AB3C-A78BD02486CF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 rotWithShape="1">
          <a:blip r:embed="rId2"/>
          <a:srcRect b="13335"/>
          <a:stretch/>
        </p:blipFill>
        <p:spPr bwMode="auto">
          <a:xfrm>
            <a:off x="1985964" y="333376"/>
            <a:ext cx="7977187" cy="20240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4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1838" y="2943226"/>
            <a:ext cx="7961312" cy="25447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Schoolbook</vt:lpstr>
      <vt:lpstr>Times New Roman</vt:lpstr>
      <vt:lpstr>Titr</vt:lpstr>
      <vt:lpstr>Wingdings</vt:lpstr>
      <vt:lpstr>Wingdings 2</vt:lpstr>
      <vt:lpstr>Oriel</vt:lpstr>
      <vt:lpstr>محلول های مولار</vt:lpstr>
      <vt:lpstr> مولاریته (M)</vt:lpstr>
      <vt:lpstr>تهیه محلول با مولاریته مشخص</vt:lpstr>
      <vt:lpstr>PowerPoint Presentation</vt:lpstr>
      <vt:lpstr>PowerPoint Presentation</vt:lpstr>
      <vt:lpstr>تهیه محلولهای رقیق از محلولهای غلیظ</vt:lpstr>
      <vt:lpstr>استوکیومتری واکنش ها در محلول</vt:lpstr>
      <vt:lpstr>PowerPoint Presentation</vt:lpstr>
      <vt:lpstr>PowerPoint Presentation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محلول های مولار</dc:title>
  <dc:creator>behzad</dc:creator>
  <cp:lastModifiedBy>behzad</cp:lastModifiedBy>
  <cp:revision>1</cp:revision>
  <dcterms:created xsi:type="dcterms:W3CDTF">2020-11-24T11:07:06Z</dcterms:created>
  <dcterms:modified xsi:type="dcterms:W3CDTF">2020-11-24T11:07:26Z</dcterms:modified>
</cp:coreProperties>
</file>