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1517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8" name="Oval 17"/>
          <p:cNvSpPr/>
          <p:nvPr/>
        </p:nvSpPr>
        <p:spPr bwMode="auto">
          <a:xfrm>
            <a:off x="1746251" y="4867275"/>
            <a:ext cx="855133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2218267" y="5788025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1" name="Oval 20"/>
          <p:cNvSpPr/>
          <p:nvPr/>
        </p:nvSpPr>
        <p:spPr>
          <a:xfrm>
            <a:off x="2540001" y="4495801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617" y="1111250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7447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417" y="4929189"/>
            <a:ext cx="8128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CBD300-0B94-41D7-AF57-81B414FA80E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991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1DDE18-D313-4211-8CA0-3988A7C55C4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0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9F067A-A38A-455E-9680-60EDDF2CB5E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0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5DB401-00E4-4A86-8832-3E6087B50FA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23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2192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6DBFC1-075B-4100-8E00-5A2E6743A99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37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600201"/>
            <a:ext cx="508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941763"/>
            <a:ext cx="508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C829E-3BD7-4903-A7C3-EBEE3DCCEBB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52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B0DFC8-F8D4-41CE-915B-67F5F2F457D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auto">
          <a:xfrm>
            <a:off x="368301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auto">
          <a:xfrm>
            <a:off x="1320801" y="0"/>
            <a:ext cx="243417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auto">
          <a:xfrm>
            <a:off x="1521885" y="0"/>
            <a:ext cx="306916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4181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3876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230293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4" name="Oval 13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5" name="Oval 14"/>
          <p:cNvSpPr/>
          <p:nvPr/>
        </p:nvSpPr>
        <p:spPr bwMode="auto">
          <a:xfrm>
            <a:off x="1765300" y="4867275"/>
            <a:ext cx="857251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6" name="Oval 15"/>
          <p:cNvSpPr/>
          <p:nvPr/>
        </p:nvSpPr>
        <p:spPr bwMode="auto">
          <a:xfrm>
            <a:off x="1454151" y="5500689"/>
            <a:ext cx="184149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2218267" y="5791200"/>
            <a:ext cx="366184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8" name="Oval 17"/>
          <p:cNvSpPr/>
          <p:nvPr/>
        </p:nvSpPr>
        <p:spPr bwMode="auto">
          <a:xfrm>
            <a:off x="2506134" y="4479926"/>
            <a:ext cx="48683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213061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1500" y="1106488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4272"/>
            <a:ext cx="3657600" cy="5122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6467" y="4929189"/>
            <a:ext cx="8128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FD1B7F-74CD-4E12-8ADC-BAB1AA75635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34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FCA365-35D0-450D-BECB-244D901DDAD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2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C56545-F0D5-4B96-87B2-B00240170A1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47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38742-7AAC-4AF9-99CF-E273DBF2BAD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FDD358-D92E-4039-A3F5-987DB952D89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45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Rectangle 8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1" name="Oval 10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C793CB-0F31-4E52-B249-5A2D2919DF5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4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8" name="Rectangle 7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8257117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376470-6E08-43BE-80A0-62E1AD536BF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 dirty="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99568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3954" y="1017853"/>
            <a:ext cx="2011362" cy="512233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084" y="3676121"/>
            <a:ext cx="3200400" cy="486833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latin typeface="Arial" charset="0"/>
                <a:ea typeface="+mn-ea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 eaLnBrk="1" hangingPunct="1">
              <a:defRPr/>
            </a:pPr>
            <a:endParaRPr lang="en-US" sz="1800">
              <a:latin typeface="Arial" charset="0"/>
              <a:cs typeface="Titr" panose="00000700000000000000" pitchFamily="2" charset="-78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Oval 11"/>
          <p:cNvSpPr/>
          <p:nvPr/>
        </p:nvSpPr>
        <p:spPr>
          <a:xfrm>
            <a:off x="10875434" y="5715001"/>
            <a:ext cx="73236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9451" y="5734050"/>
            <a:ext cx="8128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 b="1">
                <a:solidFill>
                  <a:srgbClr val="FFFFFF"/>
                </a:solidFill>
                <a:ea typeface="Titr" panose="00000700000000000000" pitchFamily="2" charset="-78"/>
                <a:cs typeface="Titr" panose="00000700000000000000" pitchFamily="2" charset="-78"/>
              </a:defRPr>
            </a:lvl1pPr>
          </a:lstStyle>
          <a:p>
            <a:pPr>
              <a:defRPr/>
            </a:pPr>
            <a:fld id="{08D8A927-F047-428B-8EC0-E1817CD7BE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91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82AE00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C8DFAA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BB9B5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fa-IR" sz="6000" b="1" dirty="0"/>
              <a:t>فصل 5</a:t>
            </a:r>
            <a:endParaRPr lang="en-US" sz="6000" b="1" dirty="0"/>
          </a:p>
        </p:txBody>
      </p:sp>
      <p:sp>
        <p:nvSpPr>
          <p:cNvPr id="18739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4BAB3A-0729-4F9D-9B65-056FFF0545A0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75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3614" y="2486026"/>
            <a:ext cx="5100637" cy="2022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404424-186B-4363-90AC-928BF479B35C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86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549276"/>
            <a:ext cx="8337550" cy="5783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8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End of Lecture</a:t>
            </a:r>
            <a:endParaRPr lang="en-US" dirty="0"/>
          </a:p>
        </p:txBody>
      </p:sp>
      <p:sp>
        <p:nvSpPr>
          <p:cNvPr id="1976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85B702-11E0-4AF9-BC39-F953416FCA7D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Content Placeholder 2"/>
          <p:cNvSpPr>
            <a:spLocks noGrp="1"/>
          </p:cNvSpPr>
          <p:nvPr>
            <p:ph sz="quarter" idx="1"/>
          </p:nvPr>
        </p:nvSpPr>
        <p:spPr>
          <a:xfrm>
            <a:off x="1774825" y="333375"/>
            <a:ext cx="8497888" cy="6140450"/>
          </a:xfrm>
        </p:spPr>
        <p:txBody>
          <a:bodyPr/>
          <a:lstStyle/>
          <a:p>
            <a:pPr algn="just" rtl="1"/>
            <a:r>
              <a:rPr lang="fa-IR" altLang="en-US" b="1" smtClean="0"/>
              <a:t>تعریف:</a:t>
            </a:r>
          </a:p>
          <a:p>
            <a:pPr algn="just" rtl="1"/>
            <a:r>
              <a:rPr lang="fa-IR" altLang="en-US" smtClean="0"/>
              <a:t>واکنش های شیمیایی همراه با جذب یا آزاد شدن انرژی هستند.</a:t>
            </a:r>
          </a:p>
          <a:p>
            <a:pPr algn="just" rtl="1"/>
            <a:r>
              <a:rPr lang="fa-IR" altLang="en-US" smtClean="0"/>
              <a:t>مطالعه تغییرات انرژی گرمایی در طول یک فرآیند شیمیایی یا فیزیکی را شیمی گرمایی مینامند.</a:t>
            </a:r>
          </a:p>
          <a:p>
            <a:pPr algn="just" rtl="1"/>
            <a:endParaRPr lang="fa-IR" altLang="en-US" smtClean="0"/>
          </a:p>
          <a:p>
            <a:pPr algn="just" rtl="1"/>
            <a:endParaRPr lang="fa-IR" altLang="en-US" smtClean="0"/>
          </a:p>
          <a:p>
            <a:pPr algn="just" rtl="1"/>
            <a:r>
              <a:rPr lang="fa-IR" altLang="en-US" b="1" smtClean="0"/>
              <a:t>اندازه گیری انرژی:</a:t>
            </a:r>
          </a:p>
          <a:p>
            <a:pPr algn="just" rtl="1"/>
            <a:r>
              <a:rPr lang="fa-IR" altLang="en-US" smtClean="0"/>
              <a:t>انرژی بعنوان ظرفیت یا استعداد انجام کار تعریف میشود.</a:t>
            </a:r>
          </a:p>
          <a:p>
            <a:pPr algn="just" rtl="1"/>
            <a:r>
              <a:rPr lang="fa-IR" altLang="en-US" smtClean="0"/>
              <a:t>انرژی از صورتی به صورت دیگر تبدیل میشود: مثال بخاری برقی یا باطری</a:t>
            </a:r>
          </a:p>
          <a:p>
            <a:pPr algn="just" rtl="1"/>
            <a:r>
              <a:rPr lang="fa-IR" altLang="en-US" smtClean="0"/>
              <a:t> حین تبدیل انرژی از بین نمی رود و به وجود نمی آید.</a:t>
            </a:r>
          </a:p>
          <a:p>
            <a:pPr algn="just" rtl="1"/>
            <a:r>
              <a:rPr lang="fa-IR" altLang="en-US" smtClean="0"/>
              <a:t>کار برابر است با حاصلضرب نیرو در مسافتی که نیرو در طی آن اعمال میشود:                                             </a:t>
            </a:r>
            <a:r>
              <a:rPr lang="en-US" altLang="en-US" smtClean="0">
                <a:cs typeface="Times New Roman" panose="02020603050405020304" pitchFamily="18" charset="0"/>
              </a:rPr>
              <a:t>W=F.d</a:t>
            </a:r>
            <a:r>
              <a:rPr lang="fa-IR" altLang="en-US" smtClean="0"/>
              <a:t>    </a:t>
            </a:r>
          </a:p>
          <a:p>
            <a:pPr algn="just" rtl="1"/>
            <a:r>
              <a:rPr lang="fa-IR" altLang="en-US" smtClean="0"/>
              <a:t> واحد کار و انرژی در </a:t>
            </a:r>
            <a:r>
              <a:rPr lang="en-US" altLang="en-US" smtClean="0">
                <a:cs typeface="Times New Roman" panose="02020603050405020304" pitchFamily="18" charset="0"/>
              </a:rPr>
              <a:t>SI</a:t>
            </a:r>
            <a:r>
              <a:rPr lang="fa-IR" altLang="en-US" smtClean="0"/>
              <a:t> ژول میباشد:</a:t>
            </a:r>
            <a:r>
              <a:rPr lang="en-US" altLang="en-US" smtClean="0">
                <a:cs typeface="Times New Roman" panose="02020603050405020304" pitchFamily="18" charset="0"/>
              </a:rPr>
              <a:t> 1J = 1 N.m(1kg.m</a:t>
            </a:r>
            <a:r>
              <a:rPr lang="en-US" altLang="en-US" baseline="30000" smtClean="0"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>.s</a:t>
            </a:r>
            <a:r>
              <a:rPr lang="en-US" altLang="en-US" baseline="30000" smtClean="0">
                <a:cs typeface="Times New Roman" panose="02020603050405020304" pitchFamily="18" charset="0"/>
              </a:rPr>
              <a:t>-2</a:t>
            </a:r>
            <a:r>
              <a:rPr lang="en-US" altLang="en-US" smtClean="0">
                <a:cs typeface="Times New Roman" panose="02020603050405020304" pitchFamily="18" charset="0"/>
              </a:rPr>
              <a:t>)</a:t>
            </a:r>
            <a:r>
              <a:rPr lang="fa-IR" altLang="en-US" smtClean="0"/>
              <a:t> 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algn="just" rtl="1"/>
            <a:endParaRPr lang="fa-IR" altLang="en-US" smtClean="0"/>
          </a:p>
        </p:txBody>
      </p:sp>
      <p:sp>
        <p:nvSpPr>
          <p:cNvPr id="18841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C7CBBE-9B74-4EB6-8373-4D1072662D3E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706437"/>
          </a:xfrm>
        </p:spPr>
        <p:txBody>
          <a:bodyPr/>
          <a:lstStyle/>
          <a:p>
            <a:pPr algn="ctr">
              <a:defRPr/>
            </a:pPr>
            <a:r>
              <a:rPr lang="fa-IR" b="1" dirty="0" smtClean="0"/>
              <a:t>دما و گرما</a:t>
            </a:r>
            <a:endParaRPr lang="en-US" b="1" dirty="0"/>
          </a:p>
        </p:txBody>
      </p:sp>
      <p:sp>
        <p:nvSpPr>
          <p:cNvPr id="1894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ADEDF1-D3D9-4CF9-8858-78A629F83417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80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314" y="1625600"/>
            <a:ext cx="8004175" cy="33162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7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706437"/>
          </a:xfrm>
        </p:spPr>
        <p:txBody>
          <a:bodyPr/>
          <a:lstStyle/>
          <a:p>
            <a:pPr algn="ctr">
              <a:defRPr/>
            </a:pPr>
            <a:r>
              <a:rPr lang="fa-IR" b="1" dirty="0" smtClean="0"/>
              <a:t>اندازه گیری دما</a:t>
            </a:r>
            <a:endParaRPr lang="en-US" b="1" dirty="0"/>
          </a:p>
        </p:txBody>
      </p:sp>
      <p:sp>
        <p:nvSpPr>
          <p:cNvPr id="190467" name="Content Placeholder 2"/>
          <p:cNvSpPr>
            <a:spLocks noGrp="1"/>
          </p:cNvSpPr>
          <p:nvPr>
            <p:ph sz="quarter" idx="1"/>
          </p:nvPr>
        </p:nvSpPr>
        <p:spPr>
          <a:xfrm>
            <a:off x="1703388" y="1196975"/>
            <a:ext cx="8496300" cy="5276850"/>
          </a:xfrm>
        </p:spPr>
        <p:txBody>
          <a:bodyPr/>
          <a:lstStyle/>
          <a:p>
            <a:pPr algn="just" rtl="1"/>
            <a:r>
              <a:rPr lang="fa-IR" altLang="en-US" smtClean="0"/>
              <a:t>توسط دما سنج صورت میگیرد(مخزن جیوه متصل به لوله موئین تحت خلا)</a:t>
            </a:r>
          </a:p>
          <a:p>
            <a:pPr algn="just" rtl="1"/>
            <a:r>
              <a:rPr lang="fa-IR" altLang="en-US" smtClean="0"/>
              <a:t>ساخت دماسنج (تقسیم فاصله بین محل قرارگیری جیوه در لوله موئین زمانی که یکبار در مخلوط آب و یخ و بار دیگر در آب جوش قرار میگیرد)</a:t>
            </a:r>
          </a:p>
          <a:p>
            <a:pPr algn="just" rtl="1"/>
            <a:r>
              <a:rPr lang="fa-IR" altLang="en-US" smtClean="0"/>
              <a:t>مقیاس دمای سلسیوس: گمارش صفر و صد بترتیب بعنوان نقاط انجماد و جوش آب در شرایط استاندارد</a:t>
            </a:r>
          </a:p>
          <a:p>
            <a:pPr algn="just" rtl="1">
              <a:buClr>
                <a:srgbClr val="94C600"/>
              </a:buClr>
            </a:pPr>
            <a:r>
              <a:rPr lang="fa-IR" altLang="en-US" smtClean="0"/>
              <a:t>مقیاس دمای فارنهایت: </a:t>
            </a:r>
            <a:r>
              <a:rPr lang="fa-IR" altLang="en-US" smtClean="0">
                <a:solidFill>
                  <a:srgbClr val="000000"/>
                </a:solidFill>
              </a:rPr>
              <a:t>گمارش 32و 212 بترتیب بعنوان نقاط انجماد و جوش آب در شرایط استاندارد</a:t>
            </a:r>
          </a:p>
          <a:p>
            <a:pPr algn="just" rtl="1">
              <a:buClr>
                <a:srgbClr val="94C600"/>
              </a:buClr>
            </a:pPr>
            <a:r>
              <a:rPr lang="fa-IR" altLang="en-US" smtClean="0">
                <a:solidFill>
                  <a:srgbClr val="000000"/>
                </a:solidFill>
              </a:rPr>
              <a:t>تبدیل دو مقیاس دمایی توسط رابطه زیر امکانپذیر است:</a:t>
            </a:r>
          </a:p>
          <a:p>
            <a:pPr algn="just" rtl="1"/>
            <a:endParaRPr lang="en-US" altLang="en-US" smtClean="0">
              <a:cs typeface="Times New Roman" panose="02020603050405020304" pitchFamily="18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16C565-BF29-4EA9-BBE3-55AAF5ACC224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81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1089" y="5157788"/>
            <a:ext cx="3889375" cy="1447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0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13" y="219076"/>
            <a:ext cx="7467600" cy="561975"/>
          </a:xfrm>
        </p:spPr>
        <p:txBody>
          <a:bodyPr/>
          <a:lstStyle/>
          <a:p>
            <a:pPr algn="ctr">
              <a:defRPr/>
            </a:pPr>
            <a:r>
              <a:rPr lang="fa-IR" b="1" dirty="0" smtClean="0"/>
              <a:t>مقایسه دو مقیاس دمایی</a:t>
            </a:r>
            <a:endParaRPr lang="en-US" b="1" dirty="0"/>
          </a:p>
        </p:txBody>
      </p:sp>
      <p:sp>
        <p:nvSpPr>
          <p:cNvPr id="1914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B49E6A-B03E-46EA-8651-ECD369C6E0A1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82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113" y="1009651"/>
            <a:ext cx="4824412" cy="58388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263" y="115888"/>
            <a:ext cx="7467600" cy="633412"/>
          </a:xfrm>
        </p:spPr>
        <p:txBody>
          <a:bodyPr/>
          <a:lstStyle/>
          <a:p>
            <a:pPr algn="ctr">
              <a:defRPr/>
            </a:pPr>
            <a:r>
              <a:rPr lang="fa-IR" b="1" dirty="0" smtClean="0"/>
              <a:t>اندازه گیری گرما</a:t>
            </a:r>
            <a:endParaRPr lang="en-US" b="1" dirty="0"/>
          </a:p>
        </p:txBody>
      </p:sp>
      <p:sp>
        <p:nvSpPr>
          <p:cNvPr id="192515" name="Content Placeholder 2"/>
          <p:cNvSpPr>
            <a:spLocks noGrp="1"/>
          </p:cNvSpPr>
          <p:nvPr>
            <p:ph sz="quarter" idx="1"/>
          </p:nvPr>
        </p:nvSpPr>
        <p:spPr>
          <a:xfrm>
            <a:off x="1631950" y="908051"/>
            <a:ext cx="8578850" cy="4875213"/>
          </a:xfrm>
        </p:spPr>
        <p:txBody>
          <a:bodyPr/>
          <a:lstStyle/>
          <a:p>
            <a:pPr algn="just" rtl="1"/>
            <a:r>
              <a:rPr lang="fa-IR" altLang="en-US" smtClean="0"/>
              <a:t>گرما با واحد های ژول و کالری اندازه گیری میشود.</a:t>
            </a:r>
          </a:p>
          <a:p>
            <a:pPr algn="just" rtl="1"/>
            <a:r>
              <a:rPr lang="fa-IR" altLang="en-US" smtClean="0"/>
              <a:t>کالری میزان گرمای لازم جهت افزایش دمای 1 گرم آب از 14.5 درجه سلسیوس به 15.5 درجه سلسیوس تعریف میشود.</a:t>
            </a:r>
          </a:p>
          <a:p>
            <a:pPr algn="just" rtl="1"/>
            <a:r>
              <a:rPr lang="fa-IR" altLang="en-US" smtClean="0"/>
              <a:t>رابطه بین دو واحد                                               </a:t>
            </a:r>
            <a:r>
              <a:rPr lang="en-US" altLang="en-US" smtClean="0">
                <a:cs typeface="Times New Roman" panose="02020603050405020304" pitchFamily="18" charset="0"/>
              </a:rPr>
              <a:t>1cal=4.184J</a:t>
            </a:r>
            <a:endParaRPr lang="fa-IR" altLang="en-US" smtClean="0"/>
          </a:p>
          <a:p>
            <a:pPr algn="just" rtl="1"/>
            <a:r>
              <a:rPr lang="fa-IR" altLang="en-US" smtClean="0"/>
              <a:t>ظرفیت گرمایی</a:t>
            </a:r>
            <a:r>
              <a:rPr lang="en-US" altLang="en-US" smtClean="0">
                <a:cs typeface="Times New Roman" panose="02020603050405020304" pitchFamily="18" charset="0"/>
              </a:rPr>
              <a:t>(C) </a:t>
            </a:r>
            <a:r>
              <a:rPr lang="fa-IR" altLang="en-US" smtClean="0"/>
              <a:t>: میزان گرمای لازم جهت بالا بردن دمای جرم معینی از یک جسم به اندازه یک درجه سلسیوس</a:t>
            </a:r>
          </a:p>
          <a:p>
            <a:pPr algn="just" rtl="1"/>
            <a:endParaRPr lang="fa-IR" altLang="en-US" smtClean="0"/>
          </a:p>
          <a:p>
            <a:pPr algn="just" rtl="1"/>
            <a:r>
              <a:rPr lang="fa-IR" altLang="en-US" smtClean="0">
                <a:solidFill>
                  <a:srgbClr val="000000"/>
                </a:solidFill>
              </a:rPr>
              <a:t>گرمایی ویژه: میزان گرمای لازم جهت بالا بردن دمای یک گرم از یک جسم به اندازه یک درجه سلسیوس</a:t>
            </a:r>
          </a:p>
          <a:p>
            <a:pPr algn="just" rtl="1">
              <a:buClr>
                <a:srgbClr val="94C600"/>
              </a:buClr>
            </a:pPr>
            <a:r>
              <a:rPr lang="fa-IR" altLang="en-US" smtClean="0">
                <a:solidFill>
                  <a:srgbClr val="000000"/>
                </a:solidFill>
              </a:rPr>
              <a:t>گرمایی ویژه آب ثابت و برابر است با:</a:t>
            </a:r>
          </a:p>
          <a:p>
            <a:pPr algn="just" rtl="1">
              <a:buClr>
                <a:srgbClr val="94C600"/>
              </a:buClr>
            </a:pPr>
            <a:endParaRPr lang="fa-IR" altLang="en-US" smtClean="0">
              <a:solidFill>
                <a:srgbClr val="000000"/>
              </a:solidFill>
            </a:endParaRPr>
          </a:p>
          <a:p>
            <a:pPr algn="just" rtl="1">
              <a:buClr>
                <a:srgbClr val="94C600"/>
              </a:buClr>
            </a:pPr>
            <a:r>
              <a:rPr lang="fa-IR" altLang="en-US" smtClean="0">
                <a:solidFill>
                  <a:srgbClr val="000000"/>
                </a:solidFill>
              </a:rPr>
              <a:t>ظرفیت گرمایی 125 گرم آب برابر است با: یعنی برای افزایش دمای 125 گرم آب به میزان یک درجه باید به آن 523 ژول گرما داده شود.</a:t>
            </a:r>
          </a:p>
          <a:p>
            <a:pPr algn="just" rtl="1">
              <a:buClr>
                <a:srgbClr val="94C600"/>
              </a:buClr>
            </a:pPr>
            <a:endParaRPr lang="fa-IR" altLang="en-US" smtClean="0">
              <a:solidFill>
                <a:srgbClr val="000000"/>
              </a:solidFill>
            </a:endParaRPr>
          </a:p>
          <a:p>
            <a:pPr algn="just" rtl="1">
              <a:buClr>
                <a:srgbClr val="94C600"/>
              </a:buClr>
            </a:pPr>
            <a:endParaRPr lang="fa-IR" altLang="en-US" smtClean="0">
              <a:solidFill>
                <a:srgbClr val="000000"/>
              </a:solidFill>
            </a:endParaRPr>
          </a:p>
          <a:p>
            <a:pPr algn="just" rtl="1"/>
            <a:endParaRPr lang="en-US" altLang="en-US" smtClean="0">
              <a:cs typeface="Times New Roman" panose="02020603050405020304" pitchFamily="18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7A478-DE75-485F-A17F-8770B810DED8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83682" name="Picture 2"/>
          <p:cNvPicPr>
            <a:picLocks noChangeAspect="1" noChangeArrowheads="1"/>
          </p:cNvPicPr>
          <p:nvPr/>
        </p:nvPicPr>
        <p:blipFill rotWithShape="1">
          <a:blip r:embed="rId2"/>
          <a:srcRect t="20602"/>
          <a:stretch/>
        </p:blipFill>
        <p:spPr bwMode="auto">
          <a:xfrm>
            <a:off x="1846264" y="5043488"/>
            <a:ext cx="5305425" cy="4365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3100389"/>
            <a:ext cx="2114550" cy="4778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685" name="Picture 5"/>
          <p:cNvPicPr>
            <a:picLocks noChangeAspect="1" noChangeArrowheads="1"/>
          </p:cNvPicPr>
          <p:nvPr/>
        </p:nvPicPr>
        <p:blipFill rotWithShape="1">
          <a:blip r:embed="rId4"/>
          <a:srcRect l="23408" t="50000" r="28488"/>
          <a:stretch/>
        </p:blipFill>
        <p:spPr bwMode="auto">
          <a:xfrm>
            <a:off x="1960564" y="6015038"/>
            <a:ext cx="2173287" cy="7540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35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Content Placeholder 2"/>
          <p:cNvSpPr>
            <a:spLocks noGrp="1"/>
          </p:cNvSpPr>
          <p:nvPr>
            <p:ph sz="quarter" idx="1"/>
          </p:nvPr>
        </p:nvSpPr>
        <p:spPr>
          <a:xfrm>
            <a:off x="1981201" y="333375"/>
            <a:ext cx="8075613" cy="6140450"/>
          </a:xfrm>
        </p:spPr>
        <p:txBody>
          <a:bodyPr/>
          <a:lstStyle/>
          <a:p>
            <a:pPr algn="r" rtl="1">
              <a:buClr>
                <a:srgbClr val="94C600"/>
              </a:buClr>
              <a:defRPr/>
            </a:pPr>
            <a:r>
              <a:rPr lang="fa-IR" altLang="en-US" dirty="0" smtClean="0">
                <a:solidFill>
                  <a:srgbClr val="000000"/>
                </a:solidFill>
              </a:rPr>
              <a:t>میزان گرمای آزاد شده یا جذب شده برابر است با:</a:t>
            </a:r>
          </a:p>
          <a:p>
            <a:pPr algn="r" rtl="1">
              <a:buClr>
                <a:srgbClr val="94C600"/>
              </a:buClr>
              <a:defRPr/>
            </a:pPr>
            <a:endParaRPr lang="fa-IR" altLang="en-US" dirty="0" smtClean="0">
              <a:solidFill>
                <a:srgbClr val="000000"/>
              </a:solidFill>
            </a:endParaRPr>
          </a:p>
          <a:p>
            <a:pPr algn="r" rtl="1">
              <a:buClr>
                <a:srgbClr val="94C600"/>
              </a:buClr>
              <a:defRPr/>
            </a:pPr>
            <a:endParaRPr lang="fa-IR" altLang="en-US" dirty="0" smtClean="0">
              <a:solidFill>
                <a:srgbClr val="000000"/>
              </a:solidFill>
            </a:endParaRPr>
          </a:p>
          <a:p>
            <a:pPr algn="r" rtl="1">
              <a:buClr>
                <a:srgbClr val="94C600"/>
              </a:buClr>
              <a:defRPr/>
            </a:pPr>
            <a:endParaRPr lang="fa-IR" altLang="en-US" dirty="0" smtClean="0">
              <a:solidFill>
                <a:srgbClr val="000000"/>
              </a:solidFill>
            </a:endParaRPr>
          </a:p>
          <a:p>
            <a:pPr algn="r" rtl="1">
              <a:buClr>
                <a:srgbClr val="94C600"/>
              </a:buClr>
              <a:defRPr/>
            </a:pPr>
            <a:r>
              <a:rPr lang="fa-IR" altLang="en-US" dirty="0" smtClean="0">
                <a:solidFill>
                  <a:srgbClr val="000000"/>
                </a:solidFill>
              </a:rPr>
              <a:t>علامت منفی برای </a:t>
            </a: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q</a:t>
            </a:r>
            <a:r>
              <a:rPr lang="fa-IR" altLang="en-US" dirty="0" smtClean="0">
                <a:solidFill>
                  <a:srgbClr val="000000"/>
                </a:solidFill>
              </a:rPr>
              <a:t> بیانگر آزاد شدن گرما یا سرد شدن جسم و علامت مثبت نشان دهنده جذب گرما و گرم شدن جسم می باشد.</a:t>
            </a:r>
          </a:p>
          <a:p>
            <a:pPr marL="0" indent="0" algn="r" rtl="1">
              <a:buClr>
                <a:srgbClr val="94C600"/>
              </a:buClr>
              <a:buNone/>
              <a:defRPr/>
            </a:pPr>
            <a:endParaRPr lang="fa-IR" altLang="en-US" dirty="0" smtClean="0">
              <a:solidFill>
                <a:srgbClr val="000000"/>
              </a:solidFill>
            </a:endParaRPr>
          </a:p>
          <a:p>
            <a:pPr algn="r" rtl="1">
              <a:buClr>
                <a:srgbClr val="94C600"/>
              </a:buClr>
              <a:defRPr/>
            </a:pPr>
            <a:r>
              <a:rPr lang="fa-IR" altLang="en-US" dirty="0" smtClean="0">
                <a:solidFill>
                  <a:srgbClr val="000000"/>
                </a:solidFill>
              </a:rPr>
              <a:t>میزان گرمای جذب شده توسط 125 گرم آب حین 5 درجه افزایش دما:</a:t>
            </a:r>
          </a:p>
          <a:p>
            <a:pPr algn="r" rtl="1">
              <a:defRPr/>
            </a:pP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19353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C3BACF-9BD7-496B-A9B2-A8634775E506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314" y="1063626"/>
            <a:ext cx="3443287" cy="8874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2314" y="4508501"/>
            <a:ext cx="5640387" cy="19335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6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66B4AC-14ED-49E2-AA85-7BF5B971D7E7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114" y="741363"/>
            <a:ext cx="7056437" cy="622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7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113" y="2462213"/>
            <a:ext cx="7319962" cy="7858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77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1889" y="4508500"/>
            <a:ext cx="7234237" cy="808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15888"/>
            <a:ext cx="7467600" cy="576262"/>
          </a:xfrm>
        </p:spPr>
        <p:txBody>
          <a:bodyPr/>
          <a:lstStyle/>
          <a:p>
            <a:pPr algn="ctr">
              <a:defRPr/>
            </a:pPr>
            <a:r>
              <a:rPr lang="fa-IR" b="1" dirty="0" smtClean="0"/>
              <a:t>اندازه گیری انرژی گرمایی حین یک فرآیند شیمیایی</a:t>
            </a:r>
            <a:endParaRPr lang="en-US" b="1" dirty="0"/>
          </a:p>
        </p:txBody>
      </p:sp>
      <p:sp>
        <p:nvSpPr>
          <p:cNvPr id="195587" name="Content Placeholder 2"/>
          <p:cNvSpPr>
            <a:spLocks noGrp="1"/>
          </p:cNvSpPr>
          <p:nvPr>
            <p:ph sz="quarter" idx="1"/>
          </p:nvPr>
        </p:nvSpPr>
        <p:spPr>
          <a:xfrm>
            <a:off x="2043113" y="836614"/>
            <a:ext cx="8291512" cy="4873625"/>
          </a:xfrm>
        </p:spPr>
        <p:txBody>
          <a:bodyPr/>
          <a:lstStyle/>
          <a:p>
            <a:pPr algn="r" rtl="1"/>
            <a:r>
              <a:rPr lang="fa-IR" altLang="en-US" sz="2000"/>
              <a:t>با استفاده از گرماسنج</a:t>
            </a:r>
          </a:p>
          <a:p>
            <a:pPr algn="r" rtl="1"/>
            <a:r>
              <a:rPr lang="fa-IR" altLang="en-US" sz="2000"/>
              <a:t>گرماسنج میزان تغییرات دمایی را برای یک واکنش اندازه گیری میکند.</a:t>
            </a:r>
          </a:p>
          <a:p>
            <a:pPr algn="r" rtl="1"/>
            <a:r>
              <a:rPr lang="fa-IR" altLang="en-US" sz="2000"/>
              <a:t>برای واکنش های مختلف انواع مختلفی از گرماسنج وجود دارد.</a:t>
            </a:r>
          </a:p>
          <a:p>
            <a:pPr algn="r" rtl="1"/>
            <a:r>
              <a:rPr lang="fa-IR" altLang="en-US" sz="2000"/>
              <a:t>برای واکنش سوختن از بمب گرماسنج استفاده میشود.</a:t>
            </a:r>
          </a:p>
          <a:p>
            <a:pPr algn="r" rtl="1"/>
            <a:r>
              <a:rPr lang="fa-IR" altLang="en-US" sz="2000"/>
              <a:t>بمب گرماسنج:</a:t>
            </a:r>
            <a:endParaRPr lang="en-US" altLang="en-US" sz="2000">
              <a:cs typeface="Times New Roman" panose="02020603050405020304" pitchFamily="18" charset="0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Titr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4110D5-1F08-4063-8F66-11729A05C5BE}" type="slidenum">
              <a:rPr lang="ar-SA" altLang="en-US" sz="1400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85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8" y="2349500"/>
            <a:ext cx="3943350" cy="43434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1901" y="5076825"/>
            <a:ext cx="2925763" cy="812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7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5638" y="3141664"/>
            <a:ext cx="4559300" cy="12715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8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Schoolbook</vt:lpstr>
      <vt:lpstr>Times New Roman</vt:lpstr>
      <vt:lpstr>Titr</vt:lpstr>
      <vt:lpstr>Wingdings</vt:lpstr>
      <vt:lpstr>Wingdings 2</vt:lpstr>
      <vt:lpstr>Oriel</vt:lpstr>
      <vt:lpstr>فصل 5</vt:lpstr>
      <vt:lpstr>PowerPoint Presentation</vt:lpstr>
      <vt:lpstr>دما و گرما</vt:lpstr>
      <vt:lpstr>اندازه گیری دما</vt:lpstr>
      <vt:lpstr>مقایسه دو مقیاس دمایی</vt:lpstr>
      <vt:lpstr>اندازه گیری گرما</vt:lpstr>
      <vt:lpstr>PowerPoint Presentation</vt:lpstr>
      <vt:lpstr>PowerPoint Presentation</vt:lpstr>
      <vt:lpstr>اندازه گیری انرژی گرمایی حین یک فرآیند شیمیایی</vt:lpstr>
      <vt:lpstr>PowerPoint Presentation</vt:lpstr>
      <vt:lpstr>End of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فصل 5</dc:title>
  <dc:creator>behzad</dc:creator>
  <cp:lastModifiedBy>behzad</cp:lastModifiedBy>
  <cp:revision>1</cp:revision>
  <dcterms:created xsi:type="dcterms:W3CDTF">2020-11-17T13:06:37Z</dcterms:created>
  <dcterms:modified xsi:type="dcterms:W3CDTF">2020-11-17T13:07:03Z</dcterms:modified>
</cp:coreProperties>
</file>