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1746251" y="4867275"/>
            <a:ext cx="85513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2218267" y="5788025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1" name="Oval 20"/>
          <p:cNvSpPr/>
          <p:nvPr/>
        </p:nvSpPr>
        <p:spPr>
          <a:xfrm>
            <a:off x="2540001" y="4495801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617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7447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41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CBD300-0B94-41D7-AF57-81B414FA80E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80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DDE18-D313-4211-8CA0-3988A7C55C4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1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9F067A-A38A-455E-9680-60EDDF2CB5E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72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5DB401-00E4-4A86-8832-3E6087B50F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9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192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6DBFC1-075B-4100-8E00-5A2E6743A99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83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C829E-3BD7-4903-A7C3-EBEE3DCCEBB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3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0DFC8-F8D4-41CE-915B-67F5F2F457D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4" name="Oval 13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5" name="Oval 14"/>
          <p:cNvSpPr/>
          <p:nvPr/>
        </p:nvSpPr>
        <p:spPr bwMode="auto">
          <a:xfrm>
            <a:off x="1765300" y="4867275"/>
            <a:ext cx="857251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6" name="Oval 15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2218267" y="5791200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2506134" y="4479926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13061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4272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646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FD1B7F-74CD-4E12-8ADC-BAB1AA75635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22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CA365-35D0-450D-BECB-244D901DDAD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1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C56545-F0D5-4B96-87B2-B00240170A1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06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38742-7AAC-4AF9-99CF-E273DBF2BAD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DD358-D92E-4039-A3F5-987DB952D89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C793CB-0F31-4E52-B249-5A2D2919DF5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Rectangle 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76470-6E08-43BE-80A0-62E1AD536BF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3954" y="1017853"/>
            <a:ext cx="2011362" cy="512233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084" y="3676121"/>
            <a:ext cx="3200400" cy="486833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9451" y="5734050"/>
            <a:ext cx="8128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b="1">
                <a:solidFill>
                  <a:srgbClr val="FFFFFF"/>
                </a:solidFill>
                <a:ea typeface="Titr" panose="00000700000000000000" pitchFamily="2" charset="-78"/>
                <a:cs typeface="Titr" panose="00000700000000000000" pitchFamily="2" charset="-78"/>
              </a:defRPr>
            </a:lvl1pPr>
          </a:lstStyle>
          <a:p>
            <a:pPr>
              <a:defRPr/>
            </a:pPr>
            <a:fld id="{08D8A927-F047-428B-8EC0-E1817CD7B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9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82AE00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C8DFAA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BB9B5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561975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معادله های گرما شیمیایی</a:t>
            </a:r>
            <a:endParaRPr lang="en-US" b="1" dirty="0"/>
          </a:p>
        </p:txBody>
      </p:sp>
      <p:sp>
        <p:nvSpPr>
          <p:cNvPr id="166915" name="Content Placeholder 2"/>
          <p:cNvSpPr>
            <a:spLocks noGrp="1"/>
          </p:cNvSpPr>
          <p:nvPr>
            <p:ph sz="quarter" idx="1"/>
          </p:nvPr>
        </p:nvSpPr>
        <p:spPr>
          <a:xfrm>
            <a:off x="1981201" y="1600201"/>
            <a:ext cx="8291513" cy="4873625"/>
          </a:xfrm>
        </p:spPr>
        <p:txBody>
          <a:bodyPr/>
          <a:lstStyle/>
          <a:p>
            <a:pPr algn="r" rtl="1">
              <a:defRPr/>
            </a:pPr>
            <a:r>
              <a:rPr lang="fa-IR" altLang="en-US" dirty="0" smtClean="0"/>
              <a:t>آنتالپی: مقدار گرمای آزاد شده یا جذب شده در یک واکنش شیمیایی در فشار ثابت</a:t>
            </a:r>
          </a:p>
          <a:p>
            <a:pPr marL="0" indent="0" algn="r" rtl="1">
              <a:buNone/>
              <a:defRPr/>
            </a:pPr>
            <a:endParaRPr lang="fa-IR" altLang="en-US" dirty="0" smtClean="0"/>
          </a:p>
          <a:p>
            <a:pPr algn="r" rtl="1">
              <a:defRPr/>
            </a:pPr>
            <a:r>
              <a:rPr lang="fa-IR" altLang="en-US" dirty="0" smtClean="0"/>
              <a:t>آنتالپی واکنش برابر است با تفاوت مابین آنتالپی کل واکنش دهنده ها و فراورده ها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51180C-FC5A-4390-956F-DB1A53F6AA8A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6275" y="3789364"/>
            <a:ext cx="4967288" cy="10128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End of Lecture</a:t>
            </a:r>
            <a:endParaRPr lang="en-US" dirty="0"/>
          </a:p>
        </p:txBody>
      </p:sp>
      <p:sp>
        <p:nvSpPr>
          <p:cNvPr id="2078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5AACD6-F004-43D7-8B2F-0D3FAE582EBB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Content Placeholder 2"/>
          <p:cNvSpPr>
            <a:spLocks noGrp="1"/>
          </p:cNvSpPr>
          <p:nvPr>
            <p:ph sz="quarter" idx="1"/>
          </p:nvPr>
        </p:nvSpPr>
        <p:spPr>
          <a:xfrm>
            <a:off x="1703389" y="260351"/>
            <a:ext cx="8569325" cy="6213475"/>
          </a:xfrm>
        </p:spPr>
        <p:txBody>
          <a:bodyPr/>
          <a:lstStyle/>
          <a:p>
            <a:pPr algn="just" rtl="1"/>
            <a:r>
              <a:rPr lang="fa-IR" altLang="en-US" smtClean="0"/>
              <a:t>نمودار تغییرات آنتالپی برای یک واکنش گرمازا(آنتالپی فراورده ها کمتر از واکنش دهنده ها)</a:t>
            </a:r>
          </a:p>
          <a:p>
            <a:pPr algn="just" rtl="1"/>
            <a:endParaRPr lang="fa-IR" altLang="en-US" smtClean="0"/>
          </a:p>
          <a:p>
            <a:pPr algn="just" rtl="1"/>
            <a:endParaRPr lang="fa-IR" altLang="en-US" smtClean="0"/>
          </a:p>
          <a:p>
            <a:pPr algn="just" rtl="1"/>
            <a:endParaRPr lang="fa-IR" altLang="en-US" smtClean="0"/>
          </a:p>
          <a:p>
            <a:pPr algn="just" rtl="1"/>
            <a:endParaRPr lang="fa-IR" altLang="en-US" smtClean="0"/>
          </a:p>
          <a:p>
            <a:pPr algn="just" rtl="1"/>
            <a:endParaRPr lang="fa-IR" altLang="en-US" smtClean="0"/>
          </a:p>
          <a:p>
            <a:pPr algn="just" rtl="1"/>
            <a:endParaRPr lang="fa-IR" altLang="en-US" smtClean="0"/>
          </a:p>
          <a:p>
            <a:pPr algn="just" rtl="1">
              <a:buClr>
                <a:srgbClr val="94C600"/>
              </a:buClr>
            </a:pPr>
            <a:r>
              <a:rPr lang="fa-IR" altLang="en-US" smtClean="0">
                <a:solidFill>
                  <a:srgbClr val="000000"/>
                </a:solidFill>
              </a:rPr>
              <a:t>نمودار تغییرات آنتالپی برای یک واکنش گرماگیر(آنتالپی فراورده ها بیشتراز واکنش دهنده ها)</a:t>
            </a:r>
          </a:p>
          <a:p>
            <a:pPr algn="just" rtl="1">
              <a:buClr>
                <a:srgbClr val="94C600"/>
              </a:buClr>
            </a:pPr>
            <a:endParaRPr lang="en-US" altLang="en-US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rtl="1"/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036F5A-6E8A-4004-9F56-B7466E7A0F7C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9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76" y="836614"/>
            <a:ext cx="5040313" cy="2574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9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9" y="4149726"/>
            <a:ext cx="5184775" cy="2708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8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31751"/>
            <a:ext cx="7467600" cy="779463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قواعد مربوط به معادلات گرماشیمیایی</a:t>
            </a:r>
            <a:endParaRPr lang="en-US" b="1" dirty="0"/>
          </a:p>
        </p:txBody>
      </p:sp>
      <p:sp>
        <p:nvSpPr>
          <p:cNvPr id="20070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3F204F-DAE8-4A3B-98E3-87D0FC023E87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90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1" y="908050"/>
            <a:ext cx="5813425" cy="5786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C82CD0-5B8A-4325-B57B-4669F7C9F643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313" y="476251"/>
            <a:ext cx="7942262" cy="5021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06437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محاسبه آنتالپی واکنشهای شیمیایی</a:t>
            </a:r>
            <a:endParaRPr lang="en-US" b="1" dirty="0"/>
          </a:p>
        </p:txBody>
      </p:sp>
      <p:sp>
        <p:nvSpPr>
          <p:cNvPr id="202755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algn="r" rtl="1"/>
            <a:r>
              <a:rPr lang="fa-IR" altLang="en-US" sz="2800"/>
              <a:t>با استفاده از قانون هس</a:t>
            </a:r>
          </a:p>
          <a:p>
            <a:pPr algn="r" rtl="1"/>
            <a:endParaRPr lang="fa-IR" altLang="en-US" sz="2800"/>
          </a:p>
          <a:p>
            <a:pPr algn="r" rtl="1"/>
            <a:r>
              <a:rPr lang="fa-IR" altLang="en-US" sz="2800"/>
              <a:t>با استفاده از مقادیر آنتالپی تشکیل استاندارد</a:t>
            </a:r>
          </a:p>
          <a:p>
            <a:pPr algn="r" rtl="1"/>
            <a:endParaRPr lang="fa-IR" altLang="en-US" sz="2800"/>
          </a:p>
          <a:p>
            <a:pPr algn="r" rtl="1"/>
            <a:r>
              <a:rPr lang="fa-IR" altLang="en-US" sz="2800"/>
              <a:t>با استفاده از مقادیر انرژی پیوندها</a:t>
            </a: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E346FD-D3E1-4193-9566-5D54F7022ECB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50900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محاسبه آنتالپی واکنش با استفاده از قانون هس</a:t>
            </a:r>
            <a:endParaRPr lang="en-US" b="1" dirty="0"/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2C8049-E68D-486A-B467-6D86CCBA1CA0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8" y="1601788"/>
            <a:ext cx="7974012" cy="2520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F98976-1728-4BBC-8984-124E3A5B3742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93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6" y="427039"/>
            <a:ext cx="5903913" cy="274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3573463"/>
            <a:ext cx="5759450" cy="3111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6AF7DD-2F05-4265-A4C5-49EC343440C6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2058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981076"/>
            <a:ext cx="81375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5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6F2FCD-9A2E-44F7-8051-218F405BDE93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2068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85763"/>
            <a:ext cx="7777163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2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Schoolbook</vt:lpstr>
      <vt:lpstr>Times New Roman</vt:lpstr>
      <vt:lpstr>Titr</vt:lpstr>
      <vt:lpstr>Wingdings</vt:lpstr>
      <vt:lpstr>Wingdings 2</vt:lpstr>
      <vt:lpstr>Oriel</vt:lpstr>
      <vt:lpstr>معادله های گرما شیمیایی</vt:lpstr>
      <vt:lpstr>PowerPoint Presentation</vt:lpstr>
      <vt:lpstr>قواعد مربوط به معادلات گرماشیمیایی</vt:lpstr>
      <vt:lpstr>PowerPoint Presentation</vt:lpstr>
      <vt:lpstr>محاسبه آنتالپی واکنشهای شیمیایی</vt:lpstr>
      <vt:lpstr>محاسبه آنتالپی واکنش با استفاده از قانون هس</vt:lpstr>
      <vt:lpstr>PowerPoint Presentation</vt:lpstr>
      <vt:lpstr>PowerPoint Presentation</vt:lpstr>
      <vt:lpstr>PowerPoint Presentation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معادله های گرما شیمیایی</dc:title>
  <dc:creator>behzad</dc:creator>
  <cp:lastModifiedBy>behzad</cp:lastModifiedBy>
  <cp:revision>1</cp:revision>
  <dcterms:created xsi:type="dcterms:W3CDTF">2020-11-18T13:04:55Z</dcterms:created>
  <dcterms:modified xsi:type="dcterms:W3CDTF">2020-11-18T13:05:14Z</dcterms:modified>
</cp:coreProperties>
</file>