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DM Serif Display" panose="020F0502020204030204" pitchFamily="2" charset="0"/>
      <p:regular r:id="rId18"/>
    </p:embeddedFont>
    <p:embeddedFont>
      <p:font typeface="Poppins" panose="020B0502040204020203" pitchFamily="2" charset="0"/>
      <p:regular r:id="rId19"/>
    </p:embeddedFont>
    <p:embeddedFont>
      <p:font typeface="Poppins Bold" panose="020B0604020202020204" charset="0"/>
      <p:regular r:id="rId20"/>
    </p:embeddedFont>
    <p:embeddedFont>
      <p:font typeface="Poppins Bold Italics" panose="020B0604020202020204" charset="0"/>
      <p:regular r:id="rId21"/>
    </p:embeddedFont>
    <p:embeddedFont>
      <p:font typeface="Roboto" panose="02000000000000000000" pitchFamily="2"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9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3" name="Freeform 3"/>
          <p:cNvSpPr/>
          <p:nvPr/>
        </p:nvSpPr>
        <p:spPr>
          <a:xfrm>
            <a:off x="4061477" y="1750980"/>
            <a:ext cx="10165045" cy="10165045"/>
          </a:xfrm>
          <a:custGeom>
            <a:avLst/>
            <a:gdLst/>
            <a:ahLst/>
            <a:cxnLst/>
            <a:rect l="l" t="t" r="r" b="b"/>
            <a:pathLst>
              <a:path w="10165045" h="10165045">
                <a:moveTo>
                  <a:pt x="0" y="0"/>
                </a:moveTo>
                <a:lnTo>
                  <a:pt x="10165046" y="0"/>
                </a:lnTo>
                <a:lnTo>
                  <a:pt x="10165046" y="10165045"/>
                </a:lnTo>
                <a:lnTo>
                  <a:pt x="0" y="1016504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4211676" y="4548602"/>
            <a:ext cx="10589092" cy="3785222"/>
          </a:xfrm>
          <a:prstGeom prst="rect">
            <a:avLst/>
          </a:prstGeom>
        </p:spPr>
        <p:txBody>
          <a:bodyPr lIns="0" tIns="0" rIns="0" bIns="0" rtlCol="0" anchor="t">
            <a:spAutoFit/>
          </a:bodyPr>
          <a:lstStyle/>
          <a:p>
            <a:pPr algn="ctr">
              <a:lnSpc>
                <a:spcPts val="14682"/>
              </a:lnSpc>
            </a:pPr>
            <a:r>
              <a:rPr lang="en-US" sz="13851">
                <a:solidFill>
                  <a:srgbClr val="F0F8F7"/>
                </a:solidFill>
                <a:latin typeface="DM Serif Display"/>
                <a:ea typeface="DM Serif Display"/>
                <a:cs typeface="DM Serif Display"/>
                <a:sym typeface="DM Serif Display"/>
              </a:rPr>
              <a:t>PROJECT NO.7</a:t>
            </a:r>
          </a:p>
        </p:txBody>
      </p:sp>
      <p:sp>
        <p:nvSpPr>
          <p:cNvPr id="5" name="TextBox 5"/>
          <p:cNvSpPr txBox="1"/>
          <p:nvPr/>
        </p:nvSpPr>
        <p:spPr>
          <a:xfrm>
            <a:off x="6018036" y="828866"/>
            <a:ext cx="6251927" cy="380619"/>
          </a:xfrm>
          <a:prstGeom prst="rect">
            <a:avLst/>
          </a:prstGeom>
        </p:spPr>
        <p:txBody>
          <a:bodyPr lIns="0" tIns="0" rIns="0" bIns="0" rtlCol="0" anchor="t">
            <a:spAutoFit/>
          </a:bodyPr>
          <a:lstStyle/>
          <a:p>
            <a:pPr algn="ctr">
              <a:lnSpc>
                <a:spcPts val="2807"/>
              </a:lnSpc>
            </a:pPr>
            <a:r>
              <a:rPr lang="en-US" sz="2399" spc="211">
                <a:solidFill>
                  <a:srgbClr val="F0F8F7"/>
                </a:solidFill>
                <a:latin typeface="Poppins"/>
                <a:ea typeface="Poppins"/>
                <a:cs typeface="Poppins"/>
                <a:sym typeface="Poppins"/>
              </a:rPr>
              <a:t>IN THE NAME OF GOD</a:t>
            </a:r>
          </a:p>
        </p:txBody>
      </p:sp>
      <p:sp>
        <p:nvSpPr>
          <p:cNvPr id="6" name="TextBox 6"/>
          <p:cNvSpPr txBox="1"/>
          <p:nvPr/>
        </p:nvSpPr>
        <p:spPr>
          <a:xfrm>
            <a:off x="13385851" y="2428167"/>
            <a:ext cx="4585991" cy="6102681"/>
          </a:xfrm>
          <a:prstGeom prst="rect">
            <a:avLst/>
          </a:prstGeom>
        </p:spPr>
        <p:txBody>
          <a:bodyPr lIns="0" tIns="0" rIns="0" bIns="0" rtlCol="0" anchor="t">
            <a:spAutoFit/>
          </a:bodyPr>
          <a:lstStyle/>
          <a:p>
            <a:pPr algn="ctr">
              <a:lnSpc>
                <a:spcPts val="3773"/>
              </a:lnSpc>
            </a:pPr>
            <a:r>
              <a:rPr lang="en-US" sz="2695" spc="288">
                <a:solidFill>
                  <a:srgbClr val="F0F8F7"/>
                </a:solidFill>
                <a:latin typeface="Poppins"/>
                <a:ea typeface="Poppins"/>
                <a:cs typeface="Poppins"/>
                <a:sym typeface="Poppins"/>
              </a:rPr>
              <a:t>THE MEASUREMENT OF THE BEHAVIOR OF THE FOREARM FROM TOP TO BOTTOM OF A WEIGHT USING THE TRICEPS MUSCLE WITH A STRAIN GAUGE IN THE WEIGHT LIFTING PHASE AND SURFACE ELECTROMYOGRAPHY WITH TWO ELECTRODES ON THE TRICEPS MUSCLE OF ONE ARM.</a:t>
            </a:r>
          </a:p>
        </p:txBody>
      </p:sp>
      <p:sp>
        <p:nvSpPr>
          <p:cNvPr id="7" name="TextBox 7"/>
          <p:cNvSpPr txBox="1"/>
          <p:nvPr/>
        </p:nvSpPr>
        <p:spPr>
          <a:xfrm>
            <a:off x="788027" y="2677159"/>
            <a:ext cx="4585991" cy="2820786"/>
          </a:xfrm>
          <a:prstGeom prst="rect">
            <a:avLst/>
          </a:prstGeom>
        </p:spPr>
        <p:txBody>
          <a:bodyPr lIns="0" tIns="0" rIns="0" bIns="0" rtlCol="0" anchor="t">
            <a:spAutoFit/>
          </a:bodyPr>
          <a:lstStyle/>
          <a:p>
            <a:pPr algn="ctr">
              <a:lnSpc>
                <a:spcPts val="3773"/>
              </a:lnSpc>
            </a:pPr>
            <a:r>
              <a:rPr lang="en-US" sz="2695" spc="288">
                <a:solidFill>
                  <a:srgbClr val="F0F8F7"/>
                </a:solidFill>
                <a:latin typeface="Poppins"/>
                <a:ea typeface="Poppins"/>
                <a:cs typeface="Poppins"/>
                <a:sym typeface="Poppins"/>
              </a:rPr>
              <a:t>OUR TEAM :</a:t>
            </a:r>
          </a:p>
          <a:p>
            <a:pPr algn="ctr">
              <a:lnSpc>
                <a:spcPts val="3773"/>
              </a:lnSpc>
            </a:pPr>
            <a:r>
              <a:rPr lang="en-US" sz="2695" spc="288">
                <a:solidFill>
                  <a:srgbClr val="F0F8F7"/>
                </a:solidFill>
                <a:latin typeface="Poppins"/>
                <a:ea typeface="Poppins"/>
                <a:cs typeface="Poppins"/>
                <a:sym typeface="Poppins"/>
              </a:rPr>
              <a:t>AISASADAT TAKYAR</a:t>
            </a:r>
          </a:p>
          <a:p>
            <a:pPr algn="ctr">
              <a:lnSpc>
                <a:spcPts val="3773"/>
              </a:lnSpc>
            </a:pPr>
            <a:r>
              <a:rPr lang="en-US" sz="2695" spc="288">
                <a:solidFill>
                  <a:srgbClr val="F0F8F7"/>
                </a:solidFill>
                <a:latin typeface="Poppins"/>
                <a:ea typeface="Poppins"/>
                <a:cs typeface="Poppins"/>
                <a:sym typeface="Poppins"/>
              </a:rPr>
              <a:t>SAYYED AMIRMAHDI SADRZADEH</a:t>
            </a:r>
          </a:p>
          <a:p>
            <a:pPr algn="ctr">
              <a:lnSpc>
                <a:spcPts val="3773"/>
              </a:lnSpc>
            </a:pPr>
            <a:r>
              <a:rPr lang="en-US" sz="2695" spc="288">
                <a:solidFill>
                  <a:srgbClr val="F0F8F7"/>
                </a:solidFill>
                <a:latin typeface="Poppins"/>
                <a:ea typeface="Poppins"/>
                <a:cs typeface="Poppins"/>
                <a:sym typeface="Poppins"/>
              </a:rPr>
              <a:t>MOHAMMADKAZEM SHAHRABI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2585839" y="-4774352"/>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125743">
            <a:off x="-4274407" y="5476491"/>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0" y="1457227"/>
            <a:ext cx="6085652" cy="1808403"/>
            <a:chOff x="0" y="0"/>
            <a:chExt cx="1602806" cy="476287"/>
          </a:xfrm>
        </p:grpSpPr>
        <p:sp>
          <p:nvSpPr>
            <p:cNvPr id="5" name="Freeform 5"/>
            <p:cNvSpPr/>
            <p:nvPr/>
          </p:nvSpPr>
          <p:spPr>
            <a:xfrm>
              <a:off x="0" y="0"/>
              <a:ext cx="1602806" cy="476287"/>
            </a:xfrm>
            <a:custGeom>
              <a:avLst/>
              <a:gdLst/>
              <a:ahLst/>
              <a:cxnLst/>
              <a:rect l="l" t="t" r="r" b="b"/>
              <a:pathLst>
                <a:path w="1602806" h="476287">
                  <a:moveTo>
                    <a:pt x="0" y="0"/>
                  </a:moveTo>
                  <a:lnTo>
                    <a:pt x="1602806" y="0"/>
                  </a:lnTo>
                  <a:lnTo>
                    <a:pt x="1602806" y="476287"/>
                  </a:lnTo>
                  <a:lnTo>
                    <a:pt x="0" y="476287"/>
                  </a:lnTo>
                  <a:close/>
                </a:path>
              </a:pathLst>
            </a:custGeom>
            <a:gradFill rotWithShape="1">
              <a:gsLst>
                <a:gs pos="0">
                  <a:srgbClr val="45DEEF">
                    <a:alpha val="80000"/>
                  </a:srgbClr>
                </a:gs>
                <a:gs pos="100000">
                  <a:srgbClr val="043372">
                    <a:alpha val="0"/>
                  </a:srgbClr>
                </a:gs>
              </a:gsLst>
              <a:lin ang="0"/>
            </a:gradFill>
          </p:spPr>
        </p:sp>
        <p:sp>
          <p:nvSpPr>
            <p:cNvPr id="6" name="TextBox 6"/>
            <p:cNvSpPr txBox="1"/>
            <p:nvPr/>
          </p:nvSpPr>
          <p:spPr>
            <a:xfrm>
              <a:off x="0" y="-47625"/>
              <a:ext cx="1602806" cy="523912"/>
            </a:xfrm>
            <a:prstGeom prst="rect">
              <a:avLst/>
            </a:prstGeom>
          </p:spPr>
          <p:txBody>
            <a:bodyPr lIns="50800" tIns="50800" rIns="50800" bIns="50800" rtlCol="0" anchor="ctr"/>
            <a:lstStyle/>
            <a:p>
              <a:pPr algn="ctr">
                <a:lnSpc>
                  <a:spcPts val="2605"/>
                </a:lnSpc>
              </a:pPr>
              <a:endParaRPr/>
            </a:p>
          </p:txBody>
        </p:sp>
      </p:grpSp>
      <p:grpSp>
        <p:nvGrpSpPr>
          <p:cNvPr id="7" name="Group 7"/>
          <p:cNvGrpSpPr/>
          <p:nvPr/>
        </p:nvGrpSpPr>
        <p:grpSpPr>
          <a:xfrm rot="-10800000">
            <a:off x="2699940" y="8915380"/>
            <a:ext cx="6085652" cy="401868"/>
            <a:chOff x="0" y="0"/>
            <a:chExt cx="1602806" cy="105842"/>
          </a:xfrm>
        </p:grpSpPr>
        <p:sp>
          <p:nvSpPr>
            <p:cNvPr id="8" name="Freeform 8"/>
            <p:cNvSpPr/>
            <p:nvPr/>
          </p:nvSpPr>
          <p:spPr>
            <a:xfrm>
              <a:off x="0" y="0"/>
              <a:ext cx="1602806" cy="105842"/>
            </a:xfrm>
            <a:custGeom>
              <a:avLst/>
              <a:gdLst/>
              <a:ahLst/>
              <a:cxnLst/>
              <a:rect l="l" t="t" r="r" b="b"/>
              <a:pathLst>
                <a:path w="1602806" h="105842">
                  <a:moveTo>
                    <a:pt x="0" y="0"/>
                  </a:moveTo>
                  <a:lnTo>
                    <a:pt x="1602806" y="0"/>
                  </a:lnTo>
                  <a:lnTo>
                    <a:pt x="1602806" y="105842"/>
                  </a:lnTo>
                  <a:lnTo>
                    <a:pt x="0" y="105842"/>
                  </a:lnTo>
                  <a:close/>
                </a:path>
              </a:pathLst>
            </a:custGeom>
            <a:gradFill rotWithShape="1">
              <a:gsLst>
                <a:gs pos="0">
                  <a:srgbClr val="45DEEF">
                    <a:alpha val="80000"/>
                  </a:srgbClr>
                </a:gs>
                <a:gs pos="100000">
                  <a:srgbClr val="043372">
                    <a:alpha val="0"/>
                  </a:srgbClr>
                </a:gs>
              </a:gsLst>
              <a:lin ang="0"/>
            </a:gradFill>
          </p:spPr>
        </p:sp>
        <p:sp>
          <p:nvSpPr>
            <p:cNvPr id="9" name="TextBox 9"/>
            <p:cNvSpPr txBox="1"/>
            <p:nvPr/>
          </p:nvSpPr>
          <p:spPr>
            <a:xfrm>
              <a:off x="0" y="-47625"/>
              <a:ext cx="1602806" cy="153467"/>
            </a:xfrm>
            <a:prstGeom prst="rect">
              <a:avLst/>
            </a:prstGeom>
          </p:spPr>
          <p:txBody>
            <a:bodyPr lIns="50800" tIns="50800" rIns="50800" bIns="50800" rtlCol="0" anchor="ctr"/>
            <a:lstStyle/>
            <a:p>
              <a:pPr algn="ctr">
                <a:lnSpc>
                  <a:spcPts val="2605"/>
                </a:lnSpc>
              </a:pPr>
              <a:endParaRPr/>
            </a:p>
          </p:txBody>
        </p:sp>
      </p:grpSp>
      <p:sp>
        <p:nvSpPr>
          <p:cNvPr id="10" name="Freeform 10"/>
          <p:cNvSpPr/>
          <p:nvPr/>
        </p:nvSpPr>
        <p:spPr>
          <a:xfrm>
            <a:off x="-548238" y="3265630"/>
            <a:ext cx="9333831" cy="5649750"/>
          </a:xfrm>
          <a:custGeom>
            <a:avLst/>
            <a:gdLst/>
            <a:ahLst/>
            <a:cxnLst/>
            <a:rect l="l" t="t" r="r" b="b"/>
            <a:pathLst>
              <a:path w="9333831" h="5649750">
                <a:moveTo>
                  <a:pt x="0" y="0"/>
                </a:moveTo>
                <a:lnTo>
                  <a:pt x="9333831" y="0"/>
                </a:lnTo>
                <a:lnTo>
                  <a:pt x="9333831" y="5649750"/>
                </a:lnTo>
                <a:lnTo>
                  <a:pt x="0" y="5649750"/>
                </a:lnTo>
                <a:lnTo>
                  <a:pt x="0" y="0"/>
                </a:lnTo>
                <a:close/>
              </a:path>
            </a:pathLst>
          </a:custGeom>
          <a:blipFill>
            <a:blip r:embed="rId4"/>
            <a:stretch>
              <a:fillRect/>
            </a:stretch>
          </a:blipFill>
        </p:spPr>
      </p:sp>
      <p:sp>
        <p:nvSpPr>
          <p:cNvPr id="11" name="TextBox 11"/>
          <p:cNvSpPr txBox="1"/>
          <p:nvPr/>
        </p:nvSpPr>
        <p:spPr>
          <a:xfrm>
            <a:off x="9416957" y="2102342"/>
            <a:ext cx="8046684" cy="1323950"/>
          </a:xfrm>
          <a:prstGeom prst="rect">
            <a:avLst/>
          </a:prstGeom>
        </p:spPr>
        <p:txBody>
          <a:bodyPr lIns="0" tIns="0" rIns="0" bIns="0" rtlCol="0" anchor="t">
            <a:spAutoFit/>
          </a:bodyPr>
          <a:lstStyle/>
          <a:p>
            <a:pPr algn="l">
              <a:lnSpc>
                <a:spcPts val="5109"/>
              </a:lnSpc>
            </a:pPr>
            <a:r>
              <a:rPr lang="en-US" sz="4820">
                <a:solidFill>
                  <a:srgbClr val="F0F8F7"/>
                </a:solidFill>
                <a:latin typeface="DM Serif Display"/>
                <a:ea typeface="DM Serif Display"/>
                <a:cs typeface="DM Serif Display"/>
                <a:sym typeface="DM Serif Display"/>
              </a:rPr>
              <a:t>3. INSTRUMENTATION AMPLIFIER</a:t>
            </a:r>
          </a:p>
        </p:txBody>
      </p:sp>
      <p:sp>
        <p:nvSpPr>
          <p:cNvPr id="12" name="TextBox 12"/>
          <p:cNvSpPr txBox="1"/>
          <p:nvPr/>
        </p:nvSpPr>
        <p:spPr>
          <a:xfrm>
            <a:off x="9416957" y="3816816"/>
            <a:ext cx="8046684" cy="4645247"/>
          </a:xfrm>
          <a:prstGeom prst="rect">
            <a:avLst/>
          </a:prstGeom>
        </p:spPr>
        <p:txBody>
          <a:bodyPr lIns="0" tIns="0" rIns="0" bIns="0" rtlCol="0" anchor="t">
            <a:spAutoFit/>
          </a:bodyPr>
          <a:lstStyle/>
          <a:p>
            <a:pPr algn="l">
              <a:lnSpc>
                <a:spcPts val="3367"/>
              </a:lnSpc>
            </a:pPr>
            <a:r>
              <a:rPr lang="en-US" sz="2440">
                <a:solidFill>
                  <a:srgbClr val="FFFFFF"/>
                </a:solidFill>
                <a:latin typeface="Poppins"/>
                <a:ea typeface="Poppins"/>
                <a:cs typeface="Poppins"/>
                <a:sym typeface="Poppins"/>
              </a:rPr>
              <a:t>The Instrumentation Amplifier is used to amplify the signal coming from the strain gauge system (via the Wheatstone Bridge) and the sEMG system, en?suring that the small signals are boosted sufficiently for the next stages of processing. </a:t>
            </a:r>
          </a:p>
          <a:p>
            <a:pPr algn="l">
              <a:lnSpc>
                <a:spcPts val="3367"/>
              </a:lnSpc>
              <a:spcBef>
                <a:spcPct val="0"/>
              </a:spcBef>
            </a:pPr>
            <a:r>
              <a:rPr lang="en-US" sz="2440">
                <a:solidFill>
                  <a:srgbClr val="FFFFFF"/>
                </a:solidFill>
                <a:latin typeface="Poppins"/>
                <a:ea typeface="Poppins"/>
                <a:cs typeface="Poppins"/>
                <a:sym typeface="Poppins"/>
              </a:rPr>
              <a:t>The instrumentation amplifier plays a critical role in ensuring that low-amplitude signals from both the strain gauge and muscle activity (sEMG) are sufficiently amplified while maintaining the integrity of the signal by reducing common?mode interference. </a:t>
            </a:r>
          </a:p>
        </p:txBody>
      </p:sp>
      <p:sp>
        <p:nvSpPr>
          <p:cNvPr id="13" name="TextBox 13"/>
          <p:cNvSpPr txBox="1"/>
          <p:nvPr/>
        </p:nvSpPr>
        <p:spPr>
          <a:xfrm>
            <a:off x="0" y="562705"/>
            <a:ext cx="18288000" cy="1027241"/>
          </a:xfrm>
          <a:prstGeom prst="rect">
            <a:avLst/>
          </a:prstGeom>
        </p:spPr>
        <p:txBody>
          <a:bodyPr lIns="0" tIns="0" rIns="0" bIns="0" rtlCol="0" anchor="t">
            <a:spAutoFit/>
          </a:bodyPr>
          <a:lstStyle/>
          <a:p>
            <a:pPr algn="l">
              <a:lnSpc>
                <a:spcPts val="7863"/>
              </a:lnSpc>
            </a:pPr>
            <a:r>
              <a:rPr lang="en-US" sz="7417">
                <a:solidFill>
                  <a:srgbClr val="F0F8F7"/>
                </a:solidFill>
                <a:latin typeface="DM Serif Display"/>
                <a:ea typeface="DM Serif Display"/>
                <a:cs typeface="DM Serif Display"/>
                <a:sym typeface="DM Serif Display"/>
              </a:rPr>
              <a:t>METHODOLOGY FOR PROJECT EXECUTION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2585839" y="-4774352"/>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125743">
            <a:off x="-4274407" y="5476491"/>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0" y="1457227"/>
            <a:ext cx="6085652" cy="1808403"/>
            <a:chOff x="0" y="0"/>
            <a:chExt cx="1602806" cy="476287"/>
          </a:xfrm>
        </p:grpSpPr>
        <p:sp>
          <p:nvSpPr>
            <p:cNvPr id="5" name="Freeform 5"/>
            <p:cNvSpPr/>
            <p:nvPr/>
          </p:nvSpPr>
          <p:spPr>
            <a:xfrm>
              <a:off x="0" y="0"/>
              <a:ext cx="1602806" cy="476287"/>
            </a:xfrm>
            <a:custGeom>
              <a:avLst/>
              <a:gdLst/>
              <a:ahLst/>
              <a:cxnLst/>
              <a:rect l="l" t="t" r="r" b="b"/>
              <a:pathLst>
                <a:path w="1602806" h="476287">
                  <a:moveTo>
                    <a:pt x="0" y="0"/>
                  </a:moveTo>
                  <a:lnTo>
                    <a:pt x="1602806" y="0"/>
                  </a:lnTo>
                  <a:lnTo>
                    <a:pt x="1602806" y="476287"/>
                  </a:lnTo>
                  <a:lnTo>
                    <a:pt x="0" y="476287"/>
                  </a:lnTo>
                  <a:close/>
                </a:path>
              </a:pathLst>
            </a:custGeom>
            <a:gradFill rotWithShape="1">
              <a:gsLst>
                <a:gs pos="0">
                  <a:srgbClr val="45DEEF">
                    <a:alpha val="80000"/>
                  </a:srgbClr>
                </a:gs>
                <a:gs pos="100000">
                  <a:srgbClr val="043372">
                    <a:alpha val="0"/>
                  </a:srgbClr>
                </a:gs>
              </a:gsLst>
              <a:lin ang="0"/>
            </a:gradFill>
          </p:spPr>
        </p:sp>
        <p:sp>
          <p:nvSpPr>
            <p:cNvPr id="6" name="TextBox 6"/>
            <p:cNvSpPr txBox="1"/>
            <p:nvPr/>
          </p:nvSpPr>
          <p:spPr>
            <a:xfrm>
              <a:off x="0" y="-47625"/>
              <a:ext cx="1602806" cy="523912"/>
            </a:xfrm>
            <a:prstGeom prst="rect">
              <a:avLst/>
            </a:prstGeom>
          </p:spPr>
          <p:txBody>
            <a:bodyPr lIns="50800" tIns="50800" rIns="50800" bIns="50800" rtlCol="0" anchor="ctr"/>
            <a:lstStyle/>
            <a:p>
              <a:pPr algn="ctr">
                <a:lnSpc>
                  <a:spcPts val="2605"/>
                </a:lnSpc>
              </a:pPr>
              <a:endParaRPr/>
            </a:p>
          </p:txBody>
        </p:sp>
      </p:grpSp>
      <p:grpSp>
        <p:nvGrpSpPr>
          <p:cNvPr id="7" name="Group 7"/>
          <p:cNvGrpSpPr/>
          <p:nvPr/>
        </p:nvGrpSpPr>
        <p:grpSpPr>
          <a:xfrm rot="-10800000">
            <a:off x="2025579" y="7638890"/>
            <a:ext cx="6085652" cy="401868"/>
            <a:chOff x="0" y="0"/>
            <a:chExt cx="1602806" cy="105842"/>
          </a:xfrm>
        </p:grpSpPr>
        <p:sp>
          <p:nvSpPr>
            <p:cNvPr id="8" name="Freeform 8"/>
            <p:cNvSpPr/>
            <p:nvPr/>
          </p:nvSpPr>
          <p:spPr>
            <a:xfrm>
              <a:off x="0" y="0"/>
              <a:ext cx="1602806" cy="105842"/>
            </a:xfrm>
            <a:custGeom>
              <a:avLst/>
              <a:gdLst/>
              <a:ahLst/>
              <a:cxnLst/>
              <a:rect l="l" t="t" r="r" b="b"/>
              <a:pathLst>
                <a:path w="1602806" h="105842">
                  <a:moveTo>
                    <a:pt x="0" y="0"/>
                  </a:moveTo>
                  <a:lnTo>
                    <a:pt x="1602806" y="0"/>
                  </a:lnTo>
                  <a:lnTo>
                    <a:pt x="1602806" y="105842"/>
                  </a:lnTo>
                  <a:lnTo>
                    <a:pt x="0" y="105842"/>
                  </a:lnTo>
                  <a:close/>
                </a:path>
              </a:pathLst>
            </a:custGeom>
            <a:gradFill rotWithShape="1">
              <a:gsLst>
                <a:gs pos="0">
                  <a:srgbClr val="45DEEF">
                    <a:alpha val="80000"/>
                  </a:srgbClr>
                </a:gs>
                <a:gs pos="100000">
                  <a:srgbClr val="043372">
                    <a:alpha val="0"/>
                  </a:srgbClr>
                </a:gs>
              </a:gsLst>
              <a:lin ang="0"/>
            </a:gradFill>
          </p:spPr>
        </p:sp>
        <p:sp>
          <p:nvSpPr>
            <p:cNvPr id="9" name="TextBox 9"/>
            <p:cNvSpPr txBox="1"/>
            <p:nvPr/>
          </p:nvSpPr>
          <p:spPr>
            <a:xfrm>
              <a:off x="0" y="-47625"/>
              <a:ext cx="1602806" cy="153467"/>
            </a:xfrm>
            <a:prstGeom prst="rect">
              <a:avLst/>
            </a:prstGeom>
          </p:spPr>
          <p:txBody>
            <a:bodyPr lIns="50800" tIns="50800" rIns="50800" bIns="50800" rtlCol="0" anchor="ctr"/>
            <a:lstStyle/>
            <a:p>
              <a:pPr algn="ctr">
                <a:lnSpc>
                  <a:spcPts val="2605"/>
                </a:lnSpc>
              </a:pPr>
              <a:endParaRPr/>
            </a:p>
          </p:txBody>
        </p:sp>
      </p:grpSp>
      <p:sp>
        <p:nvSpPr>
          <p:cNvPr id="10" name="Freeform 10"/>
          <p:cNvSpPr/>
          <p:nvPr/>
        </p:nvSpPr>
        <p:spPr>
          <a:xfrm>
            <a:off x="0" y="3102441"/>
            <a:ext cx="8111232" cy="4497317"/>
          </a:xfrm>
          <a:custGeom>
            <a:avLst/>
            <a:gdLst/>
            <a:ahLst/>
            <a:cxnLst/>
            <a:rect l="l" t="t" r="r" b="b"/>
            <a:pathLst>
              <a:path w="8111232" h="4497317">
                <a:moveTo>
                  <a:pt x="0" y="0"/>
                </a:moveTo>
                <a:lnTo>
                  <a:pt x="8111232" y="0"/>
                </a:lnTo>
                <a:lnTo>
                  <a:pt x="8111232" y="4497317"/>
                </a:lnTo>
                <a:lnTo>
                  <a:pt x="0" y="4497317"/>
                </a:lnTo>
                <a:lnTo>
                  <a:pt x="0" y="0"/>
                </a:lnTo>
                <a:close/>
              </a:path>
            </a:pathLst>
          </a:custGeom>
          <a:blipFill>
            <a:blip r:embed="rId4"/>
            <a:stretch>
              <a:fillRect/>
            </a:stretch>
          </a:blipFill>
        </p:spPr>
      </p:sp>
      <p:sp>
        <p:nvSpPr>
          <p:cNvPr id="11" name="TextBox 11"/>
          <p:cNvSpPr txBox="1"/>
          <p:nvPr/>
        </p:nvSpPr>
        <p:spPr>
          <a:xfrm>
            <a:off x="9416957" y="2426192"/>
            <a:ext cx="8046684" cy="676250"/>
          </a:xfrm>
          <a:prstGeom prst="rect">
            <a:avLst/>
          </a:prstGeom>
        </p:spPr>
        <p:txBody>
          <a:bodyPr lIns="0" tIns="0" rIns="0" bIns="0" rtlCol="0" anchor="t">
            <a:spAutoFit/>
          </a:bodyPr>
          <a:lstStyle/>
          <a:p>
            <a:pPr algn="l">
              <a:lnSpc>
                <a:spcPts val="5109"/>
              </a:lnSpc>
            </a:pPr>
            <a:r>
              <a:rPr lang="en-US" sz="4820">
                <a:solidFill>
                  <a:srgbClr val="F0F8F7"/>
                </a:solidFill>
                <a:latin typeface="DM Serif Display"/>
                <a:ea typeface="DM Serif Display"/>
                <a:cs typeface="DM Serif Display"/>
                <a:sym typeface="DM Serif Display"/>
              </a:rPr>
              <a:t>4. NOTCH FILTER</a:t>
            </a:r>
          </a:p>
        </p:txBody>
      </p:sp>
      <p:sp>
        <p:nvSpPr>
          <p:cNvPr id="12" name="TextBox 12"/>
          <p:cNvSpPr txBox="1"/>
          <p:nvPr/>
        </p:nvSpPr>
        <p:spPr>
          <a:xfrm>
            <a:off x="9416957" y="3816816"/>
            <a:ext cx="8046684" cy="4223942"/>
          </a:xfrm>
          <a:prstGeom prst="rect">
            <a:avLst/>
          </a:prstGeom>
        </p:spPr>
        <p:txBody>
          <a:bodyPr lIns="0" tIns="0" rIns="0" bIns="0" rtlCol="0" anchor="t">
            <a:spAutoFit/>
          </a:bodyPr>
          <a:lstStyle/>
          <a:p>
            <a:pPr algn="l">
              <a:lnSpc>
                <a:spcPts val="3367"/>
              </a:lnSpc>
            </a:pPr>
            <a:r>
              <a:rPr lang="en-US" sz="2440">
                <a:solidFill>
                  <a:srgbClr val="FFFFFF"/>
                </a:solidFill>
                <a:latin typeface="Poppins"/>
                <a:ea typeface="Poppins"/>
                <a:cs typeface="Poppins"/>
                <a:sym typeface="Poppins"/>
              </a:rPr>
              <a:t>The Notch Filter is used to remove powerline interference at 50 Hz or 60 Hz, which is commonly found in environments with electrical devices. This is es?sential for obtaining clean signals from both the strain gauge and sEMG sys?tems, as powerline interference can significantly distort the signal. </a:t>
            </a:r>
          </a:p>
          <a:p>
            <a:pPr algn="l">
              <a:lnSpc>
                <a:spcPts val="3367"/>
              </a:lnSpc>
              <a:spcBef>
                <a:spcPct val="0"/>
              </a:spcBef>
            </a:pPr>
            <a:r>
              <a:rPr lang="en-US" sz="2440">
                <a:solidFill>
                  <a:srgbClr val="FFFFFF"/>
                </a:solidFill>
                <a:latin typeface="Poppins"/>
                <a:ea typeface="Poppins"/>
                <a:cs typeface="Poppins"/>
                <a:sym typeface="Poppins"/>
              </a:rPr>
              <a:t>By removing powerline interference, the Notch Filter ensures that the final sig?nal contains minimal noise, improving the accuracy of the measurements and the overall data quality</a:t>
            </a:r>
          </a:p>
        </p:txBody>
      </p:sp>
      <p:sp>
        <p:nvSpPr>
          <p:cNvPr id="13" name="TextBox 13"/>
          <p:cNvSpPr txBox="1"/>
          <p:nvPr/>
        </p:nvSpPr>
        <p:spPr>
          <a:xfrm>
            <a:off x="0" y="562705"/>
            <a:ext cx="18288000" cy="1027241"/>
          </a:xfrm>
          <a:prstGeom prst="rect">
            <a:avLst/>
          </a:prstGeom>
        </p:spPr>
        <p:txBody>
          <a:bodyPr lIns="0" tIns="0" rIns="0" bIns="0" rtlCol="0" anchor="t">
            <a:spAutoFit/>
          </a:bodyPr>
          <a:lstStyle/>
          <a:p>
            <a:pPr algn="l">
              <a:lnSpc>
                <a:spcPts val="7863"/>
              </a:lnSpc>
            </a:pPr>
            <a:r>
              <a:rPr lang="en-US" sz="7417">
                <a:solidFill>
                  <a:srgbClr val="F0F8F7"/>
                </a:solidFill>
                <a:latin typeface="DM Serif Display"/>
                <a:ea typeface="DM Serif Display"/>
                <a:cs typeface="DM Serif Display"/>
                <a:sym typeface="DM Serif Display"/>
              </a:rPr>
              <a:t>METHODOLOGY FOR PROJECT EXECUTION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2585839" y="-4774352"/>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125743">
            <a:off x="-4274407" y="5476491"/>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0" y="1457227"/>
            <a:ext cx="6085652" cy="1808403"/>
            <a:chOff x="0" y="0"/>
            <a:chExt cx="1602806" cy="476287"/>
          </a:xfrm>
        </p:grpSpPr>
        <p:sp>
          <p:nvSpPr>
            <p:cNvPr id="5" name="Freeform 5"/>
            <p:cNvSpPr/>
            <p:nvPr/>
          </p:nvSpPr>
          <p:spPr>
            <a:xfrm>
              <a:off x="0" y="0"/>
              <a:ext cx="1602806" cy="476287"/>
            </a:xfrm>
            <a:custGeom>
              <a:avLst/>
              <a:gdLst/>
              <a:ahLst/>
              <a:cxnLst/>
              <a:rect l="l" t="t" r="r" b="b"/>
              <a:pathLst>
                <a:path w="1602806" h="476287">
                  <a:moveTo>
                    <a:pt x="0" y="0"/>
                  </a:moveTo>
                  <a:lnTo>
                    <a:pt x="1602806" y="0"/>
                  </a:lnTo>
                  <a:lnTo>
                    <a:pt x="1602806" y="476287"/>
                  </a:lnTo>
                  <a:lnTo>
                    <a:pt x="0" y="476287"/>
                  </a:lnTo>
                  <a:close/>
                </a:path>
              </a:pathLst>
            </a:custGeom>
            <a:gradFill rotWithShape="1">
              <a:gsLst>
                <a:gs pos="0">
                  <a:srgbClr val="45DEEF">
                    <a:alpha val="80000"/>
                  </a:srgbClr>
                </a:gs>
                <a:gs pos="100000">
                  <a:srgbClr val="043372">
                    <a:alpha val="0"/>
                  </a:srgbClr>
                </a:gs>
              </a:gsLst>
              <a:lin ang="0"/>
            </a:gradFill>
          </p:spPr>
        </p:sp>
        <p:sp>
          <p:nvSpPr>
            <p:cNvPr id="6" name="TextBox 6"/>
            <p:cNvSpPr txBox="1"/>
            <p:nvPr/>
          </p:nvSpPr>
          <p:spPr>
            <a:xfrm>
              <a:off x="0" y="-47625"/>
              <a:ext cx="1602806" cy="523912"/>
            </a:xfrm>
            <a:prstGeom prst="rect">
              <a:avLst/>
            </a:prstGeom>
          </p:spPr>
          <p:txBody>
            <a:bodyPr lIns="50800" tIns="50800" rIns="50800" bIns="50800" rtlCol="0" anchor="ctr"/>
            <a:lstStyle/>
            <a:p>
              <a:pPr algn="ctr">
                <a:lnSpc>
                  <a:spcPts val="2605"/>
                </a:lnSpc>
              </a:pPr>
              <a:endParaRPr/>
            </a:p>
          </p:txBody>
        </p:sp>
      </p:grpSp>
      <p:grpSp>
        <p:nvGrpSpPr>
          <p:cNvPr id="7" name="Group 7"/>
          <p:cNvGrpSpPr/>
          <p:nvPr/>
        </p:nvGrpSpPr>
        <p:grpSpPr>
          <a:xfrm rot="-10800000">
            <a:off x="2025579" y="7638890"/>
            <a:ext cx="6085652" cy="401868"/>
            <a:chOff x="0" y="0"/>
            <a:chExt cx="1602806" cy="105842"/>
          </a:xfrm>
        </p:grpSpPr>
        <p:sp>
          <p:nvSpPr>
            <p:cNvPr id="8" name="Freeform 8"/>
            <p:cNvSpPr/>
            <p:nvPr/>
          </p:nvSpPr>
          <p:spPr>
            <a:xfrm>
              <a:off x="0" y="0"/>
              <a:ext cx="1602806" cy="105842"/>
            </a:xfrm>
            <a:custGeom>
              <a:avLst/>
              <a:gdLst/>
              <a:ahLst/>
              <a:cxnLst/>
              <a:rect l="l" t="t" r="r" b="b"/>
              <a:pathLst>
                <a:path w="1602806" h="105842">
                  <a:moveTo>
                    <a:pt x="0" y="0"/>
                  </a:moveTo>
                  <a:lnTo>
                    <a:pt x="1602806" y="0"/>
                  </a:lnTo>
                  <a:lnTo>
                    <a:pt x="1602806" y="105842"/>
                  </a:lnTo>
                  <a:lnTo>
                    <a:pt x="0" y="105842"/>
                  </a:lnTo>
                  <a:close/>
                </a:path>
              </a:pathLst>
            </a:custGeom>
            <a:gradFill rotWithShape="1">
              <a:gsLst>
                <a:gs pos="0">
                  <a:srgbClr val="45DEEF">
                    <a:alpha val="80000"/>
                  </a:srgbClr>
                </a:gs>
                <a:gs pos="100000">
                  <a:srgbClr val="043372">
                    <a:alpha val="0"/>
                  </a:srgbClr>
                </a:gs>
              </a:gsLst>
              <a:lin ang="0"/>
            </a:gradFill>
          </p:spPr>
        </p:sp>
        <p:sp>
          <p:nvSpPr>
            <p:cNvPr id="9" name="TextBox 9"/>
            <p:cNvSpPr txBox="1"/>
            <p:nvPr/>
          </p:nvSpPr>
          <p:spPr>
            <a:xfrm>
              <a:off x="0" y="-47625"/>
              <a:ext cx="1602806" cy="153467"/>
            </a:xfrm>
            <a:prstGeom prst="rect">
              <a:avLst/>
            </a:prstGeom>
          </p:spPr>
          <p:txBody>
            <a:bodyPr lIns="50800" tIns="50800" rIns="50800" bIns="50800" rtlCol="0" anchor="ctr"/>
            <a:lstStyle/>
            <a:p>
              <a:pPr algn="ctr">
                <a:lnSpc>
                  <a:spcPts val="2605"/>
                </a:lnSpc>
              </a:pPr>
              <a:endParaRPr/>
            </a:p>
          </p:txBody>
        </p:sp>
      </p:grpSp>
      <p:sp>
        <p:nvSpPr>
          <p:cNvPr id="11" name="TextBox 11"/>
          <p:cNvSpPr txBox="1"/>
          <p:nvPr/>
        </p:nvSpPr>
        <p:spPr>
          <a:xfrm>
            <a:off x="9416957" y="2102342"/>
            <a:ext cx="8046684" cy="1323950"/>
          </a:xfrm>
          <a:prstGeom prst="rect">
            <a:avLst/>
          </a:prstGeom>
        </p:spPr>
        <p:txBody>
          <a:bodyPr lIns="0" tIns="0" rIns="0" bIns="0" rtlCol="0" anchor="t">
            <a:spAutoFit/>
          </a:bodyPr>
          <a:lstStyle/>
          <a:p>
            <a:pPr algn="l">
              <a:lnSpc>
                <a:spcPts val="5109"/>
              </a:lnSpc>
            </a:pPr>
            <a:r>
              <a:rPr lang="en-US" sz="4820">
                <a:solidFill>
                  <a:srgbClr val="F0F8F7"/>
                </a:solidFill>
                <a:latin typeface="DM Serif Display"/>
                <a:ea typeface="DM Serif Display"/>
                <a:cs typeface="DM Serif Display"/>
                <a:sym typeface="DM Serif Display"/>
              </a:rPr>
              <a:t>5. ANALOG-TO-DIGITAL CONVERTER (ADC IC)</a:t>
            </a:r>
          </a:p>
        </p:txBody>
      </p:sp>
      <p:sp>
        <p:nvSpPr>
          <p:cNvPr id="12" name="TextBox 12"/>
          <p:cNvSpPr txBox="1"/>
          <p:nvPr/>
        </p:nvSpPr>
        <p:spPr>
          <a:xfrm>
            <a:off x="9416957" y="3816816"/>
            <a:ext cx="8046684" cy="4645247"/>
          </a:xfrm>
          <a:prstGeom prst="rect">
            <a:avLst/>
          </a:prstGeom>
        </p:spPr>
        <p:txBody>
          <a:bodyPr lIns="0" tIns="0" rIns="0" bIns="0" rtlCol="0" anchor="t">
            <a:spAutoFit/>
          </a:bodyPr>
          <a:lstStyle/>
          <a:p>
            <a:pPr algn="l">
              <a:lnSpc>
                <a:spcPts val="3367"/>
              </a:lnSpc>
            </a:pPr>
            <a:r>
              <a:rPr lang="en-US" sz="2440">
                <a:solidFill>
                  <a:srgbClr val="FFFFFF"/>
                </a:solidFill>
                <a:latin typeface="Poppins"/>
                <a:ea typeface="Poppins"/>
                <a:cs typeface="Poppins"/>
                <a:sym typeface="Poppins"/>
              </a:rPr>
              <a:t>he Analog-to-Digital Converter (ADC) will convert the processed analog sig?nal from the strain gauge and sEMG systems into digital form that can be analyzed by a microcontroller or computer. </a:t>
            </a:r>
          </a:p>
          <a:p>
            <a:pPr algn="l">
              <a:lnSpc>
                <a:spcPts val="3367"/>
              </a:lnSpc>
              <a:spcBef>
                <a:spcPct val="0"/>
              </a:spcBef>
            </a:pPr>
            <a:r>
              <a:rPr lang="en-US" sz="2440">
                <a:solidFill>
                  <a:srgbClr val="FFFFFF"/>
                </a:solidFill>
                <a:latin typeface="Poppins"/>
                <a:ea typeface="Poppins"/>
                <a:cs typeface="Poppins"/>
                <a:sym typeface="Poppins"/>
              </a:rPr>
              <a:t>The ADC is crucial because it allows for the digital representation of the sig?nals, which can then be processed, stored, and analyzed using data acquisi?tion software or real-time monitoring systems. The quality of the ADC directly influences the precision and accuracy of the final measurements.</a:t>
            </a:r>
          </a:p>
        </p:txBody>
      </p:sp>
      <p:sp>
        <p:nvSpPr>
          <p:cNvPr id="13" name="TextBox 13"/>
          <p:cNvSpPr txBox="1"/>
          <p:nvPr/>
        </p:nvSpPr>
        <p:spPr>
          <a:xfrm>
            <a:off x="0" y="562705"/>
            <a:ext cx="18288000" cy="1027241"/>
          </a:xfrm>
          <a:prstGeom prst="rect">
            <a:avLst/>
          </a:prstGeom>
        </p:spPr>
        <p:txBody>
          <a:bodyPr lIns="0" tIns="0" rIns="0" bIns="0" rtlCol="0" anchor="t">
            <a:spAutoFit/>
          </a:bodyPr>
          <a:lstStyle/>
          <a:p>
            <a:pPr algn="l">
              <a:lnSpc>
                <a:spcPts val="7863"/>
              </a:lnSpc>
            </a:pPr>
            <a:r>
              <a:rPr lang="en-US" sz="7417">
                <a:solidFill>
                  <a:srgbClr val="F0F8F7"/>
                </a:solidFill>
                <a:latin typeface="DM Serif Display"/>
                <a:ea typeface="DM Serif Display"/>
                <a:cs typeface="DM Serif Display"/>
                <a:sym typeface="DM Serif Display"/>
              </a:rPr>
              <a:t>METHODOLOGY FOR PROJECT EXECUTION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2585839" y="-4774352"/>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125743">
            <a:off x="-4274407" y="5476491"/>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02338" y="412945"/>
            <a:ext cx="17166023" cy="2129726"/>
          </a:xfrm>
          <a:prstGeom prst="rect">
            <a:avLst/>
          </a:prstGeom>
        </p:spPr>
        <p:txBody>
          <a:bodyPr lIns="0" tIns="0" rIns="0" bIns="0" rtlCol="0" anchor="t">
            <a:spAutoFit/>
          </a:bodyPr>
          <a:lstStyle/>
          <a:p>
            <a:pPr algn="l">
              <a:lnSpc>
                <a:spcPts val="8286"/>
              </a:lnSpc>
            </a:pPr>
            <a:r>
              <a:rPr lang="en-US" sz="7817">
                <a:solidFill>
                  <a:srgbClr val="F0F8F7"/>
                </a:solidFill>
                <a:latin typeface="DM Serif Display"/>
                <a:ea typeface="DM Serif Display"/>
                <a:cs typeface="DM Serif Display"/>
                <a:sym typeface="DM Serif Display"/>
              </a:rPr>
              <a:t>OVERVIEW OF SOFTWARE USED IN DESIGN AND SIMULATION</a:t>
            </a:r>
          </a:p>
        </p:txBody>
      </p:sp>
      <p:sp>
        <p:nvSpPr>
          <p:cNvPr id="5" name="TextBox 5"/>
          <p:cNvSpPr txBox="1"/>
          <p:nvPr/>
        </p:nvSpPr>
        <p:spPr>
          <a:xfrm>
            <a:off x="502338" y="2715104"/>
            <a:ext cx="17100751" cy="2979601"/>
          </a:xfrm>
          <a:prstGeom prst="rect">
            <a:avLst/>
          </a:prstGeom>
        </p:spPr>
        <p:txBody>
          <a:bodyPr lIns="0" tIns="0" rIns="0" bIns="0" rtlCol="0" anchor="t">
            <a:spAutoFit/>
          </a:bodyPr>
          <a:lstStyle/>
          <a:p>
            <a:pPr algn="l">
              <a:lnSpc>
                <a:spcPts val="4752"/>
              </a:lnSpc>
            </a:pPr>
            <a:r>
              <a:rPr lang="en-US" sz="3443">
                <a:solidFill>
                  <a:srgbClr val="FFFFFF"/>
                </a:solidFill>
                <a:latin typeface="Poppins"/>
                <a:ea typeface="Poppins"/>
                <a:cs typeface="Poppins"/>
                <a:sym typeface="Poppins"/>
              </a:rPr>
              <a:t>• Analog Circuit Simulation</a:t>
            </a:r>
          </a:p>
          <a:p>
            <a:pPr algn="l">
              <a:lnSpc>
                <a:spcPts val="4752"/>
              </a:lnSpc>
            </a:pPr>
            <a:r>
              <a:rPr lang="en-US" sz="3443">
                <a:solidFill>
                  <a:srgbClr val="FFFFFF"/>
                </a:solidFill>
                <a:latin typeface="Poppins"/>
                <a:ea typeface="Poppins"/>
                <a:cs typeface="Poppins"/>
                <a:sym typeface="Poppins"/>
              </a:rPr>
              <a:t>• Transient Analysis</a:t>
            </a:r>
          </a:p>
          <a:p>
            <a:pPr algn="l">
              <a:lnSpc>
                <a:spcPts val="4752"/>
              </a:lnSpc>
            </a:pPr>
            <a:r>
              <a:rPr lang="en-US" sz="3443">
                <a:solidFill>
                  <a:srgbClr val="FFFFFF"/>
                </a:solidFill>
                <a:latin typeface="Poppins"/>
                <a:ea typeface="Poppins"/>
                <a:cs typeface="Poppins"/>
                <a:sym typeface="Poppins"/>
              </a:rPr>
              <a:t>• Frequency Domain Analysis</a:t>
            </a:r>
          </a:p>
          <a:p>
            <a:pPr algn="l">
              <a:lnSpc>
                <a:spcPts val="4752"/>
              </a:lnSpc>
            </a:pPr>
            <a:r>
              <a:rPr lang="en-US" sz="3443">
                <a:solidFill>
                  <a:srgbClr val="FFFFFF"/>
                </a:solidFill>
                <a:latin typeface="Poppins"/>
                <a:ea typeface="Poppins"/>
                <a:cs typeface="Poppins"/>
                <a:sym typeface="Poppins"/>
              </a:rPr>
              <a:t>• Noise Analysis </a:t>
            </a:r>
          </a:p>
          <a:p>
            <a:pPr algn="l">
              <a:lnSpc>
                <a:spcPts val="4752"/>
              </a:lnSpc>
              <a:spcBef>
                <a:spcPct val="0"/>
              </a:spcBef>
            </a:pPr>
            <a:r>
              <a:rPr lang="en-US" sz="3443">
                <a:solidFill>
                  <a:srgbClr val="FFFFFF"/>
                </a:solidFill>
                <a:latin typeface="Poppins"/>
                <a:ea typeface="Poppins"/>
                <a:cs typeface="Poppins"/>
                <a:sym typeface="Poppins"/>
              </a:rPr>
              <a:t>• Parameter Sweeps</a:t>
            </a:r>
          </a:p>
        </p:txBody>
      </p:sp>
      <p:sp>
        <p:nvSpPr>
          <p:cNvPr id="6" name="TextBox 6"/>
          <p:cNvSpPr txBox="1"/>
          <p:nvPr/>
        </p:nvSpPr>
        <p:spPr>
          <a:xfrm>
            <a:off x="437066" y="6056655"/>
            <a:ext cx="17166023" cy="1081976"/>
          </a:xfrm>
          <a:prstGeom prst="rect">
            <a:avLst/>
          </a:prstGeom>
        </p:spPr>
        <p:txBody>
          <a:bodyPr lIns="0" tIns="0" rIns="0" bIns="0" rtlCol="0" anchor="t">
            <a:spAutoFit/>
          </a:bodyPr>
          <a:lstStyle/>
          <a:p>
            <a:pPr algn="l">
              <a:lnSpc>
                <a:spcPts val="8286"/>
              </a:lnSpc>
            </a:pPr>
            <a:r>
              <a:rPr lang="en-US" sz="7817">
                <a:solidFill>
                  <a:srgbClr val="F0F8F7"/>
                </a:solidFill>
                <a:latin typeface="DM Serif Display"/>
                <a:ea typeface="DM Serif Display"/>
                <a:cs typeface="DM Serif Display"/>
                <a:sym typeface="DM Serif Display"/>
              </a:rPr>
              <a:t>CONFIGURATIONS </a:t>
            </a:r>
          </a:p>
        </p:txBody>
      </p:sp>
      <p:sp>
        <p:nvSpPr>
          <p:cNvPr id="7" name="TextBox 7"/>
          <p:cNvSpPr txBox="1"/>
          <p:nvPr/>
        </p:nvSpPr>
        <p:spPr>
          <a:xfrm>
            <a:off x="593625" y="7052907"/>
            <a:ext cx="17100751" cy="2385081"/>
          </a:xfrm>
          <a:prstGeom prst="rect">
            <a:avLst/>
          </a:prstGeom>
        </p:spPr>
        <p:txBody>
          <a:bodyPr lIns="0" tIns="0" rIns="0" bIns="0" rtlCol="0" anchor="t">
            <a:spAutoFit/>
          </a:bodyPr>
          <a:lstStyle/>
          <a:p>
            <a:pPr algn="l">
              <a:lnSpc>
                <a:spcPts val="4752"/>
              </a:lnSpc>
            </a:pPr>
            <a:r>
              <a:rPr lang="en-US" sz="3443">
                <a:solidFill>
                  <a:srgbClr val="FFFFFF"/>
                </a:solidFill>
                <a:latin typeface="Poppins"/>
                <a:ea typeface="Poppins"/>
                <a:cs typeface="Poppins"/>
                <a:sym typeface="Poppins"/>
              </a:rPr>
              <a:t>• Wheatstone Bridge Configuration</a:t>
            </a:r>
          </a:p>
          <a:p>
            <a:pPr algn="l">
              <a:lnSpc>
                <a:spcPts val="4752"/>
              </a:lnSpc>
            </a:pPr>
            <a:r>
              <a:rPr lang="en-US" sz="3443">
                <a:solidFill>
                  <a:srgbClr val="FFFFFF"/>
                </a:solidFill>
                <a:latin typeface="Poppins"/>
                <a:ea typeface="Poppins"/>
                <a:cs typeface="Poppins"/>
                <a:sym typeface="Poppins"/>
              </a:rPr>
              <a:t>• BPF</a:t>
            </a:r>
          </a:p>
          <a:p>
            <a:pPr algn="l">
              <a:lnSpc>
                <a:spcPts val="4752"/>
              </a:lnSpc>
            </a:pPr>
            <a:r>
              <a:rPr lang="en-US" sz="3443">
                <a:solidFill>
                  <a:srgbClr val="FFFFFF"/>
                </a:solidFill>
                <a:latin typeface="Poppins"/>
                <a:ea typeface="Poppins"/>
                <a:cs typeface="Poppins"/>
                <a:sym typeface="Poppins"/>
              </a:rPr>
              <a:t>• Instrumentation</a:t>
            </a:r>
          </a:p>
          <a:p>
            <a:pPr algn="l">
              <a:lnSpc>
                <a:spcPts val="4752"/>
              </a:lnSpc>
              <a:spcBef>
                <a:spcPct val="0"/>
              </a:spcBef>
            </a:pPr>
            <a:r>
              <a:rPr lang="en-US" sz="3443">
                <a:solidFill>
                  <a:srgbClr val="FFFFFF"/>
                </a:solidFill>
                <a:latin typeface="Poppins"/>
                <a:ea typeface="Poppins"/>
                <a:cs typeface="Poppins"/>
                <a:sym typeface="Poppins"/>
              </a:rPr>
              <a:t>• Notch Filter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2585839" y="-4774352"/>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125743">
            <a:off x="-4274407" y="5476491"/>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40249" y="2303337"/>
            <a:ext cx="17607501" cy="6954963"/>
          </a:xfrm>
          <a:custGeom>
            <a:avLst/>
            <a:gdLst/>
            <a:ahLst/>
            <a:cxnLst/>
            <a:rect l="l" t="t" r="r" b="b"/>
            <a:pathLst>
              <a:path w="17607501" h="6954963">
                <a:moveTo>
                  <a:pt x="0" y="0"/>
                </a:moveTo>
                <a:lnTo>
                  <a:pt x="17607502" y="0"/>
                </a:lnTo>
                <a:lnTo>
                  <a:pt x="17607502" y="6954963"/>
                </a:lnTo>
                <a:lnTo>
                  <a:pt x="0" y="6954963"/>
                </a:lnTo>
                <a:lnTo>
                  <a:pt x="0" y="0"/>
                </a:lnTo>
                <a:close/>
              </a:path>
            </a:pathLst>
          </a:custGeom>
          <a:blipFill>
            <a:blip r:embed="rId4"/>
            <a:stretch>
              <a:fillRect/>
            </a:stretch>
          </a:blipFill>
        </p:spPr>
      </p:sp>
      <p:sp>
        <p:nvSpPr>
          <p:cNvPr id="5" name="TextBox 5"/>
          <p:cNvSpPr txBox="1"/>
          <p:nvPr/>
        </p:nvSpPr>
        <p:spPr>
          <a:xfrm>
            <a:off x="502338" y="936820"/>
            <a:ext cx="17166023" cy="1081976"/>
          </a:xfrm>
          <a:prstGeom prst="rect">
            <a:avLst/>
          </a:prstGeom>
        </p:spPr>
        <p:txBody>
          <a:bodyPr lIns="0" tIns="0" rIns="0" bIns="0" rtlCol="0" anchor="t">
            <a:spAutoFit/>
          </a:bodyPr>
          <a:lstStyle/>
          <a:p>
            <a:pPr algn="l">
              <a:lnSpc>
                <a:spcPts val="8286"/>
              </a:lnSpc>
            </a:pPr>
            <a:r>
              <a:rPr lang="en-US" sz="7817">
                <a:solidFill>
                  <a:srgbClr val="F0F8F7"/>
                </a:solidFill>
                <a:latin typeface="DM Serif Display"/>
                <a:ea typeface="DM Serif Display"/>
                <a:cs typeface="DM Serif Display"/>
                <a:sym typeface="DM Serif Display"/>
              </a:rPr>
              <a:t>SIMULATION AND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3373851" y="-6777521"/>
            <a:ext cx="10165045" cy="10165045"/>
          </a:xfrm>
          <a:custGeom>
            <a:avLst/>
            <a:gdLst/>
            <a:ahLst/>
            <a:cxnLst/>
            <a:rect l="l" t="t" r="r" b="b"/>
            <a:pathLst>
              <a:path w="10165045" h="10165045">
                <a:moveTo>
                  <a:pt x="0" y="0"/>
                </a:moveTo>
                <a:lnTo>
                  <a:pt x="10165045" y="0"/>
                </a:lnTo>
                <a:lnTo>
                  <a:pt x="10165045" y="10165046"/>
                </a:lnTo>
                <a:lnTo>
                  <a:pt x="0" y="101650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10800000">
            <a:off x="3790166" y="1126874"/>
            <a:ext cx="5838332" cy="1808403"/>
            <a:chOff x="0" y="0"/>
            <a:chExt cx="1537668" cy="476287"/>
          </a:xfrm>
        </p:grpSpPr>
        <p:sp>
          <p:nvSpPr>
            <p:cNvPr id="4" name="Freeform 4"/>
            <p:cNvSpPr/>
            <p:nvPr/>
          </p:nvSpPr>
          <p:spPr>
            <a:xfrm>
              <a:off x="0" y="0"/>
              <a:ext cx="1537668" cy="476287"/>
            </a:xfrm>
            <a:custGeom>
              <a:avLst/>
              <a:gdLst/>
              <a:ahLst/>
              <a:cxnLst/>
              <a:rect l="l" t="t" r="r" b="b"/>
              <a:pathLst>
                <a:path w="1537668" h="476287">
                  <a:moveTo>
                    <a:pt x="0" y="0"/>
                  </a:moveTo>
                  <a:lnTo>
                    <a:pt x="1537668" y="0"/>
                  </a:lnTo>
                  <a:lnTo>
                    <a:pt x="1537668" y="476287"/>
                  </a:lnTo>
                  <a:lnTo>
                    <a:pt x="0" y="476287"/>
                  </a:lnTo>
                  <a:close/>
                </a:path>
              </a:pathLst>
            </a:custGeom>
            <a:gradFill rotWithShape="1">
              <a:gsLst>
                <a:gs pos="0">
                  <a:srgbClr val="45DEEF">
                    <a:alpha val="80000"/>
                  </a:srgbClr>
                </a:gs>
                <a:gs pos="100000">
                  <a:srgbClr val="043372">
                    <a:alpha val="0"/>
                  </a:srgbClr>
                </a:gs>
              </a:gsLst>
              <a:lin ang="0"/>
            </a:gradFill>
          </p:spPr>
        </p:sp>
        <p:sp>
          <p:nvSpPr>
            <p:cNvPr id="5" name="TextBox 5"/>
            <p:cNvSpPr txBox="1"/>
            <p:nvPr/>
          </p:nvSpPr>
          <p:spPr>
            <a:xfrm>
              <a:off x="0" y="-47625"/>
              <a:ext cx="1537668" cy="523912"/>
            </a:xfrm>
            <a:prstGeom prst="rect">
              <a:avLst/>
            </a:prstGeom>
          </p:spPr>
          <p:txBody>
            <a:bodyPr lIns="50800" tIns="50800" rIns="50800" bIns="50800" rtlCol="0" anchor="ctr"/>
            <a:lstStyle/>
            <a:p>
              <a:pPr algn="ctr">
                <a:lnSpc>
                  <a:spcPts val="2605"/>
                </a:lnSpc>
              </a:pPr>
              <a:endParaRPr/>
            </a:p>
          </p:txBody>
        </p:sp>
      </p:grpSp>
      <p:sp>
        <p:nvSpPr>
          <p:cNvPr id="6" name="Freeform 6"/>
          <p:cNvSpPr/>
          <p:nvPr/>
        </p:nvSpPr>
        <p:spPr>
          <a:xfrm rot="3125743">
            <a:off x="-4776162" y="6024566"/>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8898034" y="8267869"/>
            <a:ext cx="5850393" cy="1808403"/>
            <a:chOff x="0" y="0"/>
            <a:chExt cx="1540844" cy="476287"/>
          </a:xfrm>
        </p:grpSpPr>
        <p:sp>
          <p:nvSpPr>
            <p:cNvPr id="8" name="Freeform 8"/>
            <p:cNvSpPr/>
            <p:nvPr/>
          </p:nvSpPr>
          <p:spPr>
            <a:xfrm>
              <a:off x="0" y="0"/>
              <a:ext cx="1540844" cy="476287"/>
            </a:xfrm>
            <a:custGeom>
              <a:avLst/>
              <a:gdLst/>
              <a:ahLst/>
              <a:cxnLst/>
              <a:rect l="l" t="t" r="r" b="b"/>
              <a:pathLst>
                <a:path w="1540844" h="476287">
                  <a:moveTo>
                    <a:pt x="0" y="0"/>
                  </a:moveTo>
                  <a:lnTo>
                    <a:pt x="1540844" y="0"/>
                  </a:lnTo>
                  <a:lnTo>
                    <a:pt x="1540844" y="476287"/>
                  </a:lnTo>
                  <a:lnTo>
                    <a:pt x="0" y="476287"/>
                  </a:lnTo>
                  <a:close/>
                </a:path>
              </a:pathLst>
            </a:custGeom>
            <a:gradFill rotWithShape="1">
              <a:gsLst>
                <a:gs pos="0">
                  <a:srgbClr val="45DEEF">
                    <a:alpha val="80000"/>
                  </a:srgbClr>
                </a:gs>
                <a:gs pos="100000">
                  <a:srgbClr val="043372">
                    <a:alpha val="0"/>
                  </a:srgbClr>
                </a:gs>
              </a:gsLst>
              <a:lin ang="0"/>
            </a:gradFill>
          </p:spPr>
        </p:sp>
        <p:sp>
          <p:nvSpPr>
            <p:cNvPr id="9" name="TextBox 9"/>
            <p:cNvSpPr txBox="1"/>
            <p:nvPr/>
          </p:nvSpPr>
          <p:spPr>
            <a:xfrm>
              <a:off x="0" y="-47625"/>
              <a:ext cx="1540844" cy="523912"/>
            </a:xfrm>
            <a:prstGeom prst="rect">
              <a:avLst/>
            </a:prstGeom>
          </p:spPr>
          <p:txBody>
            <a:bodyPr lIns="50800" tIns="50800" rIns="50800" bIns="50800" rtlCol="0" anchor="ctr"/>
            <a:lstStyle/>
            <a:p>
              <a:pPr algn="ctr">
                <a:lnSpc>
                  <a:spcPts val="2605"/>
                </a:lnSpc>
              </a:pPr>
              <a:endParaRPr/>
            </a:p>
          </p:txBody>
        </p:sp>
      </p:grpSp>
      <p:grpSp>
        <p:nvGrpSpPr>
          <p:cNvPr id="10" name="Group 10"/>
          <p:cNvGrpSpPr/>
          <p:nvPr/>
        </p:nvGrpSpPr>
        <p:grpSpPr>
          <a:xfrm>
            <a:off x="1323839" y="2383395"/>
            <a:ext cx="7198987" cy="1354525"/>
            <a:chOff x="0" y="0"/>
            <a:chExt cx="856835" cy="161218"/>
          </a:xfrm>
        </p:grpSpPr>
        <p:sp>
          <p:nvSpPr>
            <p:cNvPr id="11" name="Freeform 11"/>
            <p:cNvSpPr/>
            <p:nvPr/>
          </p:nvSpPr>
          <p:spPr>
            <a:xfrm>
              <a:off x="0" y="0"/>
              <a:ext cx="856835" cy="161218"/>
            </a:xfrm>
            <a:custGeom>
              <a:avLst/>
              <a:gdLst/>
              <a:ahLst/>
              <a:cxnLst/>
              <a:rect l="l" t="t" r="r" b="b"/>
              <a:pathLst>
                <a:path w="856835" h="161218">
                  <a:moveTo>
                    <a:pt x="54846" y="0"/>
                  </a:moveTo>
                  <a:lnTo>
                    <a:pt x="801988" y="0"/>
                  </a:lnTo>
                  <a:cubicBezTo>
                    <a:pt x="832279" y="0"/>
                    <a:pt x="856835" y="24556"/>
                    <a:pt x="856835" y="54846"/>
                  </a:cubicBezTo>
                  <a:lnTo>
                    <a:pt x="856835" y="106371"/>
                  </a:lnTo>
                  <a:cubicBezTo>
                    <a:pt x="856835" y="120918"/>
                    <a:pt x="851056" y="134868"/>
                    <a:pt x="840771" y="145154"/>
                  </a:cubicBezTo>
                  <a:cubicBezTo>
                    <a:pt x="830485" y="155439"/>
                    <a:pt x="816535" y="161218"/>
                    <a:pt x="801988" y="161218"/>
                  </a:cubicBezTo>
                  <a:lnTo>
                    <a:pt x="54846" y="161218"/>
                  </a:lnTo>
                  <a:cubicBezTo>
                    <a:pt x="40300" y="161218"/>
                    <a:pt x="26350" y="155439"/>
                    <a:pt x="16064" y="145154"/>
                  </a:cubicBezTo>
                  <a:cubicBezTo>
                    <a:pt x="5778" y="134868"/>
                    <a:pt x="0" y="120918"/>
                    <a:pt x="0" y="106371"/>
                  </a:cubicBezTo>
                  <a:lnTo>
                    <a:pt x="0" y="54846"/>
                  </a:lnTo>
                  <a:cubicBezTo>
                    <a:pt x="0" y="40300"/>
                    <a:pt x="5778" y="26350"/>
                    <a:pt x="16064" y="16064"/>
                  </a:cubicBezTo>
                  <a:cubicBezTo>
                    <a:pt x="26350" y="5778"/>
                    <a:pt x="40300" y="0"/>
                    <a:pt x="54846" y="0"/>
                  </a:cubicBezTo>
                  <a:close/>
                </a:path>
              </a:pathLst>
            </a:custGeom>
            <a:solidFill>
              <a:srgbClr val="000000">
                <a:alpha val="0"/>
              </a:srgbClr>
            </a:solidFill>
            <a:ln w="38100" cap="rnd">
              <a:solidFill>
                <a:srgbClr val="41B8D5"/>
              </a:solidFill>
              <a:prstDash val="solid"/>
              <a:round/>
            </a:ln>
          </p:spPr>
        </p:sp>
        <p:sp>
          <p:nvSpPr>
            <p:cNvPr id="12" name="TextBox 12"/>
            <p:cNvSpPr txBox="1"/>
            <p:nvPr/>
          </p:nvSpPr>
          <p:spPr>
            <a:xfrm>
              <a:off x="0" y="-47625"/>
              <a:ext cx="856835" cy="208843"/>
            </a:xfrm>
            <a:prstGeom prst="rect">
              <a:avLst/>
            </a:prstGeom>
          </p:spPr>
          <p:txBody>
            <a:bodyPr lIns="50800" tIns="50800" rIns="50800" bIns="50800" rtlCol="0" anchor="ctr"/>
            <a:lstStyle/>
            <a:p>
              <a:pPr algn="ctr">
                <a:lnSpc>
                  <a:spcPts val="2605"/>
                </a:lnSpc>
              </a:pPr>
              <a:endParaRPr/>
            </a:p>
          </p:txBody>
        </p:sp>
      </p:grpSp>
      <p:grpSp>
        <p:nvGrpSpPr>
          <p:cNvPr id="13" name="Group 13"/>
          <p:cNvGrpSpPr/>
          <p:nvPr/>
        </p:nvGrpSpPr>
        <p:grpSpPr>
          <a:xfrm>
            <a:off x="1323839" y="2383395"/>
            <a:ext cx="1811320" cy="1354525"/>
            <a:chOff x="0" y="0"/>
            <a:chExt cx="215586" cy="161218"/>
          </a:xfrm>
        </p:grpSpPr>
        <p:sp>
          <p:nvSpPr>
            <p:cNvPr id="14" name="Freeform 14"/>
            <p:cNvSpPr/>
            <p:nvPr/>
          </p:nvSpPr>
          <p:spPr>
            <a:xfrm>
              <a:off x="0" y="0"/>
              <a:ext cx="215586" cy="161218"/>
            </a:xfrm>
            <a:custGeom>
              <a:avLst/>
              <a:gdLst/>
              <a:ahLst/>
              <a:cxnLst/>
              <a:rect l="l" t="t" r="r" b="b"/>
              <a:pathLst>
                <a:path w="215586" h="161218">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id="15" name="TextBox 15"/>
            <p:cNvSpPr txBox="1"/>
            <p:nvPr/>
          </p:nvSpPr>
          <p:spPr>
            <a:xfrm>
              <a:off x="0" y="-47625"/>
              <a:ext cx="215586" cy="208843"/>
            </a:xfrm>
            <a:prstGeom prst="rect">
              <a:avLst/>
            </a:prstGeom>
          </p:spPr>
          <p:txBody>
            <a:bodyPr lIns="50800" tIns="50800" rIns="50800" bIns="50800" rtlCol="0" anchor="ctr"/>
            <a:lstStyle/>
            <a:p>
              <a:pPr algn="ctr">
                <a:lnSpc>
                  <a:spcPts val="2605"/>
                </a:lnSpc>
              </a:pPr>
              <a:endParaRPr/>
            </a:p>
          </p:txBody>
        </p:sp>
      </p:grpSp>
      <p:grpSp>
        <p:nvGrpSpPr>
          <p:cNvPr id="16" name="Group 16"/>
          <p:cNvGrpSpPr/>
          <p:nvPr/>
        </p:nvGrpSpPr>
        <p:grpSpPr>
          <a:xfrm>
            <a:off x="1323839" y="4316402"/>
            <a:ext cx="7198987" cy="1354525"/>
            <a:chOff x="0" y="0"/>
            <a:chExt cx="856835" cy="161218"/>
          </a:xfrm>
        </p:grpSpPr>
        <p:sp>
          <p:nvSpPr>
            <p:cNvPr id="17" name="Freeform 17"/>
            <p:cNvSpPr/>
            <p:nvPr/>
          </p:nvSpPr>
          <p:spPr>
            <a:xfrm>
              <a:off x="0" y="0"/>
              <a:ext cx="856835" cy="161218"/>
            </a:xfrm>
            <a:custGeom>
              <a:avLst/>
              <a:gdLst/>
              <a:ahLst/>
              <a:cxnLst/>
              <a:rect l="l" t="t" r="r" b="b"/>
              <a:pathLst>
                <a:path w="856835" h="161218">
                  <a:moveTo>
                    <a:pt x="54846" y="0"/>
                  </a:moveTo>
                  <a:lnTo>
                    <a:pt x="801988" y="0"/>
                  </a:lnTo>
                  <a:cubicBezTo>
                    <a:pt x="832279" y="0"/>
                    <a:pt x="856835" y="24556"/>
                    <a:pt x="856835" y="54846"/>
                  </a:cubicBezTo>
                  <a:lnTo>
                    <a:pt x="856835" y="106371"/>
                  </a:lnTo>
                  <a:cubicBezTo>
                    <a:pt x="856835" y="120918"/>
                    <a:pt x="851056" y="134868"/>
                    <a:pt x="840771" y="145154"/>
                  </a:cubicBezTo>
                  <a:cubicBezTo>
                    <a:pt x="830485" y="155439"/>
                    <a:pt x="816535" y="161218"/>
                    <a:pt x="801988" y="161218"/>
                  </a:cubicBezTo>
                  <a:lnTo>
                    <a:pt x="54846" y="161218"/>
                  </a:lnTo>
                  <a:cubicBezTo>
                    <a:pt x="40300" y="161218"/>
                    <a:pt x="26350" y="155439"/>
                    <a:pt x="16064" y="145154"/>
                  </a:cubicBezTo>
                  <a:cubicBezTo>
                    <a:pt x="5778" y="134868"/>
                    <a:pt x="0" y="120918"/>
                    <a:pt x="0" y="106371"/>
                  </a:cubicBezTo>
                  <a:lnTo>
                    <a:pt x="0" y="54846"/>
                  </a:lnTo>
                  <a:cubicBezTo>
                    <a:pt x="0" y="40300"/>
                    <a:pt x="5778" y="26350"/>
                    <a:pt x="16064" y="16064"/>
                  </a:cubicBezTo>
                  <a:cubicBezTo>
                    <a:pt x="26350" y="5778"/>
                    <a:pt x="40300" y="0"/>
                    <a:pt x="54846" y="0"/>
                  </a:cubicBezTo>
                  <a:close/>
                </a:path>
              </a:pathLst>
            </a:custGeom>
            <a:solidFill>
              <a:srgbClr val="000000">
                <a:alpha val="0"/>
              </a:srgbClr>
            </a:solidFill>
            <a:ln w="38100" cap="rnd">
              <a:solidFill>
                <a:srgbClr val="41B8D5"/>
              </a:solidFill>
              <a:prstDash val="solid"/>
              <a:round/>
            </a:ln>
          </p:spPr>
        </p:sp>
        <p:sp>
          <p:nvSpPr>
            <p:cNvPr id="18" name="TextBox 18"/>
            <p:cNvSpPr txBox="1"/>
            <p:nvPr/>
          </p:nvSpPr>
          <p:spPr>
            <a:xfrm>
              <a:off x="0" y="-47625"/>
              <a:ext cx="856835" cy="208843"/>
            </a:xfrm>
            <a:prstGeom prst="rect">
              <a:avLst/>
            </a:prstGeom>
          </p:spPr>
          <p:txBody>
            <a:bodyPr lIns="50800" tIns="50800" rIns="50800" bIns="50800" rtlCol="0" anchor="ctr"/>
            <a:lstStyle/>
            <a:p>
              <a:pPr algn="ctr">
                <a:lnSpc>
                  <a:spcPts val="2605"/>
                </a:lnSpc>
              </a:pPr>
              <a:endParaRPr/>
            </a:p>
          </p:txBody>
        </p:sp>
      </p:grpSp>
      <p:grpSp>
        <p:nvGrpSpPr>
          <p:cNvPr id="19" name="Group 19"/>
          <p:cNvGrpSpPr/>
          <p:nvPr/>
        </p:nvGrpSpPr>
        <p:grpSpPr>
          <a:xfrm>
            <a:off x="1323839" y="4316402"/>
            <a:ext cx="1811320" cy="1354525"/>
            <a:chOff x="0" y="0"/>
            <a:chExt cx="215586" cy="161218"/>
          </a:xfrm>
        </p:grpSpPr>
        <p:sp>
          <p:nvSpPr>
            <p:cNvPr id="20" name="Freeform 20"/>
            <p:cNvSpPr/>
            <p:nvPr/>
          </p:nvSpPr>
          <p:spPr>
            <a:xfrm>
              <a:off x="0" y="0"/>
              <a:ext cx="215586" cy="161218"/>
            </a:xfrm>
            <a:custGeom>
              <a:avLst/>
              <a:gdLst/>
              <a:ahLst/>
              <a:cxnLst/>
              <a:rect l="l" t="t" r="r" b="b"/>
              <a:pathLst>
                <a:path w="215586" h="161218">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id="21" name="TextBox 21"/>
            <p:cNvSpPr txBox="1"/>
            <p:nvPr/>
          </p:nvSpPr>
          <p:spPr>
            <a:xfrm>
              <a:off x="0" y="-47625"/>
              <a:ext cx="215586" cy="208843"/>
            </a:xfrm>
            <a:prstGeom prst="rect">
              <a:avLst/>
            </a:prstGeom>
          </p:spPr>
          <p:txBody>
            <a:bodyPr lIns="50800" tIns="50800" rIns="50800" bIns="50800" rtlCol="0" anchor="ctr"/>
            <a:lstStyle/>
            <a:p>
              <a:pPr algn="ctr">
                <a:lnSpc>
                  <a:spcPts val="2605"/>
                </a:lnSpc>
              </a:pPr>
              <a:endParaRPr/>
            </a:p>
          </p:txBody>
        </p:sp>
      </p:grpSp>
      <p:grpSp>
        <p:nvGrpSpPr>
          <p:cNvPr id="22" name="Group 22"/>
          <p:cNvGrpSpPr/>
          <p:nvPr/>
        </p:nvGrpSpPr>
        <p:grpSpPr>
          <a:xfrm>
            <a:off x="1323839" y="6257052"/>
            <a:ext cx="7198987" cy="1354525"/>
            <a:chOff x="0" y="0"/>
            <a:chExt cx="856835" cy="161218"/>
          </a:xfrm>
        </p:grpSpPr>
        <p:sp>
          <p:nvSpPr>
            <p:cNvPr id="23" name="Freeform 23"/>
            <p:cNvSpPr/>
            <p:nvPr/>
          </p:nvSpPr>
          <p:spPr>
            <a:xfrm>
              <a:off x="0" y="0"/>
              <a:ext cx="856835" cy="161218"/>
            </a:xfrm>
            <a:custGeom>
              <a:avLst/>
              <a:gdLst/>
              <a:ahLst/>
              <a:cxnLst/>
              <a:rect l="l" t="t" r="r" b="b"/>
              <a:pathLst>
                <a:path w="856835" h="161218">
                  <a:moveTo>
                    <a:pt x="54846" y="0"/>
                  </a:moveTo>
                  <a:lnTo>
                    <a:pt x="801988" y="0"/>
                  </a:lnTo>
                  <a:cubicBezTo>
                    <a:pt x="832279" y="0"/>
                    <a:pt x="856835" y="24556"/>
                    <a:pt x="856835" y="54846"/>
                  </a:cubicBezTo>
                  <a:lnTo>
                    <a:pt x="856835" y="106371"/>
                  </a:lnTo>
                  <a:cubicBezTo>
                    <a:pt x="856835" y="120918"/>
                    <a:pt x="851056" y="134868"/>
                    <a:pt x="840771" y="145154"/>
                  </a:cubicBezTo>
                  <a:cubicBezTo>
                    <a:pt x="830485" y="155439"/>
                    <a:pt x="816535" y="161218"/>
                    <a:pt x="801988" y="161218"/>
                  </a:cubicBezTo>
                  <a:lnTo>
                    <a:pt x="54846" y="161218"/>
                  </a:lnTo>
                  <a:cubicBezTo>
                    <a:pt x="40300" y="161218"/>
                    <a:pt x="26350" y="155439"/>
                    <a:pt x="16064" y="145154"/>
                  </a:cubicBezTo>
                  <a:cubicBezTo>
                    <a:pt x="5778" y="134868"/>
                    <a:pt x="0" y="120918"/>
                    <a:pt x="0" y="106371"/>
                  </a:cubicBezTo>
                  <a:lnTo>
                    <a:pt x="0" y="54846"/>
                  </a:lnTo>
                  <a:cubicBezTo>
                    <a:pt x="0" y="40300"/>
                    <a:pt x="5778" y="26350"/>
                    <a:pt x="16064" y="16064"/>
                  </a:cubicBezTo>
                  <a:cubicBezTo>
                    <a:pt x="26350" y="5778"/>
                    <a:pt x="40300" y="0"/>
                    <a:pt x="54846" y="0"/>
                  </a:cubicBezTo>
                  <a:close/>
                </a:path>
              </a:pathLst>
            </a:custGeom>
            <a:solidFill>
              <a:srgbClr val="000000">
                <a:alpha val="0"/>
              </a:srgbClr>
            </a:solidFill>
            <a:ln w="38100" cap="rnd">
              <a:solidFill>
                <a:srgbClr val="41B8D5"/>
              </a:solidFill>
              <a:prstDash val="solid"/>
              <a:round/>
            </a:ln>
          </p:spPr>
        </p:sp>
        <p:sp>
          <p:nvSpPr>
            <p:cNvPr id="24" name="TextBox 24"/>
            <p:cNvSpPr txBox="1"/>
            <p:nvPr/>
          </p:nvSpPr>
          <p:spPr>
            <a:xfrm>
              <a:off x="0" y="-47625"/>
              <a:ext cx="856835" cy="208843"/>
            </a:xfrm>
            <a:prstGeom prst="rect">
              <a:avLst/>
            </a:prstGeom>
          </p:spPr>
          <p:txBody>
            <a:bodyPr lIns="50800" tIns="50800" rIns="50800" bIns="50800" rtlCol="0" anchor="ctr"/>
            <a:lstStyle/>
            <a:p>
              <a:pPr algn="ctr">
                <a:lnSpc>
                  <a:spcPts val="2605"/>
                </a:lnSpc>
              </a:pPr>
              <a:endParaRPr/>
            </a:p>
          </p:txBody>
        </p:sp>
      </p:grpSp>
      <p:grpSp>
        <p:nvGrpSpPr>
          <p:cNvPr id="25" name="Group 25"/>
          <p:cNvGrpSpPr/>
          <p:nvPr/>
        </p:nvGrpSpPr>
        <p:grpSpPr>
          <a:xfrm>
            <a:off x="1323839" y="6257052"/>
            <a:ext cx="1811320" cy="1354525"/>
            <a:chOff x="0" y="0"/>
            <a:chExt cx="215586" cy="161218"/>
          </a:xfrm>
        </p:grpSpPr>
        <p:sp>
          <p:nvSpPr>
            <p:cNvPr id="26" name="Freeform 26"/>
            <p:cNvSpPr/>
            <p:nvPr/>
          </p:nvSpPr>
          <p:spPr>
            <a:xfrm>
              <a:off x="0" y="0"/>
              <a:ext cx="215586" cy="161218"/>
            </a:xfrm>
            <a:custGeom>
              <a:avLst/>
              <a:gdLst/>
              <a:ahLst/>
              <a:cxnLst/>
              <a:rect l="l" t="t" r="r" b="b"/>
              <a:pathLst>
                <a:path w="215586" h="161218">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id="27" name="TextBox 27"/>
            <p:cNvSpPr txBox="1"/>
            <p:nvPr/>
          </p:nvSpPr>
          <p:spPr>
            <a:xfrm>
              <a:off x="0" y="-47625"/>
              <a:ext cx="215586" cy="208843"/>
            </a:xfrm>
            <a:prstGeom prst="rect">
              <a:avLst/>
            </a:prstGeom>
          </p:spPr>
          <p:txBody>
            <a:bodyPr lIns="50800" tIns="50800" rIns="50800" bIns="50800" rtlCol="0" anchor="ctr"/>
            <a:lstStyle/>
            <a:p>
              <a:pPr algn="ctr">
                <a:lnSpc>
                  <a:spcPts val="2605"/>
                </a:lnSpc>
              </a:pPr>
              <a:endParaRPr/>
            </a:p>
          </p:txBody>
        </p:sp>
      </p:grpSp>
      <p:grpSp>
        <p:nvGrpSpPr>
          <p:cNvPr id="28" name="Group 28"/>
          <p:cNvGrpSpPr/>
          <p:nvPr/>
        </p:nvGrpSpPr>
        <p:grpSpPr>
          <a:xfrm>
            <a:off x="9745211" y="2357142"/>
            <a:ext cx="7198987" cy="1354525"/>
            <a:chOff x="0" y="0"/>
            <a:chExt cx="856835" cy="161218"/>
          </a:xfrm>
        </p:grpSpPr>
        <p:sp>
          <p:nvSpPr>
            <p:cNvPr id="29" name="Freeform 29"/>
            <p:cNvSpPr/>
            <p:nvPr/>
          </p:nvSpPr>
          <p:spPr>
            <a:xfrm>
              <a:off x="0" y="0"/>
              <a:ext cx="856835" cy="161218"/>
            </a:xfrm>
            <a:custGeom>
              <a:avLst/>
              <a:gdLst/>
              <a:ahLst/>
              <a:cxnLst/>
              <a:rect l="l" t="t" r="r" b="b"/>
              <a:pathLst>
                <a:path w="856835" h="161218">
                  <a:moveTo>
                    <a:pt x="54846" y="0"/>
                  </a:moveTo>
                  <a:lnTo>
                    <a:pt x="801988" y="0"/>
                  </a:lnTo>
                  <a:cubicBezTo>
                    <a:pt x="832279" y="0"/>
                    <a:pt x="856835" y="24556"/>
                    <a:pt x="856835" y="54846"/>
                  </a:cubicBezTo>
                  <a:lnTo>
                    <a:pt x="856835" y="106371"/>
                  </a:lnTo>
                  <a:cubicBezTo>
                    <a:pt x="856835" y="120918"/>
                    <a:pt x="851056" y="134868"/>
                    <a:pt x="840771" y="145154"/>
                  </a:cubicBezTo>
                  <a:cubicBezTo>
                    <a:pt x="830485" y="155439"/>
                    <a:pt x="816535" y="161218"/>
                    <a:pt x="801988" y="161218"/>
                  </a:cubicBezTo>
                  <a:lnTo>
                    <a:pt x="54846" y="161218"/>
                  </a:lnTo>
                  <a:cubicBezTo>
                    <a:pt x="40300" y="161218"/>
                    <a:pt x="26350" y="155439"/>
                    <a:pt x="16064" y="145154"/>
                  </a:cubicBezTo>
                  <a:cubicBezTo>
                    <a:pt x="5778" y="134868"/>
                    <a:pt x="0" y="120918"/>
                    <a:pt x="0" y="106371"/>
                  </a:cubicBezTo>
                  <a:lnTo>
                    <a:pt x="0" y="54846"/>
                  </a:lnTo>
                  <a:cubicBezTo>
                    <a:pt x="0" y="40300"/>
                    <a:pt x="5778" y="26350"/>
                    <a:pt x="16064" y="16064"/>
                  </a:cubicBezTo>
                  <a:cubicBezTo>
                    <a:pt x="26350" y="5778"/>
                    <a:pt x="40300" y="0"/>
                    <a:pt x="54846" y="0"/>
                  </a:cubicBezTo>
                  <a:close/>
                </a:path>
              </a:pathLst>
            </a:custGeom>
            <a:solidFill>
              <a:srgbClr val="000000">
                <a:alpha val="0"/>
              </a:srgbClr>
            </a:solidFill>
            <a:ln w="38100" cap="rnd">
              <a:solidFill>
                <a:srgbClr val="41B8D5"/>
              </a:solidFill>
              <a:prstDash val="solid"/>
              <a:round/>
            </a:ln>
          </p:spPr>
        </p:sp>
        <p:sp>
          <p:nvSpPr>
            <p:cNvPr id="30" name="TextBox 30"/>
            <p:cNvSpPr txBox="1"/>
            <p:nvPr/>
          </p:nvSpPr>
          <p:spPr>
            <a:xfrm>
              <a:off x="0" y="-47625"/>
              <a:ext cx="856835" cy="208843"/>
            </a:xfrm>
            <a:prstGeom prst="rect">
              <a:avLst/>
            </a:prstGeom>
          </p:spPr>
          <p:txBody>
            <a:bodyPr lIns="50800" tIns="50800" rIns="50800" bIns="50800" rtlCol="0" anchor="ctr"/>
            <a:lstStyle/>
            <a:p>
              <a:pPr algn="ctr">
                <a:lnSpc>
                  <a:spcPts val="2605"/>
                </a:lnSpc>
              </a:pPr>
              <a:endParaRPr/>
            </a:p>
          </p:txBody>
        </p:sp>
      </p:grpSp>
      <p:grpSp>
        <p:nvGrpSpPr>
          <p:cNvPr id="31" name="Group 31"/>
          <p:cNvGrpSpPr/>
          <p:nvPr/>
        </p:nvGrpSpPr>
        <p:grpSpPr>
          <a:xfrm>
            <a:off x="9745211" y="2357142"/>
            <a:ext cx="1811320" cy="1354525"/>
            <a:chOff x="0" y="0"/>
            <a:chExt cx="215586" cy="161218"/>
          </a:xfrm>
        </p:grpSpPr>
        <p:sp>
          <p:nvSpPr>
            <p:cNvPr id="32" name="Freeform 32"/>
            <p:cNvSpPr/>
            <p:nvPr/>
          </p:nvSpPr>
          <p:spPr>
            <a:xfrm>
              <a:off x="0" y="0"/>
              <a:ext cx="215586" cy="161218"/>
            </a:xfrm>
            <a:custGeom>
              <a:avLst/>
              <a:gdLst/>
              <a:ahLst/>
              <a:cxnLst/>
              <a:rect l="l" t="t" r="r" b="b"/>
              <a:pathLst>
                <a:path w="215586" h="161218">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id="33" name="TextBox 33"/>
            <p:cNvSpPr txBox="1"/>
            <p:nvPr/>
          </p:nvSpPr>
          <p:spPr>
            <a:xfrm>
              <a:off x="0" y="-47625"/>
              <a:ext cx="215586" cy="208843"/>
            </a:xfrm>
            <a:prstGeom prst="rect">
              <a:avLst/>
            </a:prstGeom>
          </p:spPr>
          <p:txBody>
            <a:bodyPr lIns="50800" tIns="50800" rIns="50800" bIns="50800" rtlCol="0" anchor="ctr"/>
            <a:lstStyle/>
            <a:p>
              <a:pPr algn="ctr">
                <a:lnSpc>
                  <a:spcPts val="2605"/>
                </a:lnSpc>
              </a:pPr>
              <a:endParaRPr/>
            </a:p>
          </p:txBody>
        </p:sp>
      </p:grpSp>
      <p:grpSp>
        <p:nvGrpSpPr>
          <p:cNvPr id="34" name="Group 34"/>
          <p:cNvGrpSpPr/>
          <p:nvPr/>
        </p:nvGrpSpPr>
        <p:grpSpPr>
          <a:xfrm>
            <a:off x="9745211" y="4297791"/>
            <a:ext cx="7198987" cy="1354525"/>
            <a:chOff x="0" y="0"/>
            <a:chExt cx="856835" cy="161218"/>
          </a:xfrm>
        </p:grpSpPr>
        <p:sp>
          <p:nvSpPr>
            <p:cNvPr id="35" name="Freeform 35"/>
            <p:cNvSpPr/>
            <p:nvPr/>
          </p:nvSpPr>
          <p:spPr>
            <a:xfrm>
              <a:off x="0" y="0"/>
              <a:ext cx="856835" cy="161218"/>
            </a:xfrm>
            <a:custGeom>
              <a:avLst/>
              <a:gdLst/>
              <a:ahLst/>
              <a:cxnLst/>
              <a:rect l="l" t="t" r="r" b="b"/>
              <a:pathLst>
                <a:path w="856835" h="161218">
                  <a:moveTo>
                    <a:pt x="54846" y="0"/>
                  </a:moveTo>
                  <a:lnTo>
                    <a:pt x="801988" y="0"/>
                  </a:lnTo>
                  <a:cubicBezTo>
                    <a:pt x="832279" y="0"/>
                    <a:pt x="856835" y="24556"/>
                    <a:pt x="856835" y="54846"/>
                  </a:cubicBezTo>
                  <a:lnTo>
                    <a:pt x="856835" y="106371"/>
                  </a:lnTo>
                  <a:cubicBezTo>
                    <a:pt x="856835" y="120918"/>
                    <a:pt x="851056" y="134868"/>
                    <a:pt x="840771" y="145154"/>
                  </a:cubicBezTo>
                  <a:cubicBezTo>
                    <a:pt x="830485" y="155439"/>
                    <a:pt x="816535" y="161218"/>
                    <a:pt x="801988" y="161218"/>
                  </a:cubicBezTo>
                  <a:lnTo>
                    <a:pt x="54846" y="161218"/>
                  </a:lnTo>
                  <a:cubicBezTo>
                    <a:pt x="40300" y="161218"/>
                    <a:pt x="26350" y="155439"/>
                    <a:pt x="16064" y="145154"/>
                  </a:cubicBezTo>
                  <a:cubicBezTo>
                    <a:pt x="5778" y="134868"/>
                    <a:pt x="0" y="120918"/>
                    <a:pt x="0" y="106371"/>
                  </a:cubicBezTo>
                  <a:lnTo>
                    <a:pt x="0" y="54846"/>
                  </a:lnTo>
                  <a:cubicBezTo>
                    <a:pt x="0" y="40300"/>
                    <a:pt x="5778" y="26350"/>
                    <a:pt x="16064" y="16064"/>
                  </a:cubicBezTo>
                  <a:cubicBezTo>
                    <a:pt x="26350" y="5778"/>
                    <a:pt x="40300" y="0"/>
                    <a:pt x="54846" y="0"/>
                  </a:cubicBezTo>
                  <a:close/>
                </a:path>
              </a:pathLst>
            </a:custGeom>
            <a:solidFill>
              <a:srgbClr val="000000">
                <a:alpha val="0"/>
              </a:srgbClr>
            </a:solidFill>
            <a:ln w="38100" cap="rnd">
              <a:solidFill>
                <a:srgbClr val="41B8D5"/>
              </a:solidFill>
              <a:prstDash val="solid"/>
              <a:round/>
            </a:ln>
          </p:spPr>
        </p:sp>
        <p:sp>
          <p:nvSpPr>
            <p:cNvPr id="36" name="TextBox 36"/>
            <p:cNvSpPr txBox="1"/>
            <p:nvPr/>
          </p:nvSpPr>
          <p:spPr>
            <a:xfrm>
              <a:off x="0" y="-47625"/>
              <a:ext cx="856835" cy="208843"/>
            </a:xfrm>
            <a:prstGeom prst="rect">
              <a:avLst/>
            </a:prstGeom>
          </p:spPr>
          <p:txBody>
            <a:bodyPr lIns="50800" tIns="50800" rIns="50800" bIns="50800" rtlCol="0" anchor="ctr"/>
            <a:lstStyle/>
            <a:p>
              <a:pPr algn="ctr">
                <a:lnSpc>
                  <a:spcPts val="2605"/>
                </a:lnSpc>
              </a:pPr>
              <a:endParaRPr/>
            </a:p>
          </p:txBody>
        </p:sp>
      </p:grpSp>
      <p:grpSp>
        <p:nvGrpSpPr>
          <p:cNvPr id="37" name="Group 37"/>
          <p:cNvGrpSpPr/>
          <p:nvPr/>
        </p:nvGrpSpPr>
        <p:grpSpPr>
          <a:xfrm>
            <a:off x="9745211" y="4297791"/>
            <a:ext cx="1811320" cy="1354525"/>
            <a:chOff x="0" y="0"/>
            <a:chExt cx="215586" cy="161218"/>
          </a:xfrm>
        </p:grpSpPr>
        <p:sp>
          <p:nvSpPr>
            <p:cNvPr id="38" name="Freeform 38"/>
            <p:cNvSpPr/>
            <p:nvPr/>
          </p:nvSpPr>
          <p:spPr>
            <a:xfrm>
              <a:off x="0" y="0"/>
              <a:ext cx="215586" cy="161218"/>
            </a:xfrm>
            <a:custGeom>
              <a:avLst/>
              <a:gdLst/>
              <a:ahLst/>
              <a:cxnLst/>
              <a:rect l="l" t="t" r="r" b="b"/>
              <a:pathLst>
                <a:path w="215586" h="161218">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id="39" name="TextBox 39"/>
            <p:cNvSpPr txBox="1"/>
            <p:nvPr/>
          </p:nvSpPr>
          <p:spPr>
            <a:xfrm>
              <a:off x="0" y="-47625"/>
              <a:ext cx="215586" cy="208843"/>
            </a:xfrm>
            <a:prstGeom prst="rect">
              <a:avLst/>
            </a:prstGeom>
          </p:spPr>
          <p:txBody>
            <a:bodyPr lIns="50800" tIns="50800" rIns="50800" bIns="50800" rtlCol="0" anchor="ctr"/>
            <a:lstStyle/>
            <a:p>
              <a:pPr algn="ctr">
                <a:lnSpc>
                  <a:spcPts val="2605"/>
                </a:lnSpc>
              </a:pPr>
              <a:endParaRPr/>
            </a:p>
          </p:txBody>
        </p:sp>
      </p:grpSp>
      <p:grpSp>
        <p:nvGrpSpPr>
          <p:cNvPr id="40" name="Group 40"/>
          <p:cNvGrpSpPr/>
          <p:nvPr/>
        </p:nvGrpSpPr>
        <p:grpSpPr>
          <a:xfrm>
            <a:off x="9745211" y="6238441"/>
            <a:ext cx="7198987" cy="1354525"/>
            <a:chOff x="0" y="0"/>
            <a:chExt cx="856835" cy="161218"/>
          </a:xfrm>
        </p:grpSpPr>
        <p:sp>
          <p:nvSpPr>
            <p:cNvPr id="41" name="Freeform 41"/>
            <p:cNvSpPr/>
            <p:nvPr/>
          </p:nvSpPr>
          <p:spPr>
            <a:xfrm>
              <a:off x="0" y="0"/>
              <a:ext cx="856835" cy="161218"/>
            </a:xfrm>
            <a:custGeom>
              <a:avLst/>
              <a:gdLst/>
              <a:ahLst/>
              <a:cxnLst/>
              <a:rect l="l" t="t" r="r" b="b"/>
              <a:pathLst>
                <a:path w="856835" h="161218">
                  <a:moveTo>
                    <a:pt x="54846" y="0"/>
                  </a:moveTo>
                  <a:lnTo>
                    <a:pt x="801988" y="0"/>
                  </a:lnTo>
                  <a:cubicBezTo>
                    <a:pt x="832279" y="0"/>
                    <a:pt x="856835" y="24556"/>
                    <a:pt x="856835" y="54846"/>
                  </a:cubicBezTo>
                  <a:lnTo>
                    <a:pt x="856835" y="106371"/>
                  </a:lnTo>
                  <a:cubicBezTo>
                    <a:pt x="856835" y="120918"/>
                    <a:pt x="851056" y="134868"/>
                    <a:pt x="840771" y="145154"/>
                  </a:cubicBezTo>
                  <a:cubicBezTo>
                    <a:pt x="830485" y="155439"/>
                    <a:pt x="816535" y="161218"/>
                    <a:pt x="801988" y="161218"/>
                  </a:cubicBezTo>
                  <a:lnTo>
                    <a:pt x="54846" y="161218"/>
                  </a:lnTo>
                  <a:cubicBezTo>
                    <a:pt x="40300" y="161218"/>
                    <a:pt x="26350" y="155439"/>
                    <a:pt x="16064" y="145154"/>
                  </a:cubicBezTo>
                  <a:cubicBezTo>
                    <a:pt x="5778" y="134868"/>
                    <a:pt x="0" y="120918"/>
                    <a:pt x="0" y="106371"/>
                  </a:cubicBezTo>
                  <a:lnTo>
                    <a:pt x="0" y="54846"/>
                  </a:lnTo>
                  <a:cubicBezTo>
                    <a:pt x="0" y="40300"/>
                    <a:pt x="5778" y="26350"/>
                    <a:pt x="16064" y="16064"/>
                  </a:cubicBezTo>
                  <a:cubicBezTo>
                    <a:pt x="26350" y="5778"/>
                    <a:pt x="40300" y="0"/>
                    <a:pt x="54846" y="0"/>
                  </a:cubicBezTo>
                  <a:close/>
                </a:path>
              </a:pathLst>
            </a:custGeom>
            <a:solidFill>
              <a:srgbClr val="000000">
                <a:alpha val="0"/>
              </a:srgbClr>
            </a:solidFill>
            <a:ln w="38100" cap="rnd">
              <a:solidFill>
                <a:srgbClr val="41B8D5"/>
              </a:solidFill>
              <a:prstDash val="solid"/>
              <a:round/>
            </a:ln>
          </p:spPr>
        </p:sp>
        <p:sp>
          <p:nvSpPr>
            <p:cNvPr id="42" name="TextBox 42"/>
            <p:cNvSpPr txBox="1"/>
            <p:nvPr/>
          </p:nvSpPr>
          <p:spPr>
            <a:xfrm>
              <a:off x="0" y="-47625"/>
              <a:ext cx="856835" cy="208843"/>
            </a:xfrm>
            <a:prstGeom prst="rect">
              <a:avLst/>
            </a:prstGeom>
          </p:spPr>
          <p:txBody>
            <a:bodyPr lIns="50800" tIns="50800" rIns="50800" bIns="50800" rtlCol="0" anchor="ctr"/>
            <a:lstStyle/>
            <a:p>
              <a:pPr algn="ctr">
                <a:lnSpc>
                  <a:spcPts val="2605"/>
                </a:lnSpc>
              </a:pPr>
              <a:endParaRPr/>
            </a:p>
          </p:txBody>
        </p:sp>
      </p:grpSp>
      <p:grpSp>
        <p:nvGrpSpPr>
          <p:cNvPr id="43" name="Group 43"/>
          <p:cNvGrpSpPr/>
          <p:nvPr/>
        </p:nvGrpSpPr>
        <p:grpSpPr>
          <a:xfrm>
            <a:off x="9745211" y="6238441"/>
            <a:ext cx="1811320" cy="1354525"/>
            <a:chOff x="0" y="0"/>
            <a:chExt cx="215586" cy="161218"/>
          </a:xfrm>
        </p:grpSpPr>
        <p:sp>
          <p:nvSpPr>
            <p:cNvPr id="44" name="Freeform 44"/>
            <p:cNvSpPr/>
            <p:nvPr/>
          </p:nvSpPr>
          <p:spPr>
            <a:xfrm>
              <a:off x="0" y="0"/>
              <a:ext cx="215586" cy="161218"/>
            </a:xfrm>
            <a:custGeom>
              <a:avLst/>
              <a:gdLst/>
              <a:ahLst/>
              <a:cxnLst/>
              <a:rect l="l" t="t" r="r" b="b"/>
              <a:pathLst>
                <a:path w="215586" h="161218">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id="45" name="TextBox 45"/>
            <p:cNvSpPr txBox="1"/>
            <p:nvPr/>
          </p:nvSpPr>
          <p:spPr>
            <a:xfrm>
              <a:off x="0" y="-47625"/>
              <a:ext cx="215586" cy="208843"/>
            </a:xfrm>
            <a:prstGeom prst="rect">
              <a:avLst/>
            </a:prstGeom>
          </p:spPr>
          <p:txBody>
            <a:bodyPr lIns="50800" tIns="50800" rIns="50800" bIns="50800" rtlCol="0" anchor="ctr"/>
            <a:lstStyle/>
            <a:p>
              <a:pPr algn="ctr">
                <a:lnSpc>
                  <a:spcPts val="2605"/>
                </a:lnSpc>
              </a:pPr>
              <a:endParaRPr/>
            </a:p>
          </p:txBody>
        </p:sp>
      </p:grpSp>
      <p:sp>
        <p:nvSpPr>
          <p:cNvPr id="46" name="TextBox 46"/>
          <p:cNvSpPr txBox="1"/>
          <p:nvPr/>
        </p:nvSpPr>
        <p:spPr>
          <a:xfrm>
            <a:off x="824974" y="723880"/>
            <a:ext cx="14336061" cy="1081976"/>
          </a:xfrm>
          <a:prstGeom prst="rect">
            <a:avLst/>
          </a:prstGeom>
        </p:spPr>
        <p:txBody>
          <a:bodyPr lIns="0" tIns="0" rIns="0" bIns="0" rtlCol="0" anchor="t">
            <a:spAutoFit/>
          </a:bodyPr>
          <a:lstStyle/>
          <a:p>
            <a:pPr algn="l">
              <a:lnSpc>
                <a:spcPts val="8286"/>
              </a:lnSpc>
            </a:pPr>
            <a:r>
              <a:rPr lang="en-US" sz="7817">
                <a:solidFill>
                  <a:srgbClr val="F0F8F7"/>
                </a:solidFill>
                <a:latin typeface="DM Serif Display"/>
                <a:ea typeface="DM Serif Display"/>
                <a:cs typeface="DM Serif Display"/>
                <a:sym typeface="DM Serif Display"/>
              </a:rPr>
              <a:t>SIMULATION AND RESULTS</a:t>
            </a:r>
          </a:p>
        </p:txBody>
      </p:sp>
      <p:sp>
        <p:nvSpPr>
          <p:cNvPr id="47" name="TextBox 47"/>
          <p:cNvSpPr txBox="1"/>
          <p:nvPr/>
        </p:nvSpPr>
        <p:spPr>
          <a:xfrm>
            <a:off x="1862134" y="2778691"/>
            <a:ext cx="734728" cy="544882"/>
          </a:xfrm>
          <a:prstGeom prst="rect">
            <a:avLst/>
          </a:prstGeom>
        </p:spPr>
        <p:txBody>
          <a:bodyPr lIns="0" tIns="0" rIns="0" bIns="0" rtlCol="0" anchor="t">
            <a:spAutoFit/>
          </a:bodyPr>
          <a:lstStyle/>
          <a:p>
            <a:pPr algn="ctr">
              <a:lnSpc>
                <a:spcPts val="4049"/>
              </a:lnSpc>
            </a:pPr>
            <a:r>
              <a:rPr lang="en-US" sz="3461" b="1">
                <a:solidFill>
                  <a:srgbClr val="FFFFFF"/>
                </a:solidFill>
                <a:latin typeface="Poppins Bold"/>
                <a:ea typeface="Poppins Bold"/>
                <a:cs typeface="Poppins Bold"/>
                <a:sym typeface="Poppins Bold"/>
              </a:rPr>
              <a:t>01</a:t>
            </a:r>
          </a:p>
        </p:txBody>
      </p:sp>
      <p:sp>
        <p:nvSpPr>
          <p:cNvPr id="48" name="TextBox 48"/>
          <p:cNvSpPr txBox="1"/>
          <p:nvPr/>
        </p:nvSpPr>
        <p:spPr>
          <a:xfrm>
            <a:off x="1862134" y="4711699"/>
            <a:ext cx="734728" cy="544882"/>
          </a:xfrm>
          <a:prstGeom prst="rect">
            <a:avLst/>
          </a:prstGeom>
        </p:spPr>
        <p:txBody>
          <a:bodyPr lIns="0" tIns="0" rIns="0" bIns="0" rtlCol="0" anchor="t">
            <a:spAutoFit/>
          </a:bodyPr>
          <a:lstStyle/>
          <a:p>
            <a:pPr algn="ctr">
              <a:lnSpc>
                <a:spcPts val="4049"/>
              </a:lnSpc>
            </a:pPr>
            <a:r>
              <a:rPr lang="en-US" sz="3461" b="1">
                <a:solidFill>
                  <a:srgbClr val="FFFFFF"/>
                </a:solidFill>
                <a:latin typeface="Poppins Bold"/>
                <a:ea typeface="Poppins Bold"/>
                <a:cs typeface="Poppins Bold"/>
                <a:sym typeface="Poppins Bold"/>
              </a:rPr>
              <a:t>02</a:t>
            </a:r>
          </a:p>
        </p:txBody>
      </p:sp>
      <p:sp>
        <p:nvSpPr>
          <p:cNvPr id="49" name="TextBox 49"/>
          <p:cNvSpPr txBox="1"/>
          <p:nvPr/>
        </p:nvSpPr>
        <p:spPr>
          <a:xfrm>
            <a:off x="3399034" y="2472560"/>
            <a:ext cx="4570761" cy="1139039"/>
          </a:xfrm>
          <a:prstGeom prst="rect">
            <a:avLst/>
          </a:prstGeom>
        </p:spPr>
        <p:txBody>
          <a:bodyPr lIns="0" tIns="0" rIns="0" bIns="0" rtlCol="0" anchor="t">
            <a:spAutoFit/>
          </a:bodyPr>
          <a:lstStyle/>
          <a:p>
            <a:pPr algn="l">
              <a:lnSpc>
                <a:spcPts val="4301"/>
              </a:lnSpc>
            </a:pPr>
            <a:r>
              <a:rPr lang="en-US" sz="3676">
                <a:solidFill>
                  <a:srgbClr val="F0F8F7"/>
                </a:solidFill>
                <a:latin typeface="Poppins"/>
                <a:ea typeface="Poppins"/>
                <a:cs typeface="Poppins"/>
                <a:sym typeface="Poppins"/>
              </a:rPr>
              <a:t>Input Signals &amp; Noises</a:t>
            </a:r>
          </a:p>
        </p:txBody>
      </p:sp>
      <p:sp>
        <p:nvSpPr>
          <p:cNvPr id="50" name="TextBox 50"/>
          <p:cNvSpPr txBox="1"/>
          <p:nvPr/>
        </p:nvSpPr>
        <p:spPr>
          <a:xfrm>
            <a:off x="1862134" y="6652348"/>
            <a:ext cx="734728" cy="544882"/>
          </a:xfrm>
          <a:prstGeom prst="rect">
            <a:avLst/>
          </a:prstGeom>
        </p:spPr>
        <p:txBody>
          <a:bodyPr lIns="0" tIns="0" rIns="0" bIns="0" rtlCol="0" anchor="t">
            <a:spAutoFit/>
          </a:bodyPr>
          <a:lstStyle/>
          <a:p>
            <a:pPr algn="ctr">
              <a:lnSpc>
                <a:spcPts val="4049"/>
              </a:lnSpc>
            </a:pPr>
            <a:r>
              <a:rPr lang="en-US" sz="3461" b="1">
                <a:solidFill>
                  <a:srgbClr val="FFFFFF"/>
                </a:solidFill>
                <a:latin typeface="Poppins Bold"/>
                <a:ea typeface="Poppins Bold"/>
                <a:cs typeface="Poppins Bold"/>
                <a:sym typeface="Poppins Bold"/>
              </a:rPr>
              <a:t>03</a:t>
            </a:r>
          </a:p>
        </p:txBody>
      </p:sp>
      <p:sp>
        <p:nvSpPr>
          <p:cNvPr id="51" name="TextBox 51"/>
          <p:cNvSpPr txBox="1"/>
          <p:nvPr/>
        </p:nvSpPr>
        <p:spPr>
          <a:xfrm>
            <a:off x="3399034" y="4692649"/>
            <a:ext cx="3837000" cy="595573"/>
          </a:xfrm>
          <a:prstGeom prst="rect">
            <a:avLst/>
          </a:prstGeom>
        </p:spPr>
        <p:txBody>
          <a:bodyPr lIns="0" tIns="0" rIns="0" bIns="0" rtlCol="0" anchor="t">
            <a:spAutoFit/>
          </a:bodyPr>
          <a:lstStyle/>
          <a:p>
            <a:pPr algn="l">
              <a:lnSpc>
                <a:spcPts val="4301"/>
              </a:lnSpc>
            </a:pPr>
            <a:r>
              <a:rPr lang="en-US" sz="3676">
                <a:solidFill>
                  <a:srgbClr val="F0F8F7"/>
                </a:solidFill>
                <a:latin typeface="Poppins"/>
                <a:ea typeface="Poppins"/>
                <a:cs typeface="Poppins"/>
                <a:sym typeface="Poppins"/>
              </a:rPr>
              <a:t>Lowpass Filters</a:t>
            </a:r>
          </a:p>
        </p:txBody>
      </p:sp>
      <p:sp>
        <p:nvSpPr>
          <p:cNvPr id="52" name="TextBox 52"/>
          <p:cNvSpPr txBox="1"/>
          <p:nvPr/>
        </p:nvSpPr>
        <p:spPr>
          <a:xfrm>
            <a:off x="10283507" y="2752331"/>
            <a:ext cx="734728" cy="545097"/>
          </a:xfrm>
          <a:prstGeom prst="rect">
            <a:avLst/>
          </a:prstGeom>
        </p:spPr>
        <p:txBody>
          <a:bodyPr lIns="0" tIns="0" rIns="0" bIns="0" rtlCol="0" anchor="t">
            <a:spAutoFit/>
          </a:bodyPr>
          <a:lstStyle/>
          <a:p>
            <a:pPr algn="ctr">
              <a:lnSpc>
                <a:spcPts val="4049"/>
              </a:lnSpc>
            </a:pPr>
            <a:r>
              <a:rPr lang="en-US" sz="3461" b="1">
                <a:solidFill>
                  <a:srgbClr val="FFFFFF"/>
                </a:solidFill>
                <a:latin typeface="Poppins Bold"/>
                <a:ea typeface="Poppins Bold"/>
                <a:cs typeface="Poppins Bold"/>
                <a:sym typeface="Poppins Bold"/>
              </a:rPr>
              <a:t>05</a:t>
            </a:r>
          </a:p>
        </p:txBody>
      </p:sp>
      <p:sp>
        <p:nvSpPr>
          <p:cNvPr id="53" name="TextBox 53"/>
          <p:cNvSpPr txBox="1"/>
          <p:nvPr/>
        </p:nvSpPr>
        <p:spPr>
          <a:xfrm>
            <a:off x="3399034" y="6633298"/>
            <a:ext cx="3837000" cy="595573"/>
          </a:xfrm>
          <a:prstGeom prst="rect">
            <a:avLst/>
          </a:prstGeom>
        </p:spPr>
        <p:txBody>
          <a:bodyPr lIns="0" tIns="0" rIns="0" bIns="0" rtlCol="0" anchor="t">
            <a:spAutoFit/>
          </a:bodyPr>
          <a:lstStyle/>
          <a:p>
            <a:pPr algn="l">
              <a:lnSpc>
                <a:spcPts val="4301"/>
              </a:lnSpc>
            </a:pPr>
            <a:r>
              <a:rPr lang="en-US" sz="3676">
                <a:solidFill>
                  <a:srgbClr val="F0F8F7"/>
                </a:solidFill>
                <a:latin typeface="Poppins"/>
                <a:ea typeface="Poppins"/>
                <a:cs typeface="Poppins"/>
                <a:sym typeface="Poppins"/>
              </a:rPr>
              <a:t>Gain Stages</a:t>
            </a:r>
          </a:p>
        </p:txBody>
      </p:sp>
      <p:sp>
        <p:nvSpPr>
          <p:cNvPr id="54" name="TextBox 54"/>
          <p:cNvSpPr txBox="1"/>
          <p:nvPr/>
        </p:nvSpPr>
        <p:spPr>
          <a:xfrm>
            <a:off x="10283507" y="4692980"/>
            <a:ext cx="734728" cy="545097"/>
          </a:xfrm>
          <a:prstGeom prst="rect">
            <a:avLst/>
          </a:prstGeom>
        </p:spPr>
        <p:txBody>
          <a:bodyPr lIns="0" tIns="0" rIns="0" bIns="0" rtlCol="0" anchor="t">
            <a:spAutoFit/>
          </a:bodyPr>
          <a:lstStyle/>
          <a:p>
            <a:pPr algn="ctr">
              <a:lnSpc>
                <a:spcPts val="4049"/>
              </a:lnSpc>
            </a:pPr>
            <a:r>
              <a:rPr lang="en-US" sz="3461" b="1">
                <a:solidFill>
                  <a:srgbClr val="FFFFFF"/>
                </a:solidFill>
                <a:latin typeface="Poppins Bold"/>
                <a:ea typeface="Poppins Bold"/>
                <a:cs typeface="Poppins Bold"/>
                <a:sym typeface="Poppins Bold"/>
              </a:rPr>
              <a:t>06</a:t>
            </a:r>
          </a:p>
        </p:txBody>
      </p:sp>
      <p:sp>
        <p:nvSpPr>
          <p:cNvPr id="55" name="TextBox 55"/>
          <p:cNvSpPr txBox="1"/>
          <p:nvPr/>
        </p:nvSpPr>
        <p:spPr>
          <a:xfrm>
            <a:off x="3399034" y="8264201"/>
            <a:ext cx="4705133" cy="595573"/>
          </a:xfrm>
          <a:prstGeom prst="rect">
            <a:avLst/>
          </a:prstGeom>
        </p:spPr>
        <p:txBody>
          <a:bodyPr lIns="0" tIns="0" rIns="0" bIns="0" rtlCol="0" anchor="t">
            <a:spAutoFit/>
          </a:bodyPr>
          <a:lstStyle/>
          <a:p>
            <a:pPr algn="l">
              <a:lnSpc>
                <a:spcPts val="4301"/>
              </a:lnSpc>
            </a:pPr>
            <a:r>
              <a:rPr lang="en-US" sz="3676">
                <a:solidFill>
                  <a:srgbClr val="F0F8F7"/>
                </a:solidFill>
                <a:latin typeface="Poppins"/>
                <a:ea typeface="Poppins"/>
                <a:cs typeface="Poppins"/>
                <a:sym typeface="Poppins"/>
              </a:rPr>
              <a:t>Highpass Filter</a:t>
            </a:r>
          </a:p>
        </p:txBody>
      </p:sp>
      <p:sp>
        <p:nvSpPr>
          <p:cNvPr id="56" name="TextBox 56"/>
          <p:cNvSpPr txBox="1"/>
          <p:nvPr/>
        </p:nvSpPr>
        <p:spPr>
          <a:xfrm>
            <a:off x="10283507" y="6633630"/>
            <a:ext cx="734728" cy="545097"/>
          </a:xfrm>
          <a:prstGeom prst="rect">
            <a:avLst/>
          </a:prstGeom>
        </p:spPr>
        <p:txBody>
          <a:bodyPr lIns="0" tIns="0" rIns="0" bIns="0" rtlCol="0" anchor="t">
            <a:spAutoFit/>
          </a:bodyPr>
          <a:lstStyle/>
          <a:p>
            <a:pPr algn="ctr">
              <a:lnSpc>
                <a:spcPts val="4049"/>
              </a:lnSpc>
            </a:pPr>
            <a:r>
              <a:rPr lang="en-US" sz="3461" b="1">
                <a:solidFill>
                  <a:srgbClr val="FFFFFF"/>
                </a:solidFill>
                <a:latin typeface="Poppins Bold"/>
                <a:ea typeface="Poppins Bold"/>
                <a:cs typeface="Poppins Bold"/>
                <a:sym typeface="Poppins Bold"/>
              </a:rPr>
              <a:t>07</a:t>
            </a:r>
          </a:p>
        </p:txBody>
      </p:sp>
      <p:sp>
        <p:nvSpPr>
          <p:cNvPr id="57" name="TextBox 57"/>
          <p:cNvSpPr txBox="1"/>
          <p:nvPr/>
        </p:nvSpPr>
        <p:spPr>
          <a:xfrm>
            <a:off x="11823230" y="2701854"/>
            <a:ext cx="4705133" cy="595573"/>
          </a:xfrm>
          <a:prstGeom prst="rect">
            <a:avLst/>
          </a:prstGeom>
        </p:spPr>
        <p:txBody>
          <a:bodyPr lIns="0" tIns="0" rIns="0" bIns="0" rtlCol="0" anchor="t">
            <a:spAutoFit/>
          </a:bodyPr>
          <a:lstStyle/>
          <a:p>
            <a:pPr algn="l">
              <a:lnSpc>
                <a:spcPts val="4301"/>
              </a:lnSpc>
            </a:pPr>
            <a:r>
              <a:rPr lang="en-US" sz="3676">
                <a:solidFill>
                  <a:srgbClr val="F0F8F7"/>
                </a:solidFill>
                <a:latin typeface="Poppins"/>
                <a:ea typeface="Poppins"/>
                <a:cs typeface="Poppins"/>
                <a:sym typeface="Poppins"/>
              </a:rPr>
              <a:t>Notch Filter</a:t>
            </a:r>
          </a:p>
        </p:txBody>
      </p:sp>
      <p:grpSp>
        <p:nvGrpSpPr>
          <p:cNvPr id="58" name="Group 58"/>
          <p:cNvGrpSpPr/>
          <p:nvPr/>
        </p:nvGrpSpPr>
        <p:grpSpPr>
          <a:xfrm>
            <a:off x="1323839" y="7903775"/>
            <a:ext cx="7198987" cy="1354525"/>
            <a:chOff x="0" y="0"/>
            <a:chExt cx="856835" cy="161218"/>
          </a:xfrm>
        </p:grpSpPr>
        <p:sp>
          <p:nvSpPr>
            <p:cNvPr id="59" name="Freeform 59"/>
            <p:cNvSpPr/>
            <p:nvPr/>
          </p:nvSpPr>
          <p:spPr>
            <a:xfrm>
              <a:off x="0" y="0"/>
              <a:ext cx="856835" cy="161218"/>
            </a:xfrm>
            <a:custGeom>
              <a:avLst/>
              <a:gdLst/>
              <a:ahLst/>
              <a:cxnLst/>
              <a:rect l="l" t="t" r="r" b="b"/>
              <a:pathLst>
                <a:path w="856835" h="161218">
                  <a:moveTo>
                    <a:pt x="54846" y="0"/>
                  </a:moveTo>
                  <a:lnTo>
                    <a:pt x="801988" y="0"/>
                  </a:lnTo>
                  <a:cubicBezTo>
                    <a:pt x="832279" y="0"/>
                    <a:pt x="856835" y="24556"/>
                    <a:pt x="856835" y="54846"/>
                  </a:cubicBezTo>
                  <a:lnTo>
                    <a:pt x="856835" y="106371"/>
                  </a:lnTo>
                  <a:cubicBezTo>
                    <a:pt x="856835" y="120918"/>
                    <a:pt x="851056" y="134868"/>
                    <a:pt x="840771" y="145154"/>
                  </a:cubicBezTo>
                  <a:cubicBezTo>
                    <a:pt x="830485" y="155439"/>
                    <a:pt x="816535" y="161218"/>
                    <a:pt x="801988" y="161218"/>
                  </a:cubicBezTo>
                  <a:lnTo>
                    <a:pt x="54846" y="161218"/>
                  </a:lnTo>
                  <a:cubicBezTo>
                    <a:pt x="40300" y="161218"/>
                    <a:pt x="26350" y="155439"/>
                    <a:pt x="16064" y="145154"/>
                  </a:cubicBezTo>
                  <a:cubicBezTo>
                    <a:pt x="5778" y="134868"/>
                    <a:pt x="0" y="120918"/>
                    <a:pt x="0" y="106371"/>
                  </a:cubicBezTo>
                  <a:lnTo>
                    <a:pt x="0" y="54846"/>
                  </a:lnTo>
                  <a:cubicBezTo>
                    <a:pt x="0" y="40300"/>
                    <a:pt x="5778" y="26350"/>
                    <a:pt x="16064" y="16064"/>
                  </a:cubicBezTo>
                  <a:cubicBezTo>
                    <a:pt x="26350" y="5778"/>
                    <a:pt x="40300" y="0"/>
                    <a:pt x="54846" y="0"/>
                  </a:cubicBezTo>
                  <a:close/>
                </a:path>
              </a:pathLst>
            </a:custGeom>
            <a:solidFill>
              <a:srgbClr val="000000">
                <a:alpha val="0"/>
              </a:srgbClr>
            </a:solidFill>
            <a:ln w="38100" cap="rnd">
              <a:solidFill>
                <a:srgbClr val="41B8D5"/>
              </a:solidFill>
              <a:prstDash val="solid"/>
              <a:round/>
            </a:ln>
          </p:spPr>
        </p:sp>
        <p:sp>
          <p:nvSpPr>
            <p:cNvPr id="60" name="TextBox 60"/>
            <p:cNvSpPr txBox="1"/>
            <p:nvPr/>
          </p:nvSpPr>
          <p:spPr>
            <a:xfrm>
              <a:off x="0" y="-47625"/>
              <a:ext cx="856835" cy="208843"/>
            </a:xfrm>
            <a:prstGeom prst="rect">
              <a:avLst/>
            </a:prstGeom>
          </p:spPr>
          <p:txBody>
            <a:bodyPr lIns="50800" tIns="50800" rIns="50800" bIns="50800" rtlCol="0" anchor="ctr"/>
            <a:lstStyle/>
            <a:p>
              <a:pPr algn="ctr">
                <a:lnSpc>
                  <a:spcPts val="2605"/>
                </a:lnSpc>
              </a:pPr>
              <a:endParaRPr/>
            </a:p>
          </p:txBody>
        </p:sp>
      </p:grpSp>
      <p:grpSp>
        <p:nvGrpSpPr>
          <p:cNvPr id="61" name="Group 61"/>
          <p:cNvGrpSpPr/>
          <p:nvPr/>
        </p:nvGrpSpPr>
        <p:grpSpPr>
          <a:xfrm>
            <a:off x="1323839" y="7903775"/>
            <a:ext cx="1811320" cy="1354525"/>
            <a:chOff x="0" y="0"/>
            <a:chExt cx="215586" cy="161218"/>
          </a:xfrm>
        </p:grpSpPr>
        <p:sp>
          <p:nvSpPr>
            <p:cNvPr id="62" name="Freeform 62"/>
            <p:cNvSpPr/>
            <p:nvPr/>
          </p:nvSpPr>
          <p:spPr>
            <a:xfrm>
              <a:off x="0" y="0"/>
              <a:ext cx="215586" cy="161218"/>
            </a:xfrm>
            <a:custGeom>
              <a:avLst/>
              <a:gdLst/>
              <a:ahLst/>
              <a:cxnLst/>
              <a:rect l="l" t="t" r="r" b="b"/>
              <a:pathLst>
                <a:path w="215586" h="161218">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id="63" name="TextBox 63"/>
            <p:cNvSpPr txBox="1"/>
            <p:nvPr/>
          </p:nvSpPr>
          <p:spPr>
            <a:xfrm>
              <a:off x="0" y="-47625"/>
              <a:ext cx="215586" cy="208843"/>
            </a:xfrm>
            <a:prstGeom prst="rect">
              <a:avLst/>
            </a:prstGeom>
          </p:spPr>
          <p:txBody>
            <a:bodyPr lIns="50800" tIns="50800" rIns="50800" bIns="50800" rtlCol="0" anchor="ctr"/>
            <a:lstStyle/>
            <a:p>
              <a:pPr algn="ctr">
                <a:lnSpc>
                  <a:spcPts val="2605"/>
                </a:lnSpc>
              </a:pPr>
              <a:endParaRPr/>
            </a:p>
          </p:txBody>
        </p:sp>
      </p:grpSp>
      <p:grpSp>
        <p:nvGrpSpPr>
          <p:cNvPr id="64" name="Group 64"/>
          <p:cNvGrpSpPr/>
          <p:nvPr/>
        </p:nvGrpSpPr>
        <p:grpSpPr>
          <a:xfrm>
            <a:off x="9745211" y="7885164"/>
            <a:ext cx="7198987" cy="1354525"/>
            <a:chOff x="0" y="0"/>
            <a:chExt cx="856835" cy="161218"/>
          </a:xfrm>
        </p:grpSpPr>
        <p:sp>
          <p:nvSpPr>
            <p:cNvPr id="65" name="Freeform 65"/>
            <p:cNvSpPr/>
            <p:nvPr/>
          </p:nvSpPr>
          <p:spPr>
            <a:xfrm>
              <a:off x="0" y="0"/>
              <a:ext cx="856835" cy="161218"/>
            </a:xfrm>
            <a:custGeom>
              <a:avLst/>
              <a:gdLst/>
              <a:ahLst/>
              <a:cxnLst/>
              <a:rect l="l" t="t" r="r" b="b"/>
              <a:pathLst>
                <a:path w="856835" h="161218">
                  <a:moveTo>
                    <a:pt x="54846" y="0"/>
                  </a:moveTo>
                  <a:lnTo>
                    <a:pt x="801988" y="0"/>
                  </a:lnTo>
                  <a:cubicBezTo>
                    <a:pt x="832279" y="0"/>
                    <a:pt x="856835" y="24556"/>
                    <a:pt x="856835" y="54846"/>
                  </a:cubicBezTo>
                  <a:lnTo>
                    <a:pt x="856835" y="106371"/>
                  </a:lnTo>
                  <a:cubicBezTo>
                    <a:pt x="856835" y="120918"/>
                    <a:pt x="851056" y="134868"/>
                    <a:pt x="840771" y="145154"/>
                  </a:cubicBezTo>
                  <a:cubicBezTo>
                    <a:pt x="830485" y="155439"/>
                    <a:pt x="816535" y="161218"/>
                    <a:pt x="801988" y="161218"/>
                  </a:cubicBezTo>
                  <a:lnTo>
                    <a:pt x="54846" y="161218"/>
                  </a:lnTo>
                  <a:cubicBezTo>
                    <a:pt x="40300" y="161218"/>
                    <a:pt x="26350" y="155439"/>
                    <a:pt x="16064" y="145154"/>
                  </a:cubicBezTo>
                  <a:cubicBezTo>
                    <a:pt x="5778" y="134868"/>
                    <a:pt x="0" y="120918"/>
                    <a:pt x="0" y="106371"/>
                  </a:cubicBezTo>
                  <a:lnTo>
                    <a:pt x="0" y="54846"/>
                  </a:lnTo>
                  <a:cubicBezTo>
                    <a:pt x="0" y="40300"/>
                    <a:pt x="5778" y="26350"/>
                    <a:pt x="16064" y="16064"/>
                  </a:cubicBezTo>
                  <a:cubicBezTo>
                    <a:pt x="26350" y="5778"/>
                    <a:pt x="40300" y="0"/>
                    <a:pt x="54846" y="0"/>
                  </a:cubicBezTo>
                  <a:close/>
                </a:path>
              </a:pathLst>
            </a:custGeom>
            <a:solidFill>
              <a:srgbClr val="000000">
                <a:alpha val="0"/>
              </a:srgbClr>
            </a:solidFill>
            <a:ln w="38100" cap="rnd">
              <a:solidFill>
                <a:srgbClr val="41B8D5"/>
              </a:solidFill>
              <a:prstDash val="solid"/>
              <a:round/>
            </a:ln>
          </p:spPr>
        </p:sp>
        <p:sp>
          <p:nvSpPr>
            <p:cNvPr id="66" name="TextBox 66"/>
            <p:cNvSpPr txBox="1"/>
            <p:nvPr/>
          </p:nvSpPr>
          <p:spPr>
            <a:xfrm>
              <a:off x="0" y="-47625"/>
              <a:ext cx="856835" cy="208843"/>
            </a:xfrm>
            <a:prstGeom prst="rect">
              <a:avLst/>
            </a:prstGeom>
          </p:spPr>
          <p:txBody>
            <a:bodyPr lIns="50800" tIns="50800" rIns="50800" bIns="50800" rtlCol="0" anchor="ctr"/>
            <a:lstStyle/>
            <a:p>
              <a:pPr algn="ctr">
                <a:lnSpc>
                  <a:spcPts val="2605"/>
                </a:lnSpc>
              </a:pPr>
              <a:endParaRPr/>
            </a:p>
          </p:txBody>
        </p:sp>
      </p:grpSp>
      <p:grpSp>
        <p:nvGrpSpPr>
          <p:cNvPr id="67" name="Group 67"/>
          <p:cNvGrpSpPr/>
          <p:nvPr/>
        </p:nvGrpSpPr>
        <p:grpSpPr>
          <a:xfrm>
            <a:off x="9745211" y="7885164"/>
            <a:ext cx="1811320" cy="1354525"/>
            <a:chOff x="0" y="0"/>
            <a:chExt cx="215586" cy="161218"/>
          </a:xfrm>
        </p:grpSpPr>
        <p:sp>
          <p:nvSpPr>
            <p:cNvPr id="68" name="Freeform 68"/>
            <p:cNvSpPr/>
            <p:nvPr/>
          </p:nvSpPr>
          <p:spPr>
            <a:xfrm>
              <a:off x="0" y="0"/>
              <a:ext cx="215586" cy="161218"/>
            </a:xfrm>
            <a:custGeom>
              <a:avLst/>
              <a:gdLst/>
              <a:ahLst/>
              <a:cxnLst/>
              <a:rect l="l" t="t" r="r" b="b"/>
              <a:pathLst>
                <a:path w="215586" h="161218">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id="69" name="TextBox 69"/>
            <p:cNvSpPr txBox="1"/>
            <p:nvPr/>
          </p:nvSpPr>
          <p:spPr>
            <a:xfrm>
              <a:off x="0" y="-47625"/>
              <a:ext cx="215586" cy="208843"/>
            </a:xfrm>
            <a:prstGeom prst="rect">
              <a:avLst/>
            </a:prstGeom>
          </p:spPr>
          <p:txBody>
            <a:bodyPr lIns="50800" tIns="50800" rIns="50800" bIns="50800" rtlCol="0" anchor="ctr"/>
            <a:lstStyle/>
            <a:p>
              <a:pPr algn="ctr">
                <a:lnSpc>
                  <a:spcPts val="2605"/>
                </a:lnSpc>
              </a:pPr>
              <a:endParaRPr/>
            </a:p>
          </p:txBody>
        </p:sp>
      </p:grpSp>
      <p:sp>
        <p:nvSpPr>
          <p:cNvPr id="70" name="TextBox 70"/>
          <p:cNvSpPr txBox="1"/>
          <p:nvPr/>
        </p:nvSpPr>
        <p:spPr>
          <a:xfrm>
            <a:off x="1862134" y="8298964"/>
            <a:ext cx="734728" cy="545097"/>
          </a:xfrm>
          <a:prstGeom prst="rect">
            <a:avLst/>
          </a:prstGeom>
        </p:spPr>
        <p:txBody>
          <a:bodyPr lIns="0" tIns="0" rIns="0" bIns="0" rtlCol="0" anchor="t">
            <a:spAutoFit/>
          </a:bodyPr>
          <a:lstStyle/>
          <a:p>
            <a:pPr algn="ctr">
              <a:lnSpc>
                <a:spcPts val="4049"/>
              </a:lnSpc>
            </a:pPr>
            <a:r>
              <a:rPr lang="en-US" sz="3461" b="1">
                <a:solidFill>
                  <a:srgbClr val="FFFFFF"/>
                </a:solidFill>
                <a:latin typeface="Poppins Bold"/>
                <a:ea typeface="Poppins Bold"/>
                <a:cs typeface="Poppins Bold"/>
                <a:sym typeface="Poppins Bold"/>
              </a:rPr>
              <a:t>04</a:t>
            </a:r>
          </a:p>
        </p:txBody>
      </p:sp>
      <p:sp>
        <p:nvSpPr>
          <p:cNvPr id="71" name="TextBox 71"/>
          <p:cNvSpPr txBox="1"/>
          <p:nvPr/>
        </p:nvSpPr>
        <p:spPr>
          <a:xfrm>
            <a:off x="12003846" y="4692649"/>
            <a:ext cx="3837000" cy="595573"/>
          </a:xfrm>
          <a:prstGeom prst="rect">
            <a:avLst/>
          </a:prstGeom>
        </p:spPr>
        <p:txBody>
          <a:bodyPr lIns="0" tIns="0" rIns="0" bIns="0" rtlCol="0" anchor="t">
            <a:spAutoFit/>
          </a:bodyPr>
          <a:lstStyle/>
          <a:p>
            <a:pPr algn="l">
              <a:lnSpc>
                <a:spcPts val="4301"/>
              </a:lnSpc>
            </a:pPr>
            <a:r>
              <a:rPr lang="en-US" sz="3676">
                <a:solidFill>
                  <a:srgbClr val="F0F8F7"/>
                </a:solidFill>
                <a:latin typeface="Poppins"/>
                <a:ea typeface="Poppins"/>
                <a:cs typeface="Poppins"/>
                <a:sym typeface="Poppins"/>
              </a:rPr>
              <a:t>Buffer</a:t>
            </a:r>
          </a:p>
        </p:txBody>
      </p:sp>
      <p:sp>
        <p:nvSpPr>
          <p:cNvPr id="72" name="TextBox 72"/>
          <p:cNvSpPr txBox="1"/>
          <p:nvPr/>
        </p:nvSpPr>
        <p:spPr>
          <a:xfrm>
            <a:off x="10283507" y="8280353"/>
            <a:ext cx="734728" cy="545097"/>
          </a:xfrm>
          <a:prstGeom prst="rect">
            <a:avLst/>
          </a:prstGeom>
        </p:spPr>
        <p:txBody>
          <a:bodyPr lIns="0" tIns="0" rIns="0" bIns="0" rtlCol="0" anchor="t">
            <a:spAutoFit/>
          </a:bodyPr>
          <a:lstStyle/>
          <a:p>
            <a:pPr algn="ctr">
              <a:lnSpc>
                <a:spcPts val="4049"/>
              </a:lnSpc>
            </a:pPr>
            <a:r>
              <a:rPr lang="en-US" sz="3461" b="1">
                <a:solidFill>
                  <a:srgbClr val="FFFFFF"/>
                </a:solidFill>
                <a:latin typeface="Poppins Bold"/>
                <a:ea typeface="Poppins Bold"/>
                <a:cs typeface="Poppins Bold"/>
                <a:sym typeface="Poppins Bold"/>
              </a:rPr>
              <a:t>08</a:t>
            </a:r>
          </a:p>
        </p:txBody>
      </p:sp>
      <p:sp>
        <p:nvSpPr>
          <p:cNvPr id="73" name="TextBox 73"/>
          <p:cNvSpPr txBox="1"/>
          <p:nvPr/>
        </p:nvSpPr>
        <p:spPr>
          <a:xfrm>
            <a:off x="12003846" y="8229769"/>
            <a:ext cx="4705133" cy="595573"/>
          </a:xfrm>
          <a:prstGeom prst="rect">
            <a:avLst/>
          </a:prstGeom>
        </p:spPr>
        <p:txBody>
          <a:bodyPr lIns="0" tIns="0" rIns="0" bIns="0" rtlCol="0" anchor="t">
            <a:spAutoFit/>
          </a:bodyPr>
          <a:lstStyle/>
          <a:p>
            <a:pPr algn="l">
              <a:lnSpc>
                <a:spcPts val="4301"/>
              </a:lnSpc>
            </a:pPr>
            <a:r>
              <a:rPr lang="en-US" sz="3676">
                <a:solidFill>
                  <a:srgbClr val="F0F8F7"/>
                </a:solidFill>
                <a:latin typeface="Poppins"/>
                <a:ea typeface="Poppins"/>
                <a:cs typeface="Poppins"/>
                <a:sym typeface="Poppins"/>
              </a:rPr>
              <a:t>Isolator</a:t>
            </a:r>
          </a:p>
        </p:txBody>
      </p:sp>
      <p:sp>
        <p:nvSpPr>
          <p:cNvPr id="74" name="TextBox 74"/>
          <p:cNvSpPr txBox="1"/>
          <p:nvPr/>
        </p:nvSpPr>
        <p:spPr>
          <a:xfrm>
            <a:off x="12003846" y="6633298"/>
            <a:ext cx="4705133" cy="595573"/>
          </a:xfrm>
          <a:prstGeom prst="rect">
            <a:avLst/>
          </a:prstGeom>
        </p:spPr>
        <p:txBody>
          <a:bodyPr lIns="0" tIns="0" rIns="0" bIns="0" rtlCol="0" anchor="t">
            <a:spAutoFit/>
          </a:bodyPr>
          <a:lstStyle/>
          <a:p>
            <a:pPr algn="l">
              <a:lnSpc>
                <a:spcPts val="4301"/>
              </a:lnSpc>
            </a:pPr>
            <a:r>
              <a:rPr lang="en-US" sz="3676">
                <a:solidFill>
                  <a:srgbClr val="F0F8F7"/>
                </a:solidFill>
                <a:latin typeface="Poppins"/>
                <a:ea typeface="Poppins"/>
                <a:cs typeface="Poppins"/>
                <a:sym typeface="Poppins"/>
              </a:rPr>
              <a:t>ADC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055" b="-9055"/>
            </a:stretch>
          </a:blipFill>
        </p:spPr>
      </p:sp>
      <p:sp>
        <p:nvSpPr>
          <p:cNvPr id="3" name="Freeform 3"/>
          <p:cNvSpPr/>
          <p:nvPr/>
        </p:nvSpPr>
        <p:spPr>
          <a:xfrm>
            <a:off x="4061477" y="1750980"/>
            <a:ext cx="10165045" cy="10165045"/>
          </a:xfrm>
          <a:custGeom>
            <a:avLst/>
            <a:gdLst/>
            <a:ahLst/>
            <a:cxnLst/>
            <a:rect l="l" t="t" r="r" b="b"/>
            <a:pathLst>
              <a:path w="10165045" h="10165045">
                <a:moveTo>
                  <a:pt x="0" y="0"/>
                </a:moveTo>
                <a:lnTo>
                  <a:pt x="10165046" y="0"/>
                </a:lnTo>
                <a:lnTo>
                  <a:pt x="10165046" y="10165045"/>
                </a:lnTo>
                <a:lnTo>
                  <a:pt x="0" y="1016504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3849454" y="3683547"/>
            <a:ext cx="10589092" cy="1920425"/>
          </a:xfrm>
          <a:prstGeom prst="rect">
            <a:avLst/>
          </a:prstGeom>
        </p:spPr>
        <p:txBody>
          <a:bodyPr lIns="0" tIns="0" rIns="0" bIns="0" rtlCol="0" anchor="t">
            <a:spAutoFit/>
          </a:bodyPr>
          <a:lstStyle/>
          <a:p>
            <a:pPr algn="ctr">
              <a:lnSpc>
                <a:spcPts val="14682"/>
              </a:lnSpc>
            </a:pPr>
            <a:r>
              <a:rPr lang="en-US" sz="13851">
                <a:solidFill>
                  <a:srgbClr val="F0F8F7"/>
                </a:solidFill>
                <a:latin typeface="DM Serif Display"/>
                <a:ea typeface="DM Serif Display"/>
                <a:cs typeface="DM Serif Display"/>
                <a:sym typeface="DM Serif Displa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1378431" y="-4641729"/>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125743">
            <a:off x="-4419296" y="5204477"/>
            <a:ext cx="10165045" cy="10165045"/>
          </a:xfrm>
          <a:custGeom>
            <a:avLst/>
            <a:gdLst/>
            <a:ahLst/>
            <a:cxnLst/>
            <a:rect l="l" t="t" r="r" b="b"/>
            <a:pathLst>
              <a:path w="10165045" h="10165045">
                <a:moveTo>
                  <a:pt x="0" y="0"/>
                </a:moveTo>
                <a:lnTo>
                  <a:pt x="10165045" y="0"/>
                </a:lnTo>
                <a:lnTo>
                  <a:pt x="10165045" y="10165046"/>
                </a:lnTo>
                <a:lnTo>
                  <a:pt x="0" y="101650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099878" y="3774940"/>
            <a:ext cx="7353838" cy="5348188"/>
            <a:chOff x="0" y="0"/>
            <a:chExt cx="1142906" cy="831195"/>
          </a:xfrm>
        </p:grpSpPr>
        <p:sp>
          <p:nvSpPr>
            <p:cNvPr id="5" name="Freeform 5"/>
            <p:cNvSpPr/>
            <p:nvPr/>
          </p:nvSpPr>
          <p:spPr>
            <a:xfrm>
              <a:off x="0" y="0"/>
              <a:ext cx="1142906" cy="831195"/>
            </a:xfrm>
            <a:custGeom>
              <a:avLst/>
              <a:gdLst/>
              <a:ahLst/>
              <a:cxnLst/>
              <a:rect l="l" t="t" r="r" b="b"/>
              <a:pathLst>
                <a:path w="1142906" h="831195">
                  <a:moveTo>
                    <a:pt x="53691" y="0"/>
                  </a:moveTo>
                  <a:lnTo>
                    <a:pt x="1089215" y="0"/>
                  </a:lnTo>
                  <a:cubicBezTo>
                    <a:pt x="1118868" y="0"/>
                    <a:pt x="1142906" y="24038"/>
                    <a:pt x="1142906" y="53691"/>
                  </a:cubicBezTo>
                  <a:lnTo>
                    <a:pt x="1142906" y="777504"/>
                  </a:lnTo>
                  <a:cubicBezTo>
                    <a:pt x="1142906" y="807157"/>
                    <a:pt x="1118868" y="831195"/>
                    <a:pt x="1089215" y="831195"/>
                  </a:cubicBezTo>
                  <a:lnTo>
                    <a:pt x="53691" y="831195"/>
                  </a:lnTo>
                  <a:cubicBezTo>
                    <a:pt x="24038" y="831195"/>
                    <a:pt x="0" y="807157"/>
                    <a:pt x="0" y="777504"/>
                  </a:cubicBezTo>
                  <a:lnTo>
                    <a:pt x="0" y="53691"/>
                  </a:lnTo>
                  <a:cubicBezTo>
                    <a:pt x="0" y="24038"/>
                    <a:pt x="24038" y="0"/>
                    <a:pt x="53691" y="0"/>
                  </a:cubicBezTo>
                  <a:close/>
                </a:path>
              </a:pathLst>
            </a:custGeom>
            <a:solidFill>
              <a:srgbClr val="000000">
                <a:alpha val="0"/>
              </a:srgbClr>
            </a:solidFill>
            <a:ln w="38100" cap="rnd">
              <a:solidFill>
                <a:srgbClr val="45DEEF"/>
              </a:solidFill>
              <a:prstDash val="solid"/>
              <a:round/>
            </a:ln>
          </p:spPr>
        </p:sp>
        <p:sp>
          <p:nvSpPr>
            <p:cNvPr id="6" name="TextBox 6"/>
            <p:cNvSpPr txBox="1"/>
            <p:nvPr/>
          </p:nvSpPr>
          <p:spPr>
            <a:xfrm>
              <a:off x="0" y="-47625"/>
              <a:ext cx="1142906" cy="878820"/>
            </a:xfrm>
            <a:prstGeom prst="rect">
              <a:avLst/>
            </a:prstGeom>
          </p:spPr>
          <p:txBody>
            <a:bodyPr lIns="50800" tIns="50800" rIns="50800" bIns="50800" rtlCol="0" anchor="ctr"/>
            <a:lstStyle/>
            <a:p>
              <a:pPr algn="ctr">
                <a:lnSpc>
                  <a:spcPts val="2605"/>
                </a:lnSpc>
              </a:pPr>
              <a:endParaRPr/>
            </a:p>
          </p:txBody>
        </p:sp>
      </p:grpSp>
      <p:grpSp>
        <p:nvGrpSpPr>
          <p:cNvPr id="7" name="Group 7"/>
          <p:cNvGrpSpPr/>
          <p:nvPr/>
        </p:nvGrpSpPr>
        <p:grpSpPr>
          <a:xfrm>
            <a:off x="10198171" y="3675202"/>
            <a:ext cx="7353838" cy="5447925"/>
            <a:chOff x="0" y="0"/>
            <a:chExt cx="1142906" cy="846696"/>
          </a:xfrm>
        </p:grpSpPr>
        <p:sp>
          <p:nvSpPr>
            <p:cNvPr id="8" name="Freeform 8"/>
            <p:cNvSpPr/>
            <p:nvPr/>
          </p:nvSpPr>
          <p:spPr>
            <a:xfrm>
              <a:off x="0" y="0"/>
              <a:ext cx="1142906" cy="846696"/>
            </a:xfrm>
            <a:custGeom>
              <a:avLst/>
              <a:gdLst/>
              <a:ahLst/>
              <a:cxnLst/>
              <a:rect l="l" t="t" r="r" b="b"/>
              <a:pathLst>
                <a:path w="1142906" h="846696">
                  <a:moveTo>
                    <a:pt x="53691" y="0"/>
                  </a:moveTo>
                  <a:lnTo>
                    <a:pt x="1089215" y="0"/>
                  </a:lnTo>
                  <a:cubicBezTo>
                    <a:pt x="1118868" y="0"/>
                    <a:pt x="1142906" y="24038"/>
                    <a:pt x="1142906" y="53691"/>
                  </a:cubicBezTo>
                  <a:lnTo>
                    <a:pt x="1142906" y="793005"/>
                  </a:lnTo>
                  <a:cubicBezTo>
                    <a:pt x="1142906" y="822658"/>
                    <a:pt x="1118868" y="846696"/>
                    <a:pt x="1089215" y="846696"/>
                  </a:cubicBezTo>
                  <a:lnTo>
                    <a:pt x="53691" y="846696"/>
                  </a:lnTo>
                  <a:cubicBezTo>
                    <a:pt x="24038" y="846696"/>
                    <a:pt x="0" y="822658"/>
                    <a:pt x="0" y="793005"/>
                  </a:cubicBezTo>
                  <a:lnTo>
                    <a:pt x="0" y="53691"/>
                  </a:lnTo>
                  <a:cubicBezTo>
                    <a:pt x="0" y="24038"/>
                    <a:pt x="24038" y="0"/>
                    <a:pt x="53691" y="0"/>
                  </a:cubicBezTo>
                  <a:close/>
                </a:path>
              </a:pathLst>
            </a:custGeom>
            <a:solidFill>
              <a:srgbClr val="000000">
                <a:alpha val="0"/>
              </a:srgbClr>
            </a:solidFill>
            <a:ln w="38100" cap="rnd">
              <a:solidFill>
                <a:srgbClr val="45DEEF"/>
              </a:solidFill>
              <a:prstDash val="solid"/>
              <a:round/>
            </a:ln>
          </p:spPr>
        </p:sp>
        <p:sp>
          <p:nvSpPr>
            <p:cNvPr id="9" name="TextBox 9"/>
            <p:cNvSpPr txBox="1"/>
            <p:nvPr/>
          </p:nvSpPr>
          <p:spPr>
            <a:xfrm>
              <a:off x="0" y="-47625"/>
              <a:ext cx="1142906" cy="894321"/>
            </a:xfrm>
            <a:prstGeom prst="rect">
              <a:avLst/>
            </a:prstGeom>
          </p:spPr>
          <p:txBody>
            <a:bodyPr lIns="50800" tIns="50800" rIns="50800" bIns="50800" rtlCol="0" anchor="ctr"/>
            <a:lstStyle/>
            <a:p>
              <a:pPr algn="ctr">
                <a:lnSpc>
                  <a:spcPts val="2605"/>
                </a:lnSpc>
              </a:pPr>
              <a:endParaRPr/>
            </a:p>
          </p:txBody>
        </p:sp>
      </p:grpSp>
      <p:sp>
        <p:nvSpPr>
          <p:cNvPr id="10" name="AutoShape 10"/>
          <p:cNvSpPr/>
          <p:nvPr/>
        </p:nvSpPr>
        <p:spPr>
          <a:xfrm>
            <a:off x="1099878" y="4952618"/>
            <a:ext cx="7353838" cy="0"/>
          </a:xfrm>
          <a:prstGeom prst="line">
            <a:avLst/>
          </a:prstGeom>
          <a:ln w="47625" cap="flat">
            <a:solidFill>
              <a:srgbClr val="45DEEF"/>
            </a:solidFill>
            <a:prstDash val="solid"/>
            <a:headEnd type="none" w="sm" len="sm"/>
            <a:tailEnd type="none" w="sm" len="sm"/>
          </a:ln>
        </p:spPr>
      </p:sp>
      <p:sp>
        <p:nvSpPr>
          <p:cNvPr id="11" name="AutoShape 11"/>
          <p:cNvSpPr/>
          <p:nvPr/>
        </p:nvSpPr>
        <p:spPr>
          <a:xfrm>
            <a:off x="10198171" y="4952618"/>
            <a:ext cx="7353838" cy="0"/>
          </a:xfrm>
          <a:prstGeom prst="line">
            <a:avLst/>
          </a:prstGeom>
          <a:ln w="47625" cap="flat">
            <a:solidFill>
              <a:srgbClr val="45DEEF"/>
            </a:solidFill>
            <a:prstDash val="solid"/>
            <a:headEnd type="none" w="sm" len="sm"/>
            <a:tailEnd type="none" w="sm" len="sm"/>
          </a:ln>
        </p:spPr>
      </p:sp>
      <p:sp>
        <p:nvSpPr>
          <p:cNvPr id="12" name="TextBox 12"/>
          <p:cNvSpPr txBox="1"/>
          <p:nvPr/>
        </p:nvSpPr>
        <p:spPr>
          <a:xfrm>
            <a:off x="0" y="2188486"/>
            <a:ext cx="18288000" cy="1004635"/>
          </a:xfrm>
          <a:prstGeom prst="rect">
            <a:avLst/>
          </a:prstGeom>
        </p:spPr>
        <p:txBody>
          <a:bodyPr lIns="0" tIns="0" rIns="0" bIns="0" rtlCol="0" anchor="t">
            <a:spAutoFit/>
          </a:bodyPr>
          <a:lstStyle/>
          <a:p>
            <a:pPr algn="ctr">
              <a:lnSpc>
                <a:spcPts val="7651"/>
              </a:lnSpc>
            </a:pPr>
            <a:r>
              <a:rPr lang="en-US" sz="7217">
                <a:solidFill>
                  <a:srgbClr val="F0F8F7"/>
                </a:solidFill>
                <a:latin typeface="DM Serif Display"/>
                <a:ea typeface="DM Serif Display"/>
                <a:cs typeface="DM Serif Display"/>
                <a:sym typeface="DM Serif Display"/>
              </a:rPr>
              <a:t>INTRODUCTION AND LITERATURE REVIEW</a:t>
            </a:r>
          </a:p>
        </p:txBody>
      </p:sp>
      <p:sp>
        <p:nvSpPr>
          <p:cNvPr id="13" name="TextBox 13"/>
          <p:cNvSpPr txBox="1"/>
          <p:nvPr/>
        </p:nvSpPr>
        <p:spPr>
          <a:xfrm>
            <a:off x="2495322" y="3847940"/>
            <a:ext cx="4562951" cy="1051027"/>
          </a:xfrm>
          <a:prstGeom prst="rect">
            <a:avLst/>
          </a:prstGeom>
        </p:spPr>
        <p:txBody>
          <a:bodyPr lIns="0" tIns="0" rIns="0" bIns="0" rtlCol="0" anchor="t">
            <a:spAutoFit/>
          </a:bodyPr>
          <a:lstStyle/>
          <a:p>
            <a:pPr algn="ctr">
              <a:lnSpc>
                <a:spcPts val="4015"/>
              </a:lnSpc>
            </a:pPr>
            <a:r>
              <a:rPr lang="en-US" sz="3432">
                <a:solidFill>
                  <a:srgbClr val="F0F8F7"/>
                </a:solidFill>
                <a:latin typeface="Poppins"/>
                <a:ea typeface="Poppins"/>
                <a:cs typeface="Poppins"/>
                <a:sym typeface="Poppins"/>
              </a:rPr>
              <a:t>Existing Systems and Their Specifications</a:t>
            </a:r>
          </a:p>
        </p:txBody>
      </p:sp>
      <p:sp>
        <p:nvSpPr>
          <p:cNvPr id="14" name="TextBox 14"/>
          <p:cNvSpPr txBox="1"/>
          <p:nvPr/>
        </p:nvSpPr>
        <p:spPr>
          <a:xfrm>
            <a:off x="11593614" y="3847940"/>
            <a:ext cx="4562951" cy="1051027"/>
          </a:xfrm>
          <a:prstGeom prst="rect">
            <a:avLst/>
          </a:prstGeom>
        </p:spPr>
        <p:txBody>
          <a:bodyPr lIns="0" tIns="0" rIns="0" bIns="0" rtlCol="0" anchor="t">
            <a:spAutoFit/>
          </a:bodyPr>
          <a:lstStyle/>
          <a:p>
            <a:pPr algn="ctr">
              <a:lnSpc>
                <a:spcPts val="4015"/>
              </a:lnSpc>
            </a:pPr>
            <a:r>
              <a:rPr lang="en-US" sz="3432">
                <a:solidFill>
                  <a:srgbClr val="F0F8F7"/>
                </a:solidFill>
                <a:latin typeface="Poppins"/>
                <a:ea typeface="Poppins"/>
                <a:cs typeface="Poppins"/>
                <a:sym typeface="Poppins"/>
              </a:rPr>
              <a:t>Best System for our Application</a:t>
            </a:r>
          </a:p>
        </p:txBody>
      </p:sp>
      <p:sp>
        <p:nvSpPr>
          <p:cNvPr id="15" name="TextBox 15"/>
          <p:cNvSpPr txBox="1"/>
          <p:nvPr/>
        </p:nvSpPr>
        <p:spPr>
          <a:xfrm>
            <a:off x="1290917" y="5433258"/>
            <a:ext cx="6866522" cy="2990688"/>
          </a:xfrm>
          <a:prstGeom prst="rect">
            <a:avLst/>
          </a:prstGeom>
        </p:spPr>
        <p:txBody>
          <a:bodyPr lIns="0" tIns="0" rIns="0" bIns="0" rtlCol="0" anchor="t">
            <a:spAutoFit/>
          </a:bodyPr>
          <a:lstStyle/>
          <a:p>
            <a:pPr algn="ctr">
              <a:lnSpc>
                <a:spcPts val="3448"/>
              </a:lnSpc>
            </a:pPr>
            <a:r>
              <a:rPr lang="en-US" sz="2463" spc="-49">
                <a:solidFill>
                  <a:srgbClr val="FFFFFF"/>
                </a:solidFill>
                <a:latin typeface="Poppins"/>
                <a:ea typeface="Poppins"/>
                <a:cs typeface="Poppins"/>
                <a:sym typeface="Poppins"/>
              </a:rPr>
              <a:t>Several advanced systems are currently used for EMG-based muscle activity analysis and strain gauge-based force measurement.</a:t>
            </a:r>
          </a:p>
          <a:p>
            <a:pPr algn="ctr">
              <a:lnSpc>
                <a:spcPts val="3448"/>
              </a:lnSpc>
            </a:pPr>
            <a:r>
              <a:rPr lang="en-US" sz="2463" spc="-49">
                <a:solidFill>
                  <a:srgbClr val="FFFFFF"/>
                </a:solidFill>
                <a:latin typeface="Poppins"/>
                <a:ea typeface="Poppins"/>
                <a:cs typeface="Poppins"/>
                <a:sym typeface="Poppins"/>
              </a:rPr>
              <a:t>Delsys Trigno EMG System</a:t>
            </a:r>
          </a:p>
          <a:p>
            <a:pPr algn="ctr">
              <a:lnSpc>
                <a:spcPts val="3448"/>
              </a:lnSpc>
            </a:pPr>
            <a:r>
              <a:rPr lang="en-US" sz="2463" spc="-49">
                <a:solidFill>
                  <a:srgbClr val="FFFFFF"/>
                </a:solidFill>
                <a:latin typeface="Poppins"/>
                <a:ea typeface="Poppins"/>
                <a:cs typeface="Poppins"/>
                <a:sym typeface="Poppins"/>
              </a:rPr>
              <a:t>Biometrics Ltd DataLOG EMG System</a:t>
            </a:r>
          </a:p>
          <a:p>
            <a:pPr algn="ctr">
              <a:lnSpc>
                <a:spcPts val="3448"/>
              </a:lnSpc>
              <a:spcBef>
                <a:spcPct val="0"/>
              </a:spcBef>
            </a:pPr>
            <a:r>
              <a:rPr lang="en-US" sz="2463" spc="-49">
                <a:solidFill>
                  <a:srgbClr val="FFFFFF"/>
                </a:solidFill>
                <a:latin typeface="Poppins"/>
                <a:ea typeface="Poppins"/>
                <a:cs typeface="Poppins"/>
                <a:sym typeface="Poppins"/>
              </a:rPr>
              <a:t>Tekscan Grip System</a:t>
            </a:r>
          </a:p>
        </p:txBody>
      </p:sp>
      <p:sp>
        <p:nvSpPr>
          <p:cNvPr id="16" name="TextBox 16"/>
          <p:cNvSpPr txBox="1"/>
          <p:nvPr/>
        </p:nvSpPr>
        <p:spPr>
          <a:xfrm>
            <a:off x="10422364" y="5227806"/>
            <a:ext cx="6836936" cy="3401592"/>
          </a:xfrm>
          <a:prstGeom prst="rect">
            <a:avLst/>
          </a:prstGeom>
        </p:spPr>
        <p:txBody>
          <a:bodyPr lIns="0" tIns="0" rIns="0" bIns="0" rtlCol="0" anchor="t">
            <a:spAutoFit/>
          </a:bodyPr>
          <a:lstStyle/>
          <a:p>
            <a:pPr algn="ctr">
              <a:lnSpc>
                <a:spcPts val="3433"/>
              </a:lnSpc>
              <a:spcBef>
                <a:spcPct val="0"/>
              </a:spcBef>
            </a:pPr>
            <a:r>
              <a:rPr lang="en-US" sz="2452" spc="-49">
                <a:solidFill>
                  <a:srgbClr val="FFFFFF"/>
                </a:solidFill>
                <a:latin typeface="Poppins"/>
                <a:ea typeface="Poppins"/>
                <a:cs typeface="Poppins"/>
                <a:sym typeface="Poppins"/>
              </a:rPr>
              <a:t>In this project, we will develop a biomechanical recording system to analyze forearm movement during weightlifting and lowering using the triceps brachii muscle. The sys?tem will integrate surface electromyography (sEMG) and a strain gauge to capture mus?cle activation and force exertion simultaneously.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2585839" y="-4774352"/>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125743">
            <a:off x="-4274407" y="5476491"/>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23162" y="645051"/>
            <a:ext cx="17350556" cy="1081976"/>
          </a:xfrm>
          <a:prstGeom prst="rect">
            <a:avLst/>
          </a:prstGeom>
        </p:spPr>
        <p:txBody>
          <a:bodyPr lIns="0" tIns="0" rIns="0" bIns="0" rtlCol="0" anchor="t">
            <a:spAutoFit/>
          </a:bodyPr>
          <a:lstStyle/>
          <a:p>
            <a:pPr algn="l">
              <a:lnSpc>
                <a:spcPts val="8286"/>
              </a:lnSpc>
            </a:pPr>
            <a:r>
              <a:rPr lang="en-US" sz="7817">
                <a:solidFill>
                  <a:srgbClr val="FFFFFF"/>
                </a:solidFill>
                <a:latin typeface="DM Serif Display"/>
                <a:ea typeface="DM Serif Display"/>
                <a:cs typeface="DM Serif Display"/>
                <a:sym typeface="DM Serif Display"/>
              </a:rPr>
              <a:t>USE AND APPLICATION </a:t>
            </a:r>
          </a:p>
        </p:txBody>
      </p:sp>
      <p:sp>
        <p:nvSpPr>
          <p:cNvPr id="5" name="TextBox 5"/>
          <p:cNvSpPr txBox="1"/>
          <p:nvPr/>
        </p:nvSpPr>
        <p:spPr>
          <a:xfrm>
            <a:off x="-1241719" y="2252809"/>
            <a:ext cx="14304488" cy="638175"/>
          </a:xfrm>
          <a:prstGeom prst="rect">
            <a:avLst/>
          </a:prstGeom>
        </p:spPr>
        <p:txBody>
          <a:bodyPr lIns="0" tIns="0" rIns="0" bIns="0" rtlCol="0" anchor="t">
            <a:spAutoFit/>
          </a:bodyPr>
          <a:lstStyle/>
          <a:p>
            <a:pPr marL="0" lvl="0" indent="0" algn="ctr">
              <a:lnSpc>
                <a:spcPts val="5003"/>
              </a:lnSpc>
              <a:spcBef>
                <a:spcPct val="0"/>
              </a:spcBef>
            </a:pPr>
            <a:r>
              <a:rPr lang="en-US" sz="4169">
                <a:solidFill>
                  <a:srgbClr val="FFFFFF"/>
                </a:solidFill>
                <a:latin typeface="DM Serif Display"/>
                <a:ea typeface="DM Serif Display"/>
                <a:cs typeface="DM Serif Display"/>
                <a:sym typeface="DM Serif Display"/>
              </a:rPr>
              <a:t>IMPORTANCE OF THE RECORDING SYSTEM </a:t>
            </a:r>
          </a:p>
        </p:txBody>
      </p:sp>
      <p:sp>
        <p:nvSpPr>
          <p:cNvPr id="6" name="TextBox 6"/>
          <p:cNvSpPr txBox="1"/>
          <p:nvPr/>
        </p:nvSpPr>
        <p:spPr>
          <a:xfrm>
            <a:off x="-951941" y="4819650"/>
            <a:ext cx="14014711" cy="638175"/>
          </a:xfrm>
          <a:prstGeom prst="rect">
            <a:avLst/>
          </a:prstGeom>
        </p:spPr>
        <p:txBody>
          <a:bodyPr lIns="0" tIns="0" rIns="0" bIns="0" rtlCol="0" anchor="t">
            <a:spAutoFit/>
          </a:bodyPr>
          <a:lstStyle/>
          <a:p>
            <a:pPr marL="0" lvl="0" indent="0" algn="ctr">
              <a:lnSpc>
                <a:spcPts val="5004"/>
              </a:lnSpc>
              <a:spcBef>
                <a:spcPct val="0"/>
              </a:spcBef>
            </a:pPr>
            <a:r>
              <a:rPr lang="en-US" sz="4170">
                <a:solidFill>
                  <a:srgbClr val="FFFFFF"/>
                </a:solidFill>
                <a:latin typeface="DM Serif Display"/>
                <a:ea typeface="DM Serif Display"/>
                <a:cs typeface="DM Serif Display"/>
                <a:sym typeface="DM Serif Display"/>
              </a:rPr>
              <a:t>APPLICATIONS OF THE RECORDING SYSTEM </a:t>
            </a:r>
          </a:p>
        </p:txBody>
      </p:sp>
      <p:sp>
        <p:nvSpPr>
          <p:cNvPr id="7" name="TextBox 7"/>
          <p:cNvSpPr txBox="1"/>
          <p:nvPr/>
        </p:nvSpPr>
        <p:spPr>
          <a:xfrm>
            <a:off x="3658049" y="3190968"/>
            <a:ext cx="7031839" cy="1119818"/>
          </a:xfrm>
          <a:prstGeom prst="rect">
            <a:avLst/>
          </a:prstGeom>
        </p:spPr>
        <p:txBody>
          <a:bodyPr lIns="0" tIns="0" rIns="0" bIns="0" rtlCol="0" anchor="t">
            <a:spAutoFit/>
          </a:bodyPr>
          <a:lstStyle/>
          <a:p>
            <a:pPr algn="l">
              <a:lnSpc>
                <a:spcPts val="2923"/>
              </a:lnSpc>
            </a:pPr>
            <a:r>
              <a:rPr lang="en-US" sz="2118">
                <a:solidFill>
                  <a:srgbClr val="FFFFFF"/>
                </a:solidFill>
                <a:latin typeface="Poppins"/>
                <a:ea typeface="Poppins"/>
                <a:cs typeface="Poppins"/>
                <a:sym typeface="Poppins"/>
              </a:rPr>
              <a:t>Biomechanical Analysis</a:t>
            </a:r>
          </a:p>
          <a:p>
            <a:pPr algn="l">
              <a:lnSpc>
                <a:spcPts val="2923"/>
              </a:lnSpc>
            </a:pPr>
            <a:r>
              <a:rPr lang="en-US" sz="2118">
                <a:solidFill>
                  <a:srgbClr val="FFFFFF"/>
                </a:solidFill>
                <a:latin typeface="Poppins"/>
                <a:ea typeface="Poppins"/>
                <a:cs typeface="Poppins"/>
                <a:sym typeface="Poppins"/>
              </a:rPr>
              <a:t>Medical and Rehabilitation Applications</a:t>
            </a:r>
          </a:p>
          <a:p>
            <a:pPr algn="l">
              <a:lnSpc>
                <a:spcPts val="2923"/>
              </a:lnSpc>
              <a:spcBef>
                <a:spcPct val="0"/>
              </a:spcBef>
            </a:pPr>
            <a:r>
              <a:rPr lang="en-US" sz="2118">
                <a:solidFill>
                  <a:srgbClr val="FFFFFF"/>
                </a:solidFill>
                <a:latin typeface="Poppins"/>
                <a:ea typeface="Poppins"/>
                <a:cs typeface="Poppins"/>
                <a:sym typeface="Poppins"/>
              </a:rPr>
              <a:t>Ergonomics and Sports Science</a:t>
            </a:r>
          </a:p>
        </p:txBody>
      </p:sp>
      <p:sp>
        <p:nvSpPr>
          <p:cNvPr id="8" name="TextBox 8"/>
          <p:cNvSpPr txBox="1"/>
          <p:nvPr/>
        </p:nvSpPr>
        <p:spPr>
          <a:xfrm>
            <a:off x="3658049" y="6352521"/>
            <a:ext cx="7079948" cy="1127088"/>
          </a:xfrm>
          <a:prstGeom prst="rect">
            <a:avLst/>
          </a:prstGeom>
        </p:spPr>
        <p:txBody>
          <a:bodyPr lIns="0" tIns="0" rIns="0" bIns="0" rtlCol="0" anchor="t">
            <a:spAutoFit/>
          </a:bodyPr>
          <a:lstStyle/>
          <a:p>
            <a:pPr algn="l">
              <a:lnSpc>
                <a:spcPts val="2943"/>
              </a:lnSpc>
            </a:pPr>
            <a:r>
              <a:rPr lang="en-US" sz="2132">
                <a:solidFill>
                  <a:srgbClr val="FFFFFF"/>
                </a:solidFill>
                <a:latin typeface="Poppins"/>
                <a:ea typeface="Poppins"/>
                <a:cs typeface="Poppins"/>
                <a:sym typeface="Poppins"/>
              </a:rPr>
              <a:t>Rehabilitation &amp; Medical Diagnosis</a:t>
            </a:r>
          </a:p>
          <a:p>
            <a:pPr algn="l">
              <a:lnSpc>
                <a:spcPts val="2943"/>
              </a:lnSpc>
            </a:pPr>
            <a:r>
              <a:rPr lang="en-US" sz="2132">
                <a:solidFill>
                  <a:srgbClr val="FFFFFF"/>
                </a:solidFill>
                <a:latin typeface="Poppins"/>
                <a:ea typeface="Poppins"/>
                <a:cs typeface="Poppins"/>
                <a:sym typeface="Poppins"/>
              </a:rPr>
              <a:t>Sports Science &amp; Strength Training</a:t>
            </a:r>
          </a:p>
          <a:p>
            <a:pPr algn="l">
              <a:lnSpc>
                <a:spcPts val="2943"/>
              </a:lnSpc>
              <a:spcBef>
                <a:spcPct val="0"/>
              </a:spcBef>
            </a:pPr>
            <a:r>
              <a:rPr lang="en-US" sz="2132">
                <a:solidFill>
                  <a:srgbClr val="FFFFFF"/>
                </a:solidFill>
                <a:latin typeface="Poppins"/>
                <a:ea typeface="Poppins"/>
                <a:cs typeface="Poppins"/>
                <a:sym typeface="Poppins"/>
              </a:rPr>
              <a:t>Ergonomics &amp; Prosthetics 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2392916" y="-4658649"/>
            <a:ext cx="10165045" cy="10165045"/>
          </a:xfrm>
          <a:custGeom>
            <a:avLst/>
            <a:gdLst/>
            <a:ahLst/>
            <a:cxnLst/>
            <a:rect l="l" t="t" r="r" b="b"/>
            <a:pathLst>
              <a:path w="10165045" h="10165045">
                <a:moveTo>
                  <a:pt x="0" y="0"/>
                </a:moveTo>
                <a:lnTo>
                  <a:pt x="10165045" y="0"/>
                </a:lnTo>
                <a:lnTo>
                  <a:pt x="10165045" y="10165046"/>
                </a:lnTo>
                <a:lnTo>
                  <a:pt x="0" y="101650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125743">
            <a:off x="-4274407" y="5476491"/>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8151" y="545521"/>
            <a:ext cx="18111698" cy="1539941"/>
          </a:xfrm>
          <a:prstGeom prst="rect">
            <a:avLst/>
          </a:prstGeom>
        </p:spPr>
        <p:txBody>
          <a:bodyPr lIns="0" tIns="0" rIns="0" bIns="0" rtlCol="0" anchor="t">
            <a:spAutoFit/>
          </a:bodyPr>
          <a:lstStyle/>
          <a:p>
            <a:pPr algn="ctr">
              <a:lnSpc>
                <a:spcPts val="6061"/>
              </a:lnSpc>
            </a:pPr>
            <a:r>
              <a:rPr lang="en-US" sz="5717">
                <a:solidFill>
                  <a:srgbClr val="F0F8F7"/>
                </a:solidFill>
                <a:latin typeface="DM Serif Display"/>
                <a:ea typeface="DM Serif Display"/>
                <a:cs typeface="DM Serif Display"/>
                <a:sym typeface="DM Serif Display"/>
              </a:rPr>
              <a:t>CHALLENGES AND CONSIDERATIONS IN EXISTING SYSTEMS AND CIRCUIT/SIGNAL ACQUISITION DESIGN</a:t>
            </a:r>
          </a:p>
        </p:txBody>
      </p:sp>
      <p:grpSp>
        <p:nvGrpSpPr>
          <p:cNvPr id="5" name="Group 5"/>
          <p:cNvGrpSpPr/>
          <p:nvPr/>
        </p:nvGrpSpPr>
        <p:grpSpPr>
          <a:xfrm>
            <a:off x="2132050" y="3363756"/>
            <a:ext cx="6621153" cy="2640491"/>
            <a:chOff x="0" y="0"/>
            <a:chExt cx="1304353" cy="520171"/>
          </a:xfrm>
        </p:grpSpPr>
        <p:sp>
          <p:nvSpPr>
            <p:cNvPr id="6" name="Freeform 6"/>
            <p:cNvSpPr/>
            <p:nvPr/>
          </p:nvSpPr>
          <p:spPr>
            <a:xfrm>
              <a:off x="0" y="0"/>
              <a:ext cx="1304353" cy="520171"/>
            </a:xfrm>
            <a:custGeom>
              <a:avLst/>
              <a:gdLst/>
              <a:ahLst/>
              <a:cxnLst/>
              <a:rect l="l" t="t" r="r" b="b"/>
              <a:pathLst>
                <a:path w="1304353" h="520171">
                  <a:moveTo>
                    <a:pt x="59633" y="0"/>
                  </a:moveTo>
                  <a:lnTo>
                    <a:pt x="1244721" y="0"/>
                  </a:lnTo>
                  <a:cubicBezTo>
                    <a:pt x="1277655" y="0"/>
                    <a:pt x="1304353" y="26699"/>
                    <a:pt x="1304353" y="59633"/>
                  </a:cubicBezTo>
                  <a:lnTo>
                    <a:pt x="1304353" y="460538"/>
                  </a:lnTo>
                  <a:cubicBezTo>
                    <a:pt x="1304353" y="493473"/>
                    <a:pt x="1277655" y="520171"/>
                    <a:pt x="1244721" y="520171"/>
                  </a:cubicBezTo>
                  <a:lnTo>
                    <a:pt x="59633" y="520171"/>
                  </a:lnTo>
                  <a:cubicBezTo>
                    <a:pt x="43817" y="520171"/>
                    <a:pt x="28649" y="513889"/>
                    <a:pt x="17466" y="502705"/>
                  </a:cubicBezTo>
                  <a:cubicBezTo>
                    <a:pt x="6283" y="491522"/>
                    <a:pt x="0" y="476354"/>
                    <a:pt x="0" y="460538"/>
                  </a:cubicBezTo>
                  <a:lnTo>
                    <a:pt x="0" y="59633"/>
                  </a:lnTo>
                  <a:cubicBezTo>
                    <a:pt x="0" y="26699"/>
                    <a:pt x="26699" y="0"/>
                    <a:pt x="59633" y="0"/>
                  </a:cubicBezTo>
                  <a:close/>
                </a:path>
              </a:pathLst>
            </a:custGeom>
            <a:solidFill>
              <a:srgbClr val="000000">
                <a:alpha val="0"/>
              </a:srgbClr>
            </a:solidFill>
            <a:ln w="38100" cap="rnd">
              <a:solidFill>
                <a:srgbClr val="45DEEF"/>
              </a:solidFill>
              <a:prstDash val="solid"/>
              <a:round/>
            </a:ln>
          </p:spPr>
        </p:sp>
        <p:sp>
          <p:nvSpPr>
            <p:cNvPr id="7" name="TextBox 7"/>
            <p:cNvSpPr txBox="1"/>
            <p:nvPr/>
          </p:nvSpPr>
          <p:spPr>
            <a:xfrm>
              <a:off x="0" y="-47625"/>
              <a:ext cx="1304353" cy="567796"/>
            </a:xfrm>
            <a:prstGeom prst="rect">
              <a:avLst/>
            </a:prstGeom>
          </p:spPr>
          <p:txBody>
            <a:bodyPr lIns="50800" tIns="50800" rIns="50800" bIns="50800" rtlCol="0" anchor="ctr"/>
            <a:lstStyle/>
            <a:p>
              <a:pPr algn="ctr">
                <a:lnSpc>
                  <a:spcPts val="2605"/>
                </a:lnSpc>
              </a:pPr>
              <a:endParaRPr/>
            </a:p>
          </p:txBody>
        </p:sp>
      </p:grpSp>
      <p:grpSp>
        <p:nvGrpSpPr>
          <p:cNvPr id="8" name="Group 8"/>
          <p:cNvGrpSpPr/>
          <p:nvPr/>
        </p:nvGrpSpPr>
        <p:grpSpPr>
          <a:xfrm>
            <a:off x="10304000" y="3426291"/>
            <a:ext cx="6621153" cy="2640491"/>
            <a:chOff x="0" y="0"/>
            <a:chExt cx="1304353" cy="520171"/>
          </a:xfrm>
        </p:grpSpPr>
        <p:sp>
          <p:nvSpPr>
            <p:cNvPr id="9" name="Freeform 9"/>
            <p:cNvSpPr/>
            <p:nvPr/>
          </p:nvSpPr>
          <p:spPr>
            <a:xfrm>
              <a:off x="0" y="0"/>
              <a:ext cx="1304353" cy="520171"/>
            </a:xfrm>
            <a:custGeom>
              <a:avLst/>
              <a:gdLst/>
              <a:ahLst/>
              <a:cxnLst/>
              <a:rect l="l" t="t" r="r" b="b"/>
              <a:pathLst>
                <a:path w="1304353" h="520171">
                  <a:moveTo>
                    <a:pt x="59633" y="0"/>
                  </a:moveTo>
                  <a:lnTo>
                    <a:pt x="1244721" y="0"/>
                  </a:lnTo>
                  <a:cubicBezTo>
                    <a:pt x="1277655" y="0"/>
                    <a:pt x="1304353" y="26699"/>
                    <a:pt x="1304353" y="59633"/>
                  </a:cubicBezTo>
                  <a:lnTo>
                    <a:pt x="1304353" y="460538"/>
                  </a:lnTo>
                  <a:cubicBezTo>
                    <a:pt x="1304353" y="493473"/>
                    <a:pt x="1277655" y="520171"/>
                    <a:pt x="1244721" y="520171"/>
                  </a:cubicBezTo>
                  <a:lnTo>
                    <a:pt x="59633" y="520171"/>
                  </a:lnTo>
                  <a:cubicBezTo>
                    <a:pt x="43817" y="520171"/>
                    <a:pt x="28649" y="513889"/>
                    <a:pt x="17466" y="502705"/>
                  </a:cubicBezTo>
                  <a:cubicBezTo>
                    <a:pt x="6283" y="491522"/>
                    <a:pt x="0" y="476354"/>
                    <a:pt x="0" y="460538"/>
                  </a:cubicBezTo>
                  <a:lnTo>
                    <a:pt x="0" y="59633"/>
                  </a:lnTo>
                  <a:cubicBezTo>
                    <a:pt x="0" y="26699"/>
                    <a:pt x="26699" y="0"/>
                    <a:pt x="59633" y="0"/>
                  </a:cubicBezTo>
                  <a:close/>
                </a:path>
              </a:pathLst>
            </a:custGeom>
            <a:solidFill>
              <a:srgbClr val="000000">
                <a:alpha val="0"/>
              </a:srgbClr>
            </a:solidFill>
            <a:ln w="38100" cap="rnd">
              <a:solidFill>
                <a:srgbClr val="45DEEF"/>
              </a:solidFill>
              <a:prstDash val="solid"/>
              <a:round/>
            </a:ln>
          </p:spPr>
        </p:sp>
        <p:sp>
          <p:nvSpPr>
            <p:cNvPr id="10" name="TextBox 10"/>
            <p:cNvSpPr txBox="1"/>
            <p:nvPr/>
          </p:nvSpPr>
          <p:spPr>
            <a:xfrm>
              <a:off x="0" y="-47625"/>
              <a:ext cx="1304353" cy="567796"/>
            </a:xfrm>
            <a:prstGeom prst="rect">
              <a:avLst/>
            </a:prstGeom>
          </p:spPr>
          <p:txBody>
            <a:bodyPr lIns="50800" tIns="50800" rIns="50800" bIns="50800" rtlCol="0" anchor="ctr"/>
            <a:lstStyle/>
            <a:p>
              <a:pPr algn="ctr">
                <a:lnSpc>
                  <a:spcPts val="2605"/>
                </a:lnSpc>
              </a:pPr>
              <a:endParaRPr/>
            </a:p>
          </p:txBody>
        </p:sp>
      </p:grpSp>
      <p:sp>
        <p:nvSpPr>
          <p:cNvPr id="11" name="TextBox 11"/>
          <p:cNvSpPr txBox="1"/>
          <p:nvPr/>
        </p:nvSpPr>
        <p:spPr>
          <a:xfrm>
            <a:off x="2765874" y="3666023"/>
            <a:ext cx="5353506" cy="1988333"/>
          </a:xfrm>
          <a:prstGeom prst="rect">
            <a:avLst/>
          </a:prstGeom>
        </p:spPr>
        <p:txBody>
          <a:bodyPr lIns="0" tIns="0" rIns="0" bIns="0" rtlCol="0" anchor="t">
            <a:spAutoFit/>
          </a:bodyPr>
          <a:lstStyle/>
          <a:p>
            <a:pPr algn="ctr">
              <a:lnSpc>
                <a:spcPts val="2688"/>
              </a:lnSpc>
            </a:pPr>
            <a:r>
              <a:rPr lang="en-US" sz="1920" spc="-38">
                <a:solidFill>
                  <a:srgbClr val="FFFFFF"/>
                </a:solidFill>
                <a:latin typeface="Poppins"/>
                <a:ea typeface="Poppins"/>
                <a:cs typeface="Poppins"/>
                <a:sym typeface="Poppins"/>
              </a:rPr>
              <a:t>Noise and Artifacts in sEMG Signals</a:t>
            </a:r>
          </a:p>
          <a:p>
            <a:pPr algn="ctr">
              <a:lnSpc>
                <a:spcPts val="2688"/>
              </a:lnSpc>
            </a:pPr>
            <a:r>
              <a:rPr lang="en-US" sz="1920" spc="-38">
                <a:solidFill>
                  <a:srgbClr val="FFFFFF"/>
                </a:solidFill>
                <a:latin typeface="Poppins"/>
                <a:ea typeface="Poppins"/>
                <a:cs typeface="Poppins"/>
                <a:sym typeface="Poppins"/>
              </a:rPr>
              <a:t>sEMG systems are highly sensitive to motion artifacts (e.g., movement of electrodes on the skin), which can lead to false readings of mus?cle activity during dynamic movements.</a:t>
            </a:r>
          </a:p>
          <a:p>
            <a:pPr algn="ctr">
              <a:lnSpc>
                <a:spcPts val="2688"/>
              </a:lnSpc>
              <a:spcBef>
                <a:spcPct val="0"/>
              </a:spcBef>
            </a:pPr>
            <a:r>
              <a:rPr lang="en-US" sz="1920" spc="-38">
                <a:solidFill>
                  <a:srgbClr val="FFFFFF"/>
                </a:solidFill>
                <a:latin typeface="Poppins"/>
                <a:ea typeface="Poppins"/>
                <a:cs typeface="Poppins"/>
                <a:sym typeface="Poppins"/>
              </a:rPr>
              <a:t>Strain Gauge Signal Issues</a:t>
            </a:r>
          </a:p>
        </p:txBody>
      </p:sp>
      <p:sp>
        <p:nvSpPr>
          <p:cNvPr id="12" name="TextBox 12"/>
          <p:cNvSpPr txBox="1"/>
          <p:nvPr/>
        </p:nvSpPr>
        <p:spPr>
          <a:xfrm>
            <a:off x="10569208" y="3701968"/>
            <a:ext cx="6090736" cy="1897393"/>
          </a:xfrm>
          <a:prstGeom prst="rect">
            <a:avLst/>
          </a:prstGeom>
        </p:spPr>
        <p:txBody>
          <a:bodyPr lIns="0" tIns="0" rIns="0" bIns="0" rtlCol="0" anchor="t">
            <a:spAutoFit/>
          </a:bodyPr>
          <a:lstStyle/>
          <a:p>
            <a:pPr algn="ctr">
              <a:lnSpc>
                <a:spcPts val="3059"/>
              </a:lnSpc>
              <a:spcBef>
                <a:spcPct val="0"/>
              </a:spcBef>
            </a:pPr>
            <a:r>
              <a:rPr lang="en-US" sz="2185" spc="-43">
                <a:solidFill>
                  <a:srgbClr val="FFFFFF"/>
                </a:solidFill>
                <a:latin typeface="Poppins"/>
                <a:ea typeface="Poppins"/>
                <a:cs typeface="Poppins"/>
                <a:sym typeface="Poppins"/>
              </a:rPr>
              <a:t>Complex Calibration: Strain gauge systems require precise calibration with known forces (weights) to map the electrical signal to accurate force mea?surements. Miscalibration leads to significant errors</a:t>
            </a:r>
          </a:p>
        </p:txBody>
      </p:sp>
      <p:sp>
        <p:nvSpPr>
          <p:cNvPr id="13" name="TextBox 13"/>
          <p:cNvSpPr txBox="1"/>
          <p:nvPr/>
        </p:nvSpPr>
        <p:spPr>
          <a:xfrm>
            <a:off x="3223059" y="2448372"/>
            <a:ext cx="4439136" cy="431284"/>
          </a:xfrm>
          <a:prstGeom prst="rect">
            <a:avLst/>
          </a:prstGeom>
        </p:spPr>
        <p:txBody>
          <a:bodyPr lIns="0" tIns="0" rIns="0" bIns="0" rtlCol="0" anchor="t">
            <a:spAutoFit/>
          </a:bodyPr>
          <a:lstStyle/>
          <a:p>
            <a:pPr algn="ctr">
              <a:lnSpc>
                <a:spcPts val="3168"/>
              </a:lnSpc>
            </a:pPr>
            <a:r>
              <a:rPr lang="en-US" sz="2707">
                <a:solidFill>
                  <a:srgbClr val="F0F8F7"/>
                </a:solidFill>
                <a:latin typeface="Poppins"/>
                <a:ea typeface="Poppins"/>
                <a:cs typeface="Poppins"/>
                <a:sym typeface="Poppins"/>
              </a:rPr>
              <a:t>Signal Quality Challenges </a:t>
            </a:r>
          </a:p>
        </p:txBody>
      </p:sp>
      <p:sp>
        <p:nvSpPr>
          <p:cNvPr id="14" name="TextBox 14"/>
          <p:cNvSpPr txBox="1"/>
          <p:nvPr/>
        </p:nvSpPr>
        <p:spPr>
          <a:xfrm>
            <a:off x="11235111" y="2329751"/>
            <a:ext cx="4758931" cy="833201"/>
          </a:xfrm>
          <a:prstGeom prst="rect">
            <a:avLst/>
          </a:prstGeom>
        </p:spPr>
        <p:txBody>
          <a:bodyPr lIns="0" tIns="0" rIns="0" bIns="0" rtlCol="0" anchor="t">
            <a:spAutoFit/>
          </a:bodyPr>
          <a:lstStyle/>
          <a:p>
            <a:pPr algn="ctr">
              <a:lnSpc>
                <a:spcPts val="3168"/>
              </a:lnSpc>
            </a:pPr>
            <a:r>
              <a:rPr lang="en-US" sz="2707">
                <a:solidFill>
                  <a:srgbClr val="F0F8F7"/>
                </a:solidFill>
                <a:latin typeface="Poppins"/>
                <a:ea typeface="Poppins"/>
                <a:cs typeface="Poppins"/>
                <a:sym typeface="Poppins"/>
              </a:rPr>
              <a:t>Calibration and Sensor Sensitivity Challenges</a:t>
            </a:r>
          </a:p>
        </p:txBody>
      </p:sp>
      <p:grpSp>
        <p:nvGrpSpPr>
          <p:cNvPr id="15" name="Group 15"/>
          <p:cNvGrpSpPr/>
          <p:nvPr/>
        </p:nvGrpSpPr>
        <p:grpSpPr>
          <a:xfrm>
            <a:off x="2111440" y="7282542"/>
            <a:ext cx="6621153" cy="2640491"/>
            <a:chOff x="0" y="0"/>
            <a:chExt cx="1304353" cy="520171"/>
          </a:xfrm>
        </p:grpSpPr>
        <p:sp>
          <p:nvSpPr>
            <p:cNvPr id="16" name="Freeform 16"/>
            <p:cNvSpPr/>
            <p:nvPr/>
          </p:nvSpPr>
          <p:spPr>
            <a:xfrm>
              <a:off x="0" y="0"/>
              <a:ext cx="1304353" cy="520171"/>
            </a:xfrm>
            <a:custGeom>
              <a:avLst/>
              <a:gdLst/>
              <a:ahLst/>
              <a:cxnLst/>
              <a:rect l="l" t="t" r="r" b="b"/>
              <a:pathLst>
                <a:path w="1304353" h="520171">
                  <a:moveTo>
                    <a:pt x="59633" y="0"/>
                  </a:moveTo>
                  <a:lnTo>
                    <a:pt x="1244721" y="0"/>
                  </a:lnTo>
                  <a:cubicBezTo>
                    <a:pt x="1277655" y="0"/>
                    <a:pt x="1304353" y="26699"/>
                    <a:pt x="1304353" y="59633"/>
                  </a:cubicBezTo>
                  <a:lnTo>
                    <a:pt x="1304353" y="460538"/>
                  </a:lnTo>
                  <a:cubicBezTo>
                    <a:pt x="1304353" y="493473"/>
                    <a:pt x="1277655" y="520171"/>
                    <a:pt x="1244721" y="520171"/>
                  </a:cubicBezTo>
                  <a:lnTo>
                    <a:pt x="59633" y="520171"/>
                  </a:lnTo>
                  <a:cubicBezTo>
                    <a:pt x="43817" y="520171"/>
                    <a:pt x="28649" y="513889"/>
                    <a:pt x="17466" y="502705"/>
                  </a:cubicBezTo>
                  <a:cubicBezTo>
                    <a:pt x="6283" y="491522"/>
                    <a:pt x="0" y="476354"/>
                    <a:pt x="0" y="460538"/>
                  </a:cubicBezTo>
                  <a:lnTo>
                    <a:pt x="0" y="59633"/>
                  </a:lnTo>
                  <a:cubicBezTo>
                    <a:pt x="0" y="26699"/>
                    <a:pt x="26699" y="0"/>
                    <a:pt x="59633" y="0"/>
                  </a:cubicBezTo>
                  <a:close/>
                </a:path>
              </a:pathLst>
            </a:custGeom>
            <a:solidFill>
              <a:srgbClr val="000000">
                <a:alpha val="0"/>
              </a:srgbClr>
            </a:solidFill>
            <a:ln w="38100" cap="rnd">
              <a:solidFill>
                <a:srgbClr val="45DEEF"/>
              </a:solidFill>
              <a:prstDash val="solid"/>
              <a:round/>
            </a:ln>
          </p:spPr>
        </p:sp>
        <p:sp>
          <p:nvSpPr>
            <p:cNvPr id="17" name="TextBox 17"/>
            <p:cNvSpPr txBox="1"/>
            <p:nvPr/>
          </p:nvSpPr>
          <p:spPr>
            <a:xfrm>
              <a:off x="0" y="-47625"/>
              <a:ext cx="1304353" cy="567796"/>
            </a:xfrm>
            <a:prstGeom prst="rect">
              <a:avLst/>
            </a:prstGeom>
          </p:spPr>
          <p:txBody>
            <a:bodyPr lIns="50800" tIns="50800" rIns="50800" bIns="50800" rtlCol="0" anchor="ctr"/>
            <a:lstStyle/>
            <a:p>
              <a:pPr algn="ctr">
                <a:lnSpc>
                  <a:spcPts val="2605"/>
                </a:lnSpc>
              </a:pPr>
              <a:endParaRPr/>
            </a:p>
          </p:txBody>
        </p:sp>
      </p:grpSp>
      <p:grpSp>
        <p:nvGrpSpPr>
          <p:cNvPr id="18" name="Group 18"/>
          <p:cNvGrpSpPr/>
          <p:nvPr/>
        </p:nvGrpSpPr>
        <p:grpSpPr>
          <a:xfrm>
            <a:off x="10304000" y="7282542"/>
            <a:ext cx="6621153" cy="2640491"/>
            <a:chOff x="0" y="0"/>
            <a:chExt cx="1304353" cy="520171"/>
          </a:xfrm>
        </p:grpSpPr>
        <p:sp>
          <p:nvSpPr>
            <p:cNvPr id="19" name="Freeform 19"/>
            <p:cNvSpPr/>
            <p:nvPr/>
          </p:nvSpPr>
          <p:spPr>
            <a:xfrm>
              <a:off x="0" y="0"/>
              <a:ext cx="1304353" cy="520171"/>
            </a:xfrm>
            <a:custGeom>
              <a:avLst/>
              <a:gdLst/>
              <a:ahLst/>
              <a:cxnLst/>
              <a:rect l="l" t="t" r="r" b="b"/>
              <a:pathLst>
                <a:path w="1304353" h="520171">
                  <a:moveTo>
                    <a:pt x="59633" y="0"/>
                  </a:moveTo>
                  <a:lnTo>
                    <a:pt x="1244721" y="0"/>
                  </a:lnTo>
                  <a:cubicBezTo>
                    <a:pt x="1277655" y="0"/>
                    <a:pt x="1304353" y="26699"/>
                    <a:pt x="1304353" y="59633"/>
                  </a:cubicBezTo>
                  <a:lnTo>
                    <a:pt x="1304353" y="460538"/>
                  </a:lnTo>
                  <a:cubicBezTo>
                    <a:pt x="1304353" y="493473"/>
                    <a:pt x="1277655" y="520171"/>
                    <a:pt x="1244721" y="520171"/>
                  </a:cubicBezTo>
                  <a:lnTo>
                    <a:pt x="59633" y="520171"/>
                  </a:lnTo>
                  <a:cubicBezTo>
                    <a:pt x="43817" y="520171"/>
                    <a:pt x="28649" y="513889"/>
                    <a:pt x="17466" y="502705"/>
                  </a:cubicBezTo>
                  <a:cubicBezTo>
                    <a:pt x="6283" y="491522"/>
                    <a:pt x="0" y="476354"/>
                    <a:pt x="0" y="460538"/>
                  </a:cubicBezTo>
                  <a:lnTo>
                    <a:pt x="0" y="59633"/>
                  </a:lnTo>
                  <a:cubicBezTo>
                    <a:pt x="0" y="26699"/>
                    <a:pt x="26699" y="0"/>
                    <a:pt x="59633" y="0"/>
                  </a:cubicBezTo>
                  <a:close/>
                </a:path>
              </a:pathLst>
            </a:custGeom>
            <a:solidFill>
              <a:srgbClr val="000000">
                <a:alpha val="0"/>
              </a:srgbClr>
            </a:solidFill>
            <a:ln w="38100" cap="rnd">
              <a:solidFill>
                <a:srgbClr val="45DEEF"/>
              </a:solidFill>
              <a:prstDash val="solid"/>
              <a:round/>
            </a:ln>
          </p:spPr>
        </p:sp>
        <p:sp>
          <p:nvSpPr>
            <p:cNvPr id="20" name="TextBox 20"/>
            <p:cNvSpPr txBox="1"/>
            <p:nvPr/>
          </p:nvSpPr>
          <p:spPr>
            <a:xfrm>
              <a:off x="0" y="-47625"/>
              <a:ext cx="1304353" cy="567796"/>
            </a:xfrm>
            <a:prstGeom prst="rect">
              <a:avLst/>
            </a:prstGeom>
          </p:spPr>
          <p:txBody>
            <a:bodyPr lIns="50800" tIns="50800" rIns="50800" bIns="50800" rtlCol="0" anchor="ctr"/>
            <a:lstStyle/>
            <a:p>
              <a:pPr algn="ctr">
                <a:lnSpc>
                  <a:spcPts val="2605"/>
                </a:lnSpc>
              </a:pPr>
              <a:endParaRPr/>
            </a:p>
          </p:txBody>
        </p:sp>
      </p:grpSp>
      <p:sp>
        <p:nvSpPr>
          <p:cNvPr id="21" name="TextBox 21"/>
          <p:cNvSpPr txBox="1"/>
          <p:nvPr/>
        </p:nvSpPr>
        <p:spPr>
          <a:xfrm>
            <a:off x="2482156" y="7538163"/>
            <a:ext cx="5920941" cy="2203560"/>
          </a:xfrm>
          <a:prstGeom prst="rect">
            <a:avLst/>
          </a:prstGeom>
        </p:spPr>
        <p:txBody>
          <a:bodyPr lIns="0" tIns="0" rIns="0" bIns="0" rtlCol="0" anchor="t">
            <a:spAutoFit/>
          </a:bodyPr>
          <a:lstStyle/>
          <a:p>
            <a:pPr algn="ctr">
              <a:lnSpc>
                <a:spcPts val="2973"/>
              </a:lnSpc>
            </a:pPr>
            <a:r>
              <a:rPr lang="en-US" sz="2124" spc="-42">
                <a:solidFill>
                  <a:srgbClr val="FFFFFF"/>
                </a:solidFill>
                <a:latin typeface="Poppins"/>
                <a:ea typeface="Poppins"/>
                <a:cs typeface="Poppins"/>
                <a:sym typeface="Poppins"/>
              </a:rPr>
              <a:t>Signal Amplification and Bandwidth</a:t>
            </a:r>
          </a:p>
          <a:p>
            <a:pPr algn="ctr">
              <a:lnSpc>
                <a:spcPts val="2973"/>
              </a:lnSpc>
            </a:pPr>
            <a:r>
              <a:rPr lang="en-US" sz="2124" spc="-42">
                <a:solidFill>
                  <a:srgbClr val="FFFFFF"/>
                </a:solidFill>
                <a:latin typeface="Poppins"/>
                <a:ea typeface="Poppins"/>
                <a:cs typeface="Poppins"/>
                <a:sym typeface="Poppins"/>
              </a:rPr>
              <a:t>Power Supply and Stability</a:t>
            </a:r>
          </a:p>
          <a:p>
            <a:pPr algn="ctr">
              <a:lnSpc>
                <a:spcPts val="2973"/>
              </a:lnSpc>
              <a:spcBef>
                <a:spcPct val="0"/>
              </a:spcBef>
            </a:pPr>
            <a:r>
              <a:rPr lang="en-US" sz="2124" spc="-42">
                <a:solidFill>
                  <a:srgbClr val="FFFFFF"/>
                </a:solidFill>
                <a:latin typeface="Poppins"/>
                <a:ea typeface="Poppins"/>
                <a:cs typeface="Poppins"/>
                <a:sym typeface="Poppins"/>
              </a:rPr>
              <a:t>Consider low-power electronics for signal processing and commu?nication or use power-saving techniques such as duty cycling.</a:t>
            </a:r>
          </a:p>
        </p:txBody>
      </p:sp>
      <p:sp>
        <p:nvSpPr>
          <p:cNvPr id="22" name="TextBox 22"/>
          <p:cNvSpPr txBox="1"/>
          <p:nvPr/>
        </p:nvSpPr>
        <p:spPr>
          <a:xfrm>
            <a:off x="10569208" y="7620754"/>
            <a:ext cx="6090736" cy="1897393"/>
          </a:xfrm>
          <a:prstGeom prst="rect">
            <a:avLst/>
          </a:prstGeom>
        </p:spPr>
        <p:txBody>
          <a:bodyPr lIns="0" tIns="0" rIns="0" bIns="0" rtlCol="0" anchor="t">
            <a:spAutoFit/>
          </a:bodyPr>
          <a:lstStyle/>
          <a:p>
            <a:pPr algn="ctr">
              <a:lnSpc>
                <a:spcPts val="3059"/>
              </a:lnSpc>
            </a:pPr>
            <a:r>
              <a:rPr lang="en-US" sz="2185" spc="-43">
                <a:solidFill>
                  <a:srgbClr val="FFFFFF"/>
                </a:solidFill>
                <a:latin typeface="Poppins"/>
                <a:ea typeface="Poppins"/>
                <a:cs typeface="Poppins"/>
                <a:sym typeface="Poppins"/>
              </a:rPr>
              <a:t>Synchronization of Multiple Signals</a:t>
            </a:r>
          </a:p>
          <a:p>
            <a:pPr algn="ctr">
              <a:lnSpc>
                <a:spcPts val="3059"/>
              </a:lnSpc>
              <a:spcBef>
                <a:spcPct val="0"/>
              </a:spcBef>
            </a:pPr>
            <a:r>
              <a:rPr lang="en-US" sz="2185" spc="-43">
                <a:solidFill>
                  <a:srgbClr val="FFFFFF"/>
                </a:solidFill>
                <a:latin typeface="Poppins"/>
                <a:ea typeface="Poppins"/>
                <a:cs typeface="Poppins"/>
                <a:sym typeface="Poppins"/>
              </a:rPr>
              <a:t>Solution: Use machine learning algorithms or sensor fusion techniques to in?tegrate data streams and derive meaningful metrics, such as force-activation patterns. </a:t>
            </a:r>
          </a:p>
        </p:txBody>
      </p:sp>
      <p:sp>
        <p:nvSpPr>
          <p:cNvPr id="23" name="TextBox 23"/>
          <p:cNvSpPr txBox="1"/>
          <p:nvPr/>
        </p:nvSpPr>
        <p:spPr>
          <a:xfrm>
            <a:off x="3223059" y="6315803"/>
            <a:ext cx="4439136" cy="833201"/>
          </a:xfrm>
          <a:prstGeom prst="rect">
            <a:avLst/>
          </a:prstGeom>
        </p:spPr>
        <p:txBody>
          <a:bodyPr lIns="0" tIns="0" rIns="0" bIns="0" rtlCol="0" anchor="t">
            <a:spAutoFit/>
          </a:bodyPr>
          <a:lstStyle/>
          <a:p>
            <a:pPr algn="ctr">
              <a:lnSpc>
                <a:spcPts val="3168"/>
              </a:lnSpc>
            </a:pPr>
            <a:r>
              <a:rPr lang="en-US" sz="2707">
                <a:solidFill>
                  <a:srgbClr val="F0F8F7"/>
                </a:solidFill>
                <a:latin typeface="Poppins"/>
                <a:ea typeface="Poppins"/>
                <a:cs typeface="Poppins"/>
                <a:sym typeface="Poppins"/>
              </a:rPr>
              <a:t>Hardware Design and Circuit Challenges</a:t>
            </a:r>
          </a:p>
        </p:txBody>
      </p:sp>
      <p:sp>
        <p:nvSpPr>
          <p:cNvPr id="24" name="TextBox 24"/>
          <p:cNvSpPr txBox="1"/>
          <p:nvPr/>
        </p:nvSpPr>
        <p:spPr>
          <a:xfrm>
            <a:off x="10999172" y="6315803"/>
            <a:ext cx="5660772" cy="833201"/>
          </a:xfrm>
          <a:prstGeom prst="rect">
            <a:avLst/>
          </a:prstGeom>
        </p:spPr>
        <p:txBody>
          <a:bodyPr lIns="0" tIns="0" rIns="0" bIns="0" rtlCol="0" anchor="t">
            <a:spAutoFit/>
          </a:bodyPr>
          <a:lstStyle/>
          <a:p>
            <a:pPr algn="ctr">
              <a:lnSpc>
                <a:spcPts val="3168"/>
              </a:lnSpc>
            </a:pPr>
            <a:r>
              <a:rPr lang="en-US" sz="2707">
                <a:solidFill>
                  <a:srgbClr val="F0F8F7"/>
                </a:solidFill>
                <a:latin typeface="Poppins"/>
                <a:ea typeface="Poppins"/>
                <a:cs typeface="Poppins"/>
                <a:sym typeface="Poppins"/>
              </a:rPr>
              <a:t>Data Integration and Synchronization Challenges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2585839" y="-4774352"/>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10800000">
            <a:off x="11420968" y="901655"/>
            <a:ext cx="5838332" cy="1808403"/>
            <a:chOff x="0" y="0"/>
            <a:chExt cx="1537668" cy="476287"/>
          </a:xfrm>
        </p:grpSpPr>
        <p:sp>
          <p:nvSpPr>
            <p:cNvPr id="4" name="Freeform 4"/>
            <p:cNvSpPr/>
            <p:nvPr/>
          </p:nvSpPr>
          <p:spPr>
            <a:xfrm>
              <a:off x="0" y="0"/>
              <a:ext cx="1537668" cy="476287"/>
            </a:xfrm>
            <a:custGeom>
              <a:avLst/>
              <a:gdLst/>
              <a:ahLst/>
              <a:cxnLst/>
              <a:rect l="l" t="t" r="r" b="b"/>
              <a:pathLst>
                <a:path w="1537668" h="476287">
                  <a:moveTo>
                    <a:pt x="0" y="0"/>
                  </a:moveTo>
                  <a:lnTo>
                    <a:pt x="1537668" y="0"/>
                  </a:lnTo>
                  <a:lnTo>
                    <a:pt x="1537668" y="476287"/>
                  </a:lnTo>
                  <a:lnTo>
                    <a:pt x="0" y="476287"/>
                  </a:lnTo>
                  <a:close/>
                </a:path>
              </a:pathLst>
            </a:custGeom>
            <a:gradFill rotWithShape="1">
              <a:gsLst>
                <a:gs pos="0">
                  <a:srgbClr val="45DEEF">
                    <a:alpha val="80000"/>
                  </a:srgbClr>
                </a:gs>
                <a:gs pos="100000">
                  <a:srgbClr val="043372">
                    <a:alpha val="0"/>
                  </a:srgbClr>
                </a:gs>
              </a:gsLst>
              <a:lin ang="0"/>
            </a:gradFill>
          </p:spPr>
        </p:sp>
        <p:sp>
          <p:nvSpPr>
            <p:cNvPr id="5" name="TextBox 5"/>
            <p:cNvSpPr txBox="1"/>
            <p:nvPr/>
          </p:nvSpPr>
          <p:spPr>
            <a:xfrm>
              <a:off x="0" y="-47625"/>
              <a:ext cx="1537668" cy="523912"/>
            </a:xfrm>
            <a:prstGeom prst="rect">
              <a:avLst/>
            </a:prstGeom>
          </p:spPr>
          <p:txBody>
            <a:bodyPr lIns="50800" tIns="50800" rIns="50800" bIns="50800" rtlCol="0" anchor="ctr"/>
            <a:lstStyle/>
            <a:p>
              <a:pPr algn="ctr">
                <a:lnSpc>
                  <a:spcPts val="2605"/>
                </a:lnSpc>
              </a:pPr>
              <a:endParaRPr/>
            </a:p>
          </p:txBody>
        </p:sp>
      </p:grpSp>
      <p:sp>
        <p:nvSpPr>
          <p:cNvPr id="6" name="Freeform 6"/>
          <p:cNvSpPr/>
          <p:nvPr/>
        </p:nvSpPr>
        <p:spPr>
          <a:xfrm rot="3125743">
            <a:off x="-4053823" y="3669477"/>
            <a:ext cx="10165045" cy="10165045"/>
          </a:xfrm>
          <a:custGeom>
            <a:avLst/>
            <a:gdLst/>
            <a:ahLst/>
            <a:cxnLst/>
            <a:rect l="l" t="t" r="r" b="b"/>
            <a:pathLst>
              <a:path w="10165045" h="10165045">
                <a:moveTo>
                  <a:pt x="0" y="0"/>
                </a:moveTo>
                <a:lnTo>
                  <a:pt x="10165046" y="0"/>
                </a:lnTo>
                <a:lnTo>
                  <a:pt x="10165046"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0074590" y="8003370"/>
            <a:ext cx="5850393" cy="1808403"/>
            <a:chOff x="0" y="0"/>
            <a:chExt cx="1540844" cy="476287"/>
          </a:xfrm>
        </p:grpSpPr>
        <p:sp>
          <p:nvSpPr>
            <p:cNvPr id="8" name="Freeform 8"/>
            <p:cNvSpPr/>
            <p:nvPr/>
          </p:nvSpPr>
          <p:spPr>
            <a:xfrm>
              <a:off x="0" y="0"/>
              <a:ext cx="1540844" cy="476287"/>
            </a:xfrm>
            <a:custGeom>
              <a:avLst/>
              <a:gdLst/>
              <a:ahLst/>
              <a:cxnLst/>
              <a:rect l="l" t="t" r="r" b="b"/>
              <a:pathLst>
                <a:path w="1540844" h="476287">
                  <a:moveTo>
                    <a:pt x="0" y="0"/>
                  </a:moveTo>
                  <a:lnTo>
                    <a:pt x="1540844" y="0"/>
                  </a:lnTo>
                  <a:lnTo>
                    <a:pt x="1540844" y="476287"/>
                  </a:lnTo>
                  <a:lnTo>
                    <a:pt x="0" y="476287"/>
                  </a:lnTo>
                  <a:close/>
                </a:path>
              </a:pathLst>
            </a:custGeom>
            <a:gradFill rotWithShape="1">
              <a:gsLst>
                <a:gs pos="0">
                  <a:srgbClr val="45DEEF">
                    <a:alpha val="80000"/>
                  </a:srgbClr>
                </a:gs>
                <a:gs pos="100000">
                  <a:srgbClr val="043372">
                    <a:alpha val="0"/>
                  </a:srgbClr>
                </a:gs>
              </a:gsLst>
              <a:lin ang="0"/>
            </a:gradFill>
          </p:spPr>
        </p:sp>
        <p:sp>
          <p:nvSpPr>
            <p:cNvPr id="9" name="TextBox 9"/>
            <p:cNvSpPr txBox="1"/>
            <p:nvPr/>
          </p:nvSpPr>
          <p:spPr>
            <a:xfrm>
              <a:off x="0" y="-47625"/>
              <a:ext cx="1540844" cy="523912"/>
            </a:xfrm>
            <a:prstGeom prst="rect">
              <a:avLst/>
            </a:prstGeom>
          </p:spPr>
          <p:txBody>
            <a:bodyPr lIns="50800" tIns="50800" rIns="50800" bIns="50800" rtlCol="0" anchor="ctr"/>
            <a:lstStyle/>
            <a:p>
              <a:pPr algn="ctr">
                <a:lnSpc>
                  <a:spcPts val="2605"/>
                </a:lnSpc>
              </a:pPr>
              <a:endParaRPr/>
            </a:p>
          </p:txBody>
        </p:sp>
      </p:grpSp>
      <p:grpSp>
        <p:nvGrpSpPr>
          <p:cNvPr id="10" name="Group 10"/>
          <p:cNvGrpSpPr/>
          <p:nvPr/>
        </p:nvGrpSpPr>
        <p:grpSpPr>
          <a:xfrm>
            <a:off x="851563" y="2415987"/>
            <a:ext cx="6842801" cy="1287507"/>
            <a:chOff x="0" y="0"/>
            <a:chExt cx="856835" cy="161218"/>
          </a:xfrm>
        </p:grpSpPr>
        <p:sp>
          <p:nvSpPr>
            <p:cNvPr id="11" name="Freeform 11"/>
            <p:cNvSpPr/>
            <p:nvPr/>
          </p:nvSpPr>
          <p:spPr>
            <a:xfrm>
              <a:off x="0" y="0"/>
              <a:ext cx="856835" cy="161218"/>
            </a:xfrm>
            <a:custGeom>
              <a:avLst/>
              <a:gdLst/>
              <a:ahLst/>
              <a:cxnLst/>
              <a:rect l="l" t="t" r="r" b="b"/>
              <a:pathLst>
                <a:path w="856835" h="161218">
                  <a:moveTo>
                    <a:pt x="57701" y="0"/>
                  </a:moveTo>
                  <a:lnTo>
                    <a:pt x="799134" y="0"/>
                  </a:lnTo>
                  <a:cubicBezTo>
                    <a:pt x="831001" y="0"/>
                    <a:pt x="856835" y="25834"/>
                    <a:pt x="856835" y="57701"/>
                  </a:cubicBezTo>
                  <a:lnTo>
                    <a:pt x="856835" y="103516"/>
                  </a:lnTo>
                  <a:cubicBezTo>
                    <a:pt x="856835" y="135384"/>
                    <a:pt x="831001" y="161218"/>
                    <a:pt x="799134" y="161218"/>
                  </a:cubicBezTo>
                  <a:lnTo>
                    <a:pt x="57701" y="161218"/>
                  </a:lnTo>
                  <a:cubicBezTo>
                    <a:pt x="25834" y="161218"/>
                    <a:pt x="0" y="135384"/>
                    <a:pt x="0" y="103516"/>
                  </a:cubicBezTo>
                  <a:lnTo>
                    <a:pt x="0" y="57701"/>
                  </a:lnTo>
                  <a:cubicBezTo>
                    <a:pt x="0" y="25834"/>
                    <a:pt x="25834" y="0"/>
                    <a:pt x="57701" y="0"/>
                  </a:cubicBezTo>
                  <a:close/>
                </a:path>
              </a:pathLst>
            </a:custGeom>
            <a:solidFill>
              <a:srgbClr val="000000">
                <a:alpha val="0"/>
              </a:srgbClr>
            </a:solidFill>
            <a:ln w="38100" cap="rnd">
              <a:solidFill>
                <a:srgbClr val="41B8D5"/>
              </a:solidFill>
              <a:prstDash val="solid"/>
              <a:round/>
            </a:ln>
          </p:spPr>
        </p:sp>
        <p:sp>
          <p:nvSpPr>
            <p:cNvPr id="12" name="TextBox 12"/>
            <p:cNvSpPr txBox="1"/>
            <p:nvPr/>
          </p:nvSpPr>
          <p:spPr>
            <a:xfrm>
              <a:off x="0" y="-47625"/>
              <a:ext cx="856835" cy="208843"/>
            </a:xfrm>
            <a:prstGeom prst="rect">
              <a:avLst/>
            </a:prstGeom>
          </p:spPr>
          <p:txBody>
            <a:bodyPr lIns="50800" tIns="50800" rIns="50800" bIns="50800" rtlCol="0" anchor="ctr"/>
            <a:lstStyle/>
            <a:p>
              <a:pPr algn="ctr">
                <a:lnSpc>
                  <a:spcPts val="2605"/>
                </a:lnSpc>
              </a:pPr>
              <a:endParaRPr/>
            </a:p>
          </p:txBody>
        </p:sp>
      </p:grpSp>
      <p:grpSp>
        <p:nvGrpSpPr>
          <p:cNvPr id="13" name="Group 13"/>
          <p:cNvGrpSpPr/>
          <p:nvPr/>
        </p:nvGrpSpPr>
        <p:grpSpPr>
          <a:xfrm>
            <a:off x="851563" y="2415987"/>
            <a:ext cx="1721700" cy="1287507"/>
            <a:chOff x="0" y="0"/>
            <a:chExt cx="215586" cy="161218"/>
          </a:xfrm>
        </p:grpSpPr>
        <p:sp>
          <p:nvSpPr>
            <p:cNvPr id="14" name="Freeform 14"/>
            <p:cNvSpPr/>
            <p:nvPr/>
          </p:nvSpPr>
          <p:spPr>
            <a:xfrm>
              <a:off x="0" y="0"/>
              <a:ext cx="215586" cy="161218"/>
            </a:xfrm>
            <a:custGeom>
              <a:avLst/>
              <a:gdLst/>
              <a:ahLst/>
              <a:cxnLst/>
              <a:rect l="l" t="t" r="r" b="b"/>
              <a:pathLst>
                <a:path w="215586" h="161218">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id="15" name="TextBox 15"/>
            <p:cNvSpPr txBox="1"/>
            <p:nvPr/>
          </p:nvSpPr>
          <p:spPr>
            <a:xfrm>
              <a:off x="0" y="-47625"/>
              <a:ext cx="215586" cy="208843"/>
            </a:xfrm>
            <a:prstGeom prst="rect">
              <a:avLst/>
            </a:prstGeom>
          </p:spPr>
          <p:txBody>
            <a:bodyPr lIns="50800" tIns="50800" rIns="50800" bIns="50800" rtlCol="0" anchor="ctr"/>
            <a:lstStyle/>
            <a:p>
              <a:pPr algn="ctr">
                <a:lnSpc>
                  <a:spcPts val="2605"/>
                </a:lnSpc>
              </a:pPr>
              <a:endParaRPr/>
            </a:p>
          </p:txBody>
        </p:sp>
      </p:grpSp>
      <p:grpSp>
        <p:nvGrpSpPr>
          <p:cNvPr id="16" name="Group 16"/>
          <p:cNvGrpSpPr/>
          <p:nvPr/>
        </p:nvGrpSpPr>
        <p:grpSpPr>
          <a:xfrm>
            <a:off x="901252" y="4403659"/>
            <a:ext cx="6912079" cy="1300542"/>
            <a:chOff x="0" y="0"/>
            <a:chExt cx="856835" cy="161218"/>
          </a:xfrm>
        </p:grpSpPr>
        <p:sp>
          <p:nvSpPr>
            <p:cNvPr id="17" name="Freeform 17"/>
            <p:cNvSpPr/>
            <p:nvPr/>
          </p:nvSpPr>
          <p:spPr>
            <a:xfrm>
              <a:off x="0" y="0"/>
              <a:ext cx="856835" cy="161218"/>
            </a:xfrm>
            <a:custGeom>
              <a:avLst/>
              <a:gdLst/>
              <a:ahLst/>
              <a:cxnLst/>
              <a:rect l="l" t="t" r="r" b="b"/>
              <a:pathLst>
                <a:path w="856835" h="161218">
                  <a:moveTo>
                    <a:pt x="57123" y="0"/>
                  </a:moveTo>
                  <a:lnTo>
                    <a:pt x="799712" y="0"/>
                  </a:lnTo>
                  <a:cubicBezTo>
                    <a:pt x="831260" y="0"/>
                    <a:pt x="856835" y="25575"/>
                    <a:pt x="856835" y="57123"/>
                  </a:cubicBezTo>
                  <a:lnTo>
                    <a:pt x="856835" y="104095"/>
                  </a:lnTo>
                  <a:cubicBezTo>
                    <a:pt x="856835" y="119245"/>
                    <a:pt x="850816" y="133774"/>
                    <a:pt x="840104" y="144487"/>
                  </a:cubicBezTo>
                  <a:cubicBezTo>
                    <a:pt x="829391" y="155199"/>
                    <a:pt x="814862" y="161218"/>
                    <a:pt x="799712" y="161218"/>
                  </a:cubicBezTo>
                  <a:lnTo>
                    <a:pt x="57123" y="161218"/>
                  </a:lnTo>
                  <a:cubicBezTo>
                    <a:pt x="41973" y="161218"/>
                    <a:pt x="27444" y="155199"/>
                    <a:pt x="16731" y="144487"/>
                  </a:cubicBezTo>
                  <a:cubicBezTo>
                    <a:pt x="6018" y="133774"/>
                    <a:pt x="0" y="119245"/>
                    <a:pt x="0" y="104095"/>
                  </a:cubicBezTo>
                  <a:lnTo>
                    <a:pt x="0" y="57123"/>
                  </a:lnTo>
                  <a:cubicBezTo>
                    <a:pt x="0" y="41973"/>
                    <a:pt x="6018" y="27444"/>
                    <a:pt x="16731" y="16731"/>
                  </a:cubicBezTo>
                  <a:cubicBezTo>
                    <a:pt x="27444" y="6018"/>
                    <a:pt x="41973" y="0"/>
                    <a:pt x="57123" y="0"/>
                  </a:cubicBezTo>
                  <a:close/>
                </a:path>
              </a:pathLst>
            </a:custGeom>
            <a:solidFill>
              <a:srgbClr val="000000">
                <a:alpha val="0"/>
              </a:srgbClr>
            </a:solidFill>
            <a:ln w="38100" cap="rnd">
              <a:solidFill>
                <a:srgbClr val="41B8D5"/>
              </a:solidFill>
              <a:prstDash val="solid"/>
              <a:round/>
            </a:ln>
          </p:spPr>
        </p:sp>
        <p:sp>
          <p:nvSpPr>
            <p:cNvPr id="18" name="TextBox 18"/>
            <p:cNvSpPr txBox="1"/>
            <p:nvPr/>
          </p:nvSpPr>
          <p:spPr>
            <a:xfrm>
              <a:off x="0" y="-47625"/>
              <a:ext cx="856835" cy="208843"/>
            </a:xfrm>
            <a:prstGeom prst="rect">
              <a:avLst/>
            </a:prstGeom>
          </p:spPr>
          <p:txBody>
            <a:bodyPr lIns="50800" tIns="50800" rIns="50800" bIns="50800" rtlCol="0" anchor="ctr"/>
            <a:lstStyle/>
            <a:p>
              <a:pPr algn="ctr">
                <a:lnSpc>
                  <a:spcPts val="2605"/>
                </a:lnSpc>
              </a:pPr>
              <a:endParaRPr/>
            </a:p>
          </p:txBody>
        </p:sp>
      </p:grpSp>
      <p:grpSp>
        <p:nvGrpSpPr>
          <p:cNvPr id="19" name="Group 19"/>
          <p:cNvGrpSpPr/>
          <p:nvPr/>
        </p:nvGrpSpPr>
        <p:grpSpPr>
          <a:xfrm>
            <a:off x="901252" y="4403659"/>
            <a:ext cx="1739131" cy="1300542"/>
            <a:chOff x="0" y="0"/>
            <a:chExt cx="215586" cy="161218"/>
          </a:xfrm>
        </p:grpSpPr>
        <p:sp>
          <p:nvSpPr>
            <p:cNvPr id="20" name="Freeform 20"/>
            <p:cNvSpPr/>
            <p:nvPr/>
          </p:nvSpPr>
          <p:spPr>
            <a:xfrm>
              <a:off x="0" y="0"/>
              <a:ext cx="215586" cy="161218"/>
            </a:xfrm>
            <a:custGeom>
              <a:avLst/>
              <a:gdLst/>
              <a:ahLst/>
              <a:cxnLst/>
              <a:rect l="l" t="t" r="r" b="b"/>
              <a:pathLst>
                <a:path w="215586" h="161218">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id="21" name="TextBox 21"/>
            <p:cNvSpPr txBox="1"/>
            <p:nvPr/>
          </p:nvSpPr>
          <p:spPr>
            <a:xfrm>
              <a:off x="0" y="-47625"/>
              <a:ext cx="215586" cy="208843"/>
            </a:xfrm>
            <a:prstGeom prst="rect">
              <a:avLst/>
            </a:prstGeom>
          </p:spPr>
          <p:txBody>
            <a:bodyPr lIns="50800" tIns="50800" rIns="50800" bIns="50800" rtlCol="0" anchor="ctr"/>
            <a:lstStyle/>
            <a:p>
              <a:pPr algn="ctr">
                <a:lnSpc>
                  <a:spcPts val="2605"/>
                </a:lnSpc>
              </a:pPr>
              <a:endParaRPr/>
            </a:p>
          </p:txBody>
        </p:sp>
      </p:grpSp>
      <p:grpSp>
        <p:nvGrpSpPr>
          <p:cNvPr id="22" name="Group 22"/>
          <p:cNvGrpSpPr/>
          <p:nvPr/>
        </p:nvGrpSpPr>
        <p:grpSpPr>
          <a:xfrm>
            <a:off x="9529623" y="2357111"/>
            <a:ext cx="7155715" cy="1346383"/>
            <a:chOff x="0" y="0"/>
            <a:chExt cx="856835" cy="161218"/>
          </a:xfrm>
        </p:grpSpPr>
        <p:sp>
          <p:nvSpPr>
            <p:cNvPr id="23" name="Freeform 23"/>
            <p:cNvSpPr/>
            <p:nvPr/>
          </p:nvSpPr>
          <p:spPr>
            <a:xfrm>
              <a:off x="0" y="0"/>
              <a:ext cx="856835" cy="161218"/>
            </a:xfrm>
            <a:custGeom>
              <a:avLst/>
              <a:gdLst/>
              <a:ahLst/>
              <a:cxnLst/>
              <a:rect l="l" t="t" r="r" b="b"/>
              <a:pathLst>
                <a:path w="856835" h="161218">
                  <a:moveTo>
                    <a:pt x="55178" y="0"/>
                  </a:moveTo>
                  <a:lnTo>
                    <a:pt x="801657" y="0"/>
                  </a:lnTo>
                  <a:cubicBezTo>
                    <a:pt x="832131" y="0"/>
                    <a:pt x="856835" y="24704"/>
                    <a:pt x="856835" y="55178"/>
                  </a:cubicBezTo>
                  <a:lnTo>
                    <a:pt x="856835" y="106040"/>
                  </a:lnTo>
                  <a:cubicBezTo>
                    <a:pt x="856835" y="120674"/>
                    <a:pt x="851021" y="134709"/>
                    <a:pt x="840674" y="145056"/>
                  </a:cubicBezTo>
                  <a:cubicBezTo>
                    <a:pt x="830326" y="155404"/>
                    <a:pt x="816291" y="161218"/>
                    <a:pt x="801657" y="161218"/>
                  </a:cubicBezTo>
                  <a:lnTo>
                    <a:pt x="55178" y="161218"/>
                  </a:lnTo>
                  <a:cubicBezTo>
                    <a:pt x="40544" y="161218"/>
                    <a:pt x="26509" y="155404"/>
                    <a:pt x="16161" y="145056"/>
                  </a:cubicBezTo>
                  <a:cubicBezTo>
                    <a:pt x="5813" y="134709"/>
                    <a:pt x="0" y="120674"/>
                    <a:pt x="0" y="106040"/>
                  </a:cubicBezTo>
                  <a:lnTo>
                    <a:pt x="0" y="55178"/>
                  </a:lnTo>
                  <a:cubicBezTo>
                    <a:pt x="0" y="40544"/>
                    <a:pt x="5813" y="26509"/>
                    <a:pt x="16161" y="16161"/>
                  </a:cubicBezTo>
                  <a:cubicBezTo>
                    <a:pt x="26509" y="5813"/>
                    <a:pt x="40544" y="0"/>
                    <a:pt x="55178" y="0"/>
                  </a:cubicBezTo>
                  <a:close/>
                </a:path>
              </a:pathLst>
            </a:custGeom>
            <a:solidFill>
              <a:srgbClr val="000000">
                <a:alpha val="0"/>
              </a:srgbClr>
            </a:solidFill>
            <a:ln w="38100" cap="rnd">
              <a:solidFill>
                <a:srgbClr val="41B8D5"/>
              </a:solidFill>
              <a:prstDash val="solid"/>
              <a:round/>
            </a:ln>
          </p:spPr>
        </p:sp>
        <p:sp>
          <p:nvSpPr>
            <p:cNvPr id="24" name="TextBox 24"/>
            <p:cNvSpPr txBox="1"/>
            <p:nvPr/>
          </p:nvSpPr>
          <p:spPr>
            <a:xfrm>
              <a:off x="0" y="-47625"/>
              <a:ext cx="856835" cy="208843"/>
            </a:xfrm>
            <a:prstGeom prst="rect">
              <a:avLst/>
            </a:prstGeom>
          </p:spPr>
          <p:txBody>
            <a:bodyPr lIns="50800" tIns="50800" rIns="50800" bIns="50800" rtlCol="0" anchor="ctr"/>
            <a:lstStyle/>
            <a:p>
              <a:pPr algn="ctr">
                <a:lnSpc>
                  <a:spcPts val="2605"/>
                </a:lnSpc>
              </a:pPr>
              <a:endParaRPr/>
            </a:p>
          </p:txBody>
        </p:sp>
      </p:grpSp>
      <p:grpSp>
        <p:nvGrpSpPr>
          <p:cNvPr id="25" name="Group 25"/>
          <p:cNvGrpSpPr/>
          <p:nvPr/>
        </p:nvGrpSpPr>
        <p:grpSpPr>
          <a:xfrm>
            <a:off x="9529623" y="2357111"/>
            <a:ext cx="1800432" cy="1346383"/>
            <a:chOff x="0" y="0"/>
            <a:chExt cx="215586" cy="161218"/>
          </a:xfrm>
        </p:grpSpPr>
        <p:sp>
          <p:nvSpPr>
            <p:cNvPr id="26" name="Freeform 26"/>
            <p:cNvSpPr/>
            <p:nvPr/>
          </p:nvSpPr>
          <p:spPr>
            <a:xfrm>
              <a:off x="0" y="0"/>
              <a:ext cx="215586" cy="161218"/>
            </a:xfrm>
            <a:custGeom>
              <a:avLst/>
              <a:gdLst/>
              <a:ahLst/>
              <a:cxnLst/>
              <a:rect l="l" t="t" r="r" b="b"/>
              <a:pathLst>
                <a:path w="215586" h="161218">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id="27" name="TextBox 27"/>
            <p:cNvSpPr txBox="1"/>
            <p:nvPr/>
          </p:nvSpPr>
          <p:spPr>
            <a:xfrm>
              <a:off x="0" y="-47625"/>
              <a:ext cx="215586" cy="208843"/>
            </a:xfrm>
            <a:prstGeom prst="rect">
              <a:avLst/>
            </a:prstGeom>
          </p:spPr>
          <p:txBody>
            <a:bodyPr lIns="50800" tIns="50800" rIns="50800" bIns="50800" rtlCol="0" anchor="ctr"/>
            <a:lstStyle/>
            <a:p>
              <a:pPr algn="ctr">
                <a:lnSpc>
                  <a:spcPts val="2605"/>
                </a:lnSpc>
              </a:pPr>
              <a:endParaRPr/>
            </a:p>
          </p:txBody>
        </p:sp>
      </p:grpSp>
      <p:grpSp>
        <p:nvGrpSpPr>
          <p:cNvPr id="28" name="Group 28"/>
          <p:cNvGrpSpPr/>
          <p:nvPr/>
        </p:nvGrpSpPr>
        <p:grpSpPr>
          <a:xfrm>
            <a:off x="9529623" y="4403659"/>
            <a:ext cx="7288205" cy="1371312"/>
            <a:chOff x="0" y="0"/>
            <a:chExt cx="856835" cy="161218"/>
          </a:xfrm>
        </p:grpSpPr>
        <p:sp>
          <p:nvSpPr>
            <p:cNvPr id="29" name="Freeform 29"/>
            <p:cNvSpPr/>
            <p:nvPr/>
          </p:nvSpPr>
          <p:spPr>
            <a:xfrm>
              <a:off x="0" y="0"/>
              <a:ext cx="856835" cy="161218"/>
            </a:xfrm>
            <a:custGeom>
              <a:avLst/>
              <a:gdLst/>
              <a:ahLst/>
              <a:cxnLst/>
              <a:rect l="l" t="t" r="r" b="b"/>
              <a:pathLst>
                <a:path w="856835" h="161218">
                  <a:moveTo>
                    <a:pt x="54175" y="0"/>
                  </a:moveTo>
                  <a:lnTo>
                    <a:pt x="802660" y="0"/>
                  </a:lnTo>
                  <a:cubicBezTo>
                    <a:pt x="832580" y="0"/>
                    <a:pt x="856835" y="24255"/>
                    <a:pt x="856835" y="54175"/>
                  </a:cubicBezTo>
                  <a:lnTo>
                    <a:pt x="856835" y="107043"/>
                  </a:lnTo>
                  <a:cubicBezTo>
                    <a:pt x="856835" y="136963"/>
                    <a:pt x="832580" y="161218"/>
                    <a:pt x="802660" y="161218"/>
                  </a:cubicBezTo>
                  <a:lnTo>
                    <a:pt x="54175" y="161218"/>
                  </a:lnTo>
                  <a:cubicBezTo>
                    <a:pt x="24255" y="161218"/>
                    <a:pt x="0" y="136963"/>
                    <a:pt x="0" y="107043"/>
                  </a:cubicBezTo>
                  <a:lnTo>
                    <a:pt x="0" y="54175"/>
                  </a:lnTo>
                  <a:cubicBezTo>
                    <a:pt x="0" y="24255"/>
                    <a:pt x="24255" y="0"/>
                    <a:pt x="54175" y="0"/>
                  </a:cubicBezTo>
                  <a:close/>
                </a:path>
              </a:pathLst>
            </a:custGeom>
            <a:solidFill>
              <a:srgbClr val="000000">
                <a:alpha val="0"/>
              </a:srgbClr>
            </a:solidFill>
            <a:ln w="38100" cap="rnd">
              <a:solidFill>
                <a:srgbClr val="41B8D5"/>
              </a:solidFill>
              <a:prstDash val="solid"/>
              <a:round/>
            </a:ln>
          </p:spPr>
        </p:sp>
        <p:sp>
          <p:nvSpPr>
            <p:cNvPr id="30" name="TextBox 30"/>
            <p:cNvSpPr txBox="1"/>
            <p:nvPr/>
          </p:nvSpPr>
          <p:spPr>
            <a:xfrm>
              <a:off x="0" y="-47625"/>
              <a:ext cx="856835" cy="208843"/>
            </a:xfrm>
            <a:prstGeom prst="rect">
              <a:avLst/>
            </a:prstGeom>
          </p:spPr>
          <p:txBody>
            <a:bodyPr lIns="50800" tIns="50800" rIns="50800" bIns="50800" rtlCol="0" anchor="ctr"/>
            <a:lstStyle/>
            <a:p>
              <a:pPr algn="ctr">
                <a:lnSpc>
                  <a:spcPts val="2605"/>
                </a:lnSpc>
              </a:pPr>
              <a:endParaRPr/>
            </a:p>
          </p:txBody>
        </p:sp>
      </p:grpSp>
      <p:grpSp>
        <p:nvGrpSpPr>
          <p:cNvPr id="31" name="Group 31"/>
          <p:cNvGrpSpPr/>
          <p:nvPr/>
        </p:nvGrpSpPr>
        <p:grpSpPr>
          <a:xfrm>
            <a:off x="9529623" y="4403659"/>
            <a:ext cx="1833767" cy="1371312"/>
            <a:chOff x="0" y="0"/>
            <a:chExt cx="215586" cy="161218"/>
          </a:xfrm>
        </p:grpSpPr>
        <p:sp>
          <p:nvSpPr>
            <p:cNvPr id="32" name="Freeform 32"/>
            <p:cNvSpPr/>
            <p:nvPr/>
          </p:nvSpPr>
          <p:spPr>
            <a:xfrm>
              <a:off x="0" y="0"/>
              <a:ext cx="215586" cy="161218"/>
            </a:xfrm>
            <a:custGeom>
              <a:avLst/>
              <a:gdLst/>
              <a:ahLst/>
              <a:cxnLst/>
              <a:rect l="l" t="t" r="r" b="b"/>
              <a:pathLst>
                <a:path w="215586" h="161218">
                  <a:moveTo>
                    <a:pt x="80609" y="0"/>
                  </a:moveTo>
                  <a:lnTo>
                    <a:pt x="134977" y="0"/>
                  </a:lnTo>
                  <a:cubicBezTo>
                    <a:pt x="156356" y="0"/>
                    <a:pt x="176859" y="8493"/>
                    <a:pt x="191976" y="23610"/>
                  </a:cubicBezTo>
                  <a:cubicBezTo>
                    <a:pt x="207093" y="38727"/>
                    <a:pt x="215586" y="59230"/>
                    <a:pt x="215586" y="80609"/>
                  </a:cubicBezTo>
                  <a:lnTo>
                    <a:pt x="215586" y="80609"/>
                  </a:lnTo>
                  <a:cubicBezTo>
                    <a:pt x="215586" y="125128"/>
                    <a:pt x="179496" y="161218"/>
                    <a:pt x="134977" y="161218"/>
                  </a:cubicBezTo>
                  <a:lnTo>
                    <a:pt x="80609" y="161218"/>
                  </a:lnTo>
                  <a:cubicBezTo>
                    <a:pt x="36090" y="161218"/>
                    <a:pt x="0" y="125128"/>
                    <a:pt x="0" y="80609"/>
                  </a:cubicBezTo>
                  <a:lnTo>
                    <a:pt x="0" y="80609"/>
                  </a:lnTo>
                  <a:cubicBezTo>
                    <a:pt x="0" y="36090"/>
                    <a:pt x="36090" y="0"/>
                    <a:pt x="80609" y="0"/>
                  </a:cubicBezTo>
                  <a:close/>
                </a:path>
              </a:pathLst>
            </a:custGeom>
            <a:solidFill>
              <a:srgbClr val="000000">
                <a:alpha val="0"/>
              </a:srgbClr>
            </a:solidFill>
            <a:ln w="38100" cap="rnd">
              <a:solidFill>
                <a:srgbClr val="41B8D5"/>
              </a:solidFill>
              <a:prstDash val="solid"/>
              <a:round/>
            </a:ln>
          </p:spPr>
        </p:sp>
        <p:sp>
          <p:nvSpPr>
            <p:cNvPr id="33" name="TextBox 33"/>
            <p:cNvSpPr txBox="1"/>
            <p:nvPr/>
          </p:nvSpPr>
          <p:spPr>
            <a:xfrm>
              <a:off x="0" y="-47625"/>
              <a:ext cx="215586" cy="208843"/>
            </a:xfrm>
            <a:prstGeom prst="rect">
              <a:avLst/>
            </a:prstGeom>
          </p:spPr>
          <p:txBody>
            <a:bodyPr lIns="50800" tIns="50800" rIns="50800" bIns="50800" rtlCol="0" anchor="ctr"/>
            <a:lstStyle/>
            <a:p>
              <a:pPr algn="ctr">
                <a:lnSpc>
                  <a:spcPts val="2605"/>
                </a:lnSpc>
              </a:pPr>
              <a:endParaRPr/>
            </a:p>
          </p:txBody>
        </p:sp>
      </p:grpSp>
      <p:sp>
        <p:nvSpPr>
          <p:cNvPr id="34" name="TextBox 34"/>
          <p:cNvSpPr txBox="1"/>
          <p:nvPr/>
        </p:nvSpPr>
        <p:spPr>
          <a:xfrm>
            <a:off x="1106137" y="936245"/>
            <a:ext cx="9688859" cy="917767"/>
          </a:xfrm>
          <a:prstGeom prst="rect">
            <a:avLst/>
          </a:prstGeom>
        </p:spPr>
        <p:txBody>
          <a:bodyPr lIns="0" tIns="0" rIns="0" bIns="0" rtlCol="0" anchor="t">
            <a:spAutoFit/>
          </a:bodyPr>
          <a:lstStyle/>
          <a:p>
            <a:pPr algn="l">
              <a:lnSpc>
                <a:spcPts val="7015"/>
              </a:lnSpc>
            </a:pPr>
            <a:r>
              <a:rPr lang="en-US" sz="6617">
                <a:solidFill>
                  <a:srgbClr val="F0F8F7"/>
                </a:solidFill>
                <a:latin typeface="DM Serif Display"/>
                <a:ea typeface="DM Serif Display"/>
                <a:cs typeface="DM Serif Display"/>
                <a:sym typeface="DM Serif Display"/>
              </a:rPr>
              <a:t>METHODOLOGY</a:t>
            </a:r>
          </a:p>
        </p:txBody>
      </p:sp>
      <p:sp>
        <p:nvSpPr>
          <p:cNvPr id="35" name="TextBox 35"/>
          <p:cNvSpPr txBox="1"/>
          <p:nvPr/>
        </p:nvSpPr>
        <p:spPr>
          <a:xfrm>
            <a:off x="1363226" y="2790783"/>
            <a:ext cx="698376" cy="518866"/>
          </a:xfrm>
          <a:prstGeom prst="rect">
            <a:avLst/>
          </a:prstGeom>
        </p:spPr>
        <p:txBody>
          <a:bodyPr lIns="0" tIns="0" rIns="0" bIns="0" rtlCol="0" anchor="t">
            <a:spAutoFit/>
          </a:bodyPr>
          <a:lstStyle/>
          <a:p>
            <a:pPr algn="ctr">
              <a:lnSpc>
                <a:spcPts val="3849"/>
              </a:lnSpc>
            </a:pPr>
            <a:r>
              <a:rPr lang="en-US" sz="3290" b="1">
                <a:solidFill>
                  <a:srgbClr val="FFFFFF"/>
                </a:solidFill>
                <a:latin typeface="Poppins Bold"/>
                <a:ea typeface="Poppins Bold"/>
                <a:cs typeface="Poppins Bold"/>
                <a:sym typeface="Poppins Bold"/>
              </a:rPr>
              <a:t>01</a:t>
            </a:r>
          </a:p>
        </p:txBody>
      </p:sp>
      <p:sp>
        <p:nvSpPr>
          <p:cNvPr id="36" name="TextBox 36"/>
          <p:cNvSpPr txBox="1"/>
          <p:nvPr/>
        </p:nvSpPr>
        <p:spPr>
          <a:xfrm>
            <a:off x="1418094" y="4782442"/>
            <a:ext cx="705446" cy="523926"/>
          </a:xfrm>
          <a:prstGeom prst="rect">
            <a:avLst/>
          </a:prstGeom>
        </p:spPr>
        <p:txBody>
          <a:bodyPr lIns="0" tIns="0" rIns="0" bIns="0" rtlCol="0" anchor="t">
            <a:spAutoFit/>
          </a:bodyPr>
          <a:lstStyle/>
          <a:p>
            <a:pPr algn="ctr">
              <a:lnSpc>
                <a:spcPts val="3888"/>
              </a:lnSpc>
            </a:pPr>
            <a:r>
              <a:rPr lang="en-US" sz="3323" b="1">
                <a:solidFill>
                  <a:srgbClr val="FFFFFF"/>
                </a:solidFill>
                <a:latin typeface="Poppins Bold"/>
                <a:ea typeface="Poppins Bold"/>
                <a:cs typeface="Poppins Bold"/>
                <a:sym typeface="Poppins Bold"/>
              </a:rPr>
              <a:t>02</a:t>
            </a:r>
          </a:p>
        </p:txBody>
      </p:sp>
      <p:sp>
        <p:nvSpPr>
          <p:cNvPr id="37" name="TextBox 37"/>
          <p:cNvSpPr txBox="1"/>
          <p:nvPr/>
        </p:nvSpPr>
        <p:spPr>
          <a:xfrm>
            <a:off x="10064684" y="2749810"/>
            <a:ext cx="730312" cy="541935"/>
          </a:xfrm>
          <a:prstGeom prst="rect">
            <a:avLst/>
          </a:prstGeom>
        </p:spPr>
        <p:txBody>
          <a:bodyPr lIns="0" tIns="0" rIns="0" bIns="0" rtlCol="0" anchor="t">
            <a:spAutoFit/>
          </a:bodyPr>
          <a:lstStyle/>
          <a:p>
            <a:pPr algn="ctr">
              <a:lnSpc>
                <a:spcPts val="4025"/>
              </a:lnSpc>
            </a:pPr>
            <a:r>
              <a:rPr lang="en-US" sz="3440" b="1">
                <a:solidFill>
                  <a:srgbClr val="FFFFFF"/>
                </a:solidFill>
                <a:latin typeface="Poppins Bold"/>
                <a:ea typeface="Poppins Bold"/>
                <a:cs typeface="Poppins Bold"/>
                <a:sym typeface="Poppins Bold"/>
              </a:rPr>
              <a:t>03</a:t>
            </a:r>
          </a:p>
        </p:txBody>
      </p:sp>
      <p:sp>
        <p:nvSpPr>
          <p:cNvPr id="38" name="TextBox 38"/>
          <p:cNvSpPr txBox="1"/>
          <p:nvPr/>
        </p:nvSpPr>
        <p:spPr>
          <a:xfrm>
            <a:off x="10074590" y="4803981"/>
            <a:ext cx="743833" cy="551616"/>
          </a:xfrm>
          <a:prstGeom prst="rect">
            <a:avLst/>
          </a:prstGeom>
        </p:spPr>
        <p:txBody>
          <a:bodyPr lIns="0" tIns="0" rIns="0" bIns="0" rtlCol="0" anchor="t">
            <a:spAutoFit/>
          </a:bodyPr>
          <a:lstStyle/>
          <a:p>
            <a:pPr algn="ctr">
              <a:lnSpc>
                <a:spcPts val="4099"/>
              </a:lnSpc>
            </a:pPr>
            <a:r>
              <a:rPr lang="en-US" sz="3504" b="1">
                <a:solidFill>
                  <a:srgbClr val="FFFFFF"/>
                </a:solidFill>
                <a:latin typeface="Poppins Bold"/>
                <a:ea typeface="Poppins Bold"/>
                <a:cs typeface="Poppins Bold"/>
                <a:sym typeface="Poppins Bold"/>
              </a:rPr>
              <a:t>04</a:t>
            </a:r>
          </a:p>
        </p:txBody>
      </p:sp>
      <p:sp>
        <p:nvSpPr>
          <p:cNvPr id="39" name="TextBox 39"/>
          <p:cNvSpPr txBox="1"/>
          <p:nvPr/>
        </p:nvSpPr>
        <p:spPr>
          <a:xfrm>
            <a:off x="2861895" y="4477588"/>
            <a:ext cx="4763445" cy="1133633"/>
          </a:xfrm>
          <a:prstGeom prst="rect">
            <a:avLst/>
          </a:prstGeom>
        </p:spPr>
        <p:txBody>
          <a:bodyPr lIns="0" tIns="0" rIns="0" bIns="0" rtlCol="0" anchor="t">
            <a:spAutoFit/>
          </a:bodyPr>
          <a:lstStyle/>
          <a:p>
            <a:pPr algn="l">
              <a:lnSpc>
                <a:spcPts val="4354"/>
              </a:lnSpc>
            </a:pPr>
            <a:r>
              <a:rPr lang="en-US" sz="3722">
                <a:solidFill>
                  <a:srgbClr val="F0F8F7"/>
                </a:solidFill>
                <a:latin typeface="Poppins"/>
                <a:ea typeface="Poppins"/>
                <a:cs typeface="Poppins"/>
                <a:sym typeface="Poppins"/>
              </a:rPr>
              <a:t>Signal Specifications </a:t>
            </a:r>
          </a:p>
        </p:txBody>
      </p:sp>
      <p:sp>
        <p:nvSpPr>
          <p:cNvPr id="40" name="TextBox 40"/>
          <p:cNvSpPr txBox="1"/>
          <p:nvPr/>
        </p:nvSpPr>
        <p:spPr>
          <a:xfrm>
            <a:off x="11582466" y="4794456"/>
            <a:ext cx="4763445" cy="556345"/>
          </a:xfrm>
          <a:prstGeom prst="rect">
            <a:avLst/>
          </a:prstGeom>
        </p:spPr>
        <p:txBody>
          <a:bodyPr lIns="0" tIns="0" rIns="0" bIns="0" rtlCol="0" anchor="t">
            <a:spAutoFit/>
          </a:bodyPr>
          <a:lstStyle/>
          <a:p>
            <a:pPr algn="l">
              <a:lnSpc>
                <a:spcPts val="4120"/>
              </a:lnSpc>
            </a:pPr>
            <a:r>
              <a:rPr lang="en-US" sz="3522">
                <a:solidFill>
                  <a:srgbClr val="F0F8F7"/>
                </a:solidFill>
                <a:latin typeface="Poppins"/>
                <a:ea typeface="Poppins"/>
                <a:cs typeface="Poppins"/>
                <a:sym typeface="Poppins"/>
              </a:rPr>
              <a:t>Analog circuit design</a:t>
            </a:r>
          </a:p>
        </p:txBody>
      </p:sp>
      <p:sp>
        <p:nvSpPr>
          <p:cNvPr id="41" name="TextBox 41"/>
          <p:cNvSpPr txBox="1"/>
          <p:nvPr/>
        </p:nvSpPr>
        <p:spPr>
          <a:xfrm>
            <a:off x="2673905" y="2517551"/>
            <a:ext cx="4763445" cy="1133633"/>
          </a:xfrm>
          <a:prstGeom prst="rect">
            <a:avLst/>
          </a:prstGeom>
        </p:spPr>
        <p:txBody>
          <a:bodyPr lIns="0" tIns="0" rIns="0" bIns="0" rtlCol="0" anchor="t">
            <a:spAutoFit/>
          </a:bodyPr>
          <a:lstStyle/>
          <a:p>
            <a:pPr algn="l">
              <a:lnSpc>
                <a:spcPts val="4354"/>
              </a:lnSpc>
            </a:pPr>
            <a:r>
              <a:rPr lang="en-US" sz="3722">
                <a:solidFill>
                  <a:srgbClr val="F0F8F7"/>
                </a:solidFill>
                <a:latin typeface="Poppins"/>
                <a:ea typeface="Poppins"/>
                <a:cs typeface="Poppins"/>
                <a:sym typeface="Poppins"/>
              </a:rPr>
              <a:t>Key Steps of Implementation </a:t>
            </a:r>
          </a:p>
        </p:txBody>
      </p:sp>
      <p:sp>
        <p:nvSpPr>
          <p:cNvPr id="42" name="TextBox 42"/>
          <p:cNvSpPr txBox="1"/>
          <p:nvPr/>
        </p:nvSpPr>
        <p:spPr>
          <a:xfrm>
            <a:off x="11420968" y="2508026"/>
            <a:ext cx="5275040" cy="954871"/>
          </a:xfrm>
          <a:prstGeom prst="rect">
            <a:avLst/>
          </a:prstGeom>
        </p:spPr>
        <p:txBody>
          <a:bodyPr lIns="0" tIns="0" rIns="0" bIns="0" rtlCol="0" anchor="t">
            <a:spAutoFit/>
          </a:bodyPr>
          <a:lstStyle/>
          <a:p>
            <a:pPr algn="l">
              <a:lnSpc>
                <a:spcPts val="3652"/>
              </a:lnSpc>
            </a:pPr>
            <a:r>
              <a:rPr lang="en-US" sz="3122">
                <a:solidFill>
                  <a:srgbClr val="F0F8F7"/>
                </a:solidFill>
                <a:latin typeface="Poppins"/>
                <a:ea typeface="Poppins"/>
                <a:cs typeface="Poppins"/>
                <a:sym typeface="Poppins"/>
              </a:rPr>
              <a:t>Measurement Parameters and Specifications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2746662" y="3476600"/>
            <a:ext cx="10165045" cy="10165045"/>
          </a:xfrm>
          <a:custGeom>
            <a:avLst/>
            <a:gdLst/>
            <a:ahLst/>
            <a:cxnLst/>
            <a:rect l="l" t="t" r="r" b="b"/>
            <a:pathLst>
              <a:path w="10165045" h="10165045">
                <a:moveTo>
                  <a:pt x="0" y="0"/>
                </a:moveTo>
                <a:lnTo>
                  <a:pt x="10165046" y="0"/>
                </a:lnTo>
                <a:lnTo>
                  <a:pt x="10165046"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10800000">
            <a:off x="5289517" y="7040501"/>
            <a:ext cx="3545567" cy="589654"/>
            <a:chOff x="0" y="0"/>
            <a:chExt cx="636423" cy="105842"/>
          </a:xfrm>
        </p:grpSpPr>
        <p:sp>
          <p:nvSpPr>
            <p:cNvPr id="4" name="Freeform 4"/>
            <p:cNvSpPr/>
            <p:nvPr/>
          </p:nvSpPr>
          <p:spPr>
            <a:xfrm>
              <a:off x="0" y="0"/>
              <a:ext cx="636423" cy="105842"/>
            </a:xfrm>
            <a:custGeom>
              <a:avLst/>
              <a:gdLst/>
              <a:ahLst/>
              <a:cxnLst/>
              <a:rect l="l" t="t" r="r" b="b"/>
              <a:pathLst>
                <a:path w="636423" h="105842">
                  <a:moveTo>
                    <a:pt x="0" y="0"/>
                  </a:moveTo>
                  <a:lnTo>
                    <a:pt x="636423" y="0"/>
                  </a:lnTo>
                  <a:lnTo>
                    <a:pt x="636423" y="105842"/>
                  </a:lnTo>
                  <a:lnTo>
                    <a:pt x="0" y="105842"/>
                  </a:lnTo>
                  <a:close/>
                </a:path>
              </a:pathLst>
            </a:custGeom>
            <a:gradFill rotWithShape="1">
              <a:gsLst>
                <a:gs pos="0">
                  <a:srgbClr val="45DEEF">
                    <a:alpha val="80000"/>
                  </a:srgbClr>
                </a:gs>
                <a:gs pos="100000">
                  <a:srgbClr val="043372">
                    <a:alpha val="0"/>
                  </a:srgbClr>
                </a:gs>
              </a:gsLst>
              <a:lin ang="0"/>
            </a:gradFill>
          </p:spPr>
        </p:sp>
        <p:sp>
          <p:nvSpPr>
            <p:cNvPr id="5" name="TextBox 5"/>
            <p:cNvSpPr txBox="1"/>
            <p:nvPr/>
          </p:nvSpPr>
          <p:spPr>
            <a:xfrm>
              <a:off x="0" y="-47625"/>
              <a:ext cx="636423" cy="153467"/>
            </a:xfrm>
            <a:prstGeom prst="rect">
              <a:avLst/>
            </a:prstGeom>
          </p:spPr>
          <p:txBody>
            <a:bodyPr lIns="50800" tIns="50800" rIns="50800" bIns="50800" rtlCol="0" anchor="ctr"/>
            <a:lstStyle/>
            <a:p>
              <a:pPr algn="ctr">
                <a:lnSpc>
                  <a:spcPts val="2605"/>
                </a:lnSpc>
              </a:pPr>
              <a:endParaRPr/>
            </a:p>
          </p:txBody>
        </p:sp>
      </p:grpSp>
      <p:sp>
        <p:nvSpPr>
          <p:cNvPr id="6" name="Freeform 6"/>
          <p:cNvSpPr/>
          <p:nvPr/>
        </p:nvSpPr>
        <p:spPr>
          <a:xfrm rot="3125743">
            <a:off x="-4300107" y="-6546002"/>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370579" y="911385"/>
            <a:ext cx="3545567" cy="589654"/>
            <a:chOff x="0" y="0"/>
            <a:chExt cx="636423" cy="105842"/>
          </a:xfrm>
        </p:grpSpPr>
        <p:sp>
          <p:nvSpPr>
            <p:cNvPr id="8" name="Freeform 8"/>
            <p:cNvSpPr/>
            <p:nvPr/>
          </p:nvSpPr>
          <p:spPr>
            <a:xfrm>
              <a:off x="0" y="0"/>
              <a:ext cx="636423" cy="105842"/>
            </a:xfrm>
            <a:custGeom>
              <a:avLst/>
              <a:gdLst/>
              <a:ahLst/>
              <a:cxnLst/>
              <a:rect l="l" t="t" r="r" b="b"/>
              <a:pathLst>
                <a:path w="636423" h="105842">
                  <a:moveTo>
                    <a:pt x="0" y="0"/>
                  </a:moveTo>
                  <a:lnTo>
                    <a:pt x="636423" y="0"/>
                  </a:lnTo>
                  <a:lnTo>
                    <a:pt x="636423" y="105842"/>
                  </a:lnTo>
                  <a:lnTo>
                    <a:pt x="0" y="105842"/>
                  </a:lnTo>
                  <a:close/>
                </a:path>
              </a:pathLst>
            </a:custGeom>
            <a:gradFill rotWithShape="1">
              <a:gsLst>
                <a:gs pos="0">
                  <a:srgbClr val="45DEEF">
                    <a:alpha val="80000"/>
                  </a:srgbClr>
                </a:gs>
                <a:gs pos="100000">
                  <a:srgbClr val="043372">
                    <a:alpha val="0"/>
                  </a:srgbClr>
                </a:gs>
              </a:gsLst>
              <a:lin ang="0"/>
            </a:gradFill>
          </p:spPr>
        </p:sp>
        <p:sp>
          <p:nvSpPr>
            <p:cNvPr id="9" name="TextBox 9"/>
            <p:cNvSpPr txBox="1"/>
            <p:nvPr/>
          </p:nvSpPr>
          <p:spPr>
            <a:xfrm>
              <a:off x="0" y="-47625"/>
              <a:ext cx="636423" cy="153467"/>
            </a:xfrm>
            <a:prstGeom prst="rect">
              <a:avLst/>
            </a:prstGeom>
          </p:spPr>
          <p:txBody>
            <a:bodyPr lIns="50800" tIns="50800" rIns="50800" bIns="50800" rtlCol="0" anchor="ctr"/>
            <a:lstStyle/>
            <a:p>
              <a:pPr algn="ctr">
                <a:lnSpc>
                  <a:spcPts val="2605"/>
                </a:lnSpc>
              </a:pPr>
              <a:endParaRPr/>
            </a:p>
          </p:txBody>
        </p:sp>
      </p:grpSp>
      <p:grpSp>
        <p:nvGrpSpPr>
          <p:cNvPr id="10" name="Group 10"/>
          <p:cNvGrpSpPr/>
          <p:nvPr/>
        </p:nvGrpSpPr>
        <p:grpSpPr>
          <a:xfrm>
            <a:off x="9407196" y="1387684"/>
            <a:ext cx="3545567" cy="589654"/>
            <a:chOff x="0" y="0"/>
            <a:chExt cx="636423" cy="105842"/>
          </a:xfrm>
        </p:grpSpPr>
        <p:sp>
          <p:nvSpPr>
            <p:cNvPr id="11" name="Freeform 11"/>
            <p:cNvSpPr/>
            <p:nvPr/>
          </p:nvSpPr>
          <p:spPr>
            <a:xfrm>
              <a:off x="0" y="0"/>
              <a:ext cx="636423" cy="105842"/>
            </a:xfrm>
            <a:custGeom>
              <a:avLst/>
              <a:gdLst/>
              <a:ahLst/>
              <a:cxnLst/>
              <a:rect l="l" t="t" r="r" b="b"/>
              <a:pathLst>
                <a:path w="636423" h="105842">
                  <a:moveTo>
                    <a:pt x="0" y="0"/>
                  </a:moveTo>
                  <a:lnTo>
                    <a:pt x="636423" y="0"/>
                  </a:lnTo>
                  <a:lnTo>
                    <a:pt x="636423" y="105842"/>
                  </a:lnTo>
                  <a:lnTo>
                    <a:pt x="0" y="105842"/>
                  </a:lnTo>
                  <a:close/>
                </a:path>
              </a:pathLst>
            </a:custGeom>
            <a:gradFill rotWithShape="1">
              <a:gsLst>
                <a:gs pos="0">
                  <a:srgbClr val="45DEEF">
                    <a:alpha val="80000"/>
                  </a:srgbClr>
                </a:gs>
                <a:gs pos="100000">
                  <a:srgbClr val="043372">
                    <a:alpha val="0"/>
                  </a:srgbClr>
                </a:gs>
              </a:gsLst>
              <a:lin ang="0"/>
            </a:gradFill>
          </p:spPr>
        </p:sp>
        <p:sp>
          <p:nvSpPr>
            <p:cNvPr id="12" name="TextBox 12"/>
            <p:cNvSpPr txBox="1"/>
            <p:nvPr/>
          </p:nvSpPr>
          <p:spPr>
            <a:xfrm>
              <a:off x="0" y="-47625"/>
              <a:ext cx="636423" cy="153467"/>
            </a:xfrm>
            <a:prstGeom prst="rect">
              <a:avLst/>
            </a:prstGeom>
          </p:spPr>
          <p:txBody>
            <a:bodyPr lIns="50800" tIns="50800" rIns="50800" bIns="50800" rtlCol="0" anchor="ctr"/>
            <a:lstStyle/>
            <a:p>
              <a:pPr algn="ctr">
                <a:lnSpc>
                  <a:spcPts val="2605"/>
                </a:lnSpc>
              </a:pPr>
              <a:endParaRPr/>
            </a:p>
          </p:txBody>
        </p:sp>
      </p:grpSp>
      <p:grpSp>
        <p:nvGrpSpPr>
          <p:cNvPr id="13" name="Group 13"/>
          <p:cNvGrpSpPr/>
          <p:nvPr/>
        </p:nvGrpSpPr>
        <p:grpSpPr>
          <a:xfrm rot="-10800000">
            <a:off x="14742433" y="5895993"/>
            <a:ext cx="3545567" cy="589654"/>
            <a:chOff x="0" y="0"/>
            <a:chExt cx="636423" cy="105842"/>
          </a:xfrm>
        </p:grpSpPr>
        <p:sp>
          <p:nvSpPr>
            <p:cNvPr id="14" name="Freeform 14"/>
            <p:cNvSpPr/>
            <p:nvPr/>
          </p:nvSpPr>
          <p:spPr>
            <a:xfrm>
              <a:off x="0" y="0"/>
              <a:ext cx="636423" cy="105842"/>
            </a:xfrm>
            <a:custGeom>
              <a:avLst/>
              <a:gdLst/>
              <a:ahLst/>
              <a:cxnLst/>
              <a:rect l="l" t="t" r="r" b="b"/>
              <a:pathLst>
                <a:path w="636423" h="105842">
                  <a:moveTo>
                    <a:pt x="0" y="0"/>
                  </a:moveTo>
                  <a:lnTo>
                    <a:pt x="636423" y="0"/>
                  </a:lnTo>
                  <a:lnTo>
                    <a:pt x="636423" y="105842"/>
                  </a:lnTo>
                  <a:lnTo>
                    <a:pt x="0" y="105842"/>
                  </a:lnTo>
                  <a:close/>
                </a:path>
              </a:pathLst>
            </a:custGeom>
            <a:gradFill rotWithShape="1">
              <a:gsLst>
                <a:gs pos="0">
                  <a:srgbClr val="45DEEF">
                    <a:alpha val="80000"/>
                  </a:srgbClr>
                </a:gs>
                <a:gs pos="100000">
                  <a:srgbClr val="043372">
                    <a:alpha val="0"/>
                  </a:srgbClr>
                </a:gs>
              </a:gsLst>
              <a:lin ang="0"/>
            </a:gradFill>
          </p:spPr>
        </p:sp>
        <p:sp>
          <p:nvSpPr>
            <p:cNvPr id="15" name="TextBox 15"/>
            <p:cNvSpPr txBox="1"/>
            <p:nvPr/>
          </p:nvSpPr>
          <p:spPr>
            <a:xfrm>
              <a:off x="0" y="-47625"/>
              <a:ext cx="636423" cy="153467"/>
            </a:xfrm>
            <a:prstGeom prst="rect">
              <a:avLst/>
            </a:prstGeom>
          </p:spPr>
          <p:txBody>
            <a:bodyPr lIns="50800" tIns="50800" rIns="50800" bIns="50800" rtlCol="0" anchor="ctr"/>
            <a:lstStyle/>
            <a:p>
              <a:pPr algn="ctr">
                <a:lnSpc>
                  <a:spcPts val="2605"/>
                </a:lnSpc>
              </a:pPr>
              <a:endParaRPr/>
            </a:p>
          </p:txBody>
        </p:sp>
      </p:grpSp>
      <p:sp>
        <p:nvSpPr>
          <p:cNvPr id="16" name="Freeform 16"/>
          <p:cNvSpPr/>
          <p:nvPr/>
        </p:nvSpPr>
        <p:spPr>
          <a:xfrm>
            <a:off x="370579" y="1501039"/>
            <a:ext cx="8464505" cy="5459606"/>
          </a:xfrm>
          <a:custGeom>
            <a:avLst/>
            <a:gdLst/>
            <a:ahLst/>
            <a:cxnLst/>
            <a:rect l="l" t="t" r="r" b="b"/>
            <a:pathLst>
              <a:path w="8464505" h="5459606">
                <a:moveTo>
                  <a:pt x="0" y="0"/>
                </a:moveTo>
                <a:lnTo>
                  <a:pt x="8464505" y="0"/>
                </a:lnTo>
                <a:lnTo>
                  <a:pt x="8464505" y="5459606"/>
                </a:lnTo>
                <a:lnTo>
                  <a:pt x="0" y="5459606"/>
                </a:lnTo>
                <a:lnTo>
                  <a:pt x="0" y="0"/>
                </a:lnTo>
                <a:close/>
              </a:path>
            </a:pathLst>
          </a:custGeom>
          <a:blipFill>
            <a:blip r:embed="rId4"/>
            <a:stretch>
              <a:fillRect/>
            </a:stretch>
          </a:blipFill>
        </p:spPr>
      </p:sp>
      <p:sp>
        <p:nvSpPr>
          <p:cNvPr id="17" name="Freeform 17"/>
          <p:cNvSpPr/>
          <p:nvPr/>
        </p:nvSpPr>
        <p:spPr>
          <a:xfrm>
            <a:off x="9407196" y="1977338"/>
            <a:ext cx="8880804" cy="2253504"/>
          </a:xfrm>
          <a:custGeom>
            <a:avLst/>
            <a:gdLst/>
            <a:ahLst/>
            <a:cxnLst/>
            <a:rect l="l" t="t" r="r" b="b"/>
            <a:pathLst>
              <a:path w="8880804" h="2253504">
                <a:moveTo>
                  <a:pt x="0" y="0"/>
                </a:moveTo>
                <a:lnTo>
                  <a:pt x="8880804" y="0"/>
                </a:lnTo>
                <a:lnTo>
                  <a:pt x="8880804" y="2253504"/>
                </a:lnTo>
                <a:lnTo>
                  <a:pt x="0" y="2253504"/>
                </a:lnTo>
                <a:lnTo>
                  <a:pt x="0" y="0"/>
                </a:lnTo>
                <a:close/>
              </a:path>
            </a:pathLst>
          </a:custGeom>
          <a:blipFill>
            <a:blip r:embed="rId5"/>
            <a:stretch>
              <a:fillRect/>
            </a:stretch>
          </a:blipFill>
        </p:spPr>
      </p:sp>
      <p:sp>
        <p:nvSpPr>
          <p:cNvPr id="18" name="Freeform 18"/>
          <p:cNvSpPr/>
          <p:nvPr/>
        </p:nvSpPr>
        <p:spPr>
          <a:xfrm>
            <a:off x="9407196" y="4230842"/>
            <a:ext cx="8880804" cy="1665151"/>
          </a:xfrm>
          <a:custGeom>
            <a:avLst/>
            <a:gdLst/>
            <a:ahLst/>
            <a:cxnLst/>
            <a:rect l="l" t="t" r="r" b="b"/>
            <a:pathLst>
              <a:path w="8880804" h="1665151">
                <a:moveTo>
                  <a:pt x="0" y="0"/>
                </a:moveTo>
                <a:lnTo>
                  <a:pt x="8880804" y="0"/>
                </a:lnTo>
                <a:lnTo>
                  <a:pt x="8880804" y="1665151"/>
                </a:lnTo>
                <a:lnTo>
                  <a:pt x="0" y="1665151"/>
                </a:lnTo>
                <a:lnTo>
                  <a:pt x="0" y="0"/>
                </a:lnTo>
                <a:close/>
              </a:path>
            </a:pathLst>
          </a:custGeom>
          <a:blipFill>
            <a:blip r:embed="rId6"/>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2416801" y="-3707921"/>
            <a:ext cx="10165045" cy="10165045"/>
          </a:xfrm>
          <a:custGeom>
            <a:avLst/>
            <a:gdLst/>
            <a:ahLst/>
            <a:cxnLst/>
            <a:rect l="l" t="t" r="r" b="b"/>
            <a:pathLst>
              <a:path w="10165045" h="10165045">
                <a:moveTo>
                  <a:pt x="0" y="0"/>
                </a:moveTo>
                <a:lnTo>
                  <a:pt x="10165046" y="0"/>
                </a:lnTo>
                <a:lnTo>
                  <a:pt x="10165046"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125743">
            <a:off x="-5082523" y="5204477"/>
            <a:ext cx="10165045" cy="10165045"/>
          </a:xfrm>
          <a:custGeom>
            <a:avLst/>
            <a:gdLst/>
            <a:ahLst/>
            <a:cxnLst/>
            <a:rect l="l" t="t" r="r" b="b"/>
            <a:pathLst>
              <a:path w="10165045" h="10165045">
                <a:moveTo>
                  <a:pt x="0" y="0"/>
                </a:moveTo>
                <a:lnTo>
                  <a:pt x="10165046" y="0"/>
                </a:lnTo>
                <a:lnTo>
                  <a:pt x="10165046" y="10165046"/>
                </a:lnTo>
                <a:lnTo>
                  <a:pt x="0" y="101650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94028" y="124990"/>
            <a:ext cx="17793972" cy="3177476"/>
          </a:xfrm>
          <a:prstGeom prst="rect">
            <a:avLst/>
          </a:prstGeom>
        </p:spPr>
        <p:txBody>
          <a:bodyPr lIns="0" tIns="0" rIns="0" bIns="0" rtlCol="0" anchor="t">
            <a:spAutoFit/>
          </a:bodyPr>
          <a:lstStyle/>
          <a:p>
            <a:pPr algn="l">
              <a:lnSpc>
                <a:spcPts val="8286"/>
              </a:lnSpc>
            </a:pPr>
            <a:r>
              <a:rPr lang="en-US" sz="7817">
                <a:solidFill>
                  <a:srgbClr val="F0F8F7"/>
                </a:solidFill>
                <a:latin typeface="DM Serif Display"/>
                <a:ea typeface="DM Serif Display"/>
                <a:cs typeface="DM Serif Display"/>
                <a:sym typeface="DM Serif Display"/>
              </a:rPr>
              <a:t>INTRODUCTION TO COMMON METHODS IN THE DESIGN AND CONSTRUCTION OF SIMILAR SYSTEM</a:t>
            </a:r>
          </a:p>
        </p:txBody>
      </p:sp>
      <p:sp>
        <p:nvSpPr>
          <p:cNvPr id="5" name="Freeform 5"/>
          <p:cNvSpPr/>
          <p:nvPr/>
        </p:nvSpPr>
        <p:spPr>
          <a:xfrm>
            <a:off x="1894621" y="3753889"/>
            <a:ext cx="1314328" cy="1314328"/>
          </a:xfrm>
          <a:custGeom>
            <a:avLst/>
            <a:gdLst/>
            <a:ahLst/>
            <a:cxnLst/>
            <a:rect l="l" t="t" r="r" b="b"/>
            <a:pathLst>
              <a:path w="1314328" h="1314328">
                <a:moveTo>
                  <a:pt x="0" y="0"/>
                </a:moveTo>
                <a:lnTo>
                  <a:pt x="1314328" y="0"/>
                </a:lnTo>
                <a:lnTo>
                  <a:pt x="1314328" y="1314329"/>
                </a:lnTo>
                <a:lnTo>
                  <a:pt x="0" y="13143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894621" y="5929257"/>
            <a:ext cx="1314328" cy="1314328"/>
          </a:xfrm>
          <a:custGeom>
            <a:avLst/>
            <a:gdLst/>
            <a:ahLst/>
            <a:cxnLst/>
            <a:rect l="l" t="t" r="r" b="b"/>
            <a:pathLst>
              <a:path w="1314328" h="1314328">
                <a:moveTo>
                  <a:pt x="0" y="0"/>
                </a:moveTo>
                <a:lnTo>
                  <a:pt x="1314328" y="0"/>
                </a:lnTo>
                <a:lnTo>
                  <a:pt x="1314328" y="1314329"/>
                </a:lnTo>
                <a:lnTo>
                  <a:pt x="0" y="13143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894621" y="8104625"/>
            <a:ext cx="1314328" cy="1314328"/>
          </a:xfrm>
          <a:custGeom>
            <a:avLst/>
            <a:gdLst/>
            <a:ahLst/>
            <a:cxnLst/>
            <a:rect l="l" t="t" r="r" b="b"/>
            <a:pathLst>
              <a:path w="1314328" h="1314328">
                <a:moveTo>
                  <a:pt x="0" y="0"/>
                </a:moveTo>
                <a:lnTo>
                  <a:pt x="1314328" y="0"/>
                </a:lnTo>
                <a:lnTo>
                  <a:pt x="1314328" y="1314328"/>
                </a:lnTo>
                <a:lnTo>
                  <a:pt x="0" y="13143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3480454" y="3734740"/>
            <a:ext cx="14018870" cy="460663"/>
          </a:xfrm>
          <a:prstGeom prst="rect">
            <a:avLst/>
          </a:prstGeom>
        </p:spPr>
        <p:txBody>
          <a:bodyPr lIns="0" tIns="0" rIns="0" bIns="0" rtlCol="0" anchor="t">
            <a:spAutoFit/>
          </a:bodyPr>
          <a:lstStyle/>
          <a:p>
            <a:pPr algn="l">
              <a:lnSpc>
                <a:spcPts val="3406"/>
              </a:lnSpc>
            </a:pPr>
            <a:r>
              <a:rPr lang="en-US" sz="2911" b="1" i="1">
                <a:solidFill>
                  <a:srgbClr val="F0F8F7"/>
                </a:solidFill>
                <a:latin typeface="Poppins Bold Italics"/>
                <a:ea typeface="Poppins Bold Italics"/>
                <a:cs typeface="Poppins Bold Italics"/>
                <a:sym typeface="Poppins Bold Italics"/>
              </a:rPr>
              <a:t>Surface Electromyography (sEMG) System Design and Method?ologies</a:t>
            </a:r>
          </a:p>
        </p:txBody>
      </p:sp>
      <p:sp>
        <p:nvSpPr>
          <p:cNvPr id="9" name="TextBox 9"/>
          <p:cNvSpPr txBox="1"/>
          <p:nvPr/>
        </p:nvSpPr>
        <p:spPr>
          <a:xfrm>
            <a:off x="3480454" y="5910108"/>
            <a:ext cx="10810321" cy="460663"/>
          </a:xfrm>
          <a:prstGeom prst="rect">
            <a:avLst/>
          </a:prstGeom>
        </p:spPr>
        <p:txBody>
          <a:bodyPr lIns="0" tIns="0" rIns="0" bIns="0" rtlCol="0" anchor="t">
            <a:spAutoFit/>
          </a:bodyPr>
          <a:lstStyle/>
          <a:p>
            <a:pPr algn="l">
              <a:lnSpc>
                <a:spcPts val="3406"/>
              </a:lnSpc>
            </a:pPr>
            <a:r>
              <a:rPr lang="en-US" sz="2911" b="1" i="1">
                <a:solidFill>
                  <a:srgbClr val="F0F8F7"/>
                </a:solidFill>
                <a:latin typeface="Poppins Bold Italics"/>
                <a:ea typeface="Poppins Bold Italics"/>
                <a:cs typeface="Poppins Bold Italics"/>
                <a:sym typeface="Poppins Bold Italics"/>
              </a:rPr>
              <a:t>Strain Gauge System Design and Methodologies</a:t>
            </a:r>
          </a:p>
        </p:txBody>
      </p:sp>
      <p:sp>
        <p:nvSpPr>
          <p:cNvPr id="10" name="TextBox 10"/>
          <p:cNvSpPr txBox="1"/>
          <p:nvPr/>
        </p:nvSpPr>
        <p:spPr>
          <a:xfrm>
            <a:off x="3480454" y="8085476"/>
            <a:ext cx="10665432" cy="460663"/>
          </a:xfrm>
          <a:prstGeom prst="rect">
            <a:avLst/>
          </a:prstGeom>
        </p:spPr>
        <p:txBody>
          <a:bodyPr lIns="0" tIns="0" rIns="0" bIns="0" rtlCol="0" anchor="t">
            <a:spAutoFit/>
          </a:bodyPr>
          <a:lstStyle/>
          <a:p>
            <a:pPr algn="l">
              <a:lnSpc>
                <a:spcPts val="3406"/>
              </a:lnSpc>
            </a:pPr>
            <a:r>
              <a:rPr lang="en-US" sz="2911" b="1" i="1">
                <a:solidFill>
                  <a:srgbClr val="F0F8F7"/>
                </a:solidFill>
                <a:latin typeface="Poppins Bold Italics"/>
                <a:ea typeface="Poppins Bold Italics"/>
                <a:cs typeface="Poppins Bold Italics"/>
                <a:sym typeface="Poppins Bold Italics"/>
              </a:rPr>
              <a:t>Integration of sEMG and Strain Gauge Systems</a:t>
            </a:r>
          </a:p>
        </p:txBody>
      </p:sp>
      <p:sp>
        <p:nvSpPr>
          <p:cNvPr id="11" name="TextBox 11"/>
          <p:cNvSpPr txBox="1"/>
          <p:nvPr/>
        </p:nvSpPr>
        <p:spPr>
          <a:xfrm>
            <a:off x="3480454" y="4447024"/>
            <a:ext cx="8945816" cy="851297"/>
          </a:xfrm>
          <a:prstGeom prst="rect">
            <a:avLst/>
          </a:prstGeom>
        </p:spPr>
        <p:txBody>
          <a:bodyPr lIns="0" tIns="0" rIns="0" bIns="0" rtlCol="0" anchor="t">
            <a:spAutoFit/>
          </a:bodyPr>
          <a:lstStyle/>
          <a:p>
            <a:pPr algn="l">
              <a:lnSpc>
                <a:spcPts val="3463"/>
              </a:lnSpc>
            </a:pPr>
            <a:r>
              <a:rPr lang="en-US" sz="2509">
                <a:solidFill>
                  <a:srgbClr val="FFFFFF"/>
                </a:solidFill>
                <a:latin typeface="Roboto"/>
                <a:ea typeface="Roboto"/>
                <a:cs typeface="Roboto"/>
                <a:sym typeface="Roboto"/>
              </a:rPr>
              <a:t>Electrode Placement and Sensor Selection</a:t>
            </a:r>
          </a:p>
          <a:p>
            <a:pPr algn="l">
              <a:lnSpc>
                <a:spcPts val="3463"/>
              </a:lnSpc>
              <a:spcBef>
                <a:spcPct val="0"/>
              </a:spcBef>
            </a:pPr>
            <a:r>
              <a:rPr lang="en-US" sz="2509">
                <a:solidFill>
                  <a:srgbClr val="FFFFFF"/>
                </a:solidFill>
                <a:latin typeface="Roboto"/>
                <a:ea typeface="Roboto"/>
                <a:cs typeface="Roboto"/>
                <a:sym typeface="Roboto"/>
              </a:rPr>
              <a:t>Signal Amplification and Processing and Feature Extraction</a:t>
            </a:r>
          </a:p>
        </p:txBody>
      </p:sp>
      <p:sp>
        <p:nvSpPr>
          <p:cNvPr id="12" name="TextBox 12"/>
          <p:cNvSpPr txBox="1"/>
          <p:nvPr/>
        </p:nvSpPr>
        <p:spPr>
          <a:xfrm>
            <a:off x="3480454" y="6538796"/>
            <a:ext cx="8438704" cy="851297"/>
          </a:xfrm>
          <a:prstGeom prst="rect">
            <a:avLst/>
          </a:prstGeom>
        </p:spPr>
        <p:txBody>
          <a:bodyPr lIns="0" tIns="0" rIns="0" bIns="0" rtlCol="0" anchor="t">
            <a:spAutoFit/>
          </a:bodyPr>
          <a:lstStyle/>
          <a:p>
            <a:pPr algn="l">
              <a:lnSpc>
                <a:spcPts val="3463"/>
              </a:lnSpc>
            </a:pPr>
            <a:r>
              <a:rPr lang="en-US" sz="2509">
                <a:solidFill>
                  <a:srgbClr val="FFFFFF"/>
                </a:solidFill>
                <a:latin typeface="Roboto"/>
                <a:ea typeface="Roboto"/>
                <a:cs typeface="Roboto"/>
                <a:sym typeface="Roboto"/>
              </a:rPr>
              <a:t>Strain Gauge Configuration and Signal Amplification</a:t>
            </a:r>
          </a:p>
          <a:p>
            <a:pPr algn="l">
              <a:lnSpc>
                <a:spcPts val="3463"/>
              </a:lnSpc>
              <a:spcBef>
                <a:spcPct val="0"/>
              </a:spcBef>
            </a:pPr>
            <a:r>
              <a:rPr lang="en-US" sz="2509">
                <a:solidFill>
                  <a:srgbClr val="FFFFFF"/>
                </a:solidFill>
                <a:latin typeface="Roboto"/>
                <a:ea typeface="Roboto"/>
                <a:cs typeface="Roboto"/>
                <a:sym typeface="Roboto"/>
              </a:rPr>
              <a:t>Calibration and Force Measurement </a:t>
            </a:r>
          </a:p>
        </p:txBody>
      </p:sp>
      <p:sp>
        <p:nvSpPr>
          <p:cNvPr id="13" name="TextBox 13"/>
          <p:cNvSpPr txBox="1"/>
          <p:nvPr/>
        </p:nvSpPr>
        <p:spPr>
          <a:xfrm>
            <a:off x="3480454" y="8714164"/>
            <a:ext cx="8438704" cy="851297"/>
          </a:xfrm>
          <a:prstGeom prst="rect">
            <a:avLst/>
          </a:prstGeom>
        </p:spPr>
        <p:txBody>
          <a:bodyPr lIns="0" tIns="0" rIns="0" bIns="0" rtlCol="0" anchor="t">
            <a:spAutoFit/>
          </a:bodyPr>
          <a:lstStyle/>
          <a:p>
            <a:pPr algn="l">
              <a:lnSpc>
                <a:spcPts val="3463"/>
              </a:lnSpc>
            </a:pPr>
            <a:r>
              <a:rPr lang="en-US" sz="2509">
                <a:solidFill>
                  <a:srgbClr val="FFFFFF"/>
                </a:solidFill>
                <a:latin typeface="Roboto"/>
                <a:ea typeface="Roboto"/>
                <a:cs typeface="Roboto"/>
                <a:sym typeface="Roboto"/>
              </a:rPr>
              <a:t>Multi-Sensor Fusion</a:t>
            </a:r>
          </a:p>
          <a:p>
            <a:pPr algn="l">
              <a:lnSpc>
                <a:spcPts val="3463"/>
              </a:lnSpc>
              <a:spcBef>
                <a:spcPct val="0"/>
              </a:spcBef>
            </a:pPr>
            <a:r>
              <a:rPr lang="en-US" sz="2509">
                <a:solidFill>
                  <a:srgbClr val="FFFFFF"/>
                </a:solidFill>
                <a:latin typeface="Roboto"/>
                <a:ea typeface="Roboto"/>
                <a:cs typeface="Roboto"/>
                <a:sym typeface="Roboto"/>
              </a:rPr>
              <a:t>Signal Synchronization and Data Fusion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2585839" y="-4774352"/>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125743">
            <a:off x="-4274407" y="5476491"/>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0" y="1457227"/>
            <a:ext cx="6085652" cy="1808403"/>
            <a:chOff x="0" y="0"/>
            <a:chExt cx="1602806" cy="476287"/>
          </a:xfrm>
        </p:grpSpPr>
        <p:sp>
          <p:nvSpPr>
            <p:cNvPr id="5" name="Freeform 5"/>
            <p:cNvSpPr/>
            <p:nvPr/>
          </p:nvSpPr>
          <p:spPr>
            <a:xfrm>
              <a:off x="0" y="0"/>
              <a:ext cx="1602806" cy="476287"/>
            </a:xfrm>
            <a:custGeom>
              <a:avLst/>
              <a:gdLst/>
              <a:ahLst/>
              <a:cxnLst/>
              <a:rect l="l" t="t" r="r" b="b"/>
              <a:pathLst>
                <a:path w="1602806" h="476287">
                  <a:moveTo>
                    <a:pt x="0" y="0"/>
                  </a:moveTo>
                  <a:lnTo>
                    <a:pt x="1602806" y="0"/>
                  </a:lnTo>
                  <a:lnTo>
                    <a:pt x="1602806" y="476287"/>
                  </a:lnTo>
                  <a:lnTo>
                    <a:pt x="0" y="476287"/>
                  </a:lnTo>
                  <a:close/>
                </a:path>
              </a:pathLst>
            </a:custGeom>
            <a:gradFill rotWithShape="1">
              <a:gsLst>
                <a:gs pos="0">
                  <a:srgbClr val="45DEEF">
                    <a:alpha val="80000"/>
                  </a:srgbClr>
                </a:gs>
                <a:gs pos="100000">
                  <a:srgbClr val="043372">
                    <a:alpha val="0"/>
                  </a:srgbClr>
                </a:gs>
              </a:gsLst>
              <a:lin ang="0"/>
            </a:gradFill>
          </p:spPr>
        </p:sp>
        <p:sp>
          <p:nvSpPr>
            <p:cNvPr id="6" name="TextBox 6"/>
            <p:cNvSpPr txBox="1"/>
            <p:nvPr/>
          </p:nvSpPr>
          <p:spPr>
            <a:xfrm>
              <a:off x="0" y="-47625"/>
              <a:ext cx="1602806" cy="523912"/>
            </a:xfrm>
            <a:prstGeom prst="rect">
              <a:avLst/>
            </a:prstGeom>
          </p:spPr>
          <p:txBody>
            <a:bodyPr lIns="50800" tIns="50800" rIns="50800" bIns="50800" rtlCol="0" anchor="ctr"/>
            <a:lstStyle/>
            <a:p>
              <a:pPr algn="ctr">
                <a:lnSpc>
                  <a:spcPts val="2605"/>
                </a:lnSpc>
              </a:pPr>
              <a:endParaRPr/>
            </a:p>
          </p:txBody>
        </p:sp>
      </p:grpSp>
      <p:grpSp>
        <p:nvGrpSpPr>
          <p:cNvPr id="7" name="Group 7"/>
          <p:cNvGrpSpPr/>
          <p:nvPr/>
        </p:nvGrpSpPr>
        <p:grpSpPr>
          <a:xfrm rot="-10800000">
            <a:off x="1610860" y="8856432"/>
            <a:ext cx="6085652" cy="401868"/>
            <a:chOff x="0" y="0"/>
            <a:chExt cx="1602806" cy="105842"/>
          </a:xfrm>
        </p:grpSpPr>
        <p:sp>
          <p:nvSpPr>
            <p:cNvPr id="8" name="Freeform 8"/>
            <p:cNvSpPr/>
            <p:nvPr/>
          </p:nvSpPr>
          <p:spPr>
            <a:xfrm>
              <a:off x="0" y="0"/>
              <a:ext cx="1602806" cy="105842"/>
            </a:xfrm>
            <a:custGeom>
              <a:avLst/>
              <a:gdLst/>
              <a:ahLst/>
              <a:cxnLst/>
              <a:rect l="l" t="t" r="r" b="b"/>
              <a:pathLst>
                <a:path w="1602806" h="105842">
                  <a:moveTo>
                    <a:pt x="0" y="0"/>
                  </a:moveTo>
                  <a:lnTo>
                    <a:pt x="1602806" y="0"/>
                  </a:lnTo>
                  <a:lnTo>
                    <a:pt x="1602806" y="105842"/>
                  </a:lnTo>
                  <a:lnTo>
                    <a:pt x="0" y="105842"/>
                  </a:lnTo>
                  <a:close/>
                </a:path>
              </a:pathLst>
            </a:custGeom>
            <a:gradFill rotWithShape="1">
              <a:gsLst>
                <a:gs pos="0">
                  <a:srgbClr val="45DEEF">
                    <a:alpha val="80000"/>
                  </a:srgbClr>
                </a:gs>
                <a:gs pos="100000">
                  <a:srgbClr val="043372">
                    <a:alpha val="0"/>
                  </a:srgbClr>
                </a:gs>
              </a:gsLst>
              <a:lin ang="0"/>
            </a:gradFill>
          </p:spPr>
        </p:sp>
        <p:sp>
          <p:nvSpPr>
            <p:cNvPr id="9" name="TextBox 9"/>
            <p:cNvSpPr txBox="1"/>
            <p:nvPr/>
          </p:nvSpPr>
          <p:spPr>
            <a:xfrm>
              <a:off x="0" y="-47625"/>
              <a:ext cx="1602806" cy="153467"/>
            </a:xfrm>
            <a:prstGeom prst="rect">
              <a:avLst/>
            </a:prstGeom>
          </p:spPr>
          <p:txBody>
            <a:bodyPr lIns="50800" tIns="50800" rIns="50800" bIns="50800" rtlCol="0" anchor="ctr"/>
            <a:lstStyle/>
            <a:p>
              <a:pPr algn="ctr">
                <a:lnSpc>
                  <a:spcPts val="2605"/>
                </a:lnSpc>
              </a:pPr>
              <a:endParaRPr/>
            </a:p>
          </p:txBody>
        </p:sp>
      </p:grpSp>
      <p:sp>
        <p:nvSpPr>
          <p:cNvPr id="10" name="Freeform 10"/>
          <p:cNvSpPr/>
          <p:nvPr/>
        </p:nvSpPr>
        <p:spPr>
          <a:xfrm>
            <a:off x="0" y="3265630"/>
            <a:ext cx="7696512" cy="5613628"/>
          </a:xfrm>
          <a:custGeom>
            <a:avLst/>
            <a:gdLst/>
            <a:ahLst/>
            <a:cxnLst/>
            <a:rect l="l" t="t" r="r" b="b"/>
            <a:pathLst>
              <a:path w="7696512" h="5613628">
                <a:moveTo>
                  <a:pt x="0" y="0"/>
                </a:moveTo>
                <a:lnTo>
                  <a:pt x="7696512" y="0"/>
                </a:lnTo>
                <a:lnTo>
                  <a:pt x="7696512" y="5613628"/>
                </a:lnTo>
                <a:lnTo>
                  <a:pt x="0" y="5613628"/>
                </a:lnTo>
                <a:lnTo>
                  <a:pt x="0" y="0"/>
                </a:lnTo>
                <a:close/>
              </a:path>
            </a:pathLst>
          </a:custGeom>
          <a:blipFill>
            <a:blip r:embed="rId4"/>
            <a:stretch>
              <a:fillRect/>
            </a:stretch>
          </a:blipFill>
        </p:spPr>
      </p:sp>
      <p:sp>
        <p:nvSpPr>
          <p:cNvPr id="11" name="TextBox 11"/>
          <p:cNvSpPr txBox="1"/>
          <p:nvPr/>
        </p:nvSpPr>
        <p:spPr>
          <a:xfrm>
            <a:off x="9416957" y="2102342"/>
            <a:ext cx="8046684" cy="1323950"/>
          </a:xfrm>
          <a:prstGeom prst="rect">
            <a:avLst/>
          </a:prstGeom>
        </p:spPr>
        <p:txBody>
          <a:bodyPr lIns="0" tIns="0" rIns="0" bIns="0" rtlCol="0" anchor="t">
            <a:spAutoFit/>
          </a:bodyPr>
          <a:lstStyle/>
          <a:p>
            <a:pPr algn="l">
              <a:lnSpc>
                <a:spcPts val="5109"/>
              </a:lnSpc>
            </a:pPr>
            <a:r>
              <a:rPr lang="en-US" sz="4820">
                <a:solidFill>
                  <a:srgbClr val="F0F8F7"/>
                </a:solidFill>
                <a:latin typeface="DM Serif Display"/>
                <a:ea typeface="DM Serif Display"/>
                <a:cs typeface="DM Serif Display"/>
                <a:sym typeface="DM Serif Display"/>
              </a:rPr>
              <a:t>1. WHEATSTONE BRIDGE FOR STRAIN GAUGE SYSTEM</a:t>
            </a:r>
          </a:p>
        </p:txBody>
      </p:sp>
      <p:sp>
        <p:nvSpPr>
          <p:cNvPr id="12" name="TextBox 12"/>
          <p:cNvSpPr txBox="1"/>
          <p:nvPr/>
        </p:nvSpPr>
        <p:spPr>
          <a:xfrm>
            <a:off x="9416957" y="3816816"/>
            <a:ext cx="8046684" cy="4645247"/>
          </a:xfrm>
          <a:prstGeom prst="rect">
            <a:avLst/>
          </a:prstGeom>
        </p:spPr>
        <p:txBody>
          <a:bodyPr lIns="0" tIns="0" rIns="0" bIns="0" rtlCol="0" anchor="t">
            <a:spAutoFit/>
          </a:bodyPr>
          <a:lstStyle/>
          <a:p>
            <a:pPr algn="l">
              <a:lnSpc>
                <a:spcPts val="3367"/>
              </a:lnSpc>
            </a:pPr>
            <a:r>
              <a:rPr lang="en-US" sz="2440">
                <a:solidFill>
                  <a:srgbClr val="FFFFFF"/>
                </a:solidFill>
                <a:latin typeface="Poppins"/>
                <a:ea typeface="Poppins"/>
                <a:cs typeface="Poppins"/>
                <a:sym typeface="Poppins"/>
              </a:rPr>
              <a:t>The Wheatstone Bridge will serve as the initial signal conditioning circuit for the strain gauge used to measure the force during the movement of the weight. The bridge configuration converts the resistance change of the strain gauge (due to applied force) into a measurable voltage signal. </a:t>
            </a:r>
          </a:p>
          <a:p>
            <a:pPr algn="l">
              <a:lnSpc>
                <a:spcPts val="3367"/>
              </a:lnSpc>
              <a:spcBef>
                <a:spcPct val="0"/>
              </a:spcBef>
            </a:pPr>
            <a:r>
              <a:rPr lang="en-US" sz="2440">
                <a:solidFill>
                  <a:srgbClr val="FFFFFF"/>
                </a:solidFill>
                <a:latin typeface="Poppins"/>
                <a:ea typeface="Poppins"/>
                <a:cs typeface="Poppins"/>
                <a:sym typeface="Poppins"/>
              </a:rPr>
              <a:t>The Wheatstone Bridge is a critical component because it allows for accurate measurement of strain-induced voltage changes, ensuring that even small forces (e.g., during light lifting) are detected with high precision. </a:t>
            </a:r>
          </a:p>
        </p:txBody>
      </p:sp>
      <p:sp>
        <p:nvSpPr>
          <p:cNvPr id="13" name="TextBox 13"/>
          <p:cNvSpPr txBox="1"/>
          <p:nvPr/>
        </p:nvSpPr>
        <p:spPr>
          <a:xfrm>
            <a:off x="0" y="562705"/>
            <a:ext cx="18288000" cy="1027241"/>
          </a:xfrm>
          <a:prstGeom prst="rect">
            <a:avLst/>
          </a:prstGeom>
        </p:spPr>
        <p:txBody>
          <a:bodyPr lIns="0" tIns="0" rIns="0" bIns="0" rtlCol="0" anchor="t">
            <a:spAutoFit/>
          </a:bodyPr>
          <a:lstStyle/>
          <a:p>
            <a:pPr algn="l">
              <a:lnSpc>
                <a:spcPts val="7863"/>
              </a:lnSpc>
            </a:pPr>
            <a:r>
              <a:rPr lang="en-US" sz="7417">
                <a:solidFill>
                  <a:srgbClr val="F0F8F7"/>
                </a:solidFill>
                <a:latin typeface="DM Serif Display"/>
                <a:ea typeface="DM Serif Display"/>
                <a:cs typeface="DM Serif Display"/>
                <a:sym typeface="DM Serif Display"/>
              </a:rPr>
              <a:t>METHODOLOGY FOR PROJECT EXECUTION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1937"/>
        </a:solidFill>
        <a:effectLst/>
      </p:bgPr>
    </p:bg>
    <p:spTree>
      <p:nvGrpSpPr>
        <p:cNvPr id="1" name=""/>
        <p:cNvGrpSpPr/>
        <p:nvPr/>
      </p:nvGrpSpPr>
      <p:grpSpPr>
        <a:xfrm>
          <a:off x="0" y="0"/>
          <a:ext cx="0" cy="0"/>
          <a:chOff x="0" y="0"/>
          <a:chExt cx="0" cy="0"/>
        </a:xfrm>
      </p:grpSpPr>
      <p:sp>
        <p:nvSpPr>
          <p:cNvPr id="2" name="Freeform 2"/>
          <p:cNvSpPr/>
          <p:nvPr/>
        </p:nvSpPr>
        <p:spPr>
          <a:xfrm rot="-7868198">
            <a:off x="12585839" y="-4774352"/>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125743">
            <a:off x="-4274407" y="5476491"/>
            <a:ext cx="10165045" cy="10165045"/>
          </a:xfrm>
          <a:custGeom>
            <a:avLst/>
            <a:gdLst/>
            <a:ahLst/>
            <a:cxnLst/>
            <a:rect l="l" t="t" r="r" b="b"/>
            <a:pathLst>
              <a:path w="10165045" h="10165045">
                <a:moveTo>
                  <a:pt x="0" y="0"/>
                </a:moveTo>
                <a:lnTo>
                  <a:pt x="10165045" y="0"/>
                </a:lnTo>
                <a:lnTo>
                  <a:pt x="10165045" y="10165045"/>
                </a:lnTo>
                <a:lnTo>
                  <a:pt x="0" y="10165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0" y="1457227"/>
            <a:ext cx="6085652" cy="1808403"/>
            <a:chOff x="0" y="0"/>
            <a:chExt cx="1602806" cy="476287"/>
          </a:xfrm>
        </p:grpSpPr>
        <p:sp>
          <p:nvSpPr>
            <p:cNvPr id="5" name="Freeform 5"/>
            <p:cNvSpPr/>
            <p:nvPr/>
          </p:nvSpPr>
          <p:spPr>
            <a:xfrm>
              <a:off x="0" y="0"/>
              <a:ext cx="1602806" cy="476287"/>
            </a:xfrm>
            <a:custGeom>
              <a:avLst/>
              <a:gdLst/>
              <a:ahLst/>
              <a:cxnLst/>
              <a:rect l="l" t="t" r="r" b="b"/>
              <a:pathLst>
                <a:path w="1602806" h="476287">
                  <a:moveTo>
                    <a:pt x="0" y="0"/>
                  </a:moveTo>
                  <a:lnTo>
                    <a:pt x="1602806" y="0"/>
                  </a:lnTo>
                  <a:lnTo>
                    <a:pt x="1602806" y="476287"/>
                  </a:lnTo>
                  <a:lnTo>
                    <a:pt x="0" y="476287"/>
                  </a:lnTo>
                  <a:close/>
                </a:path>
              </a:pathLst>
            </a:custGeom>
            <a:gradFill rotWithShape="1">
              <a:gsLst>
                <a:gs pos="0">
                  <a:srgbClr val="45DEEF">
                    <a:alpha val="80000"/>
                  </a:srgbClr>
                </a:gs>
                <a:gs pos="100000">
                  <a:srgbClr val="043372">
                    <a:alpha val="0"/>
                  </a:srgbClr>
                </a:gs>
              </a:gsLst>
              <a:lin ang="0"/>
            </a:gradFill>
          </p:spPr>
        </p:sp>
        <p:sp>
          <p:nvSpPr>
            <p:cNvPr id="6" name="TextBox 6"/>
            <p:cNvSpPr txBox="1"/>
            <p:nvPr/>
          </p:nvSpPr>
          <p:spPr>
            <a:xfrm>
              <a:off x="0" y="-47625"/>
              <a:ext cx="1602806" cy="523912"/>
            </a:xfrm>
            <a:prstGeom prst="rect">
              <a:avLst/>
            </a:prstGeom>
          </p:spPr>
          <p:txBody>
            <a:bodyPr lIns="50800" tIns="50800" rIns="50800" bIns="50800" rtlCol="0" anchor="ctr"/>
            <a:lstStyle/>
            <a:p>
              <a:pPr algn="ctr">
                <a:lnSpc>
                  <a:spcPts val="2605"/>
                </a:lnSpc>
              </a:pPr>
              <a:endParaRPr/>
            </a:p>
          </p:txBody>
        </p:sp>
      </p:grpSp>
      <p:grpSp>
        <p:nvGrpSpPr>
          <p:cNvPr id="7" name="Group 7"/>
          <p:cNvGrpSpPr/>
          <p:nvPr/>
        </p:nvGrpSpPr>
        <p:grpSpPr>
          <a:xfrm rot="-10800000">
            <a:off x="2699940" y="8714236"/>
            <a:ext cx="6085652" cy="401868"/>
            <a:chOff x="0" y="0"/>
            <a:chExt cx="1602806" cy="105842"/>
          </a:xfrm>
        </p:grpSpPr>
        <p:sp>
          <p:nvSpPr>
            <p:cNvPr id="8" name="Freeform 8"/>
            <p:cNvSpPr/>
            <p:nvPr/>
          </p:nvSpPr>
          <p:spPr>
            <a:xfrm>
              <a:off x="0" y="0"/>
              <a:ext cx="1602806" cy="105842"/>
            </a:xfrm>
            <a:custGeom>
              <a:avLst/>
              <a:gdLst/>
              <a:ahLst/>
              <a:cxnLst/>
              <a:rect l="l" t="t" r="r" b="b"/>
              <a:pathLst>
                <a:path w="1602806" h="105842">
                  <a:moveTo>
                    <a:pt x="0" y="0"/>
                  </a:moveTo>
                  <a:lnTo>
                    <a:pt x="1602806" y="0"/>
                  </a:lnTo>
                  <a:lnTo>
                    <a:pt x="1602806" y="105842"/>
                  </a:lnTo>
                  <a:lnTo>
                    <a:pt x="0" y="105842"/>
                  </a:lnTo>
                  <a:close/>
                </a:path>
              </a:pathLst>
            </a:custGeom>
            <a:gradFill rotWithShape="1">
              <a:gsLst>
                <a:gs pos="0">
                  <a:srgbClr val="45DEEF">
                    <a:alpha val="80000"/>
                  </a:srgbClr>
                </a:gs>
                <a:gs pos="100000">
                  <a:srgbClr val="043372">
                    <a:alpha val="0"/>
                  </a:srgbClr>
                </a:gs>
              </a:gsLst>
              <a:lin ang="0"/>
            </a:gradFill>
          </p:spPr>
        </p:sp>
        <p:sp>
          <p:nvSpPr>
            <p:cNvPr id="9" name="TextBox 9"/>
            <p:cNvSpPr txBox="1"/>
            <p:nvPr/>
          </p:nvSpPr>
          <p:spPr>
            <a:xfrm>
              <a:off x="0" y="-47625"/>
              <a:ext cx="1602806" cy="153467"/>
            </a:xfrm>
            <a:prstGeom prst="rect">
              <a:avLst/>
            </a:prstGeom>
          </p:spPr>
          <p:txBody>
            <a:bodyPr lIns="50800" tIns="50800" rIns="50800" bIns="50800" rtlCol="0" anchor="ctr"/>
            <a:lstStyle/>
            <a:p>
              <a:pPr algn="ctr">
                <a:lnSpc>
                  <a:spcPts val="2605"/>
                </a:lnSpc>
              </a:pPr>
              <a:endParaRPr/>
            </a:p>
          </p:txBody>
        </p:sp>
      </p:grpSp>
      <p:sp>
        <p:nvSpPr>
          <p:cNvPr id="10" name="Freeform 10"/>
          <p:cNvSpPr/>
          <p:nvPr/>
        </p:nvSpPr>
        <p:spPr>
          <a:xfrm>
            <a:off x="-503120" y="3265630"/>
            <a:ext cx="9288713" cy="5448605"/>
          </a:xfrm>
          <a:custGeom>
            <a:avLst/>
            <a:gdLst/>
            <a:ahLst/>
            <a:cxnLst/>
            <a:rect l="l" t="t" r="r" b="b"/>
            <a:pathLst>
              <a:path w="9288713" h="5448605">
                <a:moveTo>
                  <a:pt x="0" y="0"/>
                </a:moveTo>
                <a:lnTo>
                  <a:pt x="9288713" y="0"/>
                </a:lnTo>
                <a:lnTo>
                  <a:pt x="9288713" y="5448606"/>
                </a:lnTo>
                <a:lnTo>
                  <a:pt x="0" y="5448606"/>
                </a:lnTo>
                <a:lnTo>
                  <a:pt x="0" y="0"/>
                </a:lnTo>
                <a:close/>
              </a:path>
            </a:pathLst>
          </a:custGeom>
          <a:blipFill>
            <a:blip r:embed="rId4"/>
            <a:stretch>
              <a:fillRect/>
            </a:stretch>
          </a:blipFill>
        </p:spPr>
      </p:sp>
      <p:sp>
        <p:nvSpPr>
          <p:cNvPr id="11" name="TextBox 11"/>
          <p:cNvSpPr txBox="1"/>
          <p:nvPr/>
        </p:nvSpPr>
        <p:spPr>
          <a:xfrm>
            <a:off x="9416957" y="2102342"/>
            <a:ext cx="8046684" cy="1323950"/>
          </a:xfrm>
          <a:prstGeom prst="rect">
            <a:avLst/>
          </a:prstGeom>
        </p:spPr>
        <p:txBody>
          <a:bodyPr lIns="0" tIns="0" rIns="0" bIns="0" rtlCol="0" anchor="t">
            <a:spAutoFit/>
          </a:bodyPr>
          <a:lstStyle/>
          <a:p>
            <a:pPr algn="l">
              <a:lnSpc>
                <a:spcPts val="5109"/>
              </a:lnSpc>
            </a:pPr>
            <a:r>
              <a:rPr lang="en-US" sz="4820">
                <a:solidFill>
                  <a:srgbClr val="F0F8F7"/>
                </a:solidFill>
                <a:latin typeface="DM Serif Display"/>
                <a:ea typeface="DM Serif Display"/>
                <a:cs typeface="DM Serif Display"/>
                <a:sym typeface="DM Serif Display"/>
              </a:rPr>
              <a:t>2. BAND-PASS FILTER (BPF) FOR SIGNAL CONDITIONING </a:t>
            </a:r>
          </a:p>
        </p:txBody>
      </p:sp>
      <p:sp>
        <p:nvSpPr>
          <p:cNvPr id="12" name="TextBox 12"/>
          <p:cNvSpPr txBox="1"/>
          <p:nvPr/>
        </p:nvSpPr>
        <p:spPr>
          <a:xfrm>
            <a:off x="9416957" y="3816816"/>
            <a:ext cx="8046684" cy="4645247"/>
          </a:xfrm>
          <a:prstGeom prst="rect">
            <a:avLst/>
          </a:prstGeom>
        </p:spPr>
        <p:txBody>
          <a:bodyPr lIns="0" tIns="0" rIns="0" bIns="0" rtlCol="0" anchor="t">
            <a:spAutoFit/>
          </a:bodyPr>
          <a:lstStyle/>
          <a:p>
            <a:pPr algn="l">
              <a:lnSpc>
                <a:spcPts val="3367"/>
              </a:lnSpc>
            </a:pPr>
            <a:r>
              <a:rPr lang="en-US" sz="2440">
                <a:solidFill>
                  <a:srgbClr val="FFFFFF"/>
                </a:solidFill>
                <a:latin typeface="Poppins"/>
                <a:ea typeface="Poppins"/>
                <a:cs typeface="Poppins"/>
                <a:sym typeface="Poppins"/>
              </a:rPr>
              <a:t>After the strain gauge system has been modeled using the Wheatstone Bridge, the next step is to apply a Band-Pass Filter (BPF) to condition the signal further. The BPF allows us to isolate the relevant frequency range for muscle activity and force measurement, removing unwanted low and high-frequency noise.</a:t>
            </a:r>
          </a:p>
          <a:p>
            <a:pPr algn="l">
              <a:lnSpc>
                <a:spcPts val="3367"/>
              </a:lnSpc>
              <a:spcBef>
                <a:spcPct val="0"/>
              </a:spcBef>
            </a:pPr>
            <a:r>
              <a:rPr lang="en-US" sz="2440">
                <a:solidFill>
                  <a:srgbClr val="FFFFFF"/>
                </a:solidFill>
                <a:latin typeface="Poppins"/>
                <a:ea typeface="Poppins"/>
                <a:cs typeface="Poppins"/>
                <a:sym typeface="Poppins"/>
              </a:rPr>
              <a:t>The BPF ensures that only relevant data related to the muscle activity and force exertion during the weight lifting is passed on, improving the signal-to?noise ratio for the subsequent stages.</a:t>
            </a:r>
          </a:p>
        </p:txBody>
      </p:sp>
      <p:sp>
        <p:nvSpPr>
          <p:cNvPr id="13" name="TextBox 13"/>
          <p:cNvSpPr txBox="1"/>
          <p:nvPr/>
        </p:nvSpPr>
        <p:spPr>
          <a:xfrm>
            <a:off x="0" y="562705"/>
            <a:ext cx="18288000" cy="1027241"/>
          </a:xfrm>
          <a:prstGeom prst="rect">
            <a:avLst/>
          </a:prstGeom>
        </p:spPr>
        <p:txBody>
          <a:bodyPr lIns="0" tIns="0" rIns="0" bIns="0" rtlCol="0" anchor="t">
            <a:spAutoFit/>
          </a:bodyPr>
          <a:lstStyle/>
          <a:p>
            <a:pPr algn="l">
              <a:lnSpc>
                <a:spcPts val="7863"/>
              </a:lnSpc>
            </a:pPr>
            <a:r>
              <a:rPr lang="en-US" sz="7417">
                <a:solidFill>
                  <a:srgbClr val="F0F8F7"/>
                </a:solidFill>
                <a:latin typeface="DM Serif Display"/>
                <a:ea typeface="DM Serif Display"/>
                <a:cs typeface="DM Serif Display"/>
                <a:sym typeface="DM Serif Display"/>
              </a:rPr>
              <a:t>METHODOLOGY FOR PROJECT EXECUTION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993</Words>
  <Application>Microsoft Office PowerPoint</Application>
  <PresentationFormat>Custom</PresentationFormat>
  <Paragraphs>107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DM Serif Display</vt:lpstr>
      <vt:lpstr>Poppins Bold Italics</vt:lpstr>
      <vt:lpstr>Arial</vt:lpstr>
      <vt:lpstr>Roboto</vt:lpstr>
      <vt:lpstr>Poppins</vt:lpstr>
      <vt:lpstr>Calibri</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Neon Minimalist Business Presentation</dc:title>
  <cp:lastModifiedBy>aisa TKR</cp:lastModifiedBy>
  <cp:revision>2</cp:revision>
  <dcterms:created xsi:type="dcterms:W3CDTF">2006-08-16T00:00:00Z</dcterms:created>
  <dcterms:modified xsi:type="dcterms:W3CDTF">2025-02-06T00:37:53Z</dcterms:modified>
  <dc:identifier>DAGeQVIXzE0</dc:identifier>
</cp:coreProperties>
</file>